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handoutMasterIdLst>
    <p:handoutMasterId r:id="rId94"/>
  </p:handoutMasterIdLst>
  <p:sldIdLst>
    <p:sldId id="256" r:id="rId2"/>
    <p:sldId id="257" r:id="rId3"/>
    <p:sldId id="340" r:id="rId4"/>
    <p:sldId id="341" r:id="rId5"/>
    <p:sldId id="342" r:id="rId6"/>
    <p:sldId id="343" r:id="rId7"/>
    <p:sldId id="258" r:id="rId8"/>
    <p:sldId id="344" r:id="rId9"/>
    <p:sldId id="345" r:id="rId10"/>
    <p:sldId id="346" r:id="rId11"/>
    <p:sldId id="363" r:id="rId12"/>
    <p:sldId id="364" r:id="rId13"/>
    <p:sldId id="365" r:id="rId14"/>
    <p:sldId id="386" r:id="rId15"/>
    <p:sldId id="259" r:id="rId16"/>
    <p:sldId id="260" r:id="rId17"/>
    <p:sldId id="353" r:id="rId18"/>
    <p:sldId id="354" r:id="rId19"/>
    <p:sldId id="347" r:id="rId20"/>
    <p:sldId id="348" r:id="rId21"/>
    <p:sldId id="384" r:id="rId22"/>
    <p:sldId id="352" r:id="rId23"/>
    <p:sldId id="385" r:id="rId24"/>
    <p:sldId id="266" r:id="rId25"/>
    <p:sldId id="387" r:id="rId26"/>
    <p:sldId id="355" r:id="rId27"/>
    <p:sldId id="356" r:id="rId28"/>
    <p:sldId id="267" r:id="rId29"/>
    <p:sldId id="388" r:id="rId30"/>
    <p:sldId id="268" r:id="rId31"/>
    <p:sldId id="269" r:id="rId32"/>
    <p:sldId id="270" r:id="rId33"/>
    <p:sldId id="358" r:id="rId34"/>
    <p:sldId id="271" r:id="rId35"/>
    <p:sldId id="357" r:id="rId36"/>
    <p:sldId id="272" r:id="rId37"/>
    <p:sldId id="320" r:id="rId38"/>
    <p:sldId id="321" r:id="rId39"/>
    <p:sldId id="322" r:id="rId40"/>
    <p:sldId id="389" r:id="rId41"/>
    <p:sldId id="323" r:id="rId42"/>
    <p:sldId id="390" r:id="rId43"/>
    <p:sldId id="396" r:id="rId44"/>
    <p:sldId id="334" r:id="rId45"/>
    <p:sldId id="335" r:id="rId46"/>
    <p:sldId id="336" r:id="rId47"/>
    <p:sldId id="337" r:id="rId48"/>
    <p:sldId id="366" r:id="rId49"/>
    <p:sldId id="367" r:id="rId50"/>
    <p:sldId id="391" r:id="rId51"/>
    <p:sldId id="392" r:id="rId52"/>
    <p:sldId id="393" r:id="rId53"/>
    <p:sldId id="394" r:id="rId54"/>
    <p:sldId id="395" r:id="rId55"/>
    <p:sldId id="368" r:id="rId56"/>
    <p:sldId id="369" r:id="rId57"/>
    <p:sldId id="370" r:id="rId58"/>
    <p:sldId id="371" r:id="rId59"/>
    <p:sldId id="397" r:id="rId60"/>
    <p:sldId id="273" r:id="rId61"/>
    <p:sldId id="359" r:id="rId62"/>
    <p:sldId id="349" r:id="rId63"/>
    <p:sldId id="372" r:id="rId64"/>
    <p:sldId id="398" r:id="rId65"/>
    <p:sldId id="373" r:id="rId66"/>
    <p:sldId id="374" r:id="rId67"/>
    <p:sldId id="375" r:id="rId68"/>
    <p:sldId id="376" r:id="rId69"/>
    <p:sldId id="399" r:id="rId70"/>
    <p:sldId id="401" r:id="rId71"/>
    <p:sldId id="402" r:id="rId72"/>
    <p:sldId id="361" r:id="rId73"/>
    <p:sldId id="400" r:id="rId74"/>
    <p:sldId id="362" r:id="rId75"/>
    <p:sldId id="378" r:id="rId76"/>
    <p:sldId id="379" r:id="rId77"/>
    <p:sldId id="380" r:id="rId78"/>
    <p:sldId id="381" r:id="rId79"/>
    <p:sldId id="298" r:id="rId80"/>
    <p:sldId id="382" r:id="rId81"/>
    <p:sldId id="300" r:id="rId82"/>
    <p:sldId id="383" r:id="rId83"/>
    <p:sldId id="406" r:id="rId84"/>
    <p:sldId id="404" r:id="rId85"/>
    <p:sldId id="405" r:id="rId86"/>
    <p:sldId id="403" r:id="rId87"/>
    <p:sldId id="407" r:id="rId88"/>
    <p:sldId id="408" r:id="rId89"/>
    <p:sldId id="409" r:id="rId90"/>
    <p:sldId id="410" r:id="rId91"/>
    <p:sldId id="411" r:id="rId9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1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8930E0BD-6CFD-4C28-9376-3800AFB53041}" type="datetimeFigureOut">
              <a:rPr lang="en-US" smtClean="0"/>
              <a:t>11/26/2024</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CDCD007-6122-455D-AC7B-B824FD9B1AE4}" type="slidenum">
              <a:rPr lang="en-US" smtClean="0"/>
              <a:t>‹#›</a:t>
            </a:fld>
            <a:endParaRPr lang="en-US"/>
          </a:p>
        </p:txBody>
      </p:sp>
    </p:spTree>
    <p:extLst>
      <p:ext uri="{BB962C8B-B14F-4D97-AF65-F5344CB8AC3E}">
        <p14:creationId xmlns:p14="http://schemas.microsoft.com/office/powerpoint/2010/main" val="255960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1D3F7A48-B8A5-47F6-B802-16487DC3BC03}" type="datetimeFigureOut">
              <a:rPr lang="en-IN" smtClean="0"/>
              <a:t>26-11-2024</a:t>
            </a:fld>
            <a:endParaRPr lang="en-IN"/>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C9D1CAC0-58F1-493F-AC68-58A8C0FE68B7}" type="slidenum">
              <a:rPr lang="en-IN" smtClean="0"/>
              <a:t>‹#›</a:t>
            </a:fld>
            <a:endParaRPr lang="en-IN"/>
          </a:p>
        </p:txBody>
      </p:sp>
    </p:spTree>
    <p:extLst>
      <p:ext uri="{BB962C8B-B14F-4D97-AF65-F5344CB8AC3E}">
        <p14:creationId xmlns:p14="http://schemas.microsoft.com/office/powerpoint/2010/main" val="1477811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85FA7-9A21-4F92-A827-786028AD0C7F}" type="slidenum">
              <a:rPr lang="en-US" smtClean="0"/>
              <a:pPr/>
              <a:t>5</a:t>
            </a:fld>
            <a:endParaRPr lang="en-US"/>
          </a:p>
        </p:txBody>
      </p:sp>
    </p:spTree>
    <p:extLst>
      <p:ext uri="{BB962C8B-B14F-4D97-AF65-F5344CB8AC3E}">
        <p14:creationId xmlns:p14="http://schemas.microsoft.com/office/powerpoint/2010/main" val="4219326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Memory Management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Process-level memory management</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A process can also use </a:t>
            </a:r>
            <a:r>
              <a:rPr lang="en-US" dirty="0" err="1" smtClean="0"/>
              <a:t>mmap</a:t>
            </a:r>
            <a:r>
              <a:rPr lang="en-US" dirty="0" smtClean="0"/>
              <a:t>() to dynamically allocate memory</a:t>
            </a:r>
          </a:p>
          <a:p>
            <a:pPr lvl="1"/>
            <a:r>
              <a:rPr lang="en-US" dirty="0" smtClean="0"/>
              <a:t>A wrapper around the </a:t>
            </a:r>
            <a:r>
              <a:rPr lang="en-US" dirty="0" err="1" smtClean="0"/>
              <a:t>mmap</a:t>
            </a:r>
            <a:r>
              <a:rPr lang="en-US" dirty="0" smtClean="0"/>
              <a:t> system call</a:t>
            </a:r>
          </a:p>
          <a:p>
            <a:pPr lvl="1"/>
            <a:r>
              <a:rPr lang="en-US" dirty="0" err="1" smtClean="0"/>
              <a:t>mmap</a:t>
            </a:r>
            <a:r>
              <a:rPr lang="en-US" dirty="0" smtClean="0"/>
              <a:t> allocates memory in two possible ways</a:t>
            </a:r>
          </a:p>
          <a:p>
            <a:pPr lvl="2"/>
            <a:r>
              <a:rPr lang="en-US" dirty="0" smtClean="0"/>
              <a:t>Maps a file (or a portion thereof) to memory and uses the file space to back up this memory space</a:t>
            </a:r>
          </a:p>
          <a:p>
            <a:pPr lvl="2"/>
            <a:r>
              <a:rPr lang="en-US" dirty="0" smtClean="0"/>
              <a:t>Allocates memory backed by swap space (which doesn’t belong to any file); this is referred to as anonymous mapping</a:t>
            </a:r>
          </a:p>
          <a:p>
            <a:pPr lvl="1"/>
            <a:r>
              <a:rPr lang="en-US" dirty="0" err="1" smtClean="0"/>
              <a:t>mmap</a:t>
            </a:r>
            <a:r>
              <a:rPr lang="en-US" dirty="0" smtClean="0"/>
              <a:t> allows sharing the allocated memory across processes without requiring </a:t>
            </a:r>
            <a:r>
              <a:rPr lang="en-US" dirty="0" err="1" smtClean="0"/>
              <a:t>shmget</a:t>
            </a:r>
            <a:r>
              <a:rPr lang="en-US" dirty="0" smtClean="0"/>
              <a:t>/</a:t>
            </a:r>
            <a:r>
              <a:rPr lang="en-US" dirty="0" err="1" smtClean="0"/>
              <a:t>shmat</a:t>
            </a:r>
            <a:r>
              <a:rPr lang="en-US" dirty="0" smtClean="0"/>
              <a:t> calls</a:t>
            </a:r>
          </a:p>
        </p:txBody>
      </p:sp>
    </p:spTree>
    <p:extLst>
      <p:ext uri="{BB962C8B-B14F-4D97-AF65-F5344CB8AC3E}">
        <p14:creationId xmlns:p14="http://schemas.microsoft.com/office/powerpoint/2010/main" val="19934425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A process needs to be allocated sufficient memory when it is loaded</a:t>
            </a:r>
          </a:p>
          <a:p>
            <a:pPr lvl="1"/>
            <a:r>
              <a:rPr lang="en-US" dirty="0" smtClean="0"/>
              <a:t>Search for a hole: first-fit, best-fit, worst-fit</a:t>
            </a:r>
          </a:p>
          <a:p>
            <a:pPr lvl="1"/>
            <a:r>
              <a:rPr lang="en-US" dirty="0" smtClean="0"/>
              <a:t>If no sufficiently large hole is found, some processes must be swapped out to create bigger holes</a:t>
            </a:r>
          </a:p>
          <a:p>
            <a:pPr lvl="1"/>
            <a:r>
              <a:rPr lang="en-US" dirty="0" smtClean="0"/>
              <a:t>Problem: internal and external fragmentation</a:t>
            </a:r>
          </a:p>
          <a:p>
            <a:pPr lvl="2"/>
            <a:r>
              <a:rPr lang="en-US" dirty="0" smtClean="0"/>
              <a:t>External fragmentation: a large number of small holes such that when taken together they could accommodate a process</a:t>
            </a:r>
          </a:p>
          <a:p>
            <a:pPr lvl="2"/>
            <a:r>
              <a:rPr lang="en-US" dirty="0" smtClean="0"/>
              <a:t>Internal fragmentation: The hole allocated to a process is a little too large</a:t>
            </a:r>
          </a:p>
          <a:p>
            <a:pPr lvl="2"/>
            <a:r>
              <a:rPr lang="en-US" dirty="0" smtClean="0"/>
              <a:t>Need to compact memory periodically</a:t>
            </a:r>
            <a:endParaRPr lang="en-US" dirty="0"/>
          </a:p>
        </p:txBody>
      </p:sp>
    </p:spTree>
    <p:extLst>
      <p:ext uri="{BB962C8B-B14F-4D97-AF65-F5344CB8AC3E}">
        <p14:creationId xmlns:p14="http://schemas.microsoft.com/office/powerpoint/2010/main" val="386566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a:t>
            </a:r>
            <a:endParaRPr lang="en-US" dirty="0"/>
          </a:p>
        </p:txBody>
      </p:sp>
      <p:sp>
        <p:nvSpPr>
          <p:cNvPr id="3" name="Content Placeholder 2"/>
          <p:cNvSpPr>
            <a:spLocks noGrp="1"/>
          </p:cNvSpPr>
          <p:nvPr>
            <p:ph idx="1"/>
          </p:nvPr>
        </p:nvSpPr>
        <p:spPr>
          <a:xfrm>
            <a:off x="457200" y="1295400"/>
            <a:ext cx="8686800" cy="5562600"/>
          </a:xfrm>
        </p:spPr>
        <p:txBody>
          <a:bodyPr>
            <a:normAutofit lnSpcReduction="10000"/>
          </a:bodyPr>
          <a:lstStyle/>
          <a:p>
            <a:r>
              <a:rPr lang="en-US" dirty="0" smtClean="0"/>
              <a:t>Requires two registers to hold the base address and the limit per process</a:t>
            </a:r>
          </a:p>
          <a:p>
            <a:pPr lvl="1"/>
            <a:r>
              <a:rPr lang="en-US" dirty="0" smtClean="0"/>
              <a:t>Set by the loader at the time of loading a process and can be manipulated only in kernel mode</a:t>
            </a:r>
          </a:p>
          <a:p>
            <a:pPr lvl="1"/>
            <a:r>
              <a:rPr lang="en-US" dirty="0" smtClean="0"/>
              <a:t>The lowest address L in the address space of the process must be translated to the base address B</a:t>
            </a:r>
          </a:p>
          <a:p>
            <a:pPr lvl="1"/>
            <a:r>
              <a:rPr lang="en-US" dirty="0" smtClean="0"/>
              <a:t>The addresses generated from the process address space are called virtual addresses</a:t>
            </a:r>
          </a:p>
          <a:p>
            <a:pPr lvl="2"/>
            <a:r>
              <a:rPr lang="en-US" dirty="0" smtClean="0"/>
              <a:t>The virtual address A corresponds to the physical address A-L+B and this translation is done by the hardware (why not OS?)</a:t>
            </a:r>
          </a:p>
          <a:p>
            <a:pPr lvl="1"/>
            <a:r>
              <a:rPr lang="en-US" dirty="0" smtClean="0"/>
              <a:t>Every access is checked to make sure that it does not exceed the space allocated to a process</a:t>
            </a:r>
          </a:p>
        </p:txBody>
      </p:sp>
    </p:spTree>
    <p:extLst>
      <p:ext uri="{BB962C8B-B14F-4D97-AF65-F5344CB8AC3E}">
        <p14:creationId xmlns:p14="http://schemas.microsoft.com/office/powerpoint/2010/main" val="4091158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Memory allocation</a:t>
            </a:r>
            <a:endParaRPr lang="en-US" dirty="0"/>
          </a:p>
        </p:txBody>
      </p:sp>
      <p:sp>
        <p:nvSpPr>
          <p:cNvPr id="3" name="Content Placeholder 2"/>
          <p:cNvSpPr>
            <a:spLocks noGrp="1"/>
          </p:cNvSpPr>
          <p:nvPr>
            <p:ph idx="1"/>
          </p:nvPr>
        </p:nvSpPr>
        <p:spPr>
          <a:xfrm>
            <a:off x="457200" y="990600"/>
            <a:ext cx="8686800" cy="5867400"/>
          </a:xfrm>
        </p:spPr>
        <p:txBody>
          <a:bodyPr/>
          <a:lstStyle/>
          <a:p>
            <a:r>
              <a:rPr lang="en-US" dirty="0" smtClean="0"/>
              <a:t>Dynamic loading</a:t>
            </a:r>
          </a:p>
          <a:p>
            <a:pPr lvl="1"/>
            <a:r>
              <a:rPr lang="en-US" dirty="0" smtClean="0"/>
              <a:t>Necessary to support processes that do not fit in memory</a:t>
            </a:r>
          </a:p>
          <a:p>
            <a:pPr lvl="1"/>
            <a:r>
              <a:rPr lang="en-US" dirty="0" smtClean="0"/>
              <a:t>Also known as demand loading</a:t>
            </a:r>
          </a:p>
          <a:p>
            <a:pPr lvl="1"/>
            <a:r>
              <a:rPr lang="en-US" dirty="0" smtClean="0"/>
              <a:t>One way to support demand loading is to decide on a fixed block size, which would be loaded at a time</a:t>
            </a:r>
          </a:p>
          <a:p>
            <a:pPr lvl="2"/>
            <a:r>
              <a:rPr lang="en-US" dirty="0" smtClean="0"/>
              <a:t>The process is partitioned into these blocks</a:t>
            </a:r>
          </a:p>
          <a:p>
            <a:pPr lvl="2"/>
            <a:r>
              <a:rPr lang="en-US" dirty="0" smtClean="0"/>
              <a:t>When a certain part of the process is needed, the partition containing this part is loaded into memory</a:t>
            </a:r>
          </a:p>
          <a:p>
            <a:pPr lvl="2"/>
            <a:r>
              <a:rPr lang="en-US" dirty="0" smtClean="0"/>
              <a:t>Memory is also partitioned into blocks of the same size so that a partition of a process can fit into one memory partition: external fragmentation disappears completely</a:t>
            </a:r>
          </a:p>
          <a:p>
            <a:pPr lvl="2"/>
            <a:r>
              <a:rPr lang="en-US" dirty="0" smtClean="0"/>
              <a:t>These blocks are known as pages; how to decide the size?</a:t>
            </a:r>
            <a:endParaRPr lang="en-US" dirty="0"/>
          </a:p>
        </p:txBody>
      </p:sp>
    </p:spTree>
    <p:extLst>
      <p:ext uri="{BB962C8B-B14F-4D97-AF65-F5344CB8AC3E}">
        <p14:creationId xmlns:p14="http://schemas.microsoft.com/office/powerpoint/2010/main" val="434207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Memory allocation</a:t>
            </a:r>
            <a:endParaRPr lang="en-US" dirty="0"/>
          </a:p>
        </p:txBody>
      </p:sp>
      <p:sp>
        <p:nvSpPr>
          <p:cNvPr id="3" name="Content Placeholder 2"/>
          <p:cNvSpPr>
            <a:spLocks noGrp="1"/>
          </p:cNvSpPr>
          <p:nvPr>
            <p:ph idx="1"/>
          </p:nvPr>
        </p:nvSpPr>
        <p:spPr>
          <a:xfrm>
            <a:off x="457200" y="990600"/>
            <a:ext cx="8686800" cy="5867400"/>
          </a:xfrm>
        </p:spPr>
        <p:txBody>
          <a:bodyPr/>
          <a:lstStyle/>
          <a:p>
            <a:r>
              <a:rPr lang="en-US" dirty="0" smtClean="0"/>
              <a:t>Dynamic loading</a:t>
            </a:r>
          </a:p>
          <a:p>
            <a:pPr marL="457200" lvl="1" indent="0">
              <a:buNone/>
            </a:pPr>
            <a:endParaRPr lang="en-US" dirty="0"/>
          </a:p>
        </p:txBody>
      </p:sp>
      <p:sp>
        <p:nvSpPr>
          <p:cNvPr id="4" name="Rectangle 3"/>
          <p:cNvSpPr/>
          <p:nvPr/>
        </p:nvSpPr>
        <p:spPr>
          <a:xfrm>
            <a:off x="1371600" y="1676400"/>
            <a:ext cx="2590800" cy="5334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71600" y="2209800"/>
            <a:ext cx="2590800" cy="5334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71600" y="2743200"/>
            <a:ext cx="2590800" cy="5334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71600" y="3276600"/>
            <a:ext cx="2590800" cy="5334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47800" y="4876800"/>
            <a:ext cx="2590800" cy="533400"/>
          </a:xfrm>
          <a:prstGeom prst="rect">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47800" y="4343400"/>
            <a:ext cx="2590800" cy="533400"/>
          </a:xfrm>
          <a:prstGeom prst="rect">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447800" y="5410200"/>
            <a:ext cx="2590800" cy="533400"/>
          </a:xfrm>
          <a:prstGeom prst="rect">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43600" y="2286000"/>
            <a:ext cx="2590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943600" y="2819400"/>
            <a:ext cx="2590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43600" y="3352800"/>
            <a:ext cx="2590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43600" y="3886200"/>
            <a:ext cx="2590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943600" y="4419600"/>
            <a:ext cx="2590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43600" y="4953000"/>
            <a:ext cx="2590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43600" y="5486400"/>
            <a:ext cx="2590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943600" y="6019800"/>
            <a:ext cx="2590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943600" y="1752600"/>
            <a:ext cx="2590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943600" y="1219200"/>
            <a:ext cx="2590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4" idx="3"/>
            <a:endCxn id="11" idx="1"/>
          </p:cNvCxnSpPr>
          <p:nvPr/>
        </p:nvCxnSpPr>
        <p:spPr>
          <a:xfrm>
            <a:off x="3962400" y="1943100"/>
            <a:ext cx="1981200" cy="609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3"/>
            <a:endCxn id="20" idx="1"/>
          </p:cNvCxnSpPr>
          <p:nvPr/>
        </p:nvCxnSpPr>
        <p:spPr>
          <a:xfrm flipV="1">
            <a:off x="3962400" y="1485900"/>
            <a:ext cx="1981200" cy="990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8" idx="1"/>
          </p:cNvCxnSpPr>
          <p:nvPr/>
        </p:nvCxnSpPr>
        <p:spPr>
          <a:xfrm>
            <a:off x="3962400" y="3009900"/>
            <a:ext cx="1981200" cy="3276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3"/>
            <a:endCxn id="13" idx="1"/>
          </p:cNvCxnSpPr>
          <p:nvPr/>
        </p:nvCxnSpPr>
        <p:spPr>
          <a:xfrm>
            <a:off x="3962400" y="3543300"/>
            <a:ext cx="1981200" cy="762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3"/>
            <a:endCxn id="17" idx="1"/>
          </p:cNvCxnSpPr>
          <p:nvPr/>
        </p:nvCxnSpPr>
        <p:spPr>
          <a:xfrm>
            <a:off x="4038600" y="4610100"/>
            <a:ext cx="1905000" cy="11430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3"/>
            <a:endCxn id="12" idx="1"/>
          </p:cNvCxnSpPr>
          <p:nvPr/>
        </p:nvCxnSpPr>
        <p:spPr>
          <a:xfrm flipV="1">
            <a:off x="4038600" y="3086100"/>
            <a:ext cx="1905000" cy="20574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3"/>
            <a:endCxn id="15" idx="1"/>
          </p:cNvCxnSpPr>
          <p:nvPr/>
        </p:nvCxnSpPr>
        <p:spPr>
          <a:xfrm flipV="1">
            <a:off x="4038600" y="4686300"/>
            <a:ext cx="1905000" cy="9906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07636" y="2401669"/>
            <a:ext cx="663964" cy="646331"/>
          </a:xfrm>
          <a:prstGeom prst="rect">
            <a:avLst/>
          </a:prstGeom>
          <a:noFill/>
        </p:spPr>
        <p:txBody>
          <a:bodyPr wrap="none" rtlCol="0">
            <a:spAutoFit/>
          </a:bodyPr>
          <a:lstStyle/>
          <a:p>
            <a:r>
              <a:rPr lang="en-US" sz="3600" dirty="0" smtClean="0"/>
              <a:t>P0</a:t>
            </a:r>
            <a:endParaRPr lang="en-US" sz="3600" dirty="0"/>
          </a:p>
        </p:txBody>
      </p:sp>
      <p:sp>
        <p:nvSpPr>
          <p:cNvPr id="36" name="TextBox 35"/>
          <p:cNvSpPr txBox="1"/>
          <p:nvPr/>
        </p:nvSpPr>
        <p:spPr>
          <a:xfrm>
            <a:off x="783836" y="4840069"/>
            <a:ext cx="657552" cy="646331"/>
          </a:xfrm>
          <a:prstGeom prst="rect">
            <a:avLst/>
          </a:prstGeom>
          <a:noFill/>
        </p:spPr>
        <p:txBody>
          <a:bodyPr wrap="none" rtlCol="0">
            <a:spAutoFit/>
          </a:bodyPr>
          <a:lstStyle/>
          <a:p>
            <a:r>
              <a:rPr lang="en-US" sz="3600" dirty="0" smtClean="0"/>
              <a:t>P1</a:t>
            </a:r>
            <a:endParaRPr lang="en-US" sz="3600" dirty="0"/>
          </a:p>
        </p:txBody>
      </p:sp>
      <p:sp>
        <p:nvSpPr>
          <p:cNvPr id="37" name="TextBox 36"/>
          <p:cNvSpPr txBox="1"/>
          <p:nvPr/>
        </p:nvSpPr>
        <p:spPr>
          <a:xfrm>
            <a:off x="2384036" y="5943600"/>
            <a:ext cx="840295" cy="646331"/>
          </a:xfrm>
          <a:prstGeom prst="rect">
            <a:avLst/>
          </a:prstGeom>
          <a:noFill/>
        </p:spPr>
        <p:txBody>
          <a:bodyPr wrap="none" rtlCol="0">
            <a:spAutoFit/>
          </a:bodyPr>
          <a:lstStyle/>
          <a:p>
            <a:r>
              <a:rPr lang="en-US" sz="3600" dirty="0" smtClean="0"/>
              <a:t>VM</a:t>
            </a:r>
            <a:endParaRPr lang="en-US" sz="3600" dirty="0"/>
          </a:p>
        </p:txBody>
      </p:sp>
      <p:sp>
        <p:nvSpPr>
          <p:cNvPr id="38" name="TextBox 37"/>
          <p:cNvSpPr txBox="1"/>
          <p:nvPr/>
        </p:nvSpPr>
        <p:spPr>
          <a:xfrm>
            <a:off x="6858000" y="649069"/>
            <a:ext cx="817853" cy="646331"/>
          </a:xfrm>
          <a:prstGeom prst="rect">
            <a:avLst/>
          </a:prstGeom>
          <a:noFill/>
        </p:spPr>
        <p:txBody>
          <a:bodyPr wrap="none" rtlCol="0">
            <a:spAutoFit/>
          </a:bodyPr>
          <a:lstStyle/>
          <a:p>
            <a:r>
              <a:rPr lang="en-US" sz="3600" dirty="0" smtClean="0"/>
              <a:t>PM</a:t>
            </a:r>
            <a:endParaRPr lang="en-US" sz="3600" dirty="0"/>
          </a:p>
        </p:txBody>
      </p:sp>
    </p:spTree>
    <p:extLst>
      <p:ext uri="{BB962C8B-B14F-4D97-AF65-F5344CB8AC3E}">
        <p14:creationId xmlns:p14="http://schemas.microsoft.com/office/powerpoint/2010/main" val="1488996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Physical address binding</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pPr marL="342900" lvl="1" indent="-342900">
              <a:buFont typeface="Arial" pitchFamily="34" charset="0"/>
              <a:buChar char="•"/>
            </a:pPr>
            <a:r>
              <a:rPr lang="en-US" sz="3200" dirty="0"/>
              <a:t>Every piece of data has an address and the address can be determined at three different points: compilation, loading, and </a:t>
            </a:r>
            <a:r>
              <a:rPr lang="en-US" sz="3200" dirty="0" smtClean="0"/>
              <a:t>execution</a:t>
            </a:r>
          </a:p>
          <a:p>
            <a:r>
              <a:rPr lang="en-US" dirty="0" smtClean="0"/>
              <a:t>If the compiler knows exactly where a data will be placed in memory, it can generate absolute addresses</a:t>
            </a:r>
          </a:p>
          <a:p>
            <a:pPr lvl="1"/>
            <a:r>
              <a:rPr lang="en-US" dirty="0" smtClean="0"/>
              <a:t>Reduces flexibility in memory allocation</a:t>
            </a:r>
          </a:p>
          <a:p>
            <a:pPr lvl="1"/>
            <a:r>
              <a:rPr lang="en-US" dirty="0" smtClean="0"/>
              <a:t>How to bind addresses for dynamically allocated data?</a:t>
            </a:r>
          </a:p>
          <a:p>
            <a:pPr lvl="1"/>
            <a:r>
              <a:rPr lang="en-US" dirty="0" smtClean="0"/>
              <a:t>How to handle a process, size of which exceeds the size of the available memory?</a:t>
            </a:r>
          </a:p>
          <a:p>
            <a:pPr lvl="1"/>
            <a:r>
              <a:rPr lang="en-US" dirty="0" smtClean="0"/>
              <a:t>How to handle multiple processes?</a:t>
            </a:r>
            <a:endParaRPr lang="en-US" dirty="0"/>
          </a:p>
        </p:txBody>
      </p:sp>
    </p:spTree>
    <p:extLst>
      <p:ext uri="{BB962C8B-B14F-4D97-AF65-F5344CB8AC3E}">
        <p14:creationId xmlns:p14="http://schemas.microsoft.com/office/powerpoint/2010/main" val="25956629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Physical </a:t>
            </a:r>
            <a:r>
              <a:rPr lang="en-US" dirty="0"/>
              <a:t>a</a:t>
            </a:r>
            <a:r>
              <a:rPr lang="en-US" dirty="0" smtClean="0"/>
              <a:t>ddress binding</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Usually, the compiler generates relative addresses</a:t>
            </a:r>
          </a:p>
          <a:p>
            <a:pPr lvl="1"/>
            <a:r>
              <a:rPr lang="en-US" dirty="0" smtClean="0"/>
              <a:t>All the addresses are relative to some address such as stack pointer, global pointer, etc.</a:t>
            </a:r>
          </a:p>
          <a:p>
            <a:pPr lvl="1"/>
            <a:r>
              <a:rPr lang="en-US" dirty="0" smtClean="0"/>
              <a:t>Loader carries out the absolute address binding</a:t>
            </a:r>
          </a:p>
          <a:p>
            <a:pPr lvl="1"/>
            <a:r>
              <a:rPr lang="en-US" dirty="0" smtClean="0"/>
              <a:t>Lots of flexibility in memory allocation, but needs an additional level of translation at run-time</a:t>
            </a:r>
          </a:p>
          <a:p>
            <a:pPr lvl="1"/>
            <a:r>
              <a:rPr lang="en-US" dirty="0" smtClean="0"/>
              <a:t>How to handle a process, size of which exceeds the available memory size?</a:t>
            </a:r>
          </a:p>
          <a:p>
            <a:r>
              <a:rPr lang="en-US" dirty="0" smtClean="0"/>
              <a:t>Ideally, we want to load parts of the process as and when needed and do physical address binding at that time</a:t>
            </a:r>
          </a:p>
        </p:txBody>
      </p:sp>
    </p:spTree>
    <p:extLst>
      <p:ext uri="{BB962C8B-B14F-4D97-AF65-F5344CB8AC3E}">
        <p14:creationId xmlns:p14="http://schemas.microsoft.com/office/powerpoint/2010/main" val="15412088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dirty="0" smtClean="0"/>
              <a:t>Virtual memory</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With a 32-bit address, one can access 4 GB of memory</a:t>
            </a:r>
          </a:p>
          <a:p>
            <a:pPr lvl="1"/>
            <a:r>
              <a:rPr lang="en-US" dirty="0" smtClean="0"/>
              <a:t>A process will never get the complete memory though</a:t>
            </a:r>
          </a:p>
          <a:p>
            <a:pPr lvl="1"/>
            <a:r>
              <a:rPr lang="en-US" dirty="0" smtClean="0"/>
              <a:t>Seems enough for most day-to-day applications</a:t>
            </a:r>
          </a:p>
          <a:p>
            <a:pPr lvl="1"/>
            <a:r>
              <a:rPr lang="en-US" dirty="0" smtClean="0"/>
              <a:t>However, it seems unfair to load the entire application executable at startup</a:t>
            </a:r>
          </a:p>
          <a:p>
            <a:pPr lvl="2"/>
            <a:r>
              <a:rPr lang="en-US" dirty="0" smtClean="0"/>
              <a:t>A process will never require the complete executable at any point in time</a:t>
            </a:r>
          </a:p>
          <a:p>
            <a:pPr lvl="2"/>
            <a:r>
              <a:rPr lang="en-US" dirty="0" smtClean="0"/>
              <a:t>Takes away memory from other processes and hurts the degree of multiprogramming</a:t>
            </a:r>
          </a:p>
          <a:p>
            <a:pPr lvl="1"/>
            <a:r>
              <a:rPr lang="en-US" dirty="0" smtClean="0"/>
              <a:t>Virtual memory offers an address space and a translation mechanism in computer systems that help decouple the logical and physical views of memory</a:t>
            </a:r>
          </a:p>
        </p:txBody>
      </p:sp>
    </p:spTree>
    <p:extLst>
      <p:ext uri="{BB962C8B-B14F-4D97-AF65-F5344CB8AC3E}">
        <p14:creationId xmlns:p14="http://schemas.microsoft.com/office/powerpoint/2010/main" val="3926653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Virtual memory</a:t>
            </a:r>
            <a:endParaRPr lang="en-US" dirty="0"/>
          </a:p>
        </p:txBody>
      </p:sp>
      <p:sp>
        <p:nvSpPr>
          <p:cNvPr id="3" name="Content Placeholder 2"/>
          <p:cNvSpPr>
            <a:spLocks noGrp="1"/>
          </p:cNvSpPr>
          <p:nvPr>
            <p:ph idx="1"/>
          </p:nvPr>
        </p:nvSpPr>
        <p:spPr>
          <a:xfrm>
            <a:off x="457200" y="533400"/>
            <a:ext cx="8686800" cy="6324600"/>
          </a:xfrm>
        </p:spPr>
        <p:txBody>
          <a:bodyPr>
            <a:normAutofit/>
          </a:bodyPr>
          <a:lstStyle/>
          <a:p>
            <a:r>
              <a:rPr lang="en-US" dirty="0" smtClean="0"/>
              <a:t>Virtual or logical memory consists of the address space that every process sees</a:t>
            </a:r>
          </a:p>
          <a:p>
            <a:pPr lvl="1"/>
            <a:r>
              <a:rPr lang="en-US" dirty="0" smtClean="0"/>
              <a:t>This is the process’s view of the memory and every process sees exactly the same address space</a:t>
            </a:r>
          </a:p>
          <a:p>
            <a:pPr lvl="1"/>
            <a:r>
              <a:rPr lang="en-US" dirty="0" smtClean="0"/>
              <a:t>The size of this address space is determined by the instruction set architecture of the processor</a:t>
            </a:r>
          </a:p>
          <a:p>
            <a:pPr lvl="2"/>
            <a:r>
              <a:rPr lang="en-US" dirty="0" err="1" smtClean="0"/>
              <a:t>Datapath</a:t>
            </a:r>
            <a:r>
              <a:rPr lang="en-US" dirty="0" smtClean="0"/>
              <a:t> width</a:t>
            </a:r>
          </a:p>
          <a:p>
            <a:pPr lvl="1"/>
            <a:r>
              <a:rPr lang="en-US" dirty="0" smtClean="0"/>
              <a:t>In a 32-bit architecture, every process gets 4 GB virtual address space</a:t>
            </a:r>
          </a:p>
          <a:p>
            <a:pPr lvl="2"/>
            <a:r>
              <a:rPr lang="en-US" dirty="0" smtClean="0"/>
              <a:t>Some of it is usually reserved for kernel use and the rest is given to the process</a:t>
            </a:r>
          </a:p>
          <a:p>
            <a:pPr lvl="2"/>
            <a:r>
              <a:rPr lang="en-US" dirty="0"/>
              <a:t>T</a:t>
            </a:r>
            <a:r>
              <a:rPr lang="en-US" dirty="0" smtClean="0"/>
              <a:t>ext, global constants, heap, and stack reside in the virtual address space and get mapped dynamically to physical memory by the OS through address translation</a:t>
            </a:r>
          </a:p>
        </p:txBody>
      </p:sp>
    </p:spTree>
    <p:extLst>
      <p:ext uri="{BB962C8B-B14F-4D97-AF65-F5344CB8AC3E}">
        <p14:creationId xmlns:p14="http://schemas.microsoft.com/office/powerpoint/2010/main" val="2941934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Address translation</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Act of translating virtual addresses to physical addresses at run time</a:t>
            </a:r>
          </a:p>
          <a:p>
            <a:pPr lvl="1"/>
            <a:r>
              <a:rPr lang="en-US" dirty="0" smtClean="0"/>
              <a:t>Each memory access requires this translation</a:t>
            </a:r>
          </a:p>
          <a:p>
            <a:pPr lvl="1"/>
            <a:r>
              <a:rPr lang="en-US" dirty="0" smtClean="0"/>
              <a:t>Done in hardware for speed</a:t>
            </a:r>
          </a:p>
          <a:p>
            <a:pPr lvl="1"/>
            <a:r>
              <a:rPr lang="en-US" dirty="0" smtClean="0"/>
              <a:t>Can be done using just two new hardware registers base address and bound, provided the address space of a process is mapped contiguously to physical memory</a:t>
            </a:r>
          </a:p>
          <a:p>
            <a:pPr lvl="2"/>
            <a:r>
              <a:rPr lang="en-US" dirty="0" smtClean="0"/>
              <a:t>Just add the base register contents to virtual address to get the physical address; check that the generated physical address is within the bound</a:t>
            </a:r>
          </a:p>
          <a:p>
            <a:pPr lvl="2"/>
            <a:r>
              <a:rPr lang="en-US" dirty="0" smtClean="0"/>
              <a:t>On a context switch, save and restore these two registers</a:t>
            </a:r>
          </a:p>
          <a:p>
            <a:pPr lvl="2"/>
            <a:r>
              <a:rPr lang="en-US" dirty="0" smtClean="0"/>
              <a:t>Need kernel mode instructions to write to these registers</a:t>
            </a:r>
          </a:p>
        </p:txBody>
      </p:sp>
    </p:spTree>
    <p:extLst>
      <p:ext uri="{BB962C8B-B14F-4D97-AF65-F5344CB8AC3E}">
        <p14:creationId xmlns:p14="http://schemas.microsoft.com/office/powerpoint/2010/main" val="4209094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a:xfrm>
            <a:off x="457200" y="1295400"/>
            <a:ext cx="8686800" cy="5562600"/>
          </a:xfrm>
        </p:spPr>
        <p:txBody>
          <a:bodyPr>
            <a:normAutofit/>
          </a:bodyPr>
          <a:lstStyle/>
          <a:p>
            <a:r>
              <a:rPr lang="en-US" dirty="0" smtClean="0"/>
              <a:t>Basics: Address space</a:t>
            </a:r>
          </a:p>
          <a:p>
            <a:r>
              <a:rPr lang="en-US" dirty="0" smtClean="0"/>
              <a:t>Virtual memory</a:t>
            </a:r>
          </a:p>
          <a:p>
            <a:r>
              <a:rPr lang="en-US" dirty="0" smtClean="0"/>
              <a:t>Address translation</a:t>
            </a:r>
          </a:p>
          <a:p>
            <a:r>
              <a:rPr lang="en-US" dirty="0" smtClean="0"/>
              <a:t>Segmentation</a:t>
            </a:r>
          </a:p>
          <a:p>
            <a:r>
              <a:rPr lang="en-US" dirty="0"/>
              <a:t>P</a:t>
            </a:r>
            <a:r>
              <a:rPr lang="en-US" dirty="0" smtClean="0"/>
              <a:t>aging</a:t>
            </a:r>
          </a:p>
          <a:p>
            <a:r>
              <a:rPr lang="en-US" dirty="0" smtClean="0"/>
              <a:t>Page replacement algorithms</a:t>
            </a:r>
          </a:p>
          <a:p>
            <a:r>
              <a:rPr lang="en-US" dirty="0" smtClean="0"/>
              <a:t>Design of page table</a:t>
            </a:r>
          </a:p>
          <a:p>
            <a:r>
              <a:rPr lang="en-US" dirty="0" smtClean="0"/>
              <a:t>Page faults and </a:t>
            </a:r>
            <a:r>
              <a:rPr lang="en-US" dirty="0" smtClean="0"/>
              <a:t>thrashing</a:t>
            </a:r>
          </a:p>
          <a:p>
            <a:r>
              <a:rPr lang="en-US" dirty="0" smtClean="0"/>
              <a:t>Security: buffer overflow, KPTI</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Address translation</a:t>
            </a:r>
            <a:endParaRPr lang="en-US" dirty="0"/>
          </a:p>
        </p:txBody>
      </p:sp>
      <p:sp>
        <p:nvSpPr>
          <p:cNvPr id="3" name="Content Placeholder 2"/>
          <p:cNvSpPr>
            <a:spLocks noGrp="1"/>
          </p:cNvSpPr>
          <p:nvPr>
            <p:ph idx="1"/>
          </p:nvPr>
        </p:nvSpPr>
        <p:spPr>
          <a:xfrm>
            <a:off x="457200" y="533400"/>
            <a:ext cx="8686800" cy="6324600"/>
          </a:xfrm>
        </p:spPr>
        <p:txBody>
          <a:bodyPr>
            <a:normAutofit/>
          </a:bodyPr>
          <a:lstStyle/>
          <a:p>
            <a:r>
              <a:rPr lang="en-US" dirty="0" smtClean="0"/>
              <a:t>Act of translating virtual addresses to physical addresses at run time</a:t>
            </a:r>
          </a:p>
          <a:p>
            <a:pPr lvl="1"/>
            <a:r>
              <a:rPr lang="en-US" dirty="0" smtClean="0"/>
              <a:t>Can be done using just two new hardware registers base address and bound, provided the address space of a process is mapped contiguously to physical memory</a:t>
            </a:r>
          </a:p>
          <a:p>
            <a:pPr lvl="1"/>
            <a:r>
              <a:rPr lang="en-US" dirty="0" smtClean="0"/>
              <a:t>Unfortunately, mapping the address space of a process contiguously to physical memory poses significant challenges</a:t>
            </a:r>
          </a:p>
          <a:p>
            <a:pPr lvl="2"/>
            <a:r>
              <a:rPr lang="en-US" dirty="0" smtClean="0"/>
              <a:t>What if there is no big enough free hole in physical memory?</a:t>
            </a:r>
          </a:p>
          <a:p>
            <a:pPr lvl="2"/>
            <a:r>
              <a:rPr lang="en-US" dirty="0" smtClean="0"/>
              <a:t>What if the process needs to grow at run time?</a:t>
            </a:r>
            <a:endParaRPr lang="en-US" dirty="0"/>
          </a:p>
          <a:p>
            <a:pPr lvl="2"/>
            <a:r>
              <a:rPr lang="en-US" dirty="0" smtClean="0"/>
              <a:t>Seems wasteful to reserve full address space at start of a process (the space between stack and heap is wasted)</a:t>
            </a:r>
          </a:p>
        </p:txBody>
      </p:sp>
    </p:spTree>
    <p:extLst>
      <p:ext uri="{BB962C8B-B14F-4D97-AF65-F5344CB8AC3E}">
        <p14:creationId xmlns:p14="http://schemas.microsoft.com/office/powerpoint/2010/main" val="787820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Segmentation</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Segmentation is yet another way to decouple the process address space from the physical address space</a:t>
            </a:r>
          </a:p>
          <a:p>
            <a:pPr lvl="1"/>
            <a:r>
              <a:rPr lang="en-US" dirty="0" smtClean="0"/>
              <a:t>The process address space is divided into variable-sized segments reflecting the logical view of the process address space</a:t>
            </a:r>
          </a:p>
          <a:p>
            <a:pPr lvl="2"/>
            <a:r>
              <a:rPr lang="en-US" dirty="0" smtClean="0"/>
              <a:t>Code segment, global data segment, stack segment, heap segment, etc..</a:t>
            </a:r>
          </a:p>
          <a:p>
            <a:pPr lvl="2"/>
            <a:r>
              <a:rPr lang="en-US" dirty="0" smtClean="0"/>
              <a:t>A segment is a contiguous region of virtual or physical memory</a:t>
            </a:r>
          </a:p>
          <a:p>
            <a:pPr lvl="2"/>
            <a:r>
              <a:rPr lang="en-US" dirty="0" smtClean="0"/>
              <a:t>Each logical or virtual address is divided into two parts: segment number and segment offset</a:t>
            </a:r>
          </a:p>
          <a:p>
            <a:pPr lvl="2"/>
            <a:r>
              <a:rPr lang="en-US" dirty="0" smtClean="0"/>
              <a:t>A segment table translates the logical segment number into a segment base address; each entry contains the segment base address and the segment size</a:t>
            </a:r>
            <a:endParaRPr lang="en-US" dirty="0"/>
          </a:p>
        </p:txBody>
      </p:sp>
    </p:spTree>
    <p:extLst>
      <p:ext uri="{BB962C8B-B14F-4D97-AF65-F5344CB8AC3E}">
        <p14:creationId xmlns:p14="http://schemas.microsoft.com/office/powerpoint/2010/main" val="3028847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Segmentation</a:t>
            </a:r>
            <a:endParaRPr lang="en-US" dirty="0"/>
          </a:p>
        </p:txBody>
      </p:sp>
      <p:sp>
        <p:nvSpPr>
          <p:cNvPr id="3" name="Content Placeholder 2"/>
          <p:cNvSpPr>
            <a:spLocks noGrp="1"/>
          </p:cNvSpPr>
          <p:nvPr>
            <p:ph idx="1"/>
          </p:nvPr>
        </p:nvSpPr>
        <p:spPr>
          <a:xfrm>
            <a:off x="457200" y="685800"/>
            <a:ext cx="8686800" cy="6172200"/>
          </a:xfrm>
        </p:spPr>
        <p:txBody>
          <a:bodyPr>
            <a:normAutofit fontScale="92500"/>
          </a:bodyPr>
          <a:lstStyle/>
          <a:p>
            <a:r>
              <a:rPr lang="en-US" dirty="0" smtClean="0"/>
              <a:t>Wasted memory can be reduced by having a (base, bound) pair for each segment</a:t>
            </a:r>
          </a:p>
          <a:p>
            <a:pPr lvl="1"/>
            <a:r>
              <a:rPr lang="en-US" dirty="0" smtClean="0"/>
              <a:t>One pair each for code, global, heap, and stack segments</a:t>
            </a:r>
            <a:endParaRPr lang="en-US" dirty="0"/>
          </a:p>
          <a:p>
            <a:pPr lvl="1"/>
            <a:r>
              <a:rPr lang="en-US" dirty="0" smtClean="0"/>
              <a:t>OS can place a segment in any free hole of physical memory that is large enough to accommodate the segment</a:t>
            </a:r>
            <a:endParaRPr lang="en-US" dirty="0"/>
          </a:p>
          <a:p>
            <a:pPr lvl="2"/>
            <a:r>
              <a:rPr lang="en-US" dirty="0" smtClean="0"/>
              <a:t>Needs to maintain a list of free physical memory holes</a:t>
            </a:r>
            <a:endParaRPr lang="en-US" dirty="0"/>
          </a:p>
          <a:p>
            <a:pPr lvl="2"/>
            <a:r>
              <a:rPr lang="en-US" dirty="0" smtClean="0"/>
              <a:t>What if a segment grows too much to fill up the allocated hole or what if there isn’t a big enough hole to begin with?</a:t>
            </a:r>
          </a:p>
          <a:p>
            <a:pPr lvl="2"/>
            <a:r>
              <a:rPr lang="en-US" dirty="0" smtClean="0"/>
              <a:t>Still, there is wasted holes of small sizes: external fragmentation</a:t>
            </a:r>
          </a:p>
          <a:p>
            <a:pPr lvl="1"/>
            <a:r>
              <a:rPr lang="en-US" dirty="0" smtClean="0"/>
              <a:t>Any access outside the bound of a segment leads to a segmentation fault; also needs </a:t>
            </a:r>
            <a:r>
              <a:rPr lang="en-US" dirty="0" err="1" smtClean="0"/>
              <a:t>rwx</a:t>
            </a:r>
            <a:r>
              <a:rPr lang="en-US" dirty="0" smtClean="0"/>
              <a:t> permission check</a:t>
            </a:r>
          </a:p>
          <a:p>
            <a:pPr lvl="1"/>
            <a:r>
              <a:rPr lang="en-US" dirty="0" smtClean="0"/>
              <a:t>Segments can be identified by upper few bits of virtual address (e.g., 00, 01, 10, 11 for CS, GS, HS, SS)</a:t>
            </a:r>
          </a:p>
        </p:txBody>
      </p:sp>
    </p:spTree>
    <p:extLst>
      <p:ext uri="{BB962C8B-B14F-4D97-AF65-F5344CB8AC3E}">
        <p14:creationId xmlns:p14="http://schemas.microsoft.com/office/powerpoint/2010/main" val="627566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a:t>
            </a:r>
            <a:endParaRPr lang="en-US" dirty="0"/>
          </a:p>
        </p:txBody>
      </p:sp>
      <p:sp>
        <p:nvSpPr>
          <p:cNvPr id="3" name="Content Placeholder 2"/>
          <p:cNvSpPr>
            <a:spLocks noGrp="1"/>
          </p:cNvSpPr>
          <p:nvPr>
            <p:ph idx="1"/>
          </p:nvPr>
        </p:nvSpPr>
        <p:spPr>
          <a:xfrm>
            <a:off x="457200" y="1600200"/>
            <a:ext cx="8686800" cy="5257800"/>
          </a:xfrm>
        </p:spPr>
        <p:txBody>
          <a:bodyPr>
            <a:normAutofit/>
          </a:bodyPr>
          <a:lstStyle/>
          <a:p>
            <a:r>
              <a:rPr lang="en-US" dirty="0" smtClean="0"/>
              <a:t>Virtual segment translation</a:t>
            </a:r>
          </a:p>
          <a:p>
            <a:pPr lvl="1"/>
            <a:r>
              <a:rPr lang="en-US" dirty="0" smtClean="0"/>
              <a:t>Check if the segment </a:t>
            </a:r>
            <a:r>
              <a:rPr lang="en-US" dirty="0" err="1" smtClean="0"/>
              <a:t>offest</a:t>
            </a:r>
            <a:r>
              <a:rPr lang="en-US" dirty="0" smtClean="0"/>
              <a:t> is within the segment size</a:t>
            </a:r>
          </a:p>
          <a:p>
            <a:pPr lvl="2"/>
            <a:r>
              <a:rPr lang="en-US" dirty="0" smtClean="0"/>
              <a:t>Returns segmentation fault</a:t>
            </a:r>
          </a:p>
          <a:p>
            <a:pPr lvl="1"/>
            <a:r>
              <a:rPr lang="en-US" dirty="0" smtClean="0"/>
              <a:t>Add segment offset to the segment base address to generate the physical address</a:t>
            </a:r>
          </a:p>
          <a:p>
            <a:pPr lvl="1"/>
            <a:r>
              <a:rPr lang="en-US" dirty="0" smtClean="0"/>
              <a:t>A segment table base register is used to locate the segment table in physical memory</a:t>
            </a:r>
          </a:p>
          <a:p>
            <a:pPr lvl="1"/>
            <a:r>
              <a:rPr lang="en-US" dirty="0" smtClean="0"/>
              <a:t>The last few accessed segment table entries can be cached inside the processor (just </a:t>
            </a:r>
            <a:r>
              <a:rPr lang="en-US" smtClean="0"/>
              <a:t>like the TLB)</a:t>
            </a:r>
            <a:endParaRPr lang="en-US" dirty="0" smtClean="0"/>
          </a:p>
          <a:p>
            <a:pPr lvl="1"/>
            <a:endParaRPr lang="en-US" dirty="0"/>
          </a:p>
        </p:txBody>
      </p:sp>
    </p:spTree>
    <p:extLst>
      <p:ext uri="{BB962C8B-B14F-4D97-AF65-F5344CB8AC3E}">
        <p14:creationId xmlns:p14="http://schemas.microsoft.com/office/powerpoint/2010/main" val="1762642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685800"/>
            <a:ext cx="8686800" cy="6172200"/>
          </a:xfrm>
        </p:spPr>
        <p:txBody>
          <a:bodyPr>
            <a:normAutofit fontScale="92500" lnSpcReduction="10000"/>
          </a:bodyPr>
          <a:lstStyle/>
          <a:p>
            <a:r>
              <a:rPr lang="en-US" dirty="0" smtClean="0"/>
              <a:t>Segmentation requires the OS to be able to accommodate variable-sized segments some which can also grow</a:t>
            </a:r>
          </a:p>
          <a:p>
            <a:r>
              <a:rPr lang="en-US" dirty="0" smtClean="0"/>
              <a:t>This drawback is addressed by paged virtual memory</a:t>
            </a:r>
          </a:p>
          <a:p>
            <a:pPr lvl="1"/>
            <a:r>
              <a:rPr lang="en-US" dirty="0" smtClean="0"/>
              <a:t>The process address space is divided into equally sized small units called pages</a:t>
            </a:r>
          </a:p>
          <a:p>
            <a:pPr lvl="1"/>
            <a:r>
              <a:rPr lang="en-US" dirty="0" smtClean="0"/>
              <a:t>To get rid of external fragmentation, the physical memory is also divided into equal-sized units called page frames</a:t>
            </a:r>
          </a:p>
          <a:p>
            <a:pPr lvl="1"/>
            <a:r>
              <a:rPr lang="en-US" dirty="0" smtClean="0"/>
              <a:t>A virtual page is loaded into a page frame selected at run-time only when the virtual page is needed</a:t>
            </a:r>
          </a:p>
          <a:p>
            <a:pPr lvl="2"/>
            <a:r>
              <a:rPr lang="en-US" dirty="0" smtClean="0"/>
              <a:t>This is called demand paging (only internal fragmentation)</a:t>
            </a:r>
          </a:p>
          <a:p>
            <a:pPr lvl="1"/>
            <a:r>
              <a:rPr lang="en-US" dirty="0" smtClean="0"/>
              <a:t>The CPU generates virtual addresses while executing</a:t>
            </a:r>
          </a:p>
          <a:p>
            <a:pPr lvl="1"/>
            <a:r>
              <a:rPr lang="en-US" dirty="0" smtClean="0"/>
              <a:t>Even though the virtual pages of a process are contiguous, physical pages need not be</a:t>
            </a:r>
          </a:p>
          <a:p>
            <a:pPr lvl="2"/>
            <a:r>
              <a:rPr lang="en-US" dirty="0"/>
              <a:t>A</a:t>
            </a:r>
            <a:r>
              <a:rPr lang="en-US" dirty="0" smtClean="0"/>
              <a:t> virtual to physical page number translation is needed</a:t>
            </a:r>
          </a:p>
        </p:txBody>
      </p:sp>
    </p:spTree>
    <p:extLst>
      <p:ext uri="{BB962C8B-B14F-4D97-AF65-F5344CB8AC3E}">
        <p14:creationId xmlns:p14="http://schemas.microsoft.com/office/powerpoint/2010/main" val="2631594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Paging</a:t>
            </a:r>
            <a:endParaRPr lang="en-US" dirty="0"/>
          </a:p>
        </p:txBody>
      </p:sp>
      <p:sp>
        <p:nvSpPr>
          <p:cNvPr id="3" name="Content Placeholder 2"/>
          <p:cNvSpPr>
            <a:spLocks noGrp="1"/>
          </p:cNvSpPr>
          <p:nvPr>
            <p:ph idx="1"/>
          </p:nvPr>
        </p:nvSpPr>
        <p:spPr>
          <a:xfrm>
            <a:off x="457200" y="990600"/>
            <a:ext cx="8686800" cy="5867400"/>
          </a:xfrm>
        </p:spPr>
        <p:txBody>
          <a:bodyPr/>
          <a:lstStyle/>
          <a:p>
            <a:r>
              <a:rPr lang="en-US" dirty="0" smtClean="0"/>
              <a:t>Demand paging</a:t>
            </a:r>
          </a:p>
          <a:p>
            <a:pPr marL="457200" lvl="1" indent="0">
              <a:buNone/>
            </a:pPr>
            <a:endParaRPr lang="en-US" dirty="0"/>
          </a:p>
        </p:txBody>
      </p:sp>
      <p:sp>
        <p:nvSpPr>
          <p:cNvPr id="4" name="Rectangle 3"/>
          <p:cNvSpPr/>
          <p:nvPr/>
        </p:nvSpPr>
        <p:spPr>
          <a:xfrm>
            <a:off x="1371600" y="1676400"/>
            <a:ext cx="2590800" cy="5334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Virtual page</a:t>
            </a:r>
            <a:endParaRPr lang="en-US" sz="2400" dirty="0">
              <a:solidFill>
                <a:schemeClr val="tx1"/>
              </a:solidFill>
            </a:endParaRPr>
          </a:p>
        </p:txBody>
      </p:sp>
      <p:sp>
        <p:nvSpPr>
          <p:cNvPr id="5" name="Rectangle 4"/>
          <p:cNvSpPr/>
          <p:nvPr/>
        </p:nvSpPr>
        <p:spPr>
          <a:xfrm>
            <a:off x="1371600" y="2209800"/>
            <a:ext cx="2590800" cy="5334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371600" y="2743200"/>
            <a:ext cx="2590800" cy="5334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371600" y="3276600"/>
            <a:ext cx="2590800" cy="533400"/>
          </a:xfrm>
          <a:prstGeom prst="rect">
            <a:avLst/>
          </a:prstGeom>
          <a:solidFill>
            <a:schemeClr val="accent2">
              <a:lumMod val="40000"/>
              <a:lumOff val="6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47800" y="4876800"/>
            <a:ext cx="2590800" cy="533400"/>
          </a:xfrm>
          <a:prstGeom prst="rect">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47800" y="4343400"/>
            <a:ext cx="2590800" cy="533400"/>
          </a:xfrm>
          <a:prstGeom prst="rect">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447800" y="5410200"/>
            <a:ext cx="2590800" cy="533400"/>
          </a:xfrm>
          <a:prstGeom prst="rect">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943600" y="2286000"/>
            <a:ext cx="2590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943600" y="2819400"/>
            <a:ext cx="2590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943600" y="3352800"/>
            <a:ext cx="2590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43600" y="3886200"/>
            <a:ext cx="2590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943600" y="4419600"/>
            <a:ext cx="2590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943600" y="4953000"/>
            <a:ext cx="2590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943600" y="5486400"/>
            <a:ext cx="2590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943600" y="6019800"/>
            <a:ext cx="2590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943600" y="1752600"/>
            <a:ext cx="2590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943600" y="1219200"/>
            <a:ext cx="2590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Physical page frame</a:t>
            </a:r>
            <a:endParaRPr lang="en-US" sz="2000" dirty="0">
              <a:solidFill>
                <a:schemeClr val="tx1"/>
              </a:solidFill>
            </a:endParaRPr>
          </a:p>
        </p:txBody>
      </p:sp>
      <p:cxnSp>
        <p:nvCxnSpPr>
          <p:cNvPr id="22" name="Straight Arrow Connector 21"/>
          <p:cNvCxnSpPr>
            <a:stCxn id="4" idx="3"/>
            <a:endCxn id="11" idx="1"/>
          </p:cNvCxnSpPr>
          <p:nvPr/>
        </p:nvCxnSpPr>
        <p:spPr>
          <a:xfrm>
            <a:off x="3962400" y="1943100"/>
            <a:ext cx="1981200" cy="609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3"/>
            <a:endCxn id="20" idx="1"/>
          </p:cNvCxnSpPr>
          <p:nvPr/>
        </p:nvCxnSpPr>
        <p:spPr>
          <a:xfrm flipV="1">
            <a:off x="3962400" y="1485900"/>
            <a:ext cx="1981200" cy="990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8" idx="1"/>
          </p:cNvCxnSpPr>
          <p:nvPr/>
        </p:nvCxnSpPr>
        <p:spPr>
          <a:xfrm>
            <a:off x="3962400" y="3009900"/>
            <a:ext cx="1981200" cy="3276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7" idx="3"/>
            <a:endCxn id="13" idx="1"/>
          </p:cNvCxnSpPr>
          <p:nvPr/>
        </p:nvCxnSpPr>
        <p:spPr>
          <a:xfrm>
            <a:off x="3962400" y="3543300"/>
            <a:ext cx="1981200" cy="762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9" idx="3"/>
            <a:endCxn id="17" idx="1"/>
          </p:cNvCxnSpPr>
          <p:nvPr/>
        </p:nvCxnSpPr>
        <p:spPr>
          <a:xfrm>
            <a:off x="4038600" y="4610100"/>
            <a:ext cx="1905000" cy="11430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8" idx="3"/>
            <a:endCxn id="12" idx="1"/>
          </p:cNvCxnSpPr>
          <p:nvPr/>
        </p:nvCxnSpPr>
        <p:spPr>
          <a:xfrm flipV="1">
            <a:off x="4038600" y="3086100"/>
            <a:ext cx="1905000" cy="20574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0" idx="3"/>
            <a:endCxn id="15" idx="1"/>
          </p:cNvCxnSpPr>
          <p:nvPr/>
        </p:nvCxnSpPr>
        <p:spPr>
          <a:xfrm flipV="1">
            <a:off x="4038600" y="4686300"/>
            <a:ext cx="1905000" cy="9906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07636" y="2401669"/>
            <a:ext cx="663964" cy="646331"/>
          </a:xfrm>
          <a:prstGeom prst="rect">
            <a:avLst/>
          </a:prstGeom>
          <a:noFill/>
        </p:spPr>
        <p:txBody>
          <a:bodyPr wrap="none" rtlCol="0">
            <a:spAutoFit/>
          </a:bodyPr>
          <a:lstStyle/>
          <a:p>
            <a:r>
              <a:rPr lang="en-US" sz="3600" dirty="0" smtClean="0"/>
              <a:t>P0</a:t>
            </a:r>
            <a:endParaRPr lang="en-US" sz="3600" dirty="0"/>
          </a:p>
        </p:txBody>
      </p:sp>
      <p:sp>
        <p:nvSpPr>
          <p:cNvPr id="36" name="TextBox 35"/>
          <p:cNvSpPr txBox="1"/>
          <p:nvPr/>
        </p:nvSpPr>
        <p:spPr>
          <a:xfrm>
            <a:off x="783836" y="4840069"/>
            <a:ext cx="657552" cy="646331"/>
          </a:xfrm>
          <a:prstGeom prst="rect">
            <a:avLst/>
          </a:prstGeom>
          <a:noFill/>
        </p:spPr>
        <p:txBody>
          <a:bodyPr wrap="none" rtlCol="0">
            <a:spAutoFit/>
          </a:bodyPr>
          <a:lstStyle/>
          <a:p>
            <a:r>
              <a:rPr lang="en-US" sz="3600" dirty="0" smtClean="0"/>
              <a:t>P1</a:t>
            </a:r>
            <a:endParaRPr lang="en-US" sz="3600" dirty="0"/>
          </a:p>
        </p:txBody>
      </p:sp>
      <p:sp>
        <p:nvSpPr>
          <p:cNvPr id="37" name="TextBox 36"/>
          <p:cNvSpPr txBox="1"/>
          <p:nvPr/>
        </p:nvSpPr>
        <p:spPr>
          <a:xfrm>
            <a:off x="2384036" y="5943600"/>
            <a:ext cx="840295" cy="646331"/>
          </a:xfrm>
          <a:prstGeom prst="rect">
            <a:avLst/>
          </a:prstGeom>
          <a:noFill/>
        </p:spPr>
        <p:txBody>
          <a:bodyPr wrap="none" rtlCol="0">
            <a:spAutoFit/>
          </a:bodyPr>
          <a:lstStyle/>
          <a:p>
            <a:r>
              <a:rPr lang="en-US" sz="3600" dirty="0" smtClean="0"/>
              <a:t>VM</a:t>
            </a:r>
            <a:endParaRPr lang="en-US" sz="3600" dirty="0"/>
          </a:p>
        </p:txBody>
      </p:sp>
      <p:sp>
        <p:nvSpPr>
          <p:cNvPr id="38" name="TextBox 37"/>
          <p:cNvSpPr txBox="1"/>
          <p:nvPr/>
        </p:nvSpPr>
        <p:spPr>
          <a:xfrm>
            <a:off x="6858000" y="649069"/>
            <a:ext cx="817853" cy="646331"/>
          </a:xfrm>
          <a:prstGeom prst="rect">
            <a:avLst/>
          </a:prstGeom>
          <a:noFill/>
        </p:spPr>
        <p:txBody>
          <a:bodyPr wrap="none" rtlCol="0">
            <a:spAutoFit/>
          </a:bodyPr>
          <a:lstStyle/>
          <a:p>
            <a:r>
              <a:rPr lang="en-US" sz="3600" dirty="0" smtClean="0"/>
              <a:t>PM</a:t>
            </a:r>
            <a:endParaRPr lang="en-US" sz="3600" dirty="0"/>
          </a:p>
        </p:txBody>
      </p:sp>
    </p:spTree>
    <p:extLst>
      <p:ext uri="{BB962C8B-B14F-4D97-AF65-F5344CB8AC3E}">
        <p14:creationId xmlns:p14="http://schemas.microsoft.com/office/powerpoint/2010/main" val="1165144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457200"/>
            <a:ext cx="8686800" cy="6400800"/>
          </a:xfrm>
        </p:spPr>
        <p:txBody>
          <a:bodyPr>
            <a:normAutofit lnSpcReduction="10000"/>
          </a:bodyPr>
          <a:lstStyle/>
          <a:p>
            <a:r>
              <a:rPr lang="en-US" dirty="0" smtClean="0"/>
              <a:t>Example</a:t>
            </a:r>
          </a:p>
          <a:p>
            <a:pPr marL="457200" lvl="1" indent="0">
              <a:buNone/>
            </a:pPr>
            <a:r>
              <a:rPr lang="en-US" dirty="0" err="1" smtClean="0"/>
              <a:t>int</a:t>
            </a:r>
            <a:r>
              <a:rPr lang="en-US" dirty="0" smtClean="0"/>
              <a:t> *a = (</a:t>
            </a:r>
            <a:r>
              <a:rPr lang="en-US" dirty="0" err="1" smtClean="0"/>
              <a:t>int</a:t>
            </a:r>
            <a:r>
              <a:rPr lang="en-US" dirty="0" smtClean="0"/>
              <a:t>*)</a:t>
            </a:r>
            <a:r>
              <a:rPr lang="en-US" dirty="0" err="1" smtClean="0"/>
              <a:t>malloc</a:t>
            </a:r>
            <a:r>
              <a:rPr lang="en-US" dirty="0" smtClean="0"/>
              <a:t>(8000*</a:t>
            </a:r>
            <a:r>
              <a:rPr lang="en-US" dirty="0" err="1" smtClean="0"/>
              <a:t>sizeof</a:t>
            </a:r>
            <a:r>
              <a:rPr lang="en-US" dirty="0" smtClean="0"/>
              <a:t>(</a:t>
            </a:r>
            <a:r>
              <a:rPr lang="en-US" dirty="0" err="1" smtClean="0"/>
              <a:t>int</a:t>
            </a:r>
            <a:r>
              <a:rPr lang="en-US" dirty="0" smtClean="0"/>
              <a:t>));</a:t>
            </a:r>
          </a:p>
          <a:p>
            <a:pPr marL="457200" lvl="1" indent="0">
              <a:buNone/>
            </a:pPr>
            <a:r>
              <a:rPr lang="en-US" dirty="0" smtClean="0"/>
              <a:t>for (</a:t>
            </a:r>
            <a:r>
              <a:rPr lang="en-US" dirty="0" err="1" smtClean="0"/>
              <a:t>int</a:t>
            </a:r>
            <a:r>
              <a:rPr lang="en-US" dirty="0" smtClean="0"/>
              <a:t> </a:t>
            </a:r>
            <a:r>
              <a:rPr lang="en-US" dirty="0" err="1" smtClean="0"/>
              <a:t>i</a:t>
            </a:r>
            <a:r>
              <a:rPr lang="en-US" dirty="0" smtClean="0"/>
              <a:t>=0; </a:t>
            </a:r>
            <a:r>
              <a:rPr lang="en-US" dirty="0" err="1" smtClean="0"/>
              <a:t>i</a:t>
            </a:r>
            <a:r>
              <a:rPr lang="en-US" dirty="0" smtClean="0"/>
              <a:t>&lt;8000; </a:t>
            </a:r>
            <a:r>
              <a:rPr lang="en-US" dirty="0" err="1" smtClean="0"/>
              <a:t>i</a:t>
            </a:r>
            <a:r>
              <a:rPr lang="en-US" dirty="0" smtClean="0"/>
              <a:t>++) a[</a:t>
            </a:r>
            <a:r>
              <a:rPr lang="en-US" dirty="0" err="1" smtClean="0"/>
              <a:t>i</a:t>
            </a:r>
            <a:r>
              <a:rPr lang="en-US" dirty="0" smtClean="0"/>
              <a:t>] = 0;</a:t>
            </a:r>
          </a:p>
          <a:p>
            <a:pPr lvl="1"/>
            <a:r>
              <a:rPr lang="en-US" dirty="0" smtClean="0"/>
              <a:t>Virtual memory for array “a” is allocated by </a:t>
            </a:r>
            <a:r>
              <a:rPr lang="en-US" dirty="0" err="1" smtClean="0"/>
              <a:t>malloc</a:t>
            </a:r>
            <a:endParaRPr lang="en-US" dirty="0" smtClean="0"/>
          </a:p>
          <a:p>
            <a:pPr lvl="2"/>
            <a:r>
              <a:rPr lang="en-US" dirty="0"/>
              <a:t>V</a:t>
            </a:r>
            <a:r>
              <a:rPr lang="en-US" dirty="0" smtClean="0"/>
              <a:t>irtual memory allocated </a:t>
            </a:r>
            <a:r>
              <a:rPr lang="en-US" dirty="0"/>
              <a:t>=</a:t>
            </a:r>
            <a:r>
              <a:rPr lang="en-US" dirty="0" smtClean="0"/>
              <a:t> 32000 bytes (</a:t>
            </a:r>
            <a:r>
              <a:rPr lang="en-US" dirty="0" err="1" smtClean="0"/>
              <a:t>sizeof</a:t>
            </a:r>
            <a:r>
              <a:rPr lang="en-US" dirty="0" smtClean="0"/>
              <a:t>(</a:t>
            </a:r>
            <a:r>
              <a:rPr lang="en-US" dirty="0" err="1" smtClean="0"/>
              <a:t>int</a:t>
            </a:r>
            <a:r>
              <a:rPr lang="en-US" dirty="0" smtClean="0"/>
              <a:t>) is 4)</a:t>
            </a:r>
          </a:p>
          <a:p>
            <a:pPr lvl="2"/>
            <a:r>
              <a:rPr lang="en-US" dirty="0" smtClean="0"/>
              <a:t>No physical memory is allocated yet</a:t>
            </a:r>
          </a:p>
          <a:p>
            <a:pPr lvl="1"/>
            <a:r>
              <a:rPr lang="en-US" dirty="0" smtClean="0"/>
              <a:t>Assume the page size to be 4096 bytes</a:t>
            </a:r>
          </a:p>
          <a:p>
            <a:pPr lvl="2"/>
            <a:r>
              <a:rPr lang="en-US" dirty="0" smtClean="0"/>
              <a:t>One page can hold 1024 contiguous elements of “a”</a:t>
            </a:r>
          </a:p>
          <a:p>
            <a:pPr lvl="2"/>
            <a:r>
              <a:rPr lang="en-US" dirty="0" smtClean="0"/>
              <a:t>Assume that “a” occupies virtual pages 10 to 17</a:t>
            </a:r>
          </a:p>
          <a:p>
            <a:pPr lvl="1"/>
            <a:r>
              <a:rPr lang="en-US" dirty="0" smtClean="0"/>
              <a:t>When a[0] is accessed in the first iteration of the loop, the first virtual page of “a” is accessed from physical memory, but the physical page is not there</a:t>
            </a:r>
          </a:p>
          <a:p>
            <a:pPr lvl="2"/>
            <a:r>
              <a:rPr lang="en-US" dirty="0" smtClean="0"/>
              <a:t>OS allocates one free physical page frame (say PF#3) and remembers the mapping VPN 10 </a:t>
            </a:r>
            <a:r>
              <a:rPr lang="en-US" dirty="0" smtClean="0">
                <a:sym typeface="Wingdings" panose="05000000000000000000" pitchFamily="2" charset="2"/>
              </a:rPr>
              <a:t> PFN 3 in the page table of the process (each process has a page table)</a:t>
            </a:r>
            <a:endParaRPr lang="en-US" dirty="0" smtClean="0"/>
          </a:p>
        </p:txBody>
      </p:sp>
    </p:spTree>
    <p:extLst>
      <p:ext uri="{BB962C8B-B14F-4D97-AF65-F5344CB8AC3E}">
        <p14:creationId xmlns:p14="http://schemas.microsoft.com/office/powerpoint/2010/main" val="3787699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Example (continued)</a:t>
            </a:r>
          </a:p>
          <a:p>
            <a:pPr marL="457200" lvl="1" indent="0">
              <a:buNone/>
            </a:pPr>
            <a:r>
              <a:rPr lang="en-US" dirty="0" err="1" smtClean="0"/>
              <a:t>int</a:t>
            </a:r>
            <a:r>
              <a:rPr lang="en-US" dirty="0" smtClean="0"/>
              <a:t> *a = (</a:t>
            </a:r>
            <a:r>
              <a:rPr lang="en-US" dirty="0" err="1" smtClean="0"/>
              <a:t>int</a:t>
            </a:r>
            <a:r>
              <a:rPr lang="en-US" dirty="0" smtClean="0"/>
              <a:t>*)</a:t>
            </a:r>
            <a:r>
              <a:rPr lang="en-US" dirty="0" err="1" smtClean="0"/>
              <a:t>malloc</a:t>
            </a:r>
            <a:r>
              <a:rPr lang="en-US" dirty="0" smtClean="0"/>
              <a:t>(8000*</a:t>
            </a:r>
            <a:r>
              <a:rPr lang="en-US" dirty="0" err="1" smtClean="0"/>
              <a:t>sizeof</a:t>
            </a:r>
            <a:r>
              <a:rPr lang="en-US" dirty="0" smtClean="0"/>
              <a:t>(</a:t>
            </a:r>
            <a:r>
              <a:rPr lang="en-US" dirty="0" err="1" smtClean="0"/>
              <a:t>int</a:t>
            </a:r>
            <a:r>
              <a:rPr lang="en-US" dirty="0" smtClean="0"/>
              <a:t>));</a:t>
            </a:r>
          </a:p>
          <a:p>
            <a:pPr marL="457200" lvl="1" indent="0">
              <a:buNone/>
            </a:pPr>
            <a:r>
              <a:rPr lang="en-US" dirty="0" smtClean="0"/>
              <a:t>for (</a:t>
            </a:r>
            <a:r>
              <a:rPr lang="en-US" dirty="0" err="1" smtClean="0"/>
              <a:t>int</a:t>
            </a:r>
            <a:r>
              <a:rPr lang="en-US" dirty="0" smtClean="0"/>
              <a:t> </a:t>
            </a:r>
            <a:r>
              <a:rPr lang="en-US" dirty="0" err="1" smtClean="0"/>
              <a:t>i</a:t>
            </a:r>
            <a:r>
              <a:rPr lang="en-US" dirty="0" smtClean="0"/>
              <a:t>=0; </a:t>
            </a:r>
            <a:r>
              <a:rPr lang="en-US" dirty="0" err="1" smtClean="0"/>
              <a:t>i</a:t>
            </a:r>
            <a:r>
              <a:rPr lang="en-US" dirty="0" smtClean="0"/>
              <a:t>&lt;8000; </a:t>
            </a:r>
            <a:r>
              <a:rPr lang="en-US" dirty="0" err="1" smtClean="0"/>
              <a:t>i</a:t>
            </a:r>
            <a:r>
              <a:rPr lang="en-US" dirty="0" smtClean="0"/>
              <a:t>++) a[</a:t>
            </a:r>
            <a:r>
              <a:rPr lang="en-US" dirty="0" err="1" smtClean="0"/>
              <a:t>i</a:t>
            </a:r>
            <a:r>
              <a:rPr lang="en-US" dirty="0" smtClean="0"/>
              <a:t>] = 0;</a:t>
            </a:r>
          </a:p>
          <a:p>
            <a:pPr lvl="1"/>
            <a:r>
              <a:rPr lang="en-US" dirty="0" smtClean="0"/>
              <a:t>Second page of “a” gets accessed when loop reaches </a:t>
            </a:r>
            <a:r>
              <a:rPr lang="en-US" dirty="0" err="1" smtClean="0"/>
              <a:t>i</a:t>
            </a:r>
            <a:r>
              <a:rPr lang="en-US" dirty="0" smtClean="0"/>
              <a:t>=1024</a:t>
            </a:r>
          </a:p>
          <a:p>
            <a:pPr lvl="2"/>
            <a:r>
              <a:rPr lang="en-US" dirty="0" smtClean="0"/>
              <a:t>OS allocates another free page frame (say, PF#7) and adds a new mapping VPN 11 </a:t>
            </a:r>
            <a:r>
              <a:rPr lang="en-US" dirty="0" smtClean="0">
                <a:sym typeface="Wingdings" panose="05000000000000000000" pitchFamily="2" charset="2"/>
              </a:rPr>
              <a:t> PFN 7 to the page table of the process</a:t>
            </a:r>
          </a:p>
          <a:p>
            <a:pPr lvl="1"/>
            <a:r>
              <a:rPr lang="en-US" dirty="0" smtClean="0">
                <a:sym typeface="Wingdings" panose="05000000000000000000" pitchFamily="2" charset="2"/>
              </a:rPr>
              <a:t>Next page frame gets allocated when </a:t>
            </a:r>
            <a:r>
              <a:rPr lang="en-US" dirty="0" err="1" smtClean="0">
                <a:sym typeface="Wingdings" panose="05000000000000000000" pitchFamily="2" charset="2"/>
              </a:rPr>
              <a:t>i</a:t>
            </a:r>
            <a:r>
              <a:rPr lang="en-US" dirty="0" smtClean="0">
                <a:sym typeface="Wingdings" panose="05000000000000000000" pitchFamily="2" charset="2"/>
              </a:rPr>
              <a:t>=2048 and so on</a:t>
            </a:r>
          </a:p>
          <a:p>
            <a:pPr lvl="1"/>
            <a:r>
              <a:rPr lang="en-US" dirty="0" smtClean="0">
                <a:sym typeface="Wingdings" panose="05000000000000000000" pitchFamily="2" charset="2"/>
              </a:rPr>
              <a:t>The allocated 8 page frames remain in memory </a:t>
            </a:r>
            <a:r>
              <a:rPr lang="en-US" smtClean="0">
                <a:sym typeface="Wingdings" panose="05000000000000000000" pitchFamily="2" charset="2"/>
              </a:rPr>
              <a:t>until the </a:t>
            </a:r>
            <a:r>
              <a:rPr lang="en-US" dirty="0" smtClean="0">
                <a:sym typeface="Wingdings" panose="05000000000000000000" pitchFamily="2" charset="2"/>
              </a:rPr>
              <a:t>OS is forced to swap out some of the pages due to shortage of physical memory</a:t>
            </a:r>
            <a:endParaRPr lang="en-US" dirty="0" smtClean="0"/>
          </a:p>
        </p:txBody>
      </p:sp>
    </p:spTree>
    <p:extLst>
      <p:ext uri="{BB962C8B-B14F-4D97-AF65-F5344CB8AC3E}">
        <p14:creationId xmlns:p14="http://schemas.microsoft.com/office/powerpoint/2010/main" val="893969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Virtual to physical address translation</a:t>
            </a:r>
          </a:p>
          <a:p>
            <a:pPr lvl="1"/>
            <a:r>
              <a:rPr lang="en-US" dirty="0" smtClean="0"/>
              <a:t>Every virtual address is divided into two parts: virtual page number and page offset</a:t>
            </a:r>
          </a:p>
          <a:p>
            <a:pPr lvl="1"/>
            <a:r>
              <a:rPr lang="en-US" dirty="0" smtClean="0"/>
              <a:t>The page offset remains unchanged in the translation</a:t>
            </a:r>
          </a:p>
          <a:p>
            <a:pPr lvl="1"/>
            <a:r>
              <a:rPr lang="en-US" dirty="0" smtClean="0"/>
              <a:t>The virtual page number is translated to a physical page frame number</a:t>
            </a:r>
          </a:p>
          <a:p>
            <a:pPr lvl="1"/>
            <a:r>
              <a:rPr lang="en-US" dirty="0" smtClean="0"/>
              <a:t>The translation is maintained in a per-process page table</a:t>
            </a:r>
          </a:p>
          <a:p>
            <a:pPr lvl="1"/>
            <a:r>
              <a:rPr lang="en-US" dirty="0" smtClean="0"/>
              <a:t>The first step in this translation is to access the page table (for now, let’s assume a contiguous page table)</a:t>
            </a:r>
          </a:p>
          <a:p>
            <a:pPr lvl="2"/>
            <a:r>
              <a:rPr lang="en-US" dirty="0" smtClean="0"/>
              <a:t>Every process has a page table base register (PTBR) loaded by the loader; it is a part of the process context and stores the starting physical address of the page table</a:t>
            </a:r>
          </a:p>
          <a:p>
            <a:pPr lvl="2"/>
            <a:r>
              <a:rPr lang="en-US" dirty="0" smtClean="0"/>
              <a:t>Necessary offsets are added to the PTBR</a:t>
            </a:r>
          </a:p>
        </p:txBody>
      </p:sp>
    </p:spTree>
    <p:extLst>
      <p:ext uri="{BB962C8B-B14F-4D97-AF65-F5344CB8AC3E}">
        <p14:creationId xmlns:p14="http://schemas.microsoft.com/office/powerpoint/2010/main" val="385457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Virtual to physical address translation</a:t>
            </a:r>
          </a:p>
        </p:txBody>
      </p:sp>
      <p:sp>
        <p:nvSpPr>
          <p:cNvPr id="4" name="Rectangle 3"/>
          <p:cNvSpPr/>
          <p:nvPr/>
        </p:nvSpPr>
        <p:spPr>
          <a:xfrm>
            <a:off x="1248058" y="1676400"/>
            <a:ext cx="3247741" cy="609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Virtual page number</a:t>
            </a:r>
            <a:endParaRPr lang="en-US" sz="2800" dirty="0">
              <a:solidFill>
                <a:schemeClr val="tx1"/>
              </a:solidFill>
            </a:endParaRPr>
          </a:p>
        </p:txBody>
      </p:sp>
      <p:sp>
        <p:nvSpPr>
          <p:cNvPr id="5" name="Rectangle 4"/>
          <p:cNvSpPr/>
          <p:nvPr/>
        </p:nvSpPr>
        <p:spPr>
          <a:xfrm>
            <a:off x="4495800" y="1676400"/>
            <a:ext cx="1828800" cy="609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Page offset</a:t>
            </a:r>
            <a:endParaRPr lang="en-US" sz="2800" dirty="0">
              <a:solidFill>
                <a:schemeClr val="tx1"/>
              </a:solidFill>
            </a:endParaRPr>
          </a:p>
        </p:txBody>
      </p:sp>
      <p:sp>
        <p:nvSpPr>
          <p:cNvPr id="6" name="TextBox 5"/>
          <p:cNvSpPr txBox="1"/>
          <p:nvPr/>
        </p:nvSpPr>
        <p:spPr>
          <a:xfrm>
            <a:off x="6629057" y="1752600"/>
            <a:ext cx="2057743" cy="461665"/>
          </a:xfrm>
          <a:prstGeom prst="rect">
            <a:avLst/>
          </a:prstGeom>
          <a:noFill/>
        </p:spPr>
        <p:txBody>
          <a:bodyPr wrap="none" rtlCol="0">
            <a:spAutoFit/>
          </a:bodyPr>
          <a:lstStyle/>
          <a:p>
            <a:r>
              <a:rPr lang="en-US" sz="2400" dirty="0" smtClean="0"/>
              <a:t>Virtual address</a:t>
            </a:r>
            <a:endParaRPr lang="en-US" sz="2400" dirty="0"/>
          </a:p>
        </p:txBody>
      </p:sp>
      <p:sp>
        <p:nvSpPr>
          <p:cNvPr id="7" name="Rectangle 6"/>
          <p:cNvSpPr/>
          <p:nvPr/>
        </p:nvSpPr>
        <p:spPr>
          <a:xfrm>
            <a:off x="3505200" y="27432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PTE</a:t>
            </a:r>
            <a:endParaRPr lang="en-US" sz="3200" dirty="0">
              <a:solidFill>
                <a:schemeClr val="tx1"/>
              </a:solidFill>
            </a:endParaRPr>
          </a:p>
        </p:txBody>
      </p:sp>
      <p:sp>
        <p:nvSpPr>
          <p:cNvPr id="8" name="Rectangle 7"/>
          <p:cNvSpPr/>
          <p:nvPr/>
        </p:nvSpPr>
        <p:spPr>
          <a:xfrm>
            <a:off x="3505200" y="32766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05200" y="38100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05200" y="43434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05200" y="48768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05200" y="54102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505200" y="59436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700232" y="6400800"/>
            <a:ext cx="1481368" cy="461665"/>
          </a:xfrm>
          <a:prstGeom prst="rect">
            <a:avLst/>
          </a:prstGeom>
          <a:noFill/>
        </p:spPr>
        <p:txBody>
          <a:bodyPr wrap="none" rtlCol="0">
            <a:spAutoFit/>
          </a:bodyPr>
          <a:lstStyle/>
          <a:p>
            <a:r>
              <a:rPr lang="en-US" sz="2400" dirty="0" smtClean="0"/>
              <a:t>Page table</a:t>
            </a:r>
            <a:endParaRPr lang="en-US" sz="2400" dirty="0"/>
          </a:p>
        </p:txBody>
      </p:sp>
      <p:sp>
        <p:nvSpPr>
          <p:cNvPr id="15" name="TextBox 14"/>
          <p:cNvSpPr txBox="1"/>
          <p:nvPr/>
        </p:nvSpPr>
        <p:spPr>
          <a:xfrm>
            <a:off x="1828800" y="6243935"/>
            <a:ext cx="826124" cy="461665"/>
          </a:xfrm>
          <a:prstGeom prst="rect">
            <a:avLst/>
          </a:prstGeom>
          <a:noFill/>
        </p:spPr>
        <p:txBody>
          <a:bodyPr wrap="none" rtlCol="0">
            <a:spAutoFit/>
          </a:bodyPr>
          <a:lstStyle/>
          <a:p>
            <a:r>
              <a:rPr lang="en-US" sz="2400" dirty="0" smtClean="0"/>
              <a:t>PTBR</a:t>
            </a:r>
            <a:endParaRPr lang="en-US" sz="2400" dirty="0"/>
          </a:p>
        </p:txBody>
      </p:sp>
      <p:cxnSp>
        <p:nvCxnSpPr>
          <p:cNvPr id="17" name="Straight Arrow Connector 16"/>
          <p:cNvCxnSpPr>
            <a:stCxn id="15" idx="3"/>
          </p:cNvCxnSpPr>
          <p:nvPr/>
        </p:nvCxnSpPr>
        <p:spPr>
          <a:xfrm>
            <a:off x="2654924" y="6474768"/>
            <a:ext cx="850276" cy="22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752600" y="3274142"/>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8" idx="7"/>
            <a:endCxn id="18" idx="3"/>
          </p:cNvCxnSpPr>
          <p:nvPr/>
        </p:nvCxnSpPr>
        <p:spPr>
          <a:xfrm flipH="1">
            <a:off x="1886511" y="3408053"/>
            <a:ext cx="646578" cy="64657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1"/>
            <a:endCxn id="18" idx="5"/>
          </p:cNvCxnSpPr>
          <p:nvPr/>
        </p:nvCxnSpPr>
        <p:spPr>
          <a:xfrm>
            <a:off x="1886511" y="3408053"/>
            <a:ext cx="646578" cy="64657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209800" y="2286000"/>
            <a:ext cx="0" cy="98814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6200" y="3505200"/>
            <a:ext cx="1171859" cy="461665"/>
          </a:xfrm>
          <a:prstGeom prst="rect">
            <a:avLst/>
          </a:prstGeom>
          <a:noFill/>
        </p:spPr>
        <p:txBody>
          <a:bodyPr wrap="none" rtlCol="0">
            <a:spAutoFit/>
          </a:bodyPr>
          <a:lstStyle/>
          <a:p>
            <a:r>
              <a:rPr lang="en-US" sz="2400" dirty="0" smtClean="0"/>
              <a:t>PTE size</a:t>
            </a:r>
            <a:endParaRPr lang="en-US" sz="2400" dirty="0"/>
          </a:p>
        </p:txBody>
      </p:sp>
      <p:cxnSp>
        <p:nvCxnSpPr>
          <p:cNvPr id="30" name="Straight Arrow Connector 29"/>
          <p:cNvCxnSpPr>
            <a:stCxn id="26" idx="3"/>
            <a:endCxn id="18" idx="2"/>
          </p:cNvCxnSpPr>
          <p:nvPr/>
        </p:nvCxnSpPr>
        <p:spPr>
          <a:xfrm flipV="1">
            <a:off x="1248059" y="3731342"/>
            <a:ext cx="504541" cy="469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752600" y="4724400"/>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31" idx="0"/>
            <a:endCxn id="31" idx="4"/>
          </p:cNvCxnSpPr>
          <p:nvPr/>
        </p:nvCxnSpPr>
        <p:spPr>
          <a:xfrm>
            <a:off x="2209800" y="4724400"/>
            <a:ext cx="0" cy="914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1" idx="2"/>
            <a:endCxn id="31" idx="6"/>
          </p:cNvCxnSpPr>
          <p:nvPr/>
        </p:nvCxnSpPr>
        <p:spPr>
          <a:xfrm>
            <a:off x="1752600" y="5181600"/>
            <a:ext cx="914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8" idx="4"/>
            <a:endCxn id="31" idx="0"/>
          </p:cNvCxnSpPr>
          <p:nvPr/>
        </p:nvCxnSpPr>
        <p:spPr>
          <a:xfrm>
            <a:off x="2209800" y="4188542"/>
            <a:ext cx="0" cy="53585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0"/>
            <a:endCxn id="31" idx="4"/>
          </p:cNvCxnSpPr>
          <p:nvPr/>
        </p:nvCxnSpPr>
        <p:spPr>
          <a:xfrm flipH="1" flipV="1">
            <a:off x="2209800" y="5638800"/>
            <a:ext cx="32062" cy="6051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6"/>
            <a:endCxn id="11" idx="1"/>
          </p:cNvCxnSpPr>
          <p:nvPr/>
        </p:nvCxnSpPr>
        <p:spPr>
          <a:xfrm flipV="1">
            <a:off x="2667000" y="5143500"/>
            <a:ext cx="838200" cy="3810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791200" y="4876800"/>
            <a:ext cx="1676400" cy="609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PPFN</a:t>
            </a:r>
            <a:endParaRPr lang="en-US" sz="2800" dirty="0">
              <a:solidFill>
                <a:schemeClr val="tx1"/>
              </a:solidFill>
            </a:endParaRPr>
          </a:p>
        </p:txBody>
      </p:sp>
      <p:sp>
        <p:nvSpPr>
          <p:cNvPr id="43" name="Rectangle 42"/>
          <p:cNvSpPr/>
          <p:nvPr/>
        </p:nvSpPr>
        <p:spPr>
          <a:xfrm>
            <a:off x="7467600" y="4876800"/>
            <a:ext cx="1219200" cy="609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PO</a:t>
            </a:r>
            <a:endParaRPr lang="en-US" sz="2800" dirty="0">
              <a:solidFill>
                <a:schemeClr val="tx1"/>
              </a:solidFill>
            </a:endParaRPr>
          </a:p>
        </p:txBody>
      </p:sp>
      <p:cxnSp>
        <p:nvCxnSpPr>
          <p:cNvPr id="49" name="Straight Arrow Connector 48"/>
          <p:cNvCxnSpPr>
            <a:endCxn id="42" idx="1"/>
          </p:cNvCxnSpPr>
          <p:nvPr/>
        </p:nvCxnSpPr>
        <p:spPr>
          <a:xfrm>
            <a:off x="5029200" y="5181600"/>
            <a:ext cx="762000"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248400" y="5486400"/>
            <a:ext cx="2210092" cy="461665"/>
          </a:xfrm>
          <a:prstGeom prst="rect">
            <a:avLst/>
          </a:prstGeom>
          <a:noFill/>
        </p:spPr>
        <p:txBody>
          <a:bodyPr wrap="none" rtlCol="0">
            <a:spAutoFit/>
          </a:bodyPr>
          <a:lstStyle/>
          <a:p>
            <a:r>
              <a:rPr lang="en-US" sz="2400" dirty="0" smtClean="0"/>
              <a:t>Physical address</a:t>
            </a:r>
            <a:endParaRPr lang="en-US" sz="2400" dirty="0"/>
          </a:p>
        </p:txBody>
      </p:sp>
      <p:cxnSp>
        <p:nvCxnSpPr>
          <p:cNvPr id="55" name="Elbow Connector 54"/>
          <p:cNvCxnSpPr>
            <a:stCxn id="5" idx="2"/>
            <a:endCxn id="43" idx="0"/>
          </p:cNvCxnSpPr>
          <p:nvPr/>
        </p:nvCxnSpPr>
        <p:spPr>
          <a:xfrm rot="16200000" flipH="1">
            <a:off x="5448300" y="2247900"/>
            <a:ext cx="2590800" cy="2667000"/>
          </a:xfrm>
          <a:prstGeom prst="bentConnector3">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197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Address space</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Early computers ran one process at a time</a:t>
            </a:r>
          </a:p>
          <a:p>
            <a:pPr lvl="1"/>
            <a:r>
              <a:rPr lang="en-US" dirty="0" smtClean="0"/>
              <a:t>The process can occupy whole physical memory except a small portion reserved for OS code and data</a:t>
            </a:r>
          </a:p>
          <a:p>
            <a:r>
              <a:rPr lang="en-US" dirty="0" smtClean="0"/>
              <a:t>With multiprogramming, there are two options</a:t>
            </a:r>
          </a:p>
          <a:p>
            <a:pPr lvl="1"/>
            <a:r>
              <a:rPr lang="en-US" dirty="0" smtClean="0"/>
              <a:t>Give whole memory to the currently running process</a:t>
            </a:r>
          </a:p>
          <a:p>
            <a:pPr lvl="2"/>
            <a:r>
              <a:rPr lang="en-US" dirty="0" smtClean="0"/>
              <a:t>Slow because we need to swap in the code and data of a scheduled process and swap out the code and data of a </a:t>
            </a:r>
            <a:r>
              <a:rPr lang="en-US" dirty="0" err="1" smtClean="0"/>
              <a:t>decheduled</a:t>
            </a:r>
            <a:r>
              <a:rPr lang="en-US" dirty="0" smtClean="0"/>
              <a:t>  process</a:t>
            </a:r>
          </a:p>
          <a:p>
            <a:pPr lvl="1"/>
            <a:r>
              <a:rPr lang="en-US" dirty="0" smtClean="0"/>
              <a:t>Leave the memory-resident code and data of the processes in memory as long as possible</a:t>
            </a:r>
          </a:p>
          <a:p>
            <a:pPr lvl="2"/>
            <a:r>
              <a:rPr lang="en-US" dirty="0" smtClean="0"/>
              <a:t>Fast because need to save/restore only registers on context switch</a:t>
            </a:r>
          </a:p>
          <a:p>
            <a:pPr lvl="2"/>
            <a:r>
              <a:rPr lang="en-US" dirty="0" smtClean="0"/>
              <a:t>How to assign addresses to processes?</a:t>
            </a:r>
          </a:p>
          <a:p>
            <a:pPr lvl="2"/>
            <a:r>
              <a:rPr lang="en-US" dirty="0" smtClean="0"/>
              <a:t>What if memory is full? What about protection/isolation?</a:t>
            </a:r>
          </a:p>
        </p:txBody>
      </p:sp>
    </p:spTree>
    <p:extLst>
      <p:ext uri="{BB962C8B-B14F-4D97-AF65-F5344CB8AC3E}">
        <p14:creationId xmlns:p14="http://schemas.microsoft.com/office/powerpoint/2010/main" val="1184709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Page table entry and page faults</a:t>
            </a:r>
          </a:p>
          <a:p>
            <a:pPr lvl="1"/>
            <a:r>
              <a:rPr lang="en-US" dirty="0" smtClean="0"/>
              <a:t>A page table entry (PTE) contains several pieces of information</a:t>
            </a:r>
          </a:p>
          <a:p>
            <a:pPr lvl="2"/>
            <a:r>
              <a:rPr lang="en-US" dirty="0" smtClean="0"/>
              <a:t>A valid bit, present bit, a dirty bit, permission bits (</a:t>
            </a:r>
            <a:r>
              <a:rPr lang="en-US" dirty="0" err="1" smtClean="0"/>
              <a:t>rwx</a:t>
            </a:r>
            <a:r>
              <a:rPr lang="en-US" dirty="0" smtClean="0"/>
              <a:t>), a mode bit, a reference or accessed bit, and the much needed translation (physical page </a:t>
            </a:r>
            <a:r>
              <a:rPr lang="en-US" smtClean="0"/>
              <a:t>frame number)</a:t>
            </a:r>
            <a:endParaRPr lang="en-US" dirty="0" smtClean="0"/>
          </a:p>
          <a:p>
            <a:pPr lvl="2"/>
            <a:r>
              <a:rPr lang="en-US" dirty="0" smtClean="0"/>
              <a:t>The present bit indicates if the page is currently present in physical memory and if not, the result is a page fault</a:t>
            </a:r>
          </a:p>
          <a:p>
            <a:pPr lvl="2"/>
            <a:r>
              <a:rPr lang="en-US" dirty="0" smtClean="0"/>
              <a:t>The valid bit indicates whether the page has a valid PTE</a:t>
            </a:r>
          </a:p>
          <a:p>
            <a:pPr lvl="1"/>
            <a:r>
              <a:rPr lang="en-US" dirty="0" smtClean="0"/>
              <a:t>A page fault is handled by raising a </a:t>
            </a:r>
            <a:r>
              <a:rPr lang="en-US" dirty="0" err="1" smtClean="0"/>
              <a:t>restartable</a:t>
            </a:r>
            <a:r>
              <a:rPr lang="en-US" dirty="0" smtClean="0"/>
              <a:t> exception (which generates a trap) and the page fault handler of the OS handles the exception in software</a:t>
            </a:r>
          </a:p>
          <a:p>
            <a:pPr lvl="2"/>
            <a:r>
              <a:rPr lang="en-US" dirty="0" smtClean="0"/>
              <a:t>After handling the exception, the process undergoing the page fault returns from trap and restarts from the same instruction that suffered from a page fault (contrast </a:t>
            </a:r>
            <a:r>
              <a:rPr lang="en-US" dirty="0" err="1" smtClean="0"/>
              <a:t>syscall</a:t>
            </a:r>
            <a:r>
              <a:rPr lang="en-US" dirty="0" smtClean="0"/>
              <a:t>)</a:t>
            </a:r>
          </a:p>
        </p:txBody>
      </p:sp>
    </p:spTree>
    <p:extLst>
      <p:ext uri="{BB962C8B-B14F-4D97-AF65-F5344CB8AC3E}">
        <p14:creationId xmlns:p14="http://schemas.microsoft.com/office/powerpoint/2010/main" val="1614538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Page fault handling</a:t>
            </a:r>
          </a:p>
          <a:p>
            <a:pPr lvl="1"/>
            <a:r>
              <a:rPr lang="en-US" dirty="0" smtClean="0"/>
              <a:t>Save context (same as done in any trap e.g., </a:t>
            </a:r>
            <a:r>
              <a:rPr lang="en-US" dirty="0" err="1" smtClean="0"/>
              <a:t>syscall</a:t>
            </a:r>
            <a:r>
              <a:rPr lang="en-US" dirty="0" smtClean="0"/>
              <a:t>)</a:t>
            </a:r>
          </a:p>
          <a:p>
            <a:pPr lvl="1"/>
            <a:r>
              <a:rPr lang="en-US" dirty="0" smtClean="0"/>
              <a:t>Locate the needed page in the next level of storage</a:t>
            </a:r>
          </a:p>
          <a:p>
            <a:pPr lvl="1"/>
            <a:r>
              <a:rPr lang="en-US" dirty="0" smtClean="0"/>
              <a:t>Find or create a free physical page frame to accommodate the newly brought in page</a:t>
            </a:r>
          </a:p>
          <a:p>
            <a:pPr lvl="1"/>
            <a:r>
              <a:rPr lang="en-US" dirty="0" smtClean="0"/>
              <a:t>Start a copy operation via DMA and invoke the process scheduler to pick a new process to run</a:t>
            </a:r>
          </a:p>
          <a:p>
            <a:pPr lvl="1"/>
            <a:r>
              <a:rPr lang="en-US" dirty="0" smtClean="0"/>
              <a:t>On DMA completion, make appropriate changes in the page table</a:t>
            </a:r>
          </a:p>
          <a:p>
            <a:pPr lvl="1"/>
            <a:r>
              <a:rPr lang="en-US" dirty="0" smtClean="0"/>
              <a:t>Start a DMA operation to write the replaced page to the next level of storage, if the dirty bit is set</a:t>
            </a:r>
          </a:p>
        </p:txBody>
      </p:sp>
    </p:spTree>
    <p:extLst>
      <p:ext uri="{BB962C8B-B14F-4D97-AF65-F5344CB8AC3E}">
        <p14:creationId xmlns:p14="http://schemas.microsoft.com/office/powerpoint/2010/main" val="4036527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914400"/>
            <a:ext cx="8686800" cy="5943600"/>
          </a:xfrm>
        </p:spPr>
        <p:txBody>
          <a:bodyPr>
            <a:normAutofit lnSpcReduction="10000"/>
          </a:bodyPr>
          <a:lstStyle/>
          <a:p>
            <a:r>
              <a:rPr lang="en-US" dirty="0" smtClean="0"/>
              <a:t>Page fault handling</a:t>
            </a:r>
          </a:p>
          <a:p>
            <a:pPr lvl="1"/>
            <a:r>
              <a:rPr lang="en-US" dirty="0" smtClean="0"/>
              <a:t>Since the next level of storage is disk, the swap-in and swap-out operations are slow</a:t>
            </a:r>
          </a:p>
          <a:p>
            <a:pPr lvl="1"/>
            <a:r>
              <a:rPr lang="en-US" dirty="0" smtClean="0"/>
              <a:t>A part of the disk is maintained as a swap partition</a:t>
            </a:r>
          </a:p>
          <a:p>
            <a:pPr lvl="2"/>
            <a:r>
              <a:rPr lang="en-US" dirty="0" smtClean="0"/>
              <a:t>This partition is maintained using lower-overhead techniques so that reading from and writing to this partition is fast</a:t>
            </a:r>
          </a:p>
          <a:p>
            <a:pPr lvl="1"/>
            <a:r>
              <a:rPr lang="en-US" dirty="0" smtClean="0"/>
              <a:t>A page replaced from memory is kept in the swap partition until it has to be evicted (due to finite swap space) and moved to its original location in the file system (anonymous pages stay in </a:t>
            </a:r>
            <a:r>
              <a:rPr lang="en-US" smtClean="0"/>
              <a:t>swap partition)</a:t>
            </a:r>
            <a:endParaRPr lang="en-US" dirty="0" smtClean="0"/>
          </a:p>
          <a:p>
            <a:pPr lvl="2"/>
            <a:r>
              <a:rPr lang="en-US" dirty="0" smtClean="0"/>
              <a:t>The swap partition is a fast victim cache for the memory</a:t>
            </a:r>
            <a:endParaRPr lang="en-US" dirty="0"/>
          </a:p>
          <a:p>
            <a:pPr lvl="2"/>
            <a:r>
              <a:rPr lang="en-US" dirty="0" smtClean="0"/>
              <a:t>The page replacement algorithm plays an important role; its goal is to minimize the number of page faults</a:t>
            </a:r>
          </a:p>
        </p:txBody>
      </p:sp>
    </p:spTree>
    <p:extLst>
      <p:ext uri="{BB962C8B-B14F-4D97-AF65-F5344CB8AC3E}">
        <p14:creationId xmlns:p14="http://schemas.microsoft.com/office/powerpoint/2010/main" val="1303401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Who does page replacement and when?</a:t>
            </a:r>
          </a:p>
          <a:p>
            <a:pPr lvl="1"/>
            <a:r>
              <a:rPr lang="en-US" dirty="0" smtClean="0"/>
              <a:t>Page replacement is done ahead of time by the swap daemon or a page daemon</a:t>
            </a:r>
          </a:p>
          <a:p>
            <a:pPr lvl="2"/>
            <a:r>
              <a:rPr lang="en-US" dirty="0" smtClean="0"/>
              <a:t>A process that runs only in kernel mode</a:t>
            </a:r>
          </a:p>
          <a:p>
            <a:pPr lvl="1"/>
            <a:r>
              <a:rPr lang="en-US" dirty="0" smtClean="0"/>
              <a:t>The page daemon usually sleeps and it is woken up only when the number of free pages reaches a certain threshold</a:t>
            </a:r>
          </a:p>
          <a:p>
            <a:pPr lvl="2"/>
            <a:r>
              <a:rPr lang="en-US" dirty="0" smtClean="0"/>
              <a:t>This threshold is usually referred to as the low watermark</a:t>
            </a:r>
          </a:p>
          <a:p>
            <a:pPr lvl="1"/>
            <a:r>
              <a:rPr lang="en-US" dirty="0" smtClean="0"/>
              <a:t>The page daemon selects pages to replace and continues running until the number of free pages reaches another threshold referred to as the high watermark</a:t>
            </a:r>
          </a:p>
          <a:p>
            <a:pPr lvl="2"/>
            <a:r>
              <a:rPr lang="en-US" dirty="0" smtClean="0"/>
              <a:t>Number of free pages is kept between HWM and LWM</a:t>
            </a:r>
          </a:p>
        </p:txBody>
      </p:sp>
    </p:spTree>
    <p:extLst>
      <p:ext uri="{BB962C8B-B14F-4D97-AF65-F5344CB8AC3E}">
        <p14:creationId xmlns:p14="http://schemas.microsoft.com/office/powerpoint/2010/main" val="4227561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Virtual to physical address translation</a:t>
            </a:r>
          </a:p>
          <a:p>
            <a:pPr lvl="1"/>
            <a:r>
              <a:rPr lang="en-US" dirty="0" smtClean="0"/>
              <a:t>Once the physical page frame number is available, it is appended in front of the page offset to get the physical address, which can now be used to access the data item</a:t>
            </a:r>
          </a:p>
          <a:p>
            <a:pPr lvl="1"/>
            <a:r>
              <a:rPr lang="en-US" dirty="0" smtClean="0"/>
              <a:t>Two memory accesses to get a data item: one to get the translation and another to get the data</a:t>
            </a:r>
          </a:p>
          <a:p>
            <a:pPr lvl="1"/>
            <a:r>
              <a:rPr lang="en-US" dirty="0" smtClean="0"/>
              <a:t>Translation-related memory accesses can be reduced in number by caching a subset of the translations used recently inside the processor</a:t>
            </a:r>
          </a:p>
          <a:p>
            <a:pPr lvl="2"/>
            <a:r>
              <a:rPr lang="en-US" dirty="0" smtClean="0"/>
              <a:t>This cache is called translation look-aside buffer (TLB), one for instruction and one for data</a:t>
            </a:r>
          </a:p>
          <a:p>
            <a:pPr lvl="2"/>
            <a:r>
              <a:rPr lang="en-US" dirty="0" smtClean="0"/>
              <a:t>A TLB entry contains a tag (derived from the virtual page number), a PTE, an address space id, a valid bit, repl. bits</a:t>
            </a:r>
            <a:endParaRPr lang="en-US" dirty="0"/>
          </a:p>
          <a:p>
            <a:pPr lvl="2"/>
            <a:r>
              <a:rPr lang="en-US" dirty="0" smtClean="0"/>
              <a:t>A TLB miss leads to a page table access</a:t>
            </a:r>
          </a:p>
        </p:txBody>
      </p:sp>
    </p:spTree>
    <p:extLst>
      <p:ext uri="{BB962C8B-B14F-4D97-AF65-F5344CB8AC3E}">
        <p14:creationId xmlns:p14="http://schemas.microsoft.com/office/powerpoint/2010/main" val="4469234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TLB example</a:t>
            </a:r>
          </a:p>
          <a:p>
            <a:pPr lvl="1"/>
            <a:r>
              <a:rPr lang="en-US" dirty="0" smtClean="0"/>
              <a:t>for (</a:t>
            </a:r>
            <a:r>
              <a:rPr lang="en-US" dirty="0" err="1" smtClean="0"/>
              <a:t>i</a:t>
            </a:r>
            <a:r>
              <a:rPr lang="en-US" dirty="0" smtClean="0"/>
              <a:t>=0; </a:t>
            </a:r>
            <a:r>
              <a:rPr lang="en-US" dirty="0" err="1" smtClean="0"/>
              <a:t>i</a:t>
            </a:r>
            <a:r>
              <a:rPr lang="en-US" dirty="0" smtClean="0"/>
              <a:t>&lt;8000; </a:t>
            </a:r>
            <a:r>
              <a:rPr lang="en-US" dirty="0" err="1" smtClean="0"/>
              <a:t>i</a:t>
            </a:r>
            <a:r>
              <a:rPr lang="en-US" dirty="0" smtClean="0"/>
              <a:t>++) a[</a:t>
            </a:r>
            <a:r>
              <a:rPr lang="en-US" dirty="0" err="1" smtClean="0"/>
              <a:t>i</a:t>
            </a:r>
            <a:r>
              <a:rPr lang="en-US" dirty="0" smtClean="0"/>
              <a:t>] = 0;</a:t>
            </a:r>
          </a:p>
          <a:p>
            <a:pPr lvl="1"/>
            <a:r>
              <a:rPr lang="en-US" dirty="0" smtClean="0"/>
              <a:t>Assume that each array element is four bytes</a:t>
            </a:r>
          </a:p>
          <a:p>
            <a:pPr lvl="1"/>
            <a:r>
              <a:rPr lang="en-US" dirty="0" smtClean="0"/>
              <a:t>Assume that page size is 4096 bytes</a:t>
            </a:r>
          </a:p>
          <a:p>
            <a:pPr lvl="1"/>
            <a:r>
              <a:rPr lang="en-US" dirty="0" smtClean="0"/>
              <a:t>How many TLB misses if TLB has 16 entries?</a:t>
            </a:r>
          </a:p>
          <a:p>
            <a:r>
              <a:rPr lang="en-US" dirty="0" smtClean="0"/>
              <a:t>How is a TLB miss handled?</a:t>
            </a:r>
          </a:p>
          <a:p>
            <a:pPr lvl="1"/>
            <a:r>
              <a:rPr lang="en-US" dirty="0" smtClean="0"/>
              <a:t>In hardware or by software-based TLB miss exception handler (the latter case goes through a trap)</a:t>
            </a:r>
          </a:p>
          <a:p>
            <a:pPr lvl="1"/>
            <a:r>
              <a:rPr lang="en-US" dirty="0" smtClean="0"/>
              <a:t>After the miss is handled, the instruction is re-executed</a:t>
            </a:r>
          </a:p>
          <a:p>
            <a:r>
              <a:rPr lang="en-US" dirty="0" smtClean="0"/>
              <a:t>What if the TLB is full and there is a new miss?</a:t>
            </a:r>
          </a:p>
          <a:p>
            <a:pPr lvl="1"/>
            <a:r>
              <a:rPr lang="en-US" dirty="0" smtClean="0"/>
              <a:t>Need to replace an entry to accommodate a new one</a:t>
            </a:r>
          </a:p>
          <a:p>
            <a:pPr lvl="1"/>
            <a:r>
              <a:rPr lang="en-US" dirty="0"/>
              <a:t>L</a:t>
            </a:r>
            <a:r>
              <a:rPr lang="en-US" dirty="0" smtClean="0"/>
              <a:t>ike cache replacement policies: LRU, random, etc.</a:t>
            </a:r>
          </a:p>
        </p:txBody>
      </p:sp>
    </p:spTree>
    <p:extLst>
      <p:ext uri="{BB962C8B-B14F-4D97-AF65-F5344CB8AC3E}">
        <p14:creationId xmlns:p14="http://schemas.microsoft.com/office/powerpoint/2010/main" val="577350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Demand paging poses a performance problem with fork()</a:t>
            </a:r>
          </a:p>
          <a:p>
            <a:pPr lvl="1"/>
            <a:r>
              <a:rPr lang="en-US" dirty="0" smtClean="0"/>
              <a:t>Before starting the child, all pages of the parent need to copied into child’s physical page frames leading to a large number of page faults</a:t>
            </a:r>
          </a:p>
          <a:p>
            <a:pPr lvl="1"/>
            <a:r>
              <a:rPr lang="en-US" dirty="0" smtClean="0"/>
              <a:t>Usually, a copy-on-write policy is followed</a:t>
            </a:r>
          </a:p>
          <a:p>
            <a:pPr lvl="2"/>
            <a:r>
              <a:rPr lang="en-US" dirty="0" smtClean="0"/>
              <a:t>Unless the child or the parent writes to a page after fork(), it is not copied</a:t>
            </a:r>
          </a:p>
          <a:p>
            <a:pPr lvl="1"/>
            <a:r>
              <a:rPr lang="en-US" dirty="0" smtClean="0"/>
              <a:t>This read-only pages are shared between parent and child</a:t>
            </a:r>
          </a:p>
          <a:p>
            <a:pPr lvl="1"/>
            <a:r>
              <a:rPr lang="en-US" dirty="0" smtClean="0"/>
              <a:t>On a fork() call, the parent’s page table is copied into the child’s; in both page tables the data pages are set to read-only permission and code pages are set to execute-only permission</a:t>
            </a:r>
          </a:p>
        </p:txBody>
      </p:sp>
    </p:spTree>
    <p:extLst>
      <p:ext uri="{BB962C8B-B14F-4D97-AF65-F5344CB8AC3E}">
        <p14:creationId xmlns:p14="http://schemas.microsoft.com/office/powerpoint/2010/main" val="16211206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A page replacement algorithm is an online algorithm</a:t>
            </a:r>
          </a:p>
          <a:p>
            <a:pPr lvl="1"/>
            <a:r>
              <a:rPr lang="en-US" dirty="0" smtClean="0"/>
              <a:t> Takes a sequence of accesses in the form (VA, </a:t>
            </a:r>
            <a:r>
              <a:rPr lang="en-US" dirty="0" err="1" smtClean="0"/>
              <a:t>pid</a:t>
            </a:r>
            <a:r>
              <a:rPr lang="en-US" dirty="0" smtClean="0"/>
              <a:t>) and returns (fault, PPFN) or (no fault, PPFN)</a:t>
            </a:r>
          </a:p>
          <a:p>
            <a:pPr lvl="2"/>
            <a:r>
              <a:rPr lang="en-US" dirty="0" smtClean="0"/>
              <a:t>Invoked on all accesses, but replaces a page only on a page fault provided all physical page frames are occupied; otherwise there is no need for page replacement</a:t>
            </a:r>
          </a:p>
          <a:p>
            <a:pPr lvl="2"/>
            <a:r>
              <a:rPr lang="en-US" dirty="0" smtClean="0"/>
              <a:t>In the case of a replacement, selects one of the physical page frames and assigns it to the current access (VA, </a:t>
            </a:r>
            <a:r>
              <a:rPr lang="en-US" dirty="0" err="1" smtClean="0"/>
              <a:t>pid</a:t>
            </a:r>
            <a:r>
              <a:rPr lang="en-US" dirty="0" smtClean="0"/>
              <a:t>) that has suffered from a page fault</a:t>
            </a:r>
          </a:p>
          <a:p>
            <a:pPr lvl="2"/>
            <a:r>
              <a:rPr lang="en-US" dirty="0" smtClean="0"/>
              <a:t>The goal of a page replacement algorithm is to minimize the number of page faults</a:t>
            </a:r>
          </a:p>
          <a:p>
            <a:pPr lvl="2"/>
            <a:r>
              <a:rPr lang="en-US" dirty="0" smtClean="0"/>
              <a:t>The biggest challenge in these algorithms is that the full input sequence is not known at any point in time as the future accesses are unknown</a:t>
            </a:r>
            <a:endParaRPr lang="en-US" dirty="0"/>
          </a:p>
        </p:txBody>
      </p:sp>
    </p:spTree>
    <p:extLst>
      <p:ext uri="{BB962C8B-B14F-4D97-AF65-F5344CB8AC3E}">
        <p14:creationId xmlns:p14="http://schemas.microsoft.com/office/powerpoint/2010/main" val="35323559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1295400"/>
            <a:ext cx="8686800" cy="5562600"/>
          </a:xfrm>
        </p:spPr>
        <p:txBody>
          <a:bodyPr/>
          <a:lstStyle/>
          <a:p>
            <a:r>
              <a:rPr lang="en-US" dirty="0" smtClean="0"/>
              <a:t>We will transform the input sequence before applying the algorithm</a:t>
            </a:r>
          </a:p>
          <a:p>
            <a:pPr lvl="1"/>
            <a:r>
              <a:rPr lang="en-US" dirty="0" smtClean="0"/>
              <a:t>The actual virtual addresses will be transformed to the corresponding virtual page numbers and the sequence of virtual page numbers forms the input to the algorithm</a:t>
            </a:r>
          </a:p>
          <a:p>
            <a:pPr lvl="2"/>
            <a:r>
              <a:rPr lang="en-US" dirty="0" smtClean="0"/>
              <a:t>Consider a page size of 100 bytes and the virtual address sequence (100, 432, 101, 612, 102, 103, 104, 101, 611, 102, 103, 104, 101, 610, 102, 103, 104, 101, 609, 102, 105), which will be transformed to (1, 4, 1, 6, 1, 1, 1, 1, 6, 1, 1, 1, 1, 6, 1, 1, 1, 1, 6, 1, 1) and we will deal with this transformed sequence only</a:t>
            </a:r>
            <a:endParaRPr lang="en-US" dirty="0"/>
          </a:p>
        </p:txBody>
      </p:sp>
    </p:spTree>
    <p:extLst>
      <p:ext uri="{BB962C8B-B14F-4D97-AF65-F5344CB8AC3E}">
        <p14:creationId xmlns:p14="http://schemas.microsoft.com/office/powerpoint/2010/main" val="22764011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1143000"/>
            <a:ext cx="8686800" cy="5715000"/>
          </a:xfrm>
        </p:spPr>
        <p:txBody>
          <a:bodyPr>
            <a:normAutofit/>
          </a:bodyPr>
          <a:lstStyle/>
          <a:p>
            <a:r>
              <a:rPr lang="en-US" dirty="0" smtClean="0"/>
              <a:t>The most popular deterministic replacement algorithms include FIFO, LRU, LFU, and a large number of approximations of LRU</a:t>
            </a:r>
          </a:p>
          <a:p>
            <a:pPr lvl="1"/>
            <a:r>
              <a:rPr lang="en-US" dirty="0" smtClean="0"/>
              <a:t>The FIFO policy replaces the oldest page provided all physical page frames are occupied</a:t>
            </a:r>
          </a:p>
          <a:p>
            <a:pPr lvl="2"/>
            <a:r>
              <a:rPr lang="en-US" dirty="0" smtClean="0"/>
              <a:t>Consider a memory with three physical page frames and the access sequence (7, 0, 1, 2, 0, 3, 0, 4, 2, 3, 0, 3, 2, 1, 2, 0, 1, 7, 0, 1); this sequence experiences fifteen page faults with FIFO replacement</a:t>
            </a:r>
          </a:p>
          <a:p>
            <a:pPr lvl="3"/>
            <a:r>
              <a:rPr lang="en-US" dirty="0" smtClean="0"/>
              <a:t>Physical page frames: </a:t>
            </a:r>
            <a:r>
              <a:rPr lang="en-US" strike="sngStrike" dirty="0" smtClean="0"/>
              <a:t>7</a:t>
            </a:r>
            <a:r>
              <a:rPr lang="en-US" dirty="0" smtClean="0"/>
              <a:t>, </a:t>
            </a:r>
            <a:r>
              <a:rPr lang="en-US" strike="sngStrike" dirty="0" smtClean="0"/>
              <a:t>0</a:t>
            </a:r>
            <a:r>
              <a:rPr lang="en-US" dirty="0" smtClean="0"/>
              <a:t>, </a:t>
            </a:r>
            <a:r>
              <a:rPr lang="en-US" strike="sngStrike" dirty="0" smtClean="0"/>
              <a:t>1</a:t>
            </a:r>
            <a:r>
              <a:rPr lang="en-US" dirty="0" smtClean="0"/>
              <a:t>, </a:t>
            </a:r>
            <a:r>
              <a:rPr lang="en-US" strike="sngStrike" dirty="0" smtClean="0"/>
              <a:t>2</a:t>
            </a:r>
            <a:r>
              <a:rPr lang="en-US" dirty="0" smtClean="0"/>
              <a:t>, </a:t>
            </a:r>
            <a:r>
              <a:rPr lang="en-US" strike="sngStrike" dirty="0" smtClean="0"/>
              <a:t>3</a:t>
            </a:r>
            <a:r>
              <a:rPr lang="en-US" dirty="0" smtClean="0"/>
              <a:t>, </a:t>
            </a:r>
            <a:r>
              <a:rPr lang="en-US" strike="sngStrike" dirty="0" smtClean="0"/>
              <a:t>0</a:t>
            </a:r>
            <a:r>
              <a:rPr lang="en-US" dirty="0" smtClean="0"/>
              <a:t>, </a:t>
            </a:r>
            <a:r>
              <a:rPr lang="en-US" strike="sngStrike" dirty="0" smtClean="0"/>
              <a:t>4</a:t>
            </a:r>
            <a:r>
              <a:rPr lang="en-US" dirty="0" smtClean="0"/>
              <a:t>, </a:t>
            </a:r>
            <a:r>
              <a:rPr lang="en-US" strike="sngStrike" dirty="0" smtClean="0"/>
              <a:t>2</a:t>
            </a:r>
            <a:r>
              <a:rPr lang="en-US" dirty="0" smtClean="0"/>
              <a:t>, </a:t>
            </a:r>
            <a:r>
              <a:rPr lang="en-US" strike="sngStrike" dirty="0" smtClean="0"/>
              <a:t>3</a:t>
            </a:r>
            <a:r>
              <a:rPr lang="en-US" dirty="0" smtClean="0"/>
              <a:t>, </a:t>
            </a:r>
            <a:r>
              <a:rPr lang="en-US" strike="sngStrike" dirty="0" smtClean="0"/>
              <a:t>0</a:t>
            </a:r>
            <a:r>
              <a:rPr lang="en-US" dirty="0" smtClean="0"/>
              <a:t>, </a:t>
            </a:r>
            <a:r>
              <a:rPr lang="en-US" strike="sngStrike" dirty="0" smtClean="0"/>
              <a:t>1</a:t>
            </a:r>
            <a:r>
              <a:rPr lang="en-US" dirty="0" smtClean="0"/>
              <a:t>, </a:t>
            </a:r>
            <a:r>
              <a:rPr lang="en-US" strike="sngStrike" dirty="0" smtClean="0"/>
              <a:t>2</a:t>
            </a:r>
            <a:r>
              <a:rPr lang="en-US" dirty="0" smtClean="0"/>
              <a:t>, 7, 0, 1</a:t>
            </a:r>
          </a:p>
          <a:p>
            <a:pPr lvl="3"/>
            <a:r>
              <a:rPr lang="en-US" dirty="0" smtClean="0"/>
              <a:t>Faults: 7, 0, 1, 2, 3, 0, 4, 2, 3, 0, 1, 2, 7, 0, 1</a:t>
            </a:r>
          </a:p>
          <a:p>
            <a:pPr lvl="3"/>
            <a:r>
              <a:rPr lang="en-US" dirty="0" smtClean="0"/>
              <a:t>15 faults</a:t>
            </a:r>
          </a:p>
        </p:txBody>
      </p:sp>
    </p:spTree>
    <p:extLst>
      <p:ext uri="{BB962C8B-B14F-4D97-AF65-F5344CB8AC3E}">
        <p14:creationId xmlns:p14="http://schemas.microsoft.com/office/powerpoint/2010/main" val="3740588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Address space</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Each process is assigned a distinct address space</a:t>
            </a:r>
          </a:p>
          <a:p>
            <a:pPr lvl="1"/>
            <a:r>
              <a:rPr lang="en-US" dirty="0" smtClean="0"/>
              <a:t>Each address space starts at address zero and goes up to 2</a:t>
            </a:r>
            <a:r>
              <a:rPr lang="en-US" baseline="30000" dirty="0" smtClean="0"/>
              <a:t>v</a:t>
            </a:r>
            <a:r>
              <a:rPr lang="en-US" dirty="0" smtClean="0"/>
              <a:t>-1</a:t>
            </a:r>
            <a:r>
              <a:rPr lang="en-US" dirty="0"/>
              <a:t> </a:t>
            </a:r>
            <a:r>
              <a:rPr lang="en-US" dirty="0" smtClean="0"/>
              <a:t>where v is the width of virtual address</a:t>
            </a:r>
          </a:p>
          <a:p>
            <a:pPr lvl="1"/>
            <a:r>
              <a:rPr lang="en-US" dirty="0" smtClean="0"/>
              <a:t>All addresses in an address space are virtual addresses</a:t>
            </a:r>
          </a:p>
          <a:p>
            <a:pPr lvl="1"/>
            <a:r>
              <a:rPr lang="en-US" dirty="0" smtClean="0"/>
              <a:t>A program can generate only virtual addresses</a:t>
            </a:r>
          </a:p>
          <a:p>
            <a:pPr lvl="1"/>
            <a:r>
              <a:rPr lang="en-US" dirty="0" smtClean="0"/>
              <a:t>In some OS, each address space is assigned a distinct ID, referred to as ASID</a:t>
            </a:r>
          </a:p>
          <a:p>
            <a:pPr lvl="2"/>
            <a:r>
              <a:rPr lang="en-US" dirty="0" smtClean="0"/>
              <a:t>Each ASID has a one-to-one correspondence with PID</a:t>
            </a:r>
          </a:p>
          <a:p>
            <a:pPr lvl="2"/>
            <a:r>
              <a:rPr lang="en-US" dirty="0" smtClean="0"/>
              <a:t>A process can have only one ASID</a:t>
            </a:r>
          </a:p>
          <a:p>
            <a:pPr lvl="1"/>
            <a:r>
              <a:rPr lang="en-US" dirty="0" smtClean="0"/>
              <a:t>Address space of a process contains code (set of instructions), global static data, dynamic data (heap), and stack</a:t>
            </a:r>
          </a:p>
        </p:txBody>
      </p:sp>
    </p:spTree>
    <p:extLst>
      <p:ext uri="{BB962C8B-B14F-4D97-AF65-F5344CB8AC3E}">
        <p14:creationId xmlns:p14="http://schemas.microsoft.com/office/powerpoint/2010/main" val="5973015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The most popular deterministic replacement algorithms include FIFO, LRU, LFU, and a large number of approximations of LRU</a:t>
            </a:r>
          </a:p>
          <a:p>
            <a:pPr lvl="1"/>
            <a:r>
              <a:rPr lang="en-US" dirty="0" smtClean="0"/>
              <a:t>The FIFO policy replaces the oldest page provided all physical page frames are occupied</a:t>
            </a:r>
          </a:p>
          <a:p>
            <a:pPr lvl="2"/>
            <a:r>
              <a:rPr lang="en-US" dirty="0" smtClean="0"/>
              <a:t>It may not be always true that having more page frames reduces the number of page faults with FIFO replacement</a:t>
            </a:r>
          </a:p>
          <a:p>
            <a:pPr lvl="2"/>
            <a:r>
              <a:rPr lang="en-US" dirty="0" smtClean="0"/>
              <a:t>Consider the sequence (1, 2, 3, 4, 1, 2, 5, 1, 2, 3, 4, 5) and compare the number of faults with three and four page frames when using FIFO replacement</a:t>
            </a:r>
          </a:p>
          <a:p>
            <a:pPr lvl="3"/>
            <a:r>
              <a:rPr lang="en-US" dirty="0" smtClean="0"/>
              <a:t>Three frames: </a:t>
            </a:r>
            <a:r>
              <a:rPr lang="en-US" strike="sngStrike" dirty="0" smtClean="0"/>
              <a:t>1</a:t>
            </a:r>
            <a:r>
              <a:rPr lang="en-US" dirty="0" smtClean="0"/>
              <a:t>, </a:t>
            </a:r>
            <a:r>
              <a:rPr lang="en-US" strike="sngStrike" dirty="0" smtClean="0"/>
              <a:t>2</a:t>
            </a:r>
            <a:r>
              <a:rPr lang="en-US" dirty="0" smtClean="0"/>
              <a:t>, </a:t>
            </a:r>
            <a:r>
              <a:rPr lang="en-US" strike="sngStrike" dirty="0" smtClean="0"/>
              <a:t>3</a:t>
            </a:r>
            <a:r>
              <a:rPr lang="en-US" dirty="0" smtClean="0"/>
              <a:t>, </a:t>
            </a:r>
            <a:r>
              <a:rPr lang="en-US" strike="sngStrike" dirty="0" smtClean="0"/>
              <a:t>4</a:t>
            </a:r>
            <a:r>
              <a:rPr lang="en-US" dirty="0" smtClean="0"/>
              <a:t>, </a:t>
            </a:r>
            <a:r>
              <a:rPr lang="en-US" strike="sngStrike" dirty="0" smtClean="0"/>
              <a:t>1</a:t>
            </a:r>
            <a:r>
              <a:rPr lang="en-US" dirty="0" smtClean="0"/>
              <a:t>, </a:t>
            </a:r>
            <a:r>
              <a:rPr lang="en-US" strike="sngStrike" dirty="0" smtClean="0"/>
              <a:t>2</a:t>
            </a:r>
            <a:r>
              <a:rPr lang="en-US" dirty="0" smtClean="0"/>
              <a:t>, 5, 3, 4</a:t>
            </a:r>
          </a:p>
          <a:p>
            <a:pPr lvl="3"/>
            <a:r>
              <a:rPr lang="en-US" dirty="0" smtClean="0"/>
              <a:t>Faults with three frames: 1, 2, 3, 4, 1, 2, 5, 3, 4 = 9 faults</a:t>
            </a:r>
          </a:p>
          <a:p>
            <a:pPr lvl="3"/>
            <a:r>
              <a:rPr lang="en-US" dirty="0" smtClean="0"/>
              <a:t>Four frames: </a:t>
            </a:r>
            <a:r>
              <a:rPr lang="en-US" strike="sngStrike" dirty="0" smtClean="0"/>
              <a:t>1</a:t>
            </a:r>
            <a:r>
              <a:rPr lang="en-US" dirty="0" smtClean="0"/>
              <a:t>, </a:t>
            </a:r>
            <a:r>
              <a:rPr lang="en-US" strike="sngStrike" dirty="0" smtClean="0"/>
              <a:t>2</a:t>
            </a:r>
            <a:r>
              <a:rPr lang="en-US" dirty="0" smtClean="0"/>
              <a:t>, </a:t>
            </a:r>
            <a:r>
              <a:rPr lang="en-US" strike="sngStrike" dirty="0" smtClean="0"/>
              <a:t>3</a:t>
            </a:r>
            <a:r>
              <a:rPr lang="en-US" dirty="0" smtClean="0"/>
              <a:t>, </a:t>
            </a:r>
            <a:r>
              <a:rPr lang="en-US" strike="sngStrike" dirty="0" smtClean="0"/>
              <a:t>4</a:t>
            </a:r>
            <a:r>
              <a:rPr lang="en-US" dirty="0" smtClean="0"/>
              <a:t>, </a:t>
            </a:r>
            <a:r>
              <a:rPr lang="en-US" strike="sngStrike" dirty="0" smtClean="0"/>
              <a:t>5</a:t>
            </a:r>
            <a:r>
              <a:rPr lang="en-US" dirty="0" smtClean="0"/>
              <a:t>, </a:t>
            </a:r>
            <a:r>
              <a:rPr lang="en-US" strike="sngStrike" dirty="0" smtClean="0"/>
              <a:t>1</a:t>
            </a:r>
            <a:r>
              <a:rPr lang="en-US" dirty="0" smtClean="0"/>
              <a:t>, 2, 3, 4, 5</a:t>
            </a:r>
          </a:p>
          <a:p>
            <a:pPr lvl="3"/>
            <a:r>
              <a:rPr lang="en-US" dirty="0" smtClean="0"/>
              <a:t>Faults with four frames: 1, 2, 3, 4, 5, 1, 2, 3, 4, 5 = 10 faults</a:t>
            </a:r>
            <a:endParaRPr lang="en-US" dirty="0"/>
          </a:p>
        </p:txBody>
      </p:sp>
    </p:spTree>
    <p:extLst>
      <p:ext uri="{BB962C8B-B14F-4D97-AF65-F5344CB8AC3E}">
        <p14:creationId xmlns:p14="http://schemas.microsoft.com/office/powerpoint/2010/main" val="7814709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The LRU replacement algorithm replaces the least recently used page</a:t>
            </a:r>
          </a:p>
          <a:p>
            <a:pPr lvl="1"/>
            <a:r>
              <a:rPr lang="en-US" dirty="0" smtClean="0"/>
              <a:t>Needs to maintain the order of accesses to the pages</a:t>
            </a:r>
          </a:p>
          <a:p>
            <a:pPr lvl="1"/>
            <a:r>
              <a:rPr lang="en-US" dirty="0" smtClean="0"/>
              <a:t>Every page access needs to update this order</a:t>
            </a:r>
          </a:p>
          <a:p>
            <a:pPr lvl="1"/>
            <a:r>
              <a:rPr lang="en-US" dirty="0" smtClean="0"/>
              <a:t>The sequence on which FIFO has fifteen page faults with three physical page frames, LRU has twelve page faults</a:t>
            </a:r>
          </a:p>
          <a:p>
            <a:pPr lvl="2"/>
            <a:r>
              <a:rPr lang="en-US" dirty="0" smtClean="0"/>
              <a:t>Sequence: </a:t>
            </a:r>
            <a:r>
              <a:rPr lang="en-US" dirty="0"/>
              <a:t>(7, 0, 1, 2, 0, 3, 0, 4, 2, 3, 0, 3, 2, 1, 2, 0, 1, 7, 0, 1)</a:t>
            </a:r>
            <a:endParaRPr lang="en-US" dirty="0" smtClean="0"/>
          </a:p>
          <a:p>
            <a:pPr lvl="2"/>
            <a:r>
              <a:rPr lang="en-US" dirty="0" smtClean="0"/>
              <a:t>Physical page frames: </a:t>
            </a:r>
            <a:r>
              <a:rPr lang="en-US" strike="sngStrike" dirty="0" smtClean="0"/>
              <a:t>7</a:t>
            </a:r>
            <a:r>
              <a:rPr lang="en-US" dirty="0" smtClean="0"/>
              <a:t>, </a:t>
            </a:r>
            <a:r>
              <a:rPr lang="en-US" strike="sngStrike" dirty="0" smtClean="0"/>
              <a:t>0</a:t>
            </a:r>
            <a:r>
              <a:rPr lang="en-US" dirty="0" smtClean="0"/>
              <a:t>, </a:t>
            </a:r>
            <a:r>
              <a:rPr lang="en-US" strike="sngStrike" dirty="0" smtClean="0"/>
              <a:t>1</a:t>
            </a:r>
            <a:r>
              <a:rPr lang="en-US" dirty="0" smtClean="0"/>
              <a:t>, </a:t>
            </a:r>
            <a:r>
              <a:rPr lang="en-US" strike="sngStrike" dirty="0" smtClean="0"/>
              <a:t>2</a:t>
            </a:r>
            <a:r>
              <a:rPr lang="en-US" dirty="0" smtClean="0"/>
              <a:t>, </a:t>
            </a:r>
            <a:r>
              <a:rPr lang="en-US" strike="sngStrike" dirty="0" smtClean="0"/>
              <a:t>3</a:t>
            </a:r>
            <a:r>
              <a:rPr lang="en-US" dirty="0" smtClean="0"/>
              <a:t>, </a:t>
            </a:r>
            <a:r>
              <a:rPr lang="en-US" strike="sngStrike" dirty="0" smtClean="0"/>
              <a:t>4</a:t>
            </a:r>
            <a:r>
              <a:rPr lang="en-US" dirty="0" smtClean="0"/>
              <a:t>, </a:t>
            </a:r>
            <a:r>
              <a:rPr lang="en-US" strike="sngStrike" dirty="0" smtClean="0"/>
              <a:t>2</a:t>
            </a:r>
            <a:r>
              <a:rPr lang="en-US" dirty="0" smtClean="0"/>
              <a:t>, </a:t>
            </a:r>
            <a:r>
              <a:rPr lang="en-US" strike="sngStrike" dirty="0" smtClean="0"/>
              <a:t>3</a:t>
            </a:r>
            <a:r>
              <a:rPr lang="en-US" dirty="0" smtClean="0"/>
              <a:t>, </a:t>
            </a:r>
            <a:r>
              <a:rPr lang="en-US" strike="sngStrike" dirty="0" smtClean="0"/>
              <a:t>0</a:t>
            </a:r>
            <a:r>
              <a:rPr lang="en-US" dirty="0" smtClean="0"/>
              <a:t>, 1, 7, 0</a:t>
            </a:r>
            <a:endParaRPr lang="en-US" strike="sngStrike" dirty="0" smtClean="0"/>
          </a:p>
          <a:p>
            <a:pPr lvl="2"/>
            <a:r>
              <a:rPr lang="en-US" dirty="0" smtClean="0"/>
              <a:t>LRU list: 7, 0, 1</a:t>
            </a:r>
          </a:p>
          <a:p>
            <a:pPr lvl="2"/>
            <a:r>
              <a:rPr lang="en-US" dirty="0" smtClean="0"/>
              <a:t>Faults: 7, 0, 1, 2, 3, 4, 2, 3, 0, 1, 7, 0</a:t>
            </a:r>
          </a:p>
          <a:p>
            <a:pPr lvl="2"/>
            <a:r>
              <a:rPr lang="en-US" dirty="0" smtClean="0"/>
              <a:t>Number of faults = 12</a:t>
            </a:r>
            <a:endParaRPr lang="en-US" dirty="0"/>
          </a:p>
        </p:txBody>
      </p:sp>
    </p:spTree>
    <p:extLst>
      <p:ext uri="{BB962C8B-B14F-4D97-AF65-F5344CB8AC3E}">
        <p14:creationId xmlns:p14="http://schemas.microsoft.com/office/powerpoint/2010/main" val="10465630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The LRU replacement algorithm replaces the least recently used page</a:t>
            </a:r>
          </a:p>
          <a:p>
            <a:pPr lvl="1"/>
            <a:r>
              <a:rPr lang="en-US" dirty="0" smtClean="0"/>
              <a:t>Needs to maintain the order of accesses to the pages</a:t>
            </a:r>
          </a:p>
          <a:p>
            <a:pPr lvl="1"/>
            <a:r>
              <a:rPr lang="en-US" dirty="0" smtClean="0"/>
              <a:t>Every page access needs to update this order</a:t>
            </a:r>
          </a:p>
          <a:p>
            <a:pPr lvl="1"/>
            <a:r>
              <a:rPr lang="en-US" dirty="0" smtClean="0"/>
              <a:t>The motivation for LRU policy comes from the optimal algorithm</a:t>
            </a:r>
          </a:p>
          <a:p>
            <a:pPr lvl="2"/>
            <a:r>
              <a:rPr lang="en-US" dirty="0" smtClean="0"/>
              <a:t>An algorithm that replaces the page with the furthest access in the future is provably optimal (due to Laszlo </a:t>
            </a:r>
            <a:r>
              <a:rPr lang="en-US" dirty="0" err="1" smtClean="0"/>
              <a:t>Belady</a:t>
            </a:r>
            <a:r>
              <a:rPr lang="en-US" dirty="0" smtClean="0"/>
              <a:t>, 1966); also known as the longest forward distance (LFD) replacement algorithm</a:t>
            </a:r>
          </a:p>
          <a:p>
            <a:pPr lvl="2"/>
            <a:r>
              <a:rPr lang="en-US" dirty="0" smtClean="0"/>
              <a:t>This algorithm cannot be implemented due to dependence on future</a:t>
            </a:r>
          </a:p>
          <a:p>
            <a:pPr lvl="2"/>
            <a:r>
              <a:rPr lang="en-US" dirty="0" smtClean="0"/>
              <a:t>LRU is a crude approximation of the optimal algorithm </a:t>
            </a:r>
            <a:endParaRPr lang="en-US" dirty="0"/>
          </a:p>
        </p:txBody>
      </p:sp>
    </p:spTree>
    <p:extLst>
      <p:ext uri="{BB962C8B-B14F-4D97-AF65-F5344CB8AC3E}">
        <p14:creationId xmlns:p14="http://schemas.microsoft.com/office/powerpoint/2010/main" val="13823846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685800"/>
            <a:ext cx="8686800" cy="6172200"/>
          </a:xfrm>
        </p:spPr>
        <p:txBody>
          <a:bodyPr>
            <a:normAutofit/>
          </a:bodyPr>
          <a:lstStyle/>
          <a:p>
            <a:r>
              <a:rPr lang="en-US" dirty="0" smtClean="0"/>
              <a:t>Optimal replacement policy</a:t>
            </a:r>
          </a:p>
          <a:p>
            <a:pPr lvl="2"/>
            <a:r>
              <a:rPr lang="en-US" dirty="0" smtClean="0"/>
              <a:t>Sequence: </a:t>
            </a:r>
            <a:r>
              <a:rPr lang="en-US" dirty="0"/>
              <a:t>(7, 0, 1, 2, 0, 3, 0, 4, 2, 3, 0, 3, 2, 1, 2, 0, 1, 7, 0, 1</a:t>
            </a:r>
            <a:r>
              <a:rPr lang="en-US" dirty="0" smtClean="0"/>
              <a:t>)</a:t>
            </a:r>
          </a:p>
          <a:p>
            <a:pPr lvl="2"/>
            <a:r>
              <a:rPr lang="en-US" dirty="0" smtClean="0"/>
              <a:t>Number of physical page frames: 3</a:t>
            </a:r>
          </a:p>
          <a:p>
            <a:pPr lvl="2"/>
            <a:r>
              <a:rPr lang="en-US" dirty="0" smtClean="0"/>
              <a:t>Physical page frames: </a:t>
            </a:r>
            <a:r>
              <a:rPr lang="en-US" strike="sngStrike" dirty="0" smtClean="0"/>
              <a:t>7</a:t>
            </a:r>
            <a:r>
              <a:rPr lang="en-US" dirty="0" smtClean="0"/>
              <a:t>, </a:t>
            </a:r>
            <a:r>
              <a:rPr lang="en-US" strike="sngStrike" dirty="0" smtClean="0"/>
              <a:t>0</a:t>
            </a:r>
            <a:r>
              <a:rPr lang="en-US" dirty="0" smtClean="0"/>
              <a:t>, </a:t>
            </a:r>
            <a:r>
              <a:rPr lang="en-US" strike="sngStrike" dirty="0" smtClean="0"/>
              <a:t>1</a:t>
            </a:r>
            <a:r>
              <a:rPr lang="en-US" dirty="0" smtClean="0"/>
              <a:t>, </a:t>
            </a:r>
            <a:r>
              <a:rPr lang="en-US" strike="sngStrike" dirty="0" smtClean="0"/>
              <a:t>2</a:t>
            </a:r>
            <a:r>
              <a:rPr lang="en-US" dirty="0" smtClean="0"/>
              <a:t>, </a:t>
            </a:r>
            <a:r>
              <a:rPr lang="en-US" strike="sngStrike" dirty="0" smtClean="0"/>
              <a:t>3</a:t>
            </a:r>
            <a:r>
              <a:rPr lang="en-US" dirty="0" smtClean="0"/>
              <a:t>, </a:t>
            </a:r>
            <a:r>
              <a:rPr lang="en-US" strike="sngStrike" dirty="0" smtClean="0"/>
              <a:t>4</a:t>
            </a:r>
            <a:r>
              <a:rPr lang="en-US" dirty="0" smtClean="0"/>
              <a:t>, 0, 1, 7</a:t>
            </a:r>
          </a:p>
          <a:p>
            <a:pPr lvl="2"/>
            <a:r>
              <a:rPr lang="en-US" dirty="0" smtClean="0"/>
              <a:t>Faults: 7, 0, 1, 2, 3, 4, 0, 1, 7</a:t>
            </a:r>
          </a:p>
          <a:p>
            <a:pPr lvl="2"/>
            <a:r>
              <a:rPr lang="en-US" dirty="0" smtClean="0"/>
              <a:t>Number of faults = 9</a:t>
            </a:r>
            <a:endParaRPr lang="en-US" dirty="0"/>
          </a:p>
        </p:txBody>
      </p:sp>
    </p:spTree>
    <p:extLst>
      <p:ext uri="{BB962C8B-B14F-4D97-AF65-F5344CB8AC3E}">
        <p14:creationId xmlns:p14="http://schemas.microsoft.com/office/powerpoint/2010/main" val="22375109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Implementing LRU</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Two ways of implementing LRU: counter-based and list-based (usually known as stack-based)</a:t>
            </a:r>
          </a:p>
          <a:p>
            <a:pPr lvl="1"/>
            <a:r>
              <a:rPr lang="en-US" dirty="0" smtClean="0"/>
              <a:t>A counter-based implementation attaches a time-of-access field with each page frame</a:t>
            </a:r>
          </a:p>
          <a:p>
            <a:pPr lvl="2"/>
            <a:r>
              <a:rPr lang="en-US" dirty="0" smtClean="0"/>
              <a:t>On each access, this field is updated with the current hardware clock tick; the page with the smallest tick is replaced</a:t>
            </a:r>
          </a:p>
          <a:p>
            <a:pPr lvl="2"/>
            <a:r>
              <a:rPr lang="en-US" dirty="0" smtClean="0"/>
              <a:t>Three drawbacks: the size of this field must be equal to the size of the hardware clock register, handling wrap-around is difficult, replacement requires a find-min operation</a:t>
            </a:r>
          </a:p>
          <a:p>
            <a:pPr lvl="1"/>
            <a:r>
              <a:rPr lang="en-US" dirty="0" smtClean="0"/>
              <a:t>Possible to maintain relative time instead of absolute time</a:t>
            </a:r>
          </a:p>
          <a:p>
            <a:pPr lvl="2"/>
            <a:r>
              <a:rPr lang="en-US" dirty="0" smtClean="0"/>
              <a:t>On an access to a page frame, its time field is reset to zero and all others’ time fields are incremented by one; the page with the largest count is replaced</a:t>
            </a:r>
            <a:endParaRPr lang="en-US" dirty="0"/>
          </a:p>
        </p:txBody>
      </p:sp>
    </p:spTree>
    <p:extLst>
      <p:ext uri="{BB962C8B-B14F-4D97-AF65-F5344CB8AC3E}">
        <p14:creationId xmlns:p14="http://schemas.microsoft.com/office/powerpoint/2010/main" val="1505156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Implementing LRU</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List-based implementation</a:t>
            </a:r>
          </a:p>
          <a:p>
            <a:pPr lvl="1"/>
            <a:r>
              <a:rPr lang="en-US" dirty="0" smtClean="0"/>
              <a:t>Maintains a doubly-linked list of page frame ids</a:t>
            </a:r>
          </a:p>
          <a:p>
            <a:pPr lvl="1"/>
            <a:r>
              <a:rPr lang="en-US" dirty="0" smtClean="0"/>
              <a:t>The head of the list is the MRU frame and the tail is the LRU frame</a:t>
            </a:r>
          </a:p>
          <a:p>
            <a:pPr lvl="1"/>
            <a:r>
              <a:rPr lang="en-US" dirty="0" smtClean="0"/>
              <a:t>On each access, the accessed frame is delinked and made the head of the list</a:t>
            </a:r>
          </a:p>
          <a:p>
            <a:pPr lvl="2"/>
            <a:r>
              <a:rPr lang="en-US" dirty="0" smtClean="0"/>
              <a:t>Requires O(1) pointer operations</a:t>
            </a:r>
          </a:p>
          <a:p>
            <a:pPr lvl="1"/>
            <a:r>
              <a:rPr lang="en-US" dirty="0" smtClean="0"/>
              <a:t>Does not suffer from the drawbacks of the counter-based implementations</a:t>
            </a:r>
          </a:p>
          <a:p>
            <a:pPr lvl="1"/>
            <a:r>
              <a:rPr lang="en-US" dirty="0" smtClean="0"/>
              <a:t>Still requires O(</a:t>
            </a:r>
            <a:r>
              <a:rPr lang="en-US" dirty="0" err="1" smtClean="0"/>
              <a:t>nlog</a:t>
            </a:r>
            <a:r>
              <a:rPr lang="en-US" dirty="0" smtClean="0"/>
              <a:t> n) space to store the </a:t>
            </a:r>
            <a:r>
              <a:rPr lang="en-US" dirty="0" err="1" smtClean="0"/>
              <a:t>recency</a:t>
            </a:r>
            <a:r>
              <a:rPr lang="en-US" dirty="0" smtClean="0"/>
              <a:t> list for n physical page frames</a:t>
            </a:r>
          </a:p>
          <a:p>
            <a:pPr lvl="1"/>
            <a:r>
              <a:rPr lang="en-US" dirty="0" smtClean="0"/>
              <a:t>In reality, some approximation of LRU is implemented that needs only O(n) space</a:t>
            </a:r>
          </a:p>
          <a:p>
            <a:pPr lvl="2"/>
            <a:r>
              <a:rPr lang="en-US" dirty="0" smtClean="0"/>
              <a:t>Let us discuss such approximate schemes</a:t>
            </a:r>
            <a:endParaRPr lang="en-US" dirty="0"/>
          </a:p>
        </p:txBody>
      </p:sp>
    </p:spTree>
    <p:extLst>
      <p:ext uri="{BB962C8B-B14F-4D97-AF65-F5344CB8AC3E}">
        <p14:creationId xmlns:p14="http://schemas.microsoft.com/office/powerpoint/2010/main" val="29015365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Reference bit algorithm</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For each page frame, there is a reference bit and a k-bit register</a:t>
            </a:r>
          </a:p>
          <a:p>
            <a:pPr lvl="1"/>
            <a:r>
              <a:rPr lang="en-US" dirty="0"/>
              <a:t>k</a:t>
            </a:r>
            <a:r>
              <a:rPr lang="en-US" dirty="0" smtClean="0"/>
              <a:t> is usually a small constant</a:t>
            </a:r>
          </a:p>
          <a:p>
            <a:pPr lvl="1"/>
            <a:r>
              <a:rPr lang="en-US" dirty="0" smtClean="0"/>
              <a:t>The reference bit is set on each access to the frame</a:t>
            </a:r>
          </a:p>
          <a:p>
            <a:pPr lvl="1"/>
            <a:r>
              <a:rPr lang="en-US" dirty="0" smtClean="0"/>
              <a:t>Periodically, all the registers are shifted to right by one bit and the reference bits are copied to the most significant position of the register; at this time all the reference bits are cleared</a:t>
            </a:r>
          </a:p>
          <a:p>
            <a:pPr lvl="1"/>
            <a:r>
              <a:rPr lang="en-US" dirty="0" smtClean="0"/>
              <a:t>The page frame with the smallest register value is replaced; requires a find-min operation, which is O(n)</a:t>
            </a:r>
          </a:p>
          <a:p>
            <a:pPr lvl="1"/>
            <a:r>
              <a:rPr lang="en-US" dirty="0" smtClean="0"/>
              <a:t>The register value of a frame is the history of accesses to the page frame during the last k periods</a:t>
            </a:r>
            <a:endParaRPr lang="en-US" dirty="0"/>
          </a:p>
        </p:txBody>
      </p:sp>
      <p:sp>
        <p:nvSpPr>
          <p:cNvPr id="4" name="TextBox 3"/>
          <p:cNvSpPr txBox="1"/>
          <p:nvPr/>
        </p:nvSpPr>
        <p:spPr>
          <a:xfrm>
            <a:off x="0" y="3505200"/>
            <a:ext cx="1281120" cy="523220"/>
          </a:xfrm>
          <a:prstGeom prst="rect">
            <a:avLst/>
          </a:prstGeom>
          <a:noFill/>
        </p:spPr>
        <p:txBody>
          <a:bodyPr wrap="none" rtlCol="0">
            <a:spAutoFit/>
          </a:bodyPr>
          <a:lstStyle/>
          <a:p>
            <a:r>
              <a:rPr lang="en-US" sz="2800" dirty="0" smtClean="0">
                <a:solidFill>
                  <a:srgbClr val="FF0000"/>
                </a:solidFill>
              </a:rPr>
              <a:t>101100</a:t>
            </a:r>
            <a:endParaRPr lang="en-US" sz="2800" dirty="0">
              <a:solidFill>
                <a:srgbClr val="FF0000"/>
              </a:solidFill>
            </a:endParaRPr>
          </a:p>
        </p:txBody>
      </p:sp>
      <p:sp>
        <p:nvSpPr>
          <p:cNvPr id="5" name="TextBox 4"/>
          <p:cNvSpPr txBox="1"/>
          <p:nvPr/>
        </p:nvSpPr>
        <p:spPr>
          <a:xfrm>
            <a:off x="0" y="3820180"/>
            <a:ext cx="1281120" cy="523220"/>
          </a:xfrm>
          <a:prstGeom prst="rect">
            <a:avLst/>
          </a:prstGeom>
          <a:noFill/>
        </p:spPr>
        <p:txBody>
          <a:bodyPr wrap="none" rtlCol="0">
            <a:spAutoFit/>
          </a:bodyPr>
          <a:lstStyle/>
          <a:p>
            <a:r>
              <a:rPr lang="en-US" sz="2800" dirty="0" smtClean="0">
                <a:solidFill>
                  <a:srgbClr val="FF0000"/>
                </a:solidFill>
              </a:rPr>
              <a:t>101101</a:t>
            </a:r>
            <a:endParaRPr lang="en-US" sz="2800" dirty="0">
              <a:solidFill>
                <a:srgbClr val="FF0000"/>
              </a:solidFill>
            </a:endParaRPr>
          </a:p>
        </p:txBody>
      </p:sp>
      <p:sp>
        <p:nvSpPr>
          <p:cNvPr id="6" name="TextBox 5"/>
          <p:cNvSpPr txBox="1"/>
          <p:nvPr/>
        </p:nvSpPr>
        <p:spPr>
          <a:xfrm>
            <a:off x="0" y="4124980"/>
            <a:ext cx="1281120" cy="523220"/>
          </a:xfrm>
          <a:prstGeom prst="rect">
            <a:avLst/>
          </a:prstGeom>
          <a:noFill/>
        </p:spPr>
        <p:txBody>
          <a:bodyPr wrap="none" rtlCol="0">
            <a:spAutoFit/>
          </a:bodyPr>
          <a:lstStyle/>
          <a:p>
            <a:r>
              <a:rPr lang="en-US" sz="2800" dirty="0" smtClean="0">
                <a:solidFill>
                  <a:srgbClr val="FF0000"/>
                </a:solidFill>
              </a:rPr>
              <a:t>000100</a:t>
            </a:r>
            <a:endParaRPr lang="en-US" sz="2800" dirty="0">
              <a:solidFill>
                <a:srgbClr val="FF0000"/>
              </a:solidFill>
            </a:endParaRPr>
          </a:p>
        </p:txBody>
      </p:sp>
      <p:sp>
        <p:nvSpPr>
          <p:cNvPr id="7" name="TextBox 6"/>
          <p:cNvSpPr txBox="1"/>
          <p:nvPr/>
        </p:nvSpPr>
        <p:spPr>
          <a:xfrm>
            <a:off x="0" y="4429780"/>
            <a:ext cx="1281120" cy="523220"/>
          </a:xfrm>
          <a:prstGeom prst="rect">
            <a:avLst/>
          </a:prstGeom>
          <a:noFill/>
        </p:spPr>
        <p:txBody>
          <a:bodyPr wrap="none" rtlCol="0">
            <a:spAutoFit/>
          </a:bodyPr>
          <a:lstStyle/>
          <a:p>
            <a:r>
              <a:rPr lang="en-US" sz="2800" dirty="0" smtClean="0">
                <a:solidFill>
                  <a:srgbClr val="FF0000"/>
                </a:solidFill>
              </a:rPr>
              <a:t>011000</a:t>
            </a:r>
            <a:endParaRPr lang="en-US" sz="2800" dirty="0">
              <a:solidFill>
                <a:srgbClr val="FF0000"/>
              </a:solidFill>
            </a:endParaRPr>
          </a:p>
        </p:txBody>
      </p:sp>
    </p:spTree>
    <p:extLst>
      <p:ext uri="{BB962C8B-B14F-4D97-AF65-F5344CB8AC3E}">
        <p14:creationId xmlns:p14="http://schemas.microsoft.com/office/powerpoint/2010/main" val="304875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Second chance algorithm</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a:t>W</a:t>
            </a:r>
            <a:r>
              <a:rPr lang="en-US" dirty="0" smtClean="0"/>
              <a:t>e have just the reference bit per page frame</a:t>
            </a:r>
          </a:p>
          <a:p>
            <a:r>
              <a:rPr lang="en-US" dirty="0" smtClean="0"/>
              <a:t>The idea is to replace the page in the FIFO order that has its reference bit reset</a:t>
            </a:r>
          </a:p>
          <a:p>
            <a:pPr lvl="1"/>
            <a:r>
              <a:rPr lang="en-US" dirty="0" smtClean="0"/>
              <a:t>If at the time of replacement, the oldest page has its reference bit set, it is skipped but its reference bit is reset i.e., it is given a second chance to get accessed</a:t>
            </a:r>
          </a:p>
          <a:p>
            <a:pPr lvl="1"/>
            <a:r>
              <a:rPr lang="en-US" dirty="0" smtClean="0"/>
              <a:t>LRU-CLOCK is one of the simplest implementations</a:t>
            </a:r>
          </a:p>
          <a:p>
            <a:pPr lvl="2"/>
            <a:r>
              <a:rPr lang="en-US" dirty="0" smtClean="0"/>
              <a:t>The page frames are organized in a circular FIFO queue with a pointer pointing to the next replacement candidate (this is like a clock hand)</a:t>
            </a:r>
          </a:p>
          <a:p>
            <a:pPr lvl="2"/>
            <a:r>
              <a:rPr lang="en-US" dirty="0" smtClean="0"/>
              <a:t>If the replacement candidate has its reference bit set, the reference bit is reset, the pointer is moved to the next entry, and the process continues until a replacement candidate is found; its reference bit is set and the pointer is moved to the next frame</a:t>
            </a:r>
          </a:p>
        </p:txBody>
      </p:sp>
      <p:sp>
        <p:nvSpPr>
          <p:cNvPr id="4" name="Oval 3"/>
          <p:cNvSpPr/>
          <p:nvPr/>
        </p:nvSpPr>
        <p:spPr>
          <a:xfrm>
            <a:off x="152400" y="4038600"/>
            <a:ext cx="1219200" cy="12192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endCxn id="4" idx="7"/>
          </p:cNvCxnSpPr>
          <p:nvPr/>
        </p:nvCxnSpPr>
        <p:spPr>
          <a:xfrm flipV="1">
            <a:off x="762000" y="4217148"/>
            <a:ext cx="431052" cy="43105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4077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lstStyle/>
          <a:p>
            <a:r>
              <a:rPr lang="en-US" dirty="0" smtClean="0"/>
              <a:t>Enhanced second chance algorithm</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Suppose we categorize each page into the following four classes in increasing order of priority</a:t>
            </a:r>
          </a:p>
          <a:p>
            <a:pPr lvl="1"/>
            <a:r>
              <a:rPr lang="en-US" dirty="0" smtClean="0"/>
              <a:t>(reference bit reset, dirty bit reset), (reference bit reset, dirty bit set), (reference bit set, dirty bit reset), (reference bit set, dirty bit set)</a:t>
            </a:r>
          </a:p>
          <a:p>
            <a:r>
              <a:rPr lang="en-US" dirty="0" smtClean="0"/>
              <a:t>The pages are replaced from the two lowest priority classes</a:t>
            </a:r>
          </a:p>
          <a:p>
            <a:pPr lvl="1"/>
            <a:r>
              <a:rPr lang="en-US" dirty="0" smtClean="0"/>
              <a:t>The oldest page in the lowest non-empty priority class is replaced (only the lowest two classes are considered); why is the dirty bit important?</a:t>
            </a:r>
          </a:p>
          <a:p>
            <a:pPr lvl="1"/>
            <a:r>
              <a:rPr lang="en-US" dirty="0" smtClean="0"/>
              <a:t>If both the lowest priority classes are empty, the LRU-CLOCK algorithm is run on the other two priority classes to populate the two lowest priority classes</a:t>
            </a:r>
          </a:p>
        </p:txBody>
      </p:sp>
    </p:spTree>
    <p:extLst>
      <p:ext uri="{BB962C8B-B14F-4D97-AF65-F5344CB8AC3E}">
        <p14:creationId xmlns:p14="http://schemas.microsoft.com/office/powerpoint/2010/main" val="286263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Pseudo-LRU</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An O(log n) time algorithm requiring O(n) space for n page frames</a:t>
            </a:r>
          </a:p>
          <a:p>
            <a:pPr lvl="1"/>
            <a:r>
              <a:rPr lang="en-US" dirty="0" smtClean="0"/>
              <a:t>Arrange the page frames logically at the leaves of a binary tree</a:t>
            </a:r>
          </a:p>
          <a:p>
            <a:pPr lvl="1"/>
            <a:r>
              <a:rPr lang="en-US" dirty="0" smtClean="0"/>
              <a:t>Each internal node of the tree has a bit indicating which way to go from that node</a:t>
            </a:r>
          </a:p>
          <a:p>
            <a:pPr lvl="1"/>
            <a:r>
              <a:rPr lang="en-US" dirty="0" smtClean="0"/>
              <a:t>On each access (including new allocations), a traversal is made from the accessed frame to the root changing the bits of the internal nodes encountered on the way to point in the other direction</a:t>
            </a:r>
          </a:p>
          <a:p>
            <a:pPr lvl="1"/>
            <a:r>
              <a:rPr lang="en-US" dirty="0" smtClean="0"/>
              <a:t>A replacement candidate is found by starting a traversal from the root until a leaf is reached</a:t>
            </a:r>
          </a:p>
          <a:p>
            <a:pPr lvl="2"/>
            <a:r>
              <a:rPr lang="en-US" dirty="0" smtClean="0"/>
              <a:t>The leaf is the replacement candidate</a:t>
            </a:r>
            <a:endParaRPr lang="en-US" dirty="0"/>
          </a:p>
        </p:txBody>
      </p:sp>
    </p:spTree>
    <p:extLst>
      <p:ext uri="{BB962C8B-B14F-4D97-AF65-F5344CB8AC3E}">
        <p14:creationId xmlns:p14="http://schemas.microsoft.com/office/powerpoint/2010/main" val="3274916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US" dirty="0" smtClean="0"/>
              <a:t>Address space: An example</a:t>
            </a:r>
            <a:endParaRPr lang="en-US" b="1" dirty="0"/>
          </a:p>
        </p:txBody>
      </p:sp>
      <p:sp>
        <p:nvSpPr>
          <p:cNvPr id="5" name="Rectangle 4"/>
          <p:cNvSpPr/>
          <p:nvPr/>
        </p:nvSpPr>
        <p:spPr>
          <a:xfrm>
            <a:off x="2895600" y="1447800"/>
            <a:ext cx="4724400" cy="2514600"/>
          </a:xfrm>
          <a:prstGeom prst="rect">
            <a:avLst/>
          </a:prstGeom>
          <a:solidFill>
            <a:schemeClr val="accent5">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Stack</a:t>
            </a:r>
          </a:p>
          <a:p>
            <a:pPr algn="ctr"/>
            <a:endParaRPr lang="en-US" dirty="0"/>
          </a:p>
          <a:p>
            <a:pPr algn="ctr"/>
            <a:endParaRPr lang="en-US" dirty="0" smtClean="0"/>
          </a:p>
          <a:p>
            <a:pPr algn="ctr"/>
            <a:r>
              <a:rPr lang="en-US" sz="2400" dirty="0" smtClean="0">
                <a:solidFill>
                  <a:schemeClr val="tx1"/>
                </a:solidFill>
                <a:latin typeface="+mj-lt"/>
              </a:rPr>
              <a:t>Heap</a:t>
            </a:r>
            <a:endParaRPr lang="en-US" sz="2400" dirty="0">
              <a:solidFill>
                <a:schemeClr val="tx1"/>
              </a:solidFill>
              <a:latin typeface="+mj-lt"/>
            </a:endParaRPr>
          </a:p>
        </p:txBody>
      </p:sp>
      <p:sp>
        <p:nvSpPr>
          <p:cNvPr id="7" name="Rectangle 6"/>
          <p:cNvSpPr/>
          <p:nvPr/>
        </p:nvSpPr>
        <p:spPr>
          <a:xfrm>
            <a:off x="2895600" y="3962400"/>
            <a:ext cx="4724400" cy="762000"/>
          </a:xfrm>
          <a:prstGeom prst="rect">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Static/Global</a:t>
            </a:r>
            <a:endParaRPr lang="en-US" sz="2400" dirty="0">
              <a:solidFill>
                <a:schemeClr val="tx1"/>
              </a:solidFill>
              <a:latin typeface="+mj-lt"/>
            </a:endParaRPr>
          </a:p>
        </p:txBody>
      </p:sp>
      <p:sp>
        <p:nvSpPr>
          <p:cNvPr id="8" name="Rectangle 7"/>
          <p:cNvSpPr/>
          <p:nvPr/>
        </p:nvSpPr>
        <p:spPr>
          <a:xfrm>
            <a:off x="2895600" y="4724400"/>
            <a:ext cx="4724400" cy="838200"/>
          </a:xfrm>
          <a:prstGeom prst="rect">
            <a:avLst/>
          </a:prstGeom>
          <a:solidFill>
            <a:schemeClr val="accent3"/>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Code/Text</a:t>
            </a:r>
            <a:endParaRPr lang="en-US" sz="2400" dirty="0">
              <a:solidFill>
                <a:schemeClr val="tx1"/>
              </a:solidFill>
              <a:latin typeface="+mj-lt"/>
            </a:endParaRPr>
          </a:p>
        </p:txBody>
      </p:sp>
      <p:sp>
        <p:nvSpPr>
          <p:cNvPr id="9" name="Rectangle 8"/>
          <p:cNvSpPr/>
          <p:nvPr/>
        </p:nvSpPr>
        <p:spPr>
          <a:xfrm>
            <a:off x="2895600" y="5562600"/>
            <a:ext cx="4724400" cy="1066800"/>
          </a:xfrm>
          <a:prstGeom prst="rect">
            <a:avLst/>
          </a:prstGeom>
          <a:solidFill>
            <a:schemeClr val="bg2">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Reserved</a:t>
            </a:r>
            <a:endParaRPr lang="en-US" sz="2400" dirty="0">
              <a:solidFill>
                <a:schemeClr val="tx1"/>
              </a:solidFill>
              <a:latin typeface="+mj-lt"/>
            </a:endParaRPr>
          </a:p>
        </p:txBody>
      </p:sp>
      <p:cxnSp>
        <p:nvCxnSpPr>
          <p:cNvPr id="11" name="Straight Arrow Connector 10"/>
          <p:cNvCxnSpPr>
            <a:stCxn id="5" idx="0"/>
          </p:cNvCxnSpPr>
          <p:nvPr/>
        </p:nvCxnSpPr>
        <p:spPr>
          <a:xfrm>
            <a:off x="5257800" y="1447800"/>
            <a:ext cx="0" cy="6096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0"/>
          </p:cNvCxnSpPr>
          <p:nvPr/>
        </p:nvCxnSpPr>
        <p:spPr>
          <a:xfrm flipV="1">
            <a:off x="5257800" y="3429000"/>
            <a:ext cx="0" cy="533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9600" y="762000"/>
            <a:ext cx="2331857" cy="461665"/>
          </a:xfrm>
          <a:prstGeom prst="rect">
            <a:avLst/>
          </a:prstGeom>
          <a:noFill/>
        </p:spPr>
        <p:txBody>
          <a:bodyPr wrap="none" rtlCol="0">
            <a:spAutoFit/>
          </a:bodyPr>
          <a:lstStyle/>
          <a:p>
            <a:r>
              <a:rPr lang="en-US" sz="2400" dirty="0" smtClean="0">
                <a:latin typeface="+mj-lt"/>
              </a:rPr>
              <a:t>Virtual addresses</a:t>
            </a:r>
            <a:endParaRPr lang="en-US" sz="2400" dirty="0">
              <a:latin typeface="+mj-lt"/>
            </a:endParaRPr>
          </a:p>
        </p:txBody>
      </p:sp>
      <p:sp>
        <p:nvSpPr>
          <p:cNvPr id="15" name="TextBox 14"/>
          <p:cNvSpPr txBox="1"/>
          <p:nvPr/>
        </p:nvSpPr>
        <p:spPr>
          <a:xfrm>
            <a:off x="2539412" y="6396335"/>
            <a:ext cx="356188" cy="461665"/>
          </a:xfrm>
          <a:prstGeom prst="rect">
            <a:avLst/>
          </a:prstGeom>
          <a:noFill/>
        </p:spPr>
        <p:txBody>
          <a:bodyPr wrap="none" rtlCol="0">
            <a:spAutoFit/>
          </a:bodyPr>
          <a:lstStyle/>
          <a:p>
            <a:r>
              <a:rPr lang="en-US" sz="2400" dirty="0">
                <a:latin typeface="+mj-lt"/>
              </a:rPr>
              <a:t>0</a:t>
            </a:r>
          </a:p>
        </p:txBody>
      </p:sp>
      <p:sp>
        <p:nvSpPr>
          <p:cNvPr id="16" name="TextBox 15"/>
          <p:cNvSpPr txBox="1"/>
          <p:nvPr/>
        </p:nvSpPr>
        <p:spPr>
          <a:xfrm>
            <a:off x="838200" y="5329535"/>
            <a:ext cx="2053767" cy="461665"/>
          </a:xfrm>
          <a:prstGeom prst="rect">
            <a:avLst/>
          </a:prstGeom>
          <a:noFill/>
        </p:spPr>
        <p:txBody>
          <a:bodyPr wrap="none" rtlCol="0">
            <a:spAutoFit/>
          </a:bodyPr>
          <a:lstStyle/>
          <a:p>
            <a:r>
              <a:rPr lang="en-US" sz="2400" dirty="0" smtClean="0">
                <a:latin typeface="+mj-lt"/>
              </a:rPr>
              <a:t>0x004000000</a:t>
            </a:r>
            <a:endParaRPr lang="en-US" sz="2400" dirty="0">
              <a:latin typeface="+mj-lt"/>
            </a:endParaRPr>
          </a:p>
        </p:txBody>
      </p:sp>
      <p:sp>
        <p:nvSpPr>
          <p:cNvPr id="17" name="TextBox 16"/>
          <p:cNvSpPr txBox="1"/>
          <p:nvPr/>
        </p:nvSpPr>
        <p:spPr>
          <a:xfrm>
            <a:off x="1013353" y="4491335"/>
            <a:ext cx="1882247" cy="461665"/>
          </a:xfrm>
          <a:prstGeom prst="rect">
            <a:avLst/>
          </a:prstGeom>
          <a:noFill/>
        </p:spPr>
        <p:txBody>
          <a:bodyPr wrap="none" rtlCol="0">
            <a:spAutoFit/>
          </a:bodyPr>
          <a:lstStyle/>
          <a:p>
            <a:r>
              <a:rPr lang="en-US" sz="2400" dirty="0" smtClean="0">
                <a:latin typeface="+mj-lt"/>
              </a:rPr>
              <a:t>0x10000000</a:t>
            </a:r>
            <a:endParaRPr lang="en-US" sz="2400" dirty="0">
              <a:latin typeface="+mj-lt"/>
            </a:endParaRPr>
          </a:p>
        </p:txBody>
      </p:sp>
      <p:sp>
        <p:nvSpPr>
          <p:cNvPr id="18" name="TextBox 17"/>
          <p:cNvSpPr txBox="1"/>
          <p:nvPr/>
        </p:nvSpPr>
        <p:spPr>
          <a:xfrm>
            <a:off x="990600" y="3729335"/>
            <a:ext cx="1882247" cy="461665"/>
          </a:xfrm>
          <a:prstGeom prst="rect">
            <a:avLst/>
          </a:prstGeom>
          <a:noFill/>
        </p:spPr>
        <p:txBody>
          <a:bodyPr wrap="none" rtlCol="0">
            <a:spAutoFit/>
          </a:bodyPr>
          <a:lstStyle/>
          <a:p>
            <a:r>
              <a:rPr lang="en-US" sz="2400" dirty="0" smtClean="0">
                <a:latin typeface="+mj-lt"/>
              </a:rPr>
              <a:t>0x10010000</a:t>
            </a:r>
            <a:endParaRPr lang="en-US" sz="2400" dirty="0">
              <a:latin typeface="+mj-lt"/>
            </a:endParaRPr>
          </a:p>
        </p:txBody>
      </p:sp>
      <p:sp>
        <p:nvSpPr>
          <p:cNvPr id="19" name="TextBox 18"/>
          <p:cNvSpPr txBox="1"/>
          <p:nvPr/>
        </p:nvSpPr>
        <p:spPr>
          <a:xfrm>
            <a:off x="248080" y="1214735"/>
            <a:ext cx="2647520" cy="461665"/>
          </a:xfrm>
          <a:prstGeom prst="rect">
            <a:avLst/>
          </a:prstGeom>
          <a:noFill/>
        </p:spPr>
        <p:txBody>
          <a:bodyPr wrap="none" rtlCol="0">
            <a:spAutoFit/>
          </a:bodyPr>
          <a:lstStyle/>
          <a:p>
            <a:r>
              <a:rPr lang="en-US" sz="2400" dirty="0" smtClean="0">
                <a:latin typeface="+mj-lt"/>
              </a:rPr>
              <a:t>Initial </a:t>
            </a:r>
            <a:r>
              <a:rPr lang="en-US" sz="2400" dirty="0" err="1" smtClean="0">
                <a:latin typeface="+mj-lt"/>
              </a:rPr>
              <a:t>sp</a:t>
            </a:r>
            <a:r>
              <a:rPr lang="en-US" sz="2400" dirty="0" smtClean="0">
                <a:latin typeface="+mj-lt"/>
              </a:rPr>
              <a:t> = 0x7ffffffc</a:t>
            </a:r>
            <a:endParaRPr lang="en-US" sz="2400" dirty="0">
              <a:latin typeface="+mj-lt"/>
            </a:endParaRPr>
          </a:p>
        </p:txBody>
      </p:sp>
      <p:sp>
        <p:nvSpPr>
          <p:cNvPr id="20" name="Rectangle 19"/>
          <p:cNvSpPr/>
          <p:nvPr/>
        </p:nvSpPr>
        <p:spPr>
          <a:xfrm>
            <a:off x="2895600" y="986134"/>
            <a:ext cx="4724400" cy="46166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mj-lt"/>
              </a:rPr>
              <a:t>Reserved</a:t>
            </a:r>
            <a:endParaRPr lang="en-US" sz="2400" dirty="0">
              <a:solidFill>
                <a:schemeClr val="tx1"/>
              </a:solidFill>
              <a:latin typeface="+mj-lt"/>
            </a:endParaRPr>
          </a:p>
        </p:txBody>
      </p:sp>
      <p:cxnSp>
        <p:nvCxnSpPr>
          <p:cNvPr id="23" name="Straight Connector 22"/>
          <p:cNvCxnSpPr/>
          <p:nvPr/>
        </p:nvCxnSpPr>
        <p:spPr>
          <a:xfrm flipH="1" flipV="1">
            <a:off x="7616367" y="685800"/>
            <a:ext cx="3633" cy="7597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895600" y="685800"/>
            <a:ext cx="3633" cy="75976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0923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Pseudo-LRU</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An O(log n) time algorithm requiring O(n) space for n page frames</a:t>
            </a:r>
          </a:p>
        </p:txBody>
      </p:sp>
      <p:sp>
        <p:nvSpPr>
          <p:cNvPr id="4" name="Oval 3"/>
          <p:cNvSpPr/>
          <p:nvPr/>
        </p:nvSpPr>
        <p:spPr>
          <a:xfrm>
            <a:off x="4343400" y="19812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0</a:t>
            </a:r>
            <a:endParaRPr lang="en-US" sz="3600" dirty="0">
              <a:solidFill>
                <a:schemeClr val="tx1"/>
              </a:solidFill>
            </a:endParaRPr>
          </a:p>
        </p:txBody>
      </p:sp>
      <p:sp>
        <p:nvSpPr>
          <p:cNvPr id="5" name="Oval 4"/>
          <p:cNvSpPr/>
          <p:nvPr/>
        </p:nvSpPr>
        <p:spPr>
          <a:xfrm>
            <a:off x="2209800" y="28194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400800" y="28194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a:t>
            </a:r>
          </a:p>
        </p:txBody>
      </p:sp>
      <p:sp>
        <p:nvSpPr>
          <p:cNvPr id="7" name="Oval 6"/>
          <p:cNvSpPr/>
          <p:nvPr/>
        </p:nvSpPr>
        <p:spPr>
          <a:xfrm>
            <a:off x="3352800" y="3810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066800" y="3810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410200" y="3810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0</a:t>
            </a:r>
            <a:endParaRPr lang="en-US" sz="3600" dirty="0">
              <a:solidFill>
                <a:schemeClr val="tx1"/>
              </a:solidFill>
            </a:endParaRPr>
          </a:p>
        </p:txBody>
      </p:sp>
      <p:sp>
        <p:nvSpPr>
          <p:cNvPr id="10" name="Oval 9"/>
          <p:cNvSpPr/>
          <p:nvPr/>
        </p:nvSpPr>
        <p:spPr>
          <a:xfrm>
            <a:off x="7391400" y="3810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5240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7432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019800" y="4953000"/>
            <a:ext cx="609600" cy="533400"/>
          </a:xfrm>
          <a:prstGeom prst="ellipse">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0104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0772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9624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0292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4" idx="2"/>
            <a:endCxn id="5" idx="7"/>
          </p:cNvCxnSpPr>
          <p:nvPr/>
        </p:nvCxnSpPr>
        <p:spPr>
          <a:xfrm flipH="1">
            <a:off x="2730126" y="2247900"/>
            <a:ext cx="1613274" cy="6496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6"/>
            <a:endCxn id="6" idx="1"/>
          </p:cNvCxnSpPr>
          <p:nvPr/>
        </p:nvCxnSpPr>
        <p:spPr>
          <a:xfrm>
            <a:off x="4953000" y="2247900"/>
            <a:ext cx="1537074" cy="6496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3"/>
            <a:endCxn id="8" idx="7"/>
          </p:cNvCxnSpPr>
          <p:nvPr/>
        </p:nvCxnSpPr>
        <p:spPr>
          <a:xfrm flipH="1">
            <a:off x="1587126" y="3274685"/>
            <a:ext cx="711948" cy="6134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5"/>
            <a:endCxn id="7" idx="1"/>
          </p:cNvCxnSpPr>
          <p:nvPr/>
        </p:nvCxnSpPr>
        <p:spPr>
          <a:xfrm>
            <a:off x="2730126" y="3274685"/>
            <a:ext cx="711948" cy="6134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 idx="3"/>
            <a:endCxn id="9" idx="7"/>
          </p:cNvCxnSpPr>
          <p:nvPr/>
        </p:nvCxnSpPr>
        <p:spPr>
          <a:xfrm flipH="1">
            <a:off x="5930526" y="3274685"/>
            <a:ext cx="559548" cy="6134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5"/>
            <a:endCxn id="10" idx="1"/>
          </p:cNvCxnSpPr>
          <p:nvPr/>
        </p:nvCxnSpPr>
        <p:spPr>
          <a:xfrm>
            <a:off x="6921126" y="3274685"/>
            <a:ext cx="559548" cy="6134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15" idx="0"/>
          </p:cNvCxnSpPr>
          <p:nvPr/>
        </p:nvCxnSpPr>
        <p:spPr>
          <a:xfrm flipH="1">
            <a:off x="685800" y="4265285"/>
            <a:ext cx="4702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1" idx="0"/>
          </p:cNvCxnSpPr>
          <p:nvPr/>
        </p:nvCxnSpPr>
        <p:spPr>
          <a:xfrm>
            <a:off x="1587126" y="4265285"/>
            <a:ext cx="2416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 idx="3"/>
            <a:endCxn id="12" idx="0"/>
          </p:cNvCxnSpPr>
          <p:nvPr/>
        </p:nvCxnSpPr>
        <p:spPr>
          <a:xfrm flipH="1">
            <a:off x="3048000" y="4265285"/>
            <a:ext cx="3940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5"/>
            <a:endCxn id="17" idx="0"/>
          </p:cNvCxnSpPr>
          <p:nvPr/>
        </p:nvCxnSpPr>
        <p:spPr>
          <a:xfrm>
            <a:off x="3873126" y="4265285"/>
            <a:ext cx="3940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 idx="3"/>
            <a:endCxn id="18" idx="0"/>
          </p:cNvCxnSpPr>
          <p:nvPr/>
        </p:nvCxnSpPr>
        <p:spPr>
          <a:xfrm flipH="1">
            <a:off x="5334000" y="4265285"/>
            <a:ext cx="1654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9" idx="5"/>
            <a:endCxn id="13" idx="0"/>
          </p:cNvCxnSpPr>
          <p:nvPr/>
        </p:nvCxnSpPr>
        <p:spPr>
          <a:xfrm>
            <a:off x="5930526" y="4265285"/>
            <a:ext cx="3940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0" idx="3"/>
            <a:endCxn id="14" idx="0"/>
          </p:cNvCxnSpPr>
          <p:nvPr/>
        </p:nvCxnSpPr>
        <p:spPr>
          <a:xfrm flipH="1">
            <a:off x="7315200" y="4265285"/>
            <a:ext cx="1654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0" idx="5"/>
            <a:endCxn id="16" idx="0"/>
          </p:cNvCxnSpPr>
          <p:nvPr/>
        </p:nvCxnSpPr>
        <p:spPr>
          <a:xfrm>
            <a:off x="7911726" y="4265285"/>
            <a:ext cx="4702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6096000" y="4265285"/>
            <a:ext cx="394074" cy="611515"/>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172200" y="3429000"/>
            <a:ext cx="457200" cy="459115"/>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5105400" y="2057400"/>
            <a:ext cx="1384674" cy="60960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334000" y="5943600"/>
            <a:ext cx="1705916" cy="584775"/>
          </a:xfrm>
          <a:prstGeom prst="rect">
            <a:avLst/>
          </a:prstGeom>
          <a:noFill/>
        </p:spPr>
        <p:txBody>
          <a:bodyPr wrap="none" rtlCol="0">
            <a:spAutoFit/>
          </a:bodyPr>
          <a:lstStyle/>
          <a:p>
            <a:r>
              <a:rPr lang="en-US" sz="3200" dirty="0" smtClean="0"/>
              <a:t>Access#1</a:t>
            </a:r>
            <a:endParaRPr lang="en-US" sz="3200" dirty="0"/>
          </a:p>
        </p:txBody>
      </p:sp>
      <p:cxnSp>
        <p:nvCxnSpPr>
          <p:cNvPr id="55" name="Straight Arrow Connector 54"/>
          <p:cNvCxnSpPr/>
          <p:nvPr/>
        </p:nvCxnSpPr>
        <p:spPr>
          <a:xfrm flipH="1" flipV="1">
            <a:off x="6324600" y="5562600"/>
            <a:ext cx="39630" cy="4572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6570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Pseudo-LRU</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An O(log n) time algorithm requiring O(n) space for n page frames</a:t>
            </a:r>
          </a:p>
        </p:txBody>
      </p:sp>
      <p:sp>
        <p:nvSpPr>
          <p:cNvPr id="4" name="Oval 3"/>
          <p:cNvSpPr/>
          <p:nvPr/>
        </p:nvSpPr>
        <p:spPr>
          <a:xfrm>
            <a:off x="4343400" y="19812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0</a:t>
            </a:r>
            <a:endParaRPr lang="en-US" sz="3600" dirty="0">
              <a:solidFill>
                <a:schemeClr val="tx1"/>
              </a:solidFill>
            </a:endParaRPr>
          </a:p>
        </p:txBody>
      </p:sp>
      <p:sp>
        <p:nvSpPr>
          <p:cNvPr id="5" name="Oval 4"/>
          <p:cNvSpPr/>
          <p:nvPr/>
        </p:nvSpPr>
        <p:spPr>
          <a:xfrm>
            <a:off x="2209800" y="28194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400800" y="28194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0</a:t>
            </a:r>
            <a:endParaRPr lang="en-US" sz="3600" dirty="0">
              <a:solidFill>
                <a:schemeClr val="tx1"/>
              </a:solidFill>
            </a:endParaRPr>
          </a:p>
        </p:txBody>
      </p:sp>
      <p:sp>
        <p:nvSpPr>
          <p:cNvPr id="7" name="Oval 6"/>
          <p:cNvSpPr/>
          <p:nvPr/>
        </p:nvSpPr>
        <p:spPr>
          <a:xfrm>
            <a:off x="3352800" y="3810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066800" y="3810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410200" y="3810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0</a:t>
            </a:r>
            <a:endParaRPr lang="en-US" sz="3600" dirty="0">
              <a:solidFill>
                <a:schemeClr val="tx1"/>
              </a:solidFill>
            </a:endParaRPr>
          </a:p>
        </p:txBody>
      </p:sp>
      <p:sp>
        <p:nvSpPr>
          <p:cNvPr id="10" name="Oval 9"/>
          <p:cNvSpPr/>
          <p:nvPr/>
        </p:nvSpPr>
        <p:spPr>
          <a:xfrm>
            <a:off x="7391400" y="3810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0</a:t>
            </a:r>
            <a:endParaRPr lang="en-US" sz="3600" dirty="0">
              <a:solidFill>
                <a:schemeClr val="tx1"/>
              </a:solidFill>
            </a:endParaRPr>
          </a:p>
        </p:txBody>
      </p:sp>
      <p:sp>
        <p:nvSpPr>
          <p:cNvPr id="11" name="Oval 10"/>
          <p:cNvSpPr/>
          <p:nvPr/>
        </p:nvSpPr>
        <p:spPr>
          <a:xfrm>
            <a:off x="15240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7432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019800" y="4953000"/>
            <a:ext cx="609600" cy="533400"/>
          </a:xfrm>
          <a:prstGeom prst="ellipse">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0104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077200" y="4953000"/>
            <a:ext cx="609600" cy="533400"/>
          </a:xfrm>
          <a:prstGeom prst="ellipse">
            <a:avLst/>
          </a:prstGeom>
          <a:solidFill>
            <a:schemeClr val="accent6">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9624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0292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4" idx="2"/>
            <a:endCxn id="5" idx="7"/>
          </p:cNvCxnSpPr>
          <p:nvPr/>
        </p:nvCxnSpPr>
        <p:spPr>
          <a:xfrm flipH="1">
            <a:off x="2730126" y="2247900"/>
            <a:ext cx="1613274" cy="6496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6"/>
            <a:endCxn id="6" idx="1"/>
          </p:cNvCxnSpPr>
          <p:nvPr/>
        </p:nvCxnSpPr>
        <p:spPr>
          <a:xfrm>
            <a:off x="4953000" y="2247900"/>
            <a:ext cx="1537074" cy="6496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3"/>
            <a:endCxn id="8" idx="7"/>
          </p:cNvCxnSpPr>
          <p:nvPr/>
        </p:nvCxnSpPr>
        <p:spPr>
          <a:xfrm flipH="1">
            <a:off x="1587126" y="3274685"/>
            <a:ext cx="711948" cy="6134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5"/>
            <a:endCxn id="7" idx="1"/>
          </p:cNvCxnSpPr>
          <p:nvPr/>
        </p:nvCxnSpPr>
        <p:spPr>
          <a:xfrm>
            <a:off x="2730126" y="3274685"/>
            <a:ext cx="711948" cy="6134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 idx="3"/>
            <a:endCxn id="9" idx="7"/>
          </p:cNvCxnSpPr>
          <p:nvPr/>
        </p:nvCxnSpPr>
        <p:spPr>
          <a:xfrm flipH="1">
            <a:off x="5930526" y="3274685"/>
            <a:ext cx="559548" cy="6134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5"/>
            <a:endCxn id="10" idx="1"/>
          </p:cNvCxnSpPr>
          <p:nvPr/>
        </p:nvCxnSpPr>
        <p:spPr>
          <a:xfrm>
            <a:off x="6921126" y="3274685"/>
            <a:ext cx="559548" cy="6134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15" idx="0"/>
          </p:cNvCxnSpPr>
          <p:nvPr/>
        </p:nvCxnSpPr>
        <p:spPr>
          <a:xfrm flipH="1">
            <a:off x="685800" y="4265285"/>
            <a:ext cx="4702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1" idx="0"/>
          </p:cNvCxnSpPr>
          <p:nvPr/>
        </p:nvCxnSpPr>
        <p:spPr>
          <a:xfrm>
            <a:off x="1587126" y="4265285"/>
            <a:ext cx="2416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 idx="3"/>
            <a:endCxn id="12" idx="0"/>
          </p:cNvCxnSpPr>
          <p:nvPr/>
        </p:nvCxnSpPr>
        <p:spPr>
          <a:xfrm flipH="1">
            <a:off x="3048000" y="4265285"/>
            <a:ext cx="3940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5"/>
            <a:endCxn id="17" idx="0"/>
          </p:cNvCxnSpPr>
          <p:nvPr/>
        </p:nvCxnSpPr>
        <p:spPr>
          <a:xfrm>
            <a:off x="3873126" y="4265285"/>
            <a:ext cx="3940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 idx="3"/>
            <a:endCxn id="18" idx="0"/>
          </p:cNvCxnSpPr>
          <p:nvPr/>
        </p:nvCxnSpPr>
        <p:spPr>
          <a:xfrm flipH="1">
            <a:off x="5334000" y="4265285"/>
            <a:ext cx="1654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9" idx="5"/>
            <a:endCxn id="13" idx="0"/>
          </p:cNvCxnSpPr>
          <p:nvPr/>
        </p:nvCxnSpPr>
        <p:spPr>
          <a:xfrm>
            <a:off x="5930526" y="4265285"/>
            <a:ext cx="3940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0" idx="3"/>
            <a:endCxn id="14" idx="0"/>
          </p:cNvCxnSpPr>
          <p:nvPr/>
        </p:nvCxnSpPr>
        <p:spPr>
          <a:xfrm flipH="1">
            <a:off x="7315200" y="4265285"/>
            <a:ext cx="1654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0" idx="5"/>
            <a:endCxn id="16" idx="0"/>
          </p:cNvCxnSpPr>
          <p:nvPr/>
        </p:nvCxnSpPr>
        <p:spPr>
          <a:xfrm>
            <a:off x="7911726" y="4265285"/>
            <a:ext cx="4702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8099323" y="4200540"/>
            <a:ext cx="394074" cy="611515"/>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7133284" y="3185659"/>
            <a:ext cx="457200" cy="494341"/>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flipV="1">
            <a:off x="5105400" y="2057400"/>
            <a:ext cx="1384674" cy="60960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361884" y="5943600"/>
            <a:ext cx="1705916" cy="584775"/>
          </a:xfrm>
          <a:prstGeom prst="rect">
            <a:avLst/>
          </a:prstGeom>
          <a:noFill/>
        </p:spPr>
        <p:txBody>
          <a:bodyPr wrap="none" rtlCol="0">
            <a:spAutoFit/>
          </a:bodyPr>
          <a:lstStyle/>
          <a:p>
            <a:r>
              <a:rPr lang="en-US" sz="3200" dirty="0" smtClean="0"/>
              <a:t>Access#2</a:t>
            </a:r>
            <a:endParaRPr lang="en-US" sz="3200" dirty="0"/>
          </a:p>
        </p:txBody>
      </p:sp>
      <p:cxnSp>
        <p:nvCxnSpPr>
          <p:cNvPr id="55" name="Straight Arrow Connector 54"/>
          <p:cNvCxnSpPr/>
          <p:nvPr/>
        </p:nvCxnSpPr>
        <p:spPr>
          <a:xfrm flipH="1" flipV="1">
            <a:off x="8352484" y="5562600"/>
            <a:ext cx="39630" cy="4572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1308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Pseudo-LRU</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An O(log n) time algorithm requiring O(n) space for n page frames</a:t>
            </a:r>
          </a:p>
        </p:txBody>
      </p:sp>
      <p:sp>
        <p:nvSpPr>
          <p:cNvPr id="4" name="Oval 3"/>
          <p:cNvSpPr/>
          <p:nvPr/>
        </p:nvSpPr>
        <p:spPr>
          <a:xfrm>
            <a:off x="4343400" y="19812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a:t>
            </a:r>
          </a:p>
        </p:txBody>
      </p:sp>
      <p:sp>
        <p:nvSpPr>
          <p:cNvPr id="5" name="Oval 4"/>
          <p:cNvSpPr/>
          <p:nvPr/>
        </p:nvSpPr>
        <p:spPr>
          <a:xfrm>
            <a:off x="2209800" y="28194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0</a:t>
            </a:r>
            <a:endParaRPr lang="en-US" sz="3600" dirty="0">
              <a:solidFill>
                <a:schemeClr val="tx1"/>
              </a:solidFill>
            </a:endParaRPr>
          </a:p>
        </p:txBody>
      </p:sp>
      <p:sp>
        <p:nvSpPr>
          <p:cNvPr id="6" name="Oval 5"/>
          <p:cNvSpPr/>
          <p:nvPr/>
        </p:nvSpPr>
        <p:spPr>
          <a:xfrm>
            <a:off x="6400800" y="28194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0</a:t>
            </a:r>
            <a:endParaRPr lang="en-US" sz="3600" dirty="0">
              <a:solidFill>
                <a:schemeClr val="tx1"/>
              </a:solidFill>
            </a:endParaRPr>
          </a:p>
        </p:txBody>
      </p:sp>
      <p:sp>
        <p:nvSpPr>
          <p:cNvPr id="7" name="Oval 6"/>
          <p:cNvSpPr/>
          <p:nvPr/>
        </p:nvSpPr>
        <p:spPr>
          <a:xfrm>
            <a:off x="3352800" y="3810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0</a:t>
            </a:r>
            <a:endParaRPr lang="en-US" sz="3600" dirty="0">
              <a:solidFill>
                <a:schemeClr val="tx1"/>
              </a:solidFill>
            </a:endParaRPr>
          </a:p>
        </p:txBody>
      </p:sp>
      <p:sp>
        <p:nvSpPr>
          <p:cNvPr id="8" name="Oval 7"/>
          <p:cNvSpPr/>
          <p:nvPr/>
        </p:nvSpPr>
        <p:spPr>
          <a:xfrm>
            <a:off x="1066800" y="3810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410200" y="3810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0</a:t>
            </a:r>
            <a:endParaRPr lang="en-US" sz="3600" dirty="0">
              <a:solidFill>
                <a:schemeClr val="tx1"/>
              </a:solidFill>
            </a:endParaRPr>
          </a:p>
        </p:txBody>
      </p:sp>
      <p:sp>
        <p:nvSpPr>
          <p:cNvPr id="10" name="Oval 9"/>
          <p:cNvSpPr/>
          <p:nvPr/>
        </p:nvSpPr>
        <p:spPr>
          <a:xfrm>
            <a:off x="7391400" y="3810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0</a:t>
            </a:r>
            <a:endParaRPr lang="en-US" sz="3600" dirty="0">
              <a:solidFill>
                <a:schemeClr val="tx1"/>
              </a:solidFill>
            </a:endParaRPr>
          </a:p>
        </p:txBody>
      </p:sp>
      <p:sp>
        <p:nvSpPr>
          <p:cNvPr id="11" name="Oval 10"/>
          <p:cNvSpPr/>
          <p:nvPr/>
        </p:nvSpPr>
        <p:spPr>
          <a:xfrm>
            <a:off x="15240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7432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019800" y="4953000"/>
            <a:ext cx="609600" cy="533400"/>
          </a:xfrm>
          <a:prstGeom prst="ellipse">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0104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077200" y="4953000"/>
            <a:ext cx="609600" cy="533400"/>
          </a:xfrm>
          <a:prstGeom prst="ellipse">
            <a:avLst/>
          </a:prstGeom>
          <a:solidFill>
            <a:schemeClr val="accent6">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962400" y="4953000"/>
            <a:ext cx="609600" cy="533400"/>
          </a:xfrm>
          <a:prstGeom prst="ellipse">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0292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4" idx="2"/>
            <a:endCxn id="5" idx="7"/>
          </p:cNvCxnSpPr>
          <p:nvPr/>
        </p:nvCxnSpPr>
        <p:spPr>
          <a:xfrm flipH="1">
            <a:off x="2730126" y="2247900"/>
            <a:ext cx="1613274" cy="6496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6"/>
            <a:endCxn id="6" idx="1"/>
          </p:cNvCxnSpPr>
          <p:nvPr/>
        </p:nvCxnSpPr>
        <p:spPr>
          <a:xfrm>
            <a:off x="4953000" y="2247900"/>
            <a:ext cx="1537074" cy="6496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3"/>
            <a:endCxn id="8" idx="7"/>
          </p:cNvCxnSpPr>
          <p:nvPr/>
        </p:nvCxnSpPr>
        <p:spPr>
          <a:xfrm flipH="1">
            <a:off x="1587126" y="3274685"/>
            <a:ext cx="711948" cy="6134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5"/>
            <a:endCxn id="7" idx="1"/>
          </p:cNvCxnSpPr>
          <p:nvPr/>
        </p:nvCxnSpPr>
        <p:spPr>
          <a:xfrm>
            <a:off x="2730126" y="3274685"/>
            <a:ext cx="711948" cy="6134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 idx="3"/>
            <a:endCxn id="9" idx="7"/>
          </p:cNvCxnSpPr>
          <p:nvPr/>
        </p:nvCxnSpPr>
        <p:spPr>
          <a:xfrm flipH="1">
            <a:off x="5930526" y="3274685"/>
            <a:ext cx="559548" cy="6134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5"/>
            <a:endCxn id="10" idx="1"/>
          </p:cNvCxnSpPr>
          <p:nvPr/>
        </p:nvCxnSpPr>
        <p:spPr>
          <a:xfrm>
            <a:off x="6921126" y="3274685"/>
            <a:ext cx="559548" cy="6134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15" idx="0"/>
          </p:cNvCxnSpPr>
          <p:nvPr/>
        </p:nvCxnSpPr>
        <p:spPr>
          <a:xfrm flipH="1">
            <a:off x="685800" y="4265285"/>
            <a:ext cx="4702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1" idx="0"/>
          </p:cNvCxnSpPr>
          <p:nvPr/>
        </p:nvCxnSpPr>
        <p:spPr>
          <a:xfrm>
            <a:off x="1587126" y="4265285"/>
            <a:ext cx="2416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 idx="3"/>
            <a:endCxn id="12" idx="0"/>
          </p:cNvCxnSpPr>
          <p:nvPr/>
        </p:nvCxnSpPr>
        <p:spPr>
          <a:xfrm flipH="1">
            <a:off x="3048000" y="4265285"/>
            <a:ext cx="3940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5"/>
            <a:endCxn id="17" idx="0"/>
          </p:cNvCxnSpPr>
          <p:nvPr/>
        </p:nvCxnSpPr>
        <p:spPr>
          <a:xfrm>
            <a:off x="3873126" y="4265285"/>
            <a:ext cx="3940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 idx="3"/>
            <a:endCxn id="18" idx="0"/>
          </p:cNvCxnSpPr>
          <p:nvPr/>
        </p:nvCxnSpPr>
        <p:spPr>
          <a:xfrm flipH="1">
            <a:off x="5334000" y="4265285"/>
            <a:ext cx="1654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9" idx="5"/>
            <a:endCxn id="13" idx="0"/>
          </p:cNvCxnSpPr>
          <p:nvPr/>
        </p:nvCxnSpPr>
        <p:spPr>
          <a:xfrm>
            <a:off x="5930526" y="4265285"/>
            <a:ext cx="3940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0" idx="3"/>
            <a:endCxn id="14" idx="0"/>
          </p:cNvCxnSpPr>
          <p:nvPr/>
        </p:nvCxnSpPr>
        <p:spPr>
          <a:xfrm flipH="1">
            <a:off x="7315200" y="4265285"/>
            <a:ext cx="1654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0" idx="5"/>
            <a:endCxn id="16" idx="0"/>
          </p:cNvCxnSpPr>
          <p:nvPr/>
        </p:nvCxnSpPr>
        <p:spPr>
          <a:xfrm>
            <a:off x="7911726" y="4265285"/>
            <a:ext cx="4702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4064748" y="4189085"/>
            <a:ext cx="336363" cy="648659"/>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flipV="1">
            <a:off x="2984874" y="3200401"/>
            <a:ext cx="533400" cy="473856"/>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743200" y="2067644"/>
            <a:ext cx="1464258" cy="594858"/>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276600" y="5943600"/>
            <a:ext cx="1705916" cy="584775"/>
          </a:xfrm>
          <a:prstGeom prst="rect">
            <a:avLst/>
          </a:prstGeom>
          <a:noFill/>
        </p:spPr>
        <p:txBody>
          <a:bodyPr wrap="none" rtlCol="0">
            <a:spAutoFit/>
          </a:bodyPr>
          <a:lstStyle/>
          <a:p>
            <a:r>
              <a:rPr lang="en-US" sz="3200" dirty="0" smtClean="0"/>
              <a:t>Access#3</a:t>
            </a:r>
            <a:endParaRPr lang="en-US" sz="3200" dirty="0"/>
          </a:p>
        </p:txBody>
      </p:sp>
      <p:cxnSp>
        <p:nvCxnSpPr>
          <p:cNvPr id="55" name="Straight Arrow Connector 54"/>
          <p:cNvCxnSpPr/>
          <p:nvPr/>
        </p:nvCxnSpPr>
        <p:spPr>
          <a:xfrm flipH="1" flipV="1">
            <a:off x="4267200" y="5562600"/>
            <a:ext cx="39630" cy="4572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38508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Pseudo-LRU</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An O(log n) time algorithm requiring O(n) space for n page frames</a:t>
            </a:r>
          </a:p>
        </p:txBody>
      </p:sp>
      <p:sp>
        <p:nvSpPr>
          <p:cNvPr id="4" name="Oval 3"/>
          <p:cNvSpPr/>
          <p:nvPr/>
        </p:nvSpPr>
        <p:spPr>
          <a:xfrm>
            <a:off x="4343400" y="19812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a:t>
            </a:r>
          </a:p>
        </p:txBody>
      </p:sp>
      <p:sp>
        <p:nvSpPr>
          <p:cNvPr id="5" name="Oval 4"/>
          <p:cNvSpPr/>
          <p:nvPr/>
        </p:nvSpPr>
        <p:spPr>
          <a:xfrm>
            <a:off x="2209800" y="28194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a:t>
            </a:r>
          </a:p>
        </p:txBody>
      </p:sp>
      <p:sp>
        <p:nvSpPr>
          <p:cNvPr id="6" name="Oval 5"/>
          <p:cNvSpPr/>
          <p:nvPr/>
        </p:nvSpPr>
        <p:spPr>
          <a:xfrm>
            <a:off x="6400800" y="28194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0</a:t>
            </a:r>
            <a:endParaRPr lang="en-US" sz="3600" dirty="0">
              <a:solidFill>
                <a:schemeClr val="tx1"/>
              </a:solidFill>
            </a:endParaRPr>
          </a:p>
        </p:txBody>
      </p:sp>
      <p:sp>
        <p:nvSpPr>
          <p:cNvPr id="7" name="Oval 6"/>
          <p:cNvSpPr/>
          <p:nvPr/>
        </p:nvSpPr>
        <p:spPr>
          <a:xfrm>
            <a:off x="3352800" y="3810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0</a:t>
            </a:r>
            <a:endParaRPr lang="en-US" sz="3600" dirty="0">
              <a:solidFill>
                <a:schemeClr val="tx1"/>
              </a:solidFill>
            </a:endParaRPr>
          </a:p>
        </p:txBody>
      </p:sp>
      <p:sp>
        <p:nvSpPr>
          <p:cNvPr id="8" name="Oval 7"/>
          <p:cNvSpPr/>
          <p:nvPr/>
        </p:nvSpPr>
        <p:spPr>
          <a:xfrm>
            <a:off x="1066800" y="3810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1</a:t>
            </a:r>
            <a:endParaRPr lang="en-US" sz="3600" dirty="0">
              <a:solidFill>
                <a:schemeClr val="tx1"/>
              </a:solidFill>
            </a:endParaRPr>
          </a:p>
        </p:txBody>
      </p:sp>
      <p:sp>
        <p:nvSpPr>
          <p:cNvPr id="9" name="Oval 8"/>
          <p:cNvSpPr/>
          <p:nvPr/>
        </p:nvSpPr>
        <p:spPr>
          <a:xfrm>
            <a:off x="5410200" y="3810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0</a:t>
            </a:r>
            <a:endParaRPr lang="en-US" sz="3600" dirty="0">
              <a:solidFill>
                <a:schemeClr val="tx1"/>
              </a:solidFill>
            </a:endParaRPr>
          </a:p>
        </p:txBody>
      </p:sp>
      <p:sp>
        <p:nvSpPr>
          <p:cNvPr id="10" name="Oval 9"/>
          <p:cNvSpPr/>
          <p:nvPr/>
        </p:nvSpPr>
        <p:spPr>
          <a:xfrm>
            <a:off x="7391400" y="3810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0</a:t>
            </a:r>
            <a:endParaRPr lang="en-US" sz="3600" dirty="0">
              <a:solidFill>
                <a:schemeClr val="tx1"/>
              </a:solidFill>
            </a:endParaRPr>
          </a:p>
        </p:txBody>
      </p:sp>
      <p:sp>
        <p:nvSpPr>
          <p:cNvPr id="11" name="Oval 10"/>
          <p:cNvSpPr/>
          <p:nvPr/>
        </p:nvSpPr>
        <p:spPr>
          <a:xfrm>
            <a:off x="15240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7432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019800" y="4953000"/>
            <a:ext cx="609600" cy="533400"/>
          </a:xfrm>
          <a:prstGeom prst="ellipse">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0104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 y="4953000"/>
            <a:ext cx="609600" cy="533400"/>
          </a:xfrm>
          <a:prstGeom prst="ellipse">
            <a:avLst/>
          </a:prstGeom>
          <a:solidFill>
            <a:schemeClr val="accent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077200" y="4953000"/>
            <a:ext cx="609600" cy="533400"/>
          </a:xfrm>
          <a:prstGeom prst="ellipse">
            <a:avLst/>
          </a:prstGeom>
          <a:solidFill>
            <a:schemeClr val="accent6">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962400" y="4953000"/>
            <a:ext cx="609600" cy="533400"/>
          </a:xfrm>
          <a:prstGeom prst="ellipse">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0292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4" idx="2"/>
            <a:endCxn id="5" idx="7"/>
          </p:cNvCxnSpPr>
          <p:nvPr/>
        </p:nvCxnSpPr>
        <p:spPr>
          <a:xfrm flipH="1">
            <a:off x="2730126" y="2247900"/>
            <a:ext cx="1613274" cy="6496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6"/>
            <a:endCxn id="6" idx="1"/>
          </p:cNvCxnSpPr>
          <p:nvPr/>
        </p:nvCxnSpPr>
        <p:spPr>
          <a:xfrm>
            <a:off x="4953000" y="2247900"/>
            <a:ext cx="1537074" cy="6496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3"/>
            <a:endCxn id="8" idx="7"/>
          </p:cNvCxnSpPr>
          <p:nvPr/>
        </p:nvCxnSpPr>
        <p:spPr>
          <a:xfrm flipH="1">
            <a:off x="1587126" y="3274685"/>
            <a:ext cx="711948" cy="6134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5"/>
            <a:endCxn id="7" idx="1"/>
          </p:cNvCxnSpPr>
          <p:nvPr/>
        </p:nvCxnSpPr>
        <p:spPr>
          <a:xfrm>
            <a:off x="2730126" y="3274685"/>
            <a:ext cx="711948" cy="6134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 idx="3"/>
            <a:endCxn id="9" idx="7"/>
          </p:cNvCxnSpPr>
          <p:nvPr/>
        </p:nvCxnSpPr>
        <p:spPr>
          <a:xfrm flipH="1">
            <a:off x="5930526" y="3274685"/>
            <a:ext cx="559548" cy="6134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5"/>
            <a:endCxn id="10" idx="1"/>
          </p:cNvCxnSpPr>
          <p:nvPr/>
        </p:nvCxnSpPr>
        <p:spPr>
          <a:xfrm>
            <a:off x="6921126" y="3274685"/>
            <a:ext cx="559548" cy="6134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15" idx="0"/>
          </p:cNvCxnSpPr>
          <p:nvPr/>
        </p:nvCxnSpPr>
        <p:spPr>
          <a:xfrm flipH="1">
            <a:off x="685800" y="4265285"/>
            <a:ext cx="4702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1" idx="0"/>
          </p:cNvCxnSpPr>
          <p:nvPr/>
        </p:nvCxnSpPr>
        <p:spPr>
          <a:xfrm>
            <a:off x="1587126" y="4265285"/>
            <a:ext cx="2416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 idx="3"/>
            <a:endCxn id="12" idx="0"/>
          </p:cNvCxnSpPr>
          <p:nvPr/>
        </p:nvCxnSpPr>
        <p:spPr>
          <a:xfrm flipH="1">
            <a:off x="3048000" y="4265285"/>
            <a:ext cx="3940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5"/>
            <a:endCxn id="17" idx="0"/>
          </p:cNvCxnSpPr>
          <p:nvPr/>
        </p:nvCxnSpPr>
        <p:spPr>
          <a:xfrm>
            <a:off x="3873126" y="4265285"/>
            <a:ext cx="3940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 idx="3"/>
            <a:endCxn id="18" idx="0"/>
          </p:cNvCxnSpPr>
          <p:nvPr/>
        </p:nvCxnSpPr>
        <p:spPr>
          <a:xfrm flipH="1">
            <a:off x="5334000" y="4265285"/>
            <a:ext cx="1654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9" idx="5"/>
            <a:endCxn id="13" idx="0"/>
          </p:cNvCxnSpPr>
          <p:nvPr/>
        </p:nvCxnSpPr>
        <p:spPr>
          <a:xfrm>
            <a:off x="5930526" y="4265285"/>
            <a:ext cx="3940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0" idx="3"/>
            <a:endCxn id="14" idx="0"/>
          </p:cNvCxnSpPr>
          <p:nvPr/>
        </p:nvCxnSpPr>
        <p:spPr>
          <a:xfrm flipH="1">
            <a:off x="7315200" y="4265285"/>
            <a:ext cx="1654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0" idx="5"/>
            <a:endCxn id="16" idx="0"/>
          </p:cNvCxnSpPr>
          <p:nvPr/>
        </p:nvCxnSpPr>
        <p:spPr>
          <a:xfrm>
            <a:off x="7911726" y="4265285"/>
            <a:ext cx="4702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533400" y="4159538"/>
            <a:ext cx="470274" cy="717262"/>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1447800" y="3192072"/>
            <a:ext cx="584574" cy="541728"/>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2743200" y="2067644"/>
            <a:ext cx="1464258" cy="594858"/>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6684" y="5943600"/>
            <a:ext cx="1705916" cy="584775"/>
          </a:xfrm>
          <a:prstGeom prst="rect">
            <a:avLst/>
          </a:prstGeom>
          <a:noFill/>
        </p:spPr>
        <p:txBody>
          <a:bodyPr wrap="none" rtlCol="0">
            <a:spAutoFit/>
          </a:bodyPr>
          <a:lstStyle/>
          <a:p>
            <a:r>
              <a:rPr lang="en-US" sz="3200" dirty="0" smtClean="0"/>
              <a:t>Access#4</a:t>
            </a:r>
            <a:endParaRPr lang="en-US" sz="3200" dirty="0"/>
          </a:p>
        </p:txBody>
      </p:sp>
      <p:cxnSp>
        <p:nvCxnSpPr>
          <p:cNvPr id="55" name="Straight Arrow Connector 54"/>
          <p:cNvCxnSpPr/>
          <p:nvPr/>
        </p:nvCxnSpPr>
        <p:spPr>
          <a:xfrm flipH="1" flipV="1">
            <a:off x="685800" y="5562600"/>
            <a:ext cx="39630" cy="4572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9537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Pseudo-LRU</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An O(log n) time algorithm requiring O(n) space for n page frames</a:t>
            </a:r>
          </a:p>
        </p:txBody>
      </p:sp>
      <p:sp>
        <p:nvSpPr>
          <p:cNvPr id="4" name="Oval 3"/>
          <p:cNvSpPr/>
          <p:nvPr/>
        </p:nvSpPr>
        <p:spPr>
          <a:xfrm>
            <a:off x="4343400" y="19812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a:t>
            </a:r>
          </a:p>
        </p:txBody>
      </p:sp>
      <p:sp>
        <p:nvSpPr>
          <p:cNvPr id="5" name="Oval 4"/>
          <p:cNvSpPr/>
          <p:nvPr/>
        </p:nvSpPr>
        <p:spPr>
          <a:xfrm>
            <a:off x="2209800" y="28194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a:t>
            </a:r>
          </a:p>
        </p:txBody>
      </p:sp>
      <p:sp>
        <p:nvSpPr>
          <p:cNvPr id="6" name="Oval 5"/>
          <p:cNvSpPr/>
          <p:nvPr/>
        </p:nvSpPr>
        <p:spPr>
          <a:xfrm>
            <a:off x="6400800" y="28194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0</a:t>
            </a:r>
            <a:endParaRPr lang="en-US" sz="3600" dirty="0">
              <a:solidFill>
                <a:schemeClr val="tx1"/>
              </a:solidFill>
            </a:endParaRPr>
          </a:p>
        </p:txBody>
      </p:sp>
      <p:sp>
        <p:nvSpPr>
          <p:cNvPr id="7" name="Oval 6"/>
          <p:cNvSpPr/>
          <p:nvPr/>
        </p:nvSpPr>
        <p:spPr>
          <a:xfrm>
            <a:off x="3352800" y="3810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0</a:t>
            </a:r>
            <a:endParaRPr lang="en-US" sz="3600" dirty="0">
              <a:solidFill>
                <a:schemeClr val="tx1"/>
              </a:solidFill>
            </a:endParaRPr>
          </a:p>
        </p:txBody>
      </p:sp>
      <p:sp>
        <p:nvSpPr>
          <p:cNvPr id="8" name="Oval 7"/>
          <p:cNvSpPr/>
          <p:nvPr/>
        </p:nvSpPr>
        <p:spPr>
          <a:xfrm>
            <a:off x="1066800" y="3810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1</a:t>
            </a:r>
            <a:endParaRPr lang="en-US" sz="3600" dirty="0">
              <a:solidFill>
                <a:schemeClr val="tx1"/>
              </a:solidFill>
            </a:endParaRPr>
          </a:p>
        </p:txBody>
      </p:sp>
      <p:sp>
        <p:nvSpPr>
          <p:cNvPr id="9" name="Oval 8"/>
          <p:cNvSpPr/>
          <p:nvPr/>
        </p:nvSpPr>
        <p:spPr>
          <a:xfrm>
            <a:off x="5410200" y="3810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0</a:t>
            </a:r>
            <a:endParaRPr lang="en-US" sz="3600" dirty="0">
              <a:solidFill>
                <a:schemeClr val="tx1"/>
              </a:solidFill>
            </a:endParaRPr>
          </a:p>
        </p:txBody>
      </p:sp>
      <p:sp>
        <p:nvSpPr>
          <p:cNvPr id="10" name="Oval 9"/>
          <p:cNvSpPr/>
          <p:nvPr/>
        </p:nvSpPr>
        <p:spPr>
          <a:xfrm>
            <a:off x="7391400" y="3810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chemeClr val="tx1"/>
                </a:solidFill>
              </a:rPr>
              <a:t>0</a:t>
            </a:r>
            <a:endParaRPr lang="en-US" sz="3600" dirty="0">
              <a:solidFill>
                <a:schemeClr val="tx1"/>
              </a:solidFill>
            </a:endParaRPr>
          </a:p>
        </p:txBody>
      </p:sp>
      <p:sp>
        <p:nvSpPr>
          <p:cNvPr id="11" name="Oval 10"/>
          <p:cNvSpPr/>
          <p:nvPr/>
        </p:nvSpPr>
        <p:spPr>
          <a:xfrm>
            <a:off x="15240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7432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019800" y="4953000"/>
            <a:ext cx="609600" cy="533400"/>
          </a:xfrm>
          <a:prstGeom prst="ellipse">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0104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81000" y="4953000"/>
            <a:ext cx="609600" cy="533400"/>
          </a:xfrm>
          <a:prstGeom prst="ellipse">
            <a:avLst/>
          </a:prstGeom>
          <a:solidFill>
            <a:schemeClr val="accent2">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077200" y="4953000"/>
            <a:ext cx="609600" cy="533400"/>
          </a:xfrm>
          <a:prstGeom prst="ellipse">
            <a:avLst/>
          </a:prstGeom>
          <a:solidFill>
            <a:schemeClr val="accent6">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962400" y="4953000"/>
            <a:ext cx="609600" cy="533400"/>
          </a:xfrm>
          <a:prstGeom prst="ellipse">
            <a:avLst/>
          </a:prstGeom>
          <a:solidFill>
            <a:schemeClr val="accent3">
              <a:lumMod val="60000"/>
              <a:lumOff val="4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029200" y="4953000"/>
            <a:ext cx="609600" cy="533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4" idx="2"/>
            <a:endCxn id="5" idx="7"/>
          </p:cNvCxnSpPr>
          <p:nvPr/>
        </p:nvCxnSpPr>
        <p:spPr>
          <a:xfrm flipH="1">
            <a:off x="2730126" y="2247900"/>
            <a:ext cx="1613274" cy="6496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4" idx="6"/>
            <a:endCxn id="6" idx="1"/>
          </p:cNvCxnSpPr>
          <p:nvPr/>
        </p:nvCxnSpPr>
        <p:spPr>
          <a:xfrm>
            <a:off x="4953000" y="2247900"/>
            <a:ext cx="1537074" cy="6496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3"/>
            <a:endCxn id="8" idx="7"/>
          </p:cNvCxnSpPr>
          <p:nvPr/>
        </p:nvCxnSpPr>
        <p:spPr>
          <a:xfrm flipH="1">
            <a:off x="1587126" y="3274685"/>
            <a:ext cx="711948" cy="6134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5" idx="5"/>
            <a:endCxn id="7" idx="1"/>
          </p:cNvCxnSpPr>
          <p:nvPr/>
        </p:nvCxnSpPr>
        <p:spPr>
          <a:xfrm>
            <a:off x="2730126" y="3274685"/>
            <a:ext cx="711948" cy="6134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 idx="3"/>
            <a:endCxn id="9" idx="7"/>
          </p:cNvCxnSpPr>
          <p:nvPr/>
        </p:nvCxnSpPr>
        <p:spPr>
          <a:xfrm flipH="1">
            <a:off x="5930526" y="3274685"/>
            <a:ext cx="559548" cy="6134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6" idx="5"/>
            <a:endCxn id="10" idx="1"/>
          </p:cNvCxnSpPr>
          <p:nvPr/>
        </p:nvCxnSpPr>
        <p:spPr>
          <a:xfrm>
            <a:off x="6921126" y="3274685"/>
            <a:ext cx="559548" cy="61343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8" idx="3"/>
            <a:endCxn id="15" idx="0"/>
          </p:cNvCxnSpPr>
          <p:nvPr/>
        </p:nvCxnSpPr>
        <p:spPr>
          <a:xfrm flipH="1">
            <a:off x="685800" y="4265285"/>
            <a:ext cx="4702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5"/>
            <a:endCxn id="11" idx="0"/>
          </p:cNvCxnSpPr>
          <p:nvPr/>
        </p:nvCxnSpPr>
        <p:spPr>
          <a:xfrm>
            <a:off x="1587126" y="4265285"/>
            <a:ext cx="2416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7" idx="3"/>
            <a:endCxn id="12" idx="0"/>
          </p:cNvCxnSpPr>
          <p:nvPr/>
        </p:nvCxnSpPr>
        <p:spPr>
          <a:xfrm flipH="1">
            <a:off x="3048000" y="4265285"/>
            <a:ext cx="3940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7" idx="5"/>
            <a:endCxn id="17" idx="0"/>
          </p:cNvCxnSpPr>
          <p:nvPr/>
        </p:nvCxnSpPr>
        <p:spPr>
          <a:xfrm>
            <a:off x="3873126" y="4265285"/>
            <a:ext cx="3940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9" idx="3"/>
            <a:endCxn id="18" idx="0"/>
          </p:cNvCxnSpPr>
          <p:nvPr/>
        </p:nvCxnSpPr>
        <p:spPr>
          <a:xfrm flipH="1">
            <a:off x="5334000" y="4265285"/>
            <a:ext cx="1654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9" idx="5"/>
            <a:endCxn id="13" idx="0"/>
          </p:cNvCxnSpPr>
          <p:nvPr/>
        </p:nvCxnSpPr>
        <p:spPr>
          <a:xfrm>
            <a:off x="5930526" y="4265285"/>
            <a:ext cx="3940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0" idx="3"/>
            <a:endCxn id="14" idx="0"/>
          </p:cNvCxnSpPr>
          <p:nvPr/>
        </p:nvCxnSpPr>
        <p:spPr>
          <a:xfrm flipH="1">
            <a:off x="7315200" y="4265285"/>
            <a:ext cx="1654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0" idx="5"/>
            <a:endCxn id="16" idx="0"/>
          </p:cNvCxnSpPr>
          <p:nvPr/>
        </p:nvCxnSpPr>
        <p:spPr>
          <a:xfrm>
            <a:off x="7911726" y="4265285"/>
            <a:ext cx="470274" cy="68771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5124174" y="4189085"/>
            <a:ext cx="222063" cy="802015"/>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5787875" y="3198252"/>
            <a:ext cx="536725" cy="573881"/>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105400" y="2133600"/>
            <a:ext cx="1384674" cy="575999"/>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743200" y="5943600"/>
            <a:ext cx="5777351" cy="584775"/>
          </a:xfrm>
          <a:prstGeom prst="rect">
            <a:avLst/>
          </a:prstGeom>
          <a:noFill/>
        </p:spPr>
        <p:txBody>
          <a:bodyPr wrap="none" rtlCol="0">
            <a:spAutoFit/>
          </a:bodyPr>
          <a:lstStyle/>
          <a:p>
            <a:r>
              <a:rPr lang="en-US" sz="3200" dirty="0" smtClean="0"/>
              <a:t>Replacement candidate on a fault</a:t>
            </a:r>
            <a:endParaRPr lang="en-US" sz="3200" dirty="0"/>
          </a:p>
        </p:txBody>
      </p:sp>
      <p:cxnSp>
        <p:nvCxnSpPr>
          <p:cNvPr id="55" name="Straight Arrow Connector 54"/>
          <p:cNvCxnSpPr/>
          <p:nvPr/>
        </p:nvCxnSpPr>
        <p:spPr>
          <a:xfrm flipH="1" flipV="1">
            <a:off x="5358281" y="5486400"/>
            <a:ext cx="38070" cy="45720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32799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1447800"/>
            <a:ext cx="8686800" cy="5410200"/>
          </a:xfrm>
        </p:spPr>
        <p:txBody>
          <a:bodyPr/>
          <a:lstStyle/>
          <a:p>
            <a:r>
              <a:rPr lang="en-US" dirty="0" smtClean="0"/>
              <a:t>Stack property</a:t>
            </a:r>
          </a:p>
          <a:p>
            <a:pPr lvl="1"/>
            <a:r>
              <a:rPr lang="en-US" dirty="0" smtClean="0"/>
              <a:t>For both LRU and optimal algorithms, increasing the number of page frames never increases the number of page faults</a:t>
            </a:r>
          </a:p>
          <a:p>
            <a:pPr lvl="2"/>
            <a:r>
              <a:rPr lang="en-US" dirty="0" smtClean="0"/>
              <a:t>Both these policies have the stack property which says that the set of pages accommodated in n page frames is a subset of the pages accommodated in n+1 page frames</a:t>
            </a:r>
          </a:p>
          <a:p>
            <a:pPr lvl="1"/>
            <a:r>
              <a:rPr lang="en-US" dirty="0" smtClean="0"/>
              <a:t>FIFO algorithm does not have the stack property</a:t>
            </a:r>
          </a:p>
          <a:p>
            <a:pPr lvl="2"/>
            <a:r>
              <a:rPr lang="en-US" dirty="0" smtClean="0"/>
              <a:t>It suffers from </a:t>
            </a:r>
            <a:r>
              <a:rPr lang="en-US" dirty="0" err="1" smtClean="0"/>
              <a:t>Belady’s</a:t>
            </a:r>
            <a:r>
              <a:rPr lang="en-US" dirty="0" smtClean="0"/>
              <a:t> anomaly, which is a situation where increasing the number of page frames leads to an increase in the number of page faults</a:t>
            </a:r>
            <a:endParaRPr lang="en-US" dirty="0"/>
          </a:p>
        </p:txBody>
      </p:sp>
    </p:spTree>
    <p:extLst>
      <p:ext uri="{BB962C8B-B14F-4D97-AF65-F5344CB8AC3E}">
        <p14:creationId xmlns:p14="http://schemas.microsoft.com/office/powerpoint/2010/main" val="1565444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1295400"/>
            <a:ext cx="8686800" cy="5562600"/>
          </a:xfrm>
        </p:spPr>
        <p:txBody>
          <a:bodyPr>
            <a:normAutofit lnSpcReduction="10000"/>
          </a:bodyPr>
          <a:lstStyle/>
          <a:p>
            <a:r>
              <a:rPr lang="en-US" dirty="0" smtClean="0"/>
              <a:t>LFU replacement algorithm</a:t>
            </a:r>
          </a:p>
          <a:p>
            <a:pPr lvl="1"/>
            <a:r>
              <a:rPr lang="en-US" dirty="0" smtClean="0"/>
              <a:t>Replaces the page that is least popular</a:t>
            </a:r>
          </a:p>
          <a:p>
            <a:pPr lvl="1"/>
            <a:r>
              <a:rPr lang="en-US" dirty="0" smtClean="0"/>
              <a:t>Satisfies stack property</a:t>
            </a:r>
          </a:p>
          <a:p>
            <a:pPr lvl="1"/>
            <a:r>
              <a:rPr lang="en-US" dirty="0" smtClean="0"/>
              <a:t>Couple of serious drawbacks</a:t>
            </a:r>
          </a:p>
          <a:p>
            <a:pPr lvl="2"/>
            <a:r>
              <a:rPr lang="en-US" dirty="0" smtClean="0"/>
              <a:t>Newly brought in pages can get replaced early because their access counters may have lower values than the older pages; can easily degenerate to a LIFO algorithm</a:t>
            </a:r>
          </a:p>
          <a:p>
            <a:pPr lvl="2"/>
            <a:r>
              <a:rPr lang="en-US" dirty="0" smtClean="0"/>
              <a:t>A page that was accessed very frequently at some point may never get replaced even though it is not accessed for a long time</a:t>
            </a:r>
          </a:p>
          <a:p>
            <a:pPr lvl="1"/>
            <a:r>
              <a:rPr lang="en-US" dirty="0" smtClean="0"/>
              <a:t>Need to combine LFU with an aging mechanism</a:t>
            </a:r>
          </a:p>
          <a:p>
            <a:pPr lvl="2"/>
            <a:r>
              <a:rPr lang="en-US" dirty="0" smtClean="0"/>
              <a:t>For example, could halve all the access counters periodically</a:t>
            </a:r>
            <a:endParaRPr lang="en-US" dirty="0"/>
          </a:p>
        </p:txBody>
      </p:sp>
    </p:spTree>
    <p:extLst>
      <p:ext uri="{BB962C8B-B14F-4D97-AF65-F5344CB8AC3E}">
        <p14:creationId xmlns:p14="http://schemas.microsoft.com/office/powerpoint/2010/main" val="15261255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 replacement algorithms</a:t>
            </a:r>
            <a:endParaRPr lang="en-US" dirty="0"/>
          </a:p>
        </p:txBody>
      </p:sp>
      <p:sp>
        <p:nvSpPr>
          <p:cNvPr id="3" name="Content Placeholder 2"/>
          <p:cNvSpPr>
            <a:spLocks noGrp="1"/>
          </p:cNvSpPr>
          <p:nvPr>
            <p:ph idx="1"/>
          </p:nvPr>
        </p:nvSpPr>
        <p:spPr>
          <a:xfrm>
            <a:off x="457200" y="1219200"/>
            <a:ext cx="8686800" cy="5638800"/>
          </a:xfrm>
        </p:spPr>
        <p:txBody>
          <a:bodyPr/>
          <a:lstStyle/>
          <a:p>
            <a:r>
              <a:rPr lang="en-US" dirty="0" smtClean="0"/>
              <a:t>The replacement algorithms need not be deterministic</a:t>
            </a:r>
          </a:p>
          <a:p>
            <a:pPr lvl="1"/>
            <a:r>
              <a:rPr lang="en-US" dirty="0" smtClean="0"/>
              <a:t>Randomized algorithms also exist</a:t>
            </a:r>
          </a:p>
          <a:p>
            <a:pPr lvl="1"/>
            <a:r>
              <a:rPr lang="en-US" dirty="0" smtClean="0"/>
              <a:t>In the simplest form, one could just pick a page uniformly at random for replacement</a:t>
            </a:r>
          </a:p>
          <a:p>
            <a:pPr lvl="1"/>
            <a:r>
              <a:rPr lang="en-US" dirty="0" smtClean="0"/>
              <a:t>A slightly improved algorithm would maintain a bit with each page frame and set the bit to one on each access to the frame; if all bits are set to one, all but the most recently accessed page reset their bits; the page to </a:t>
            </a:r>
            <a:r>
              <a:rPr lang="en-US" smtClean="0"/>
              <a:t>be replaced is </a:t>
            </a:r>
            <a:r>
              <a:rPr lang="en-US" dirty="0" smtClean="0"/>
              <a:t>selected uniformly at random such that its bit is reset</a:t>
            </a:r>
          </a:p>
          <a:p>
            <a:pPr lvl="2"/>
            <a:r>
              <a:rPr lang="en-US" dirty="0" smtClean="0"/>
              <a:t>Often known as NRU-random or random with mark</a:t>
            </a:r>
            <a:endParaRPr lang="en-US" dirty="0"/>
          </a:p>
        </p:txBody>
      </p:sp>
    </p:spTree>
    <p:extLst>
      <p:ext uri="{BB962C8B-B14F-4D97-AF65-F5344CB8AC3E}">
        <p14:creationId xmlns:p14="http://schemas.microsoft.com/office/powerpoint/2010/main" val="29544166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Page frame caches</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When replacing a dirty page, the replaced page must be written to the disk before the new page can be filled in</a:t>
            </a:r>
          </a:p>
          <a:p>
            <a:pPr lvl="1"/>
            <a:r>
              <a:rPr lang="en-US" dirty="0" smtClean="0"/>
              <a:t>To reduce the critical path, a few frames are always kept in reserve so that a newly brought page can be filled into one of these without delay</a:t>
            </a:r>
          </a:p>
          <a:p>
            <a:pPr lvl="1"/>
            <a:r>
              <a:rPr lang="en-US" dirty="0" smtClean="0"/>
              <a:t>When the dirty page is completely flushed out, the frame holding this page can be returned to the reserve pool (also known as the reserve frame cache)</a:t>
            </a:r>
          </a:p>
          <a:p>
            <a:pPr lvl="1"/>
            <a:r>
              <a:rPr lang="en-US" dirty="0" smtClean="0"/>
              <a:t>The implication is that page replacement should be invoked as soon as the memory is full beyond a threshold</a:t>
            </a:r>
          </a:p>
          <a:p>
            <a:pPr lvl="1"/>
            <a:r>
              <a:rPr lang="en-US" dirty="0" smtClean="0"/>
              <a:t>Recently replaced pages are usually kept in a page frame cache before dropping them</a:t>
            </a:r>
            <a:endParaRPr lang="en-US" dirty="0"/>
          </a:p>
        </p:txBody>
      </p:sp>
    </p:spTree>
    <p:extLst>
      <p:ext uri="{BB962C8B-B14F-4D97-AF65-F5344CB8AC3E}">
        <p14:creationId xmlns:p14="http://schemas.microsoft.com/office/powerpoint/2010/main" val="13318747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Virtual to physical address translation</a:t>
            </a:r>
          </a:p>
        </p:txBody>
      </p:sp>
      <p:sp>
        <p:nvSpPr>
          <p:cNvPr id="4" name="Rectangle 3"/>
          <p:cNvSpPr/>
          <p:nvPr/>
        </p:nvSpPr>
        <p:spPr>
          <a:xfrm>
            <a:off x="1248058" y="1676400"/>
            <a:ext cx="3247741" cy="609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Virtual page number</a:t>
            </a:r>
            <a:endParaRPr lang="en-US" sz="2800" dirty="0">
              <a:solidFill>
                <a:schemeClr val="tx1"/>
              </a:solidFill>
            </a:endParaRPr>
          </a:p>
        </p:txBody>
      </p:sp>
      <p:sp>
        <p:nvSpPr>
          <p:cNvPr id="5" name="Rectangle 4"/>
          <p:cNvSpPr/>
          <p:nvPr/>
        </p:nvSpPr>
        <p:spPr>
          <a:xfrm>
            <a:off x="4495800" y="1676400"/>
            <a:ext cx="1828800" cy="609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Page offset</a:t>
            </a:r>
            <a:endParaRPr lang="en-US" sz="2800" dirty="0">
              <a:solidFill>
                <a:schemeClr val="tx1"/>
              </a:solidFill>
            </a:endParaRPr>
          </a:p>
        </p:txBody>
      </p:sp>
      <p:sp>
        <p:nvSpPr>
          <p:cNvPr id="6" name="TextBox 5"/>
          <p:cNvSpPr txBox="1"/>
          <p:nvPr/>
        </p:nvSpPr>
        <p:spPr>
          <a:xfrm>
            <a:off x="6629057" y="1752600"/>
            <a:ext cx="2057743" cy="461665"/>
          </a:xfrm>
          <a:prstGeom prst="rect">
            <a:avLst/>
          </a:prstGeom>
          <a:noFill/>
        </p:spPr>
        <p:txBody>
          <a:bodyPr wrap="none" rtlCol="0">
            <a:spAutoFit/>
          </a:bodyPr>
          <a:lstStyle/>
          <a:p>
            <a:r>
              <a:rPr lang="en-US" sz="2400" dirty="0" smtClean="0"/>
              <a:t>Virtual address</a:t>
            </a:r>
            <a:endParaRPr lang="en-US" sz="2400" dirty="0"/>
          </a:p>
        </p:txBody>
      </p:sp>
      <p:sp>
        <p:nvSpPr>
          <p:cNvPr id="7" name="Rectangle 6"/>
          <p:cNvSpPr/>
          <p:nvPr/>
        </p:nvSpPr>
        <p:spPr>
          <a:xfrm>
            <a:off x="3505200" y="27432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PTE</a:t>
            </a:r>
            <a:endParaRPr lang="en-US" sz="3200" dirty="0">
              <a:solidFill>
                <a:schemeClr val="tx1"/>
              </a:solidFill>
            </a:endParaRPr>
          </a:p>
        </p:txBody>
      </p:sp>
      <p:sp>
        <p:nvSpPr>
          <p:cNvPr id="8" name="Rectangle 7"/>
          <p:cNvSpPr/>
          <p:nvPr/>
        </p:nvSpPr>
        <p:spPr>
          <a:xfrm>
            <a:off x="3505200" y="32766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05200" y="38100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05200" y="43434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05200" y="48768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05200" y="54102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505200" y="59436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700232" y="6400800"/>
            <a:ext cx="1481368" cy="461665"/>
          </a:xfrm>
          <a:prstGeom prst="rect">
            <a:avLst/>
          </a:prstGeom>
          <a:noFill/>
        </p:spPr>
        <p:txBody>
          <a:bodyPr wrap="none" rtlCol="0">
            <a:spAutoFit/>
          </a:bodyPr>
          <a:lstStyle/>
          <a:p>
            <a:r>
              <a:rPr lang="en-US" sz="2400" dirty="0" smtClean="0"/>
              <a:t>Page table</a:t>
            </a:r>
            <a:endParaRPr lang="en-US" sz="2400" dirty="0"/>
          </a:p>
        </p:txBody>
      </p:sp>
      <p:sp>
        <p:nvSpPr>
          <p:cNvPr id="15" name="TextBox 14"/>
          <p:cNvSpPr txBox="1"/>
          <p:nvPr/>
        </p:nvSpPr>
        <p:spPr>
          <a:xfrm>
            <a:off x="1828800" y="6243935"/>
            <a:ext cx="826124" cy="461665"/>
          </a:xfrm>
          <a:prstGeom prst="rect">
            <a:avLst/>
          </a:prstGeom>
          <a:noFill/>
        </p:spPr>
        <p:txBody>
          <a:bodyPr wrap="none" rtlCol="0">
            <a:spAutoFit/>
          </a:bodyPr>
          <a:lstStyle/>
          <a:p>
            <a:r>
              <a:rPr lang="en-US" sz="2400" dirty="0" smtClean="0"/>
              <a:t>PTBR</a:t>
            </a:r>
            <a:endParaRPr lang="en-US" sz="2400" dirty="0"/>
          </a:p>
        </p:txBody>
      </p:sp>
      <p:cxnSp>
        <p:nvCxnSpPr>
          <p:cNvPr id="17" name="Straight Arrow Connector 16"/>
          <p:cNvCxnSpPr>
            <a:stCxn id="15" idx="3"/>
          </p:cNvCxnSpPr>
          <p:nvPr/>
        </p:nvCxnSpPr>
        <p:spPr>
          <a:xfrm>
            <a:off x="2654924" y="6474768"/>
            <a:ext cx="850276" cy="22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752600" y="3274142"/>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8" idx="7"/>
            <a:endCxn id="18" idx="3"/>
          </p:cNvCxnSpPr>
          <p:nvPr/>
        </p:nvCxnSpPr>
        <p:spPr>
          <a:xfrm flipH="1">
            <a:off x="1886511" y="3408053"/>
            <a:ext cx="646578" cy="64657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1"/>
            <a:endCxn id="18" idx="5"/>
          </p:cNvCxnSpPr>
          <p:nvPr/>
        </p:nvCxnSpPr>
        <p:spPr>
          <a:xfrm>
            <a:off x="1886511" y="3408053"/>
            <a:ext cx="646578" cy="64657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209800" y="2286000"/>
            <a:ext cx="0" cy="98814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6200" y="3505200"/>
            <a:ext cx="1171859" cy="461665"/>
          </a:xfrm>
          <a:prstGeom prst="rect">
            <a:avLst/>
          </a:prstGeom>
          <a:noFill/>
        </p:spPr>
        <p:txBody>
          <a:bodyPr wrap="none" rtlCol="0">
            <a:spAutoFit/>
          </a:bodyPr>
          <a:lstStyle/>
          <a:p>
            <a:r>
              <a:rPr lang="en-US" sz="2400" dirty="0" smtClean="0"/>
              <a:t>PTE size</a:t>
            </a:r>
            <a:endParaRPr lang="en-US" sz="2400" dirty="0"/>
          </a:p>
        </p:txBody>
      </p:sp>
      <p:cxnSp>
        <p:nvCxnSpPr>
          <p:cNvPr id="30" name="Straight Arrow Connector 29"/>
          <p:cNvCxnSpPr>
            <a:stCxn id="26" idx="3"/>
            <a:endCxn id="18" idx="2"/>
          </p:cNvCxnSpPr>
          <p:nvPr/>
        </p:nvCxnSpPr>
        <p:spPr>
          <a:xfrm flipV="1">
            <a:off x="1248059" y="3731342"/>
            <a:ext cx="504541" cy="469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752600" y="4724400"/>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31" idx="0"/>
            <a:endCxn id="31" idx="4"/>
          </p:cNvCxnSpPr>
          <p:nvPr/>
        </p:nvCxnSpPr>
        <p:spPr>
          <a:xfrm>
            <a:off x="2209800" y="4724400"/>
            <a:ext cx="0" cy="914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1" idx="2"/>
            <a:endCxn id="31" idx="6"/>
          </p:cNvCxnSpPr>
          <p:nvPr/>
        </p:nvCxnSpPr>
        <p:spPr>
          <a:xfrm>
            <a:off x="1752600" y="5181600"/>
            <a:ext cx="914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8" idx="4"/>
            <a:endCxn id="31" idx="0"/>
          </p:cNvCxnSpPr>
          <p:nvPr/>
        </p:nvCxnSpPr>
        <p:spPr>
          <a:xfrm>
            <a:off x="2209800" y="4188542"/>
            <a:ext cx="0" cy="53585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0"/>
            <a:endCxn id="31" idx="4"/>
          </p:cNvCxnSpPr>
          <p:nvPr/>
        </p:nvCxnSpPr>
        <p:spPr>
          <a:xfrm flipH="1" flipV="1">
            <a:off x="2209800" y="5638800"/>
            <a:ext cx="32062" cy="6051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6"/>
            <a:endCxn id="11" idx="1"/>
          </p:cNvCxnSpPr>
          <p:nvPr/>
        </p:nvCxnSpPr>
        <p:spPr>
          <a:xfrm flipV="1">
            <a:off x="2667000" y="5143500"/>
            <a:ext cx="838200" cy="3810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791200" y="4876800"/>
            <a:ext cx="1676400" cy="609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PPFN</a:t>
            </a:r>
            <a:endParaRPr lang="en-US" sz="2800" dirty="0">
              <a:solidFill>
                <a:schemeClr val="tx1"/>
              </a:solidFill>
            </a:endParaRPr>
          </a:p>
        </p:txBody>
      </p:sp>
      <p:sp>
        <p:nvSpPr>
          <p:cNvPr id="43" name="Rectangle 42"/>
          <p:cNvSpPr/>
          <p:nvPr/>
        </p:nvSpPr>
        <p:spPr>
          <a:xfrm>
            <a:off x="7467600" y="4876800"/>
            <a:ext cx="1219200" cy="609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PO</a:t>
            </a:r>
            <a:endParaRPr lang="en-US" sz="2800" dirty="0">
              <a:solidFill>
                <a:schemeClr val="tx1"/>
              </a:solidFill>
            </a:endParaRPr>
          </a:p>
        </p:txBody>
      </p:sp>
      <p:cxnSp>
        <p:nvCxnSpPr>
          <p:cNvPr id="49" name="Straight Arrow Connector 48"/>
          <p:cNvCxnSpPr>
            <a:endCxn id="42" idx="1"/>
          </p:cNvCxnSpPr>
          <p:nvPr/>
        </p:nvCxnSpPr>
        <p:spPr>
          <a:xfrm>
            <a:off x="5029200" y="5181600"/>
            <a:ext cx="762000"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248400" y="5486400"/>
            <a:ext cx="2210092" cy="461665"/>
          </a:xfrm>
          <a:prstGeom prst="rect">
            <a:avLst/>
          </a:prstGeom>
          <a:noFill/>
        </p:spPr>
        <p:txBody>
          <a:bodyPr wrap="none" rtlCol="0">
            <a:spAutoFit/>
          </a:bodyPr>
          <a:lstStyle/>
          <a:p>
            <a:r>
              <a:rPr lang="en-US" sz="2400" dirty="0" smtClean="0"/>
              <a:t>Physical address</a:t>
            </a:r>
            <a:endParaRPr lang="en-US" sz="2400" dirty="0"/>
          </a:p>
        </p:txBody>
      </p:sp>
      <p:cxnSp>
        <p:nvCxnSpPr>
          <p:cNvPr id="55" name="Elbow Connector 54"/>
          <p:cNvCxnSpPr>
            <a:stCxn id="5" idx="2"/>
            <a:endCxn id="43" idx="0"/>
          </p:cNvCxnSpPr>
          <p:nvPr/>
        </p:nvCxnSpPr>
        <p:spPr>
          <a:xfrm rot="16200000" flipH="1">
            <a:off x="5448300" y="2247900"/>
            <a:ext cx="2590800" cy="2667000"/>
          </a:xfrm>
          <a:prstGeom prst="bentConnector3">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422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Address space</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Each process is assigned a distinct address space</a:t>
            </a:r>
          </a:p>
          <a:p>
            <a:pPr lvl="1"/>
            <a:r>
              <a:rPr lang="en-US" dirty="0" smtClean="0"/>
              <a:t>The job of the OS is to map demanded portions of the address space of a process to free blobs of physical memory and maintain this mapping</a:t>
            </a:r>
          </a:p>
          <a:p>
            <a:pPr lvl="2"/>
            <a:r>
              <a:rPr lang="en-US" dirty="0" smtClean="0"/>
              <a:t>Virtual to physical address mapping</a:t>
            </a:r>
          </a:p>
          <a:p>
            <a:pPr lvl="2"/>
            <a:r>
              <a:rPr lang="en-US" dirty="0" smtClean="0"/>
              <a:t>All memory accesses go through a virtual to physical address translation</a:t>
            </a:r>
          </a:p>
          <a:p>
            <a:r>
              <a:rPr lang="en-US" dirty="0" smtClean="0"/>
              <a:t>Address space abstraction is needed for isolation</a:t>
            </a:r>
          </a:p>
          <a:p>
            <a:pPr lvl="1"/>
            <a:r>
              <a:rPr lang="en-US" dirty="0" smtClean="0"/>
              <a:t>The job of the OS is to keep the code/data of a process isolated from other processes</a:t>
            </a:r>
          </a:p>
          <a:p>
            <a:pPr lvl="2"/>
            <a:r>
              <a:rPr lang="en-US" dirty="0" smtClean="0"/>
              <a:t>Address space abstraction helps achieve this through address mapping</a:t>
            </a:r>
          </a:p>
          <a:p>
            <a:pPr lvl="1"/>
            <a:r>
              <a:rPr lang="en-US" dirty="0" smtClean="0"/>
              <a:t>Central component of memory virtualization</a:t>
            </a:r>
          </a:p>
        </p:txBody>
      </p:sp>
    </p:spTree>
    <p:extLst>
      <p:ext uri="{BB962C8B-B14F-4D97-AF65-F5344CB8AC3E}">
        <p14:creationId xmlns:p14="http://schemas.microsoft.com/office/powerpoint/2010/main" val="42661299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a:t>
            </a:r>
            <a:r>
              <a:rPr lang="en-US" dirty="0"/>
              <a:t>t</a:t>
            </a:r>
            <a:r>
              <a:rPr lang="en-US" dirty="0" smtClean="0"/>
              <a:t>able</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Organization of page table</a:t>
            </a:r>
          </a:p>
          <a:p>
            <a:pPr lvl="1"/>
            <a:r>
              <a:rPr lang="en-US" dirty="0" smtClean="0"/>
              <a:t>The page table access algorithm implicitly assumes that the page table is stored in a contiguous portion of physical memory</a:t>
            </a:r>
          </a:p>
          <a:p>
            <a:pPr lvl="2"/>
            <a:r>
              <a:rPr lang="en-US" dirty="0" smtClean="0"/>
              <a:t>Let’s see if it is practical by computing how large the page table is</a:t>
            </a:r>
          </a:p>
          <a:p>
            <a:pPr lvl="2"/>
            <a:r>
              <a:rPr lang="en-US" dirty="0" smtClean="0"/>
              <a:t>Notice that all translations resident in the page table are not needed simultaneously with high probability</a:t>
            </a:r>
          </a:p>
          <a:p>
            <a:pPr lvl="2"/>
            <a:r>
              <a:rPr lang="en-US" dirty="0" smtClean="0"/>
              <a:t>Assume that the page size is 2</a:t>
            </a:r>
            <a:r>
              <a:rPr lang="en-US" baseline="30000" dirty="0" smtClean="0"/>
              <a:t>p</a:t>
            </a:r>
            <a:r>
              <a:rPr lang="en-US" dirty="0" smtClean="0"/>
              <a:t> bytes, the virtual address space is 2</a:t>
            </a:r>
            <a:r>
              <a:rPr lang="en-US" baseline="30000" dirty="0" smtClean="0"/>
              <a:t>v</a:t>
            </a:r>
            <a:r>
              <a:rPr lang="en-US" dirty="0" smtClean="0"/>
              <a:t> bytes, and the PTE size is 2</a:t>
            </a:r>
            <a:r>
              <a:rPr lang="en-US" baseline="30000" dirty="0" smtClean="0"/>
              <a:t>t</a:t>
            </a:r>
            <a:r>
              <a:rPr lang="en-US" dirty="0" smtClean="0"/>
              <a:t> bytes; this leads to a page table size of 2</a:t>
            </a:r>
            <a:r>
              <a:rPr lang="en-US" baseline="30000" dirty="0" smtClean="0"/>
              <a:t>v-p+t </a:t>
            </a:r>
            <a:r>
              <a:rPr lang="en-US" dirty="0" smtClean="0"/>
              <a:t>bytes which is 8 MB for v=32, p=12, and t=3; this is just for one process</a:t>
            </a:r>
          </a:p>
          <a:p>
            <a:pPr lvl="2"/>
            <a:r>
              <a:rPr lang="en-US" dirty="0" smtClean="0"/>
              <a:t>Supporting 100 processes would need 800 MB of page table space</a:t>
            </a:r>
          </a:p>
        </p:txBody>
      </p:sp>
    </p:spTree>
    <p:extLst>
      <p:ext uri="{BB962C8B-B14F-4D97-AF65-F5344CB8AC3E}">
        <p14:creationId xmlns:p14="http://schemas.microsoft.com/office/powerpoint/2010/main" val="361575595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03188"/>
            <a:ext cx="9144000" cy="811212"/>
          </a:xfrm>
        </p:spPr>
        <p:txBody>
          <a:bodyPr/>
          <a:lstStyle/>
          <a:p>
            <a:pPr eaLnBrk="1" hangingPunct="1">
              <a:defRPr/>
            </a:pPr>
            <a:r>
              <a:rPr lang="en-US" dirty="0" smtClean="0"/>
              <a:t>Design of page table</a:t>
            </a:r>
            <a:endParaRPr lang="en-US" dirty="0" smtClean="0">
              <a:solidFill>
                <a:schemeClr val="tx1"/>
              </a:solidFill>
            </a:endParaRPr>
          </a:p>
        </p:txBody>
      </p:sp>
      <p:sp>
        <p:nvSpPr>
          <p:cNvPr id="11269" name="Rectangle 3"/>
          <p:cNvSpPr>
            <a:spLocks noGrp="1" noChangeArrowheads="1"/>
          </p:cNvSpPr>
          <p:nvPr>
            <p:ph type="body" idx="1"/>
          </p:nvPr>
        </p:nvSpPr>
        <p:spPr>
          <a:xfrm>
            <a:off x="457200" y="838200"/>
            <a:ext cx="8686800" cy="6019800"/>
          </a:xfrm>
        </p:spPr>
        <p:txBody>
          <a:bodyPr>
            <a:normAutofit/>
          </a:bodyPr>
          <a:lstStyle/>
          <a:p>
            <a:pPr eaLnBrk="1" hangingPunct="1"/>
            <a:r>
              <a:rPr lang="en-US" altLang="en-US" dirty="0" smtClean="0"/>
              <a:t>Reserving a large contiguous memory space for a flat or linear page table is wasteful</a:t>
            </a:r>
          </a:p>
          <a:p>
            <a:pPr lvl="1" eaLnBrk="1" hangingPunct="1"/>
            <a:r>
              <a:rPr lang="en-US" altLang="en-US" dirty="0" smtClean="0"/>
              <a:t>The program doesn’t need the entire page table at any point in time; many page table entries may not be needed while running</a:t>
            </a:r>
          </a:p>
          <a:p>
            <a:r>
              <a:rPr lang="en-US" altLang="en-US" dirty="0" smtClean="0"/>
              <a:t>Larger page size reduces page table size, but increases internal fragmentation</a:t>
            </a:r>
          </a:p>
          <a:p>
            <a:pPr eaLnBrk="1" hangingPunct="1"/>
            <a:r>
              <a:rPr lang="en-US" altLang="en-US" dirty="0" smtClean="0"/>
              <a:t>Can use segmentation and paging together to reduce the page table size</a:t>
            </a:r>
          </a:p>
          <a:p>
            <a:pPr lvl="1"/>
            <a:r>
              <a:rPr lang="en-US" altLang="en-US" dirty="0" smtClean="0"/>
              <a:t>Maintain one linear page table per segment</a:t>
            </a:r>
          </a:p>
          <a:p>
            <a:pPr lvl="2"/>
            <a:r>
              <a:rPr lang="en-US" altLang="en-US" dirty="0" smtClean="0"/>
              <a:t>Base and bound registers of a segment maintain the starting address and size of that segment’s page table</a:t>
            </a:r>
          </a:p>
        </p:txBody>
      </p:sp>
    </p:spTree>
    <p:extLst>
      <p:ext uri="{BB962C8B-B14F-4D97-AF65-F5344CB8AC3E}">
        <p14:creationId xmlns:p14="http://schemas.microsoft.com/office/powerpoint/2010/main" val="41949627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03188"/>
            <a:ext cx="9144000" cy="811212"/>
          </a:xfrm>
        </p:spPr>
        <p:txBody>
          <a:bodyPr/>
          <a:lstStyle/>
          <a:p>
            <a:pPr eaLnBrk="1" hangingPunct="1">
              <a:defRPr/>
            </a:pPr>
            <a:r>
              <a:rPr lang="en-US" dirty="0" smtClean="0"/>
              <a:t>Design of page table</a:t>
            </a:r>
            <a:endParaRPr lang="en-US" dirty="0" smtClean="0">
              <a:solidFill>
                <a:schemeClr val="tx1"/>
              </a:solidFill>
            </a:endParaRPr>
          </a:p>
        </p:txBody>
      </p:sp>
      <p:sp>
        <p:nvSpPr>
          <p:cNvPr id="11269" name="Rectangle 3"/>
          <p:cNvSpPr>
            <a:spLocks noGrp="1" noChangeArrowheads="1"/>
          </p:cNvSpPr>
          <p:nvPr>
            <p:ph type="body" idx="1"/>
          </p:nvPr>
        </p:nvSpPr>
        <p:spPr>
          <a:xfrm>
            <a:off x="457200" y="838200"/>
            <a:ext cx="8686800" cy="6019800"/>
          </a:xfrm>
        </p:spPr>
        <p:txBody>
          <a:bodyPr>
            <a:normAutofit/>
          </a:bodyPr>
          <a:lstStyle/>
          <a:p>
            <a:pPr eaLnBrk="1" hangingPunct="1"/>
            <a:r>
              <a:rPr lang="en-US" altLang="en-US" dirty="0" smtClean="0"/>
              <a:t>Paged segments avoid allocating page table entries for unused parts of a segment</a:t>
            </a:r>
          </a:p>
          <a:p>
            <a:pPr lvl="1"/>
            <a:r>
              <a:rPr lang="en-US" altLang="en-US" dirty="0" smtClean="0"/>
              <a:t>External fragmentation in allocation of page table</a:t>
            </a:r>
          </a:p>
          <a:p>
            <a:pPr lvl="1"/>
            <a:r>
              <a:rPr lang="en-US" altLang="en-US" dirty="0" smtClean="0"/>
              <a:t>Growing segments may need page tables to grow</a:t>
            </a:r>
            <a:endParaRPr lang="en-US" altLang="en-US" dirty="0"/>
          </a:p>
          <a:p>
            <a:pPr eaLnBrk="1" hangingPunct="1"/>
            <a:r>
              <a:rPr lang="en-US" altLang="en-US" dirty="0" smtClean="0"/>
              <a:t>Popular solution: page the page table</a:t>
            </a:r>
          </a:p>
          <a:p>
            <a:pPr lvl="1"/>
            <a:r>
              <a:rPr lang="en-US" altLang="en-US" dirty="0" smtClean="0"/>
              <a:t>Avoids allocating pages of the page table (PT) that have only invalid PTEs; reduces PT size significantly</a:t>
            </a:r>
          </a:p>
          <a:p>
            <a:pPr lvl="1" eaLnBrk="1" hangingPunct="1"/>
            <a:r>
              <a:rPr lang="en-US" altLang="en-US" dirty="0" smtClean="0"/>
              <a:t>Need a “page directory table” to locate pages of PT</a:t>
            </a:r>
          </a:p>
          <a:p>
            <a:pPr lvl="1" eaLnBrk="1" hangingPunct="1"/>
            <a:r>
              <a:rPr lang="en-US" altLang="en-US" dirty="0"/>
              <a:t>T</a:t>
            </a:r>
            <a:r>
              <a:rPr lang="en-US" altLang="en-US" dirty="0" smtClean="0"/>
              <a:t>he page directory table is large, so that is also paged</a:t>
            </a:r>
          </a:p>
          <a:p>
            <a:pPr lvl="1" eaLnBrk="1" hangingPunct="1"/>
            <a:r>
              <a:rPr lang="en-US" altLang="en-US" dirty="0" smtClean="0"/>
              <a:t>General principle: any level of page table that is larger than a page is paged to avoid reserving contiguous memory larger than a page</a:t>
            </a:r>
          </a:p>
        </p:txBody>
      </p:sp>
    </p:spTree>
    <p:extLst>
      <p:ext uri="{BB962C8B-B14F-4D97-AF65-F5344CB8AC3E}">
        <p14:creationId xmlns:p14="http://schemas.microsoft.com/office/powerpoint/2010/main" val="36025426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Hierarchical page table</a:t>
            </a:r>
          </a:p>
          <a:p>
            <a:pPr lvl="1"/>
            <a:r>
              <a:rPr lang="en-US" dirty="0" smtClean="0"/>
              <a:t>Suppose we have a virtual page with number N in the range [0, 2</a:t>
            </a:r>
            <a:r>
              <a:rPr lang="en-US" baseline="30000" dirty="0" smtClean="0"/>
              <a:t>v-p</a:t>
            </a:r>
            <a:r>
              <a:rPr lang="en-US" dirty="0" smtClean="0"/>
              <a:t>)</a:t>
            </a:r>
          </a:p>
          <a:p>
            <a:pPr lvl="1"/>
            <a:r>
              <a:rPr lang="en-US" dirty="0" smtClean="0"/>
              <a:t>The address space of the page table is [0, 2</a:t>
            </a:r>
            <a:r>
              <a:rPr lang="en-US" baseline="30000" dirty="0" smtClean="0"/>
              <a:t>v-p+t</a:t>
            </a:r>
            <a:r>
              <a:rPr lang="en-US" dirty="0" smtClean="0"/>
              <a:t>) if we assume that the page table starts at address zero</a:t>
            </a:r>
          </a:p>
          <a:p>
            <a:pPr lvl="2"/>
            <a:r>
              <a:rPr lang="en-US" dirty="0" smtClean="0"/>
              <a:t>We will page this space</a:t>
            </a:r>
          </a:p>
          <a:p>
            <a:pPr lvl="2"/>
            <a:r>
              <a:rPr lang="en-US" dirty="0" smtClean="0"/>
              <a:t>The PTE for the virtual page N is located at address 2</a:t>
            </a:r>
            <a:r>
              <a:rPr lang="en-US" baseline="30000" dirty="0" smtClean="0"/>
              <a:t>t</a:t>
            </a:r>
            <a:r>
              <a:rPr lang="en-US" dirty="0" smtClean="0"/>
              <a:t>N; we will view this as the logical address of the PTE</a:t>
            </a:r>
          </a:p>
          <a:p>
            <a:pPr lvl="2"/>
            <a:r>
              <a:rPr lang="en-US" dirty="0" smtClean="0"/>
              <a:t>Once the page table is paged, this logical address will get located in some physical page frame</a:t>
            </a:r>
          </a:p>
          <a:p>
            <a:pPr lvl="2"/>
            <a:r>
              <a:rPr lang="en-US" dirty="0" smtClean="0"/>
              <a:t>Let us apply the same mechanism for translating virtual addresses to physical addresses and see how the logical PTE address gets translated to the paged physical memory</a:t>
            </a:r>
          </a:p>
        </p:txBody>
      </p:sp>
    </p:spTree>
    <p:extLst>
      <p:ext uri="{BB962C8B-B14F-4D97-AF65-F5344CB8AC3E}">
        <p14:creationId xmlns:p14="http://schemas.microsoft.com/office/powerpoint/2010/main" val="17942431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rmAutofit/>
          </a:bodyPr>
          <a:lstStyle/>
          <a:p>
            <a:r>
              <a:rPr lang="en-US" dirty="0"/>
              <a:t>P</a:t>
            </a:r>
            <a:r>
              <a:rPr lang="en-US" dirty="0" smtClean="0"/>
              <a:t>aging</a:t>
            </a:r>
            <a:endParaRPr lang="en-US" dirty="0"/>
          </a:p>
        </p:txBody>
      </p:sp>
      <p:sp>
        <p:nvSpPr>
          <p:cNvPr id="3" name="Content Placeholder 2"/>
          <p:cNvSpPr>
            <a:spLocks noGrp="1"/>
          </p:cNvSpPr>
          <p:nvPr>
            <p:ph idx="1"/>
          </p:nvPr>
        </p:nvSpPr>
        <p:spPr>
          <a:xfrm>
            <a:off x="457200" y="914400"/>
            <a:ext cx="8686800" cy="5943600"/>
          </a:xfrm>
        </p:spPr>
        <p:txBody>
          <a:bodyPr>
            <a:normAutofit/>
          </a:bodyPr>
          <a:lstStyle/>
          <a:p>
            <a:r>
              <a:rPr lang="en-US" dirty="0" smtClean="0"/>
              <a:t>Virtual to physical address translation</a:t>
            </a:r>
          </a:p>
        </p:txBody>
      </p:sp>
      <p:sp>
        <p:nvSpPr>
          <p:cNvPr id="4" name="Rectangle 3"/>
          <p:cNvSpPr/>
          <p:nvPr/>
        </p:nvSpPr>
        <p:spPr>
          <a:xfrm>
            <a:off x="1248058" y="1676400"/>
            <a:ext cx="3247741" cy="609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Virtual page number</a:t>
            </a:r>
            <a:endParaRPr lang="en-US" sz="2800" dirty="0">
              <a:solidFill>
                <a:schemeClr val="tx1"/>
              </a:solidFill>
            </a:endParaRPr>
          </a:p>
        </p:txBody>
      </p:sp>
      <p:sp>
        <p:nvSpPr>
          <p:cNvPr id="5" name="Rectangle 4"/>
          <p:cNvSpPr/>
          <p:nvPr/>
        </p:nvSpPr>
        <p:spPr>
          <a:xfrm>
            <a:off x="4495800" y="1676400"/>
            <a:ext cx="1828800" cy="609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Page offset</a:t>
            </a:r>
            <a:endParaRPr lang="en-US" sz="2800" dirty="0">
              <a:solidFill>
                <a:schemeClr val="tx1"/>
              </a:solidFill>
            </a:endParaRPr>
          </a:p>
        </p:txBody>
      </p:sp>
      <p:sp>
        <p:nvSpPr>
          <p:cNvPr id="6" name="TextBox 5"/>
          <p:cNvSpPr txBox="1"/>
          <p:nvPr/>
        </p:nvSpPr>
        <p:spPr>
          <a:xfrm>
            <a:off x="6324600" y="1752600"/>
            <a:ext cx="2976264" cy="461665"/>
          </a:xfrm>
          <a:prstGeom prst="rect">
            <a:avLst/>
          </a:prstGeom>
          <a:noFill/>
        </p:spPr>
        <p:txBody>
          <a:bodyPr wrap="none" rtlCol="0">
            <a:spAutoFit/>
          </a:bodyPr>
          <a:lstStyle/>
          <a:p>
            <a:r>
              <a:rPr lang="en-US" sz="2400" dirty="0" smtClean="0"/>
              <a:t>Virtual address (v bits)</a:t>
            </a:r>
            <a:endParaRPr lang="en-US" sz="2400" dirty="0"/>
          </a:p>
        </p:txBody>
      </p:sp>
      <p:sp>
        <p:nvSpPr>
          <p:cNvPr id="7" name="Rectangle 6"/>
          <p:cNvSpPr/>
          <p:nvPr/>
        </p:nvSpPr>
        <p:spPr>
          <a:xfrm>
            <a:off x="3505200" y="27432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PTE (2</a:t>
            </a:r>
            <a:r>
              <a:rPr lang="en-US" sz="3200" baseline="30000" dirty="0" smtClean="0">
                <a:solidFill>
                  <a:schemeClr val="tx1"/>
                </a:solidFill>
              </a:rPr>
              <a:t>t</a:t>
            </a:r>
            <a:r>
              <a:rPr lang="en-US" sz="3200" dirty="0" smtClean="0">
                <a:solidFill>
                  <a:schemeClr val="tx1"/>
                </a:solidFill>
              </a:rPr>
              <a:t>)</a:t>
            </a:r>
            <a:endParaRPr lang="en-US" sz="3200" dirty="0">
              <a:solidFill>
                <a:schemeClr val="tx1"/>
              </a:solidFill>
            </a:endParaRPr>
          </a:p>
        </p:txBody>
      </p:sp>
      <p:sp>
        <p:nvSpPr>
          <p:cNvPr id="8" name="Rectangle 7"/>
          <p:cNvSpPr/>
          <p:nvPr/>
        </p:nvSpPr>
        <p:spPr>
          <a:xfrm>
            <a:off x="3505200" y="32766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05200" y="38100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505200" y="43434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505200" y="48768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05200" y="54102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505200" y="5943600"/>
            <a:ext cx="1828800" cy="5334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3700232" y="6400800"/>
            <a:ext cx="1481368" cy="461665"/>
          </a:xfrm>
          <a:prstGeom prst="rect">
            <a:avLst/>
          </a:prstGeom>
          <a:noFill/>
        </p:spPr>
        <p:txBody>
          <a:bodyPr wrap="none" rtlCol="0">
            <a:spAutoFit/>
          </a:bodyPr>
          <a:lstStyle/>
          <a:p>
            <a:r>
              <a:rPr lang="en-US" sz="2400" dirty="0" smtClean="0"/>
              <a:t>Page table</a:t>
            </a:r>
            <a:endParaRPr lang="en-US" sz="2400" dirty="0"/>
          </a:p>
        </p:txBody>
      </p:sp>
      <p:sp>
        <p:nvSpPr>
          <p:cNvPr id="15" name="TextBox 14"/>
          <p:cNvSpPr txBox="1"/>
          <p:nvPr/>
        </p:nvSpPr>
        <p:spPr>
          <a:xfrm>
            <a:off x="1828800" y="6243935"/>
            <a:ext cx="826124" cy="461665"/>
          </a:xfrm>
          <a:prstGeom prst="rect">
            <a:avLst/>
          </a:prstGeom>
          <a:noFill/>
        </p:spPr>
        <p:txBody>
          <a:bodyPr wrap="none" rtlCol="0">
            <a:spAutoFit/>
          </a:bodyPr>
          <a:lstStyle/>
          <a:p>
            <a:r>
              <a:rPr lang="en-US" sz="2400" dirty="0" smtClean="0"/>
              <a:t>PTBR</a:t>
            </a:r>
            <a:endParaRPr lang="en-US" sz="2400" dirty="0"/>
          </a:p>
        </p:txBody>
      </p:sp>
      <p:cxnSp>
        <p:nvCxnSpPr>
          <p:cNvPr id="17" name="Straight Arrow Connector 16"/>
          <p:cNvCxnSpPr>
            <a:stCxn id="15" idx="3"/>
          </p:cNvCxnSpPr>
          <p:nvPr/>
        </p:nvCxnSpPr>
        <p:spPr>
          <a:xfrm>
            <a:off x="2654924" y="6474768"/>
            <a:ext cx="850276" cy="223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752600" y="3274142"/>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8" idx="7"/>
            <a:endCxn id="18" idx="3"/>
          </p:cNvCxnSpPr>
          <p:nvPr/>
        </p:nvCxnSpPr>
        <p:spPr>
          <a:xfrm flipH="1">
            <a:off x="1886511" y="3408053"/>
            <a:ext cx="646578" cy="64657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8" idx="1"/>
            <a:endCxn id="18" idx="5"/>
          </p:cNvCxnSpPr>
          <p:nvPr/>
        </p:nvCxnSpPr>
        <p:spPr>
          <a:xfrm>
            <a:off x="1886511" y="3408053"/>
            <a:ext cx="646578" cy="64657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209800" y="2286000"/>
            <a:ext cx="0" cy="988142"/>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6200" y="3505200"/>
            <a:ext cx="1171859" cy="461665"/>
          </a:xfrm>
          <a:prstGeom prst="rect">
            <a:avLst/>
          </a:prstGeom>
          <a:noFill/>
        </p:spPr>
        <p:txBody>
          <a:bodyPr wrap="none" rtlCol="0">
            <a:spAutoFit/>
          </a:bodyPr>
          <a:lstStyle/>
          <a:p>
            <a:r>
              <a:rPr lang="en-US" sz="2400" dirty="0" smtClean="0"/>
              <a:t>PTE size</a:t>
            </a:r>
            <a:endParaRPr lang="en-US" sz="2400" dirty="0"/>
          </a:p>
        </p:txBody>
      </p:sp>
      <p:cxnSp>
        <p:nvCxnSpPr>
          <p:cNvPr id="30" name="Straight Arrow Connector 29"/>
          <p:cNvCxnSpPr>
            <a:stCxn id="26" idx="3"/>
            <a:endCxn id="18" idx="2"/>
          </p:cNvCxnSpPr>
          <p:nvPr/>
        </p:nvCxnSpPr>
        <p:spPr>
          <a:xfrm flipV="1">
            <a:off x="1248059" y="3731342"/>
            <a:ext cx="504541" cy="469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752600" y="4724400"/>
            <a:ext cx="914400" cy="914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a:stCxn id="31" idx="0"/>
            <a:endCxn id="31" idx="4"/>
          </p:cNvCxnSpPr>
          <p:nvPr/>
        </p:nvCxnSpPr>
        <p:spPr>
          <a:xfrm>
            <a:off x="2209800" y="4724400"/>
            <a:ext cx="0" cy="9144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31" idx="2"/>
            <a:endCxn id="31" idx="6"/>
          </p:cNvCxnSpPr>
          <p:nvPr/>
        </p:nvCxnSpPr>
        <p:spPr>
          <a:xfrm>
            <a:off x="1752600" y="5181600"/>
            <a:ext cx="9144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8" idx="4"/>
            <a:endCxn id="31" idx="0"/>
          </p:cNvCxnSpPr>
          <p:nvPr/>
        </p:nvCxnSpPr>
        <p:spPr>
          <a:xfrm>
            <a:off x="2209800" y="4188542"/>
            <a:ext cx="0" cy="53585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5" idx="0"/>
            <a:endCxn id="31" idx="4"/>
          </p:cNvCxnSpPr>
          <p:nvPr/>
        </p:nvCxnSpPr>
        <p:spPr>
          <a:xfrm flipH="1" flipV="1">
            <a:off x="2209800" y="5638800"/>
            <a:ext cx="32062" cy="6051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6"/>
            <a:endCxn id="11" idx="1"/>
          </p:cNvCxnSpPr>
          <p:nvPr/>
        </p:nvCxnSpPr>
        <p:spPr>
          <a:xfrm flipV="1">
            <a:off x="2667000" y="5143500"/>
            <a:ext cx="838200" cy="3810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791200" y="4876800"/>
            <a:ext cx="1676400" cy="609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PPFN</a:t>
            </a:r>
            <a:endParaRPr lang="en-US" sz="2800" dirty="0">
              <a:solidFill>
                <a:schemeClr val="tx1"/>
              </a:solidFill>
            </a:endParaRPr>
          </a:p>
        </p:txBody>
      </p:sp>
      <p:sp>
        <p:nvSpPr>
          <p:cNvPr id="43" name="Rectangle 42"/>
          <p:cNvSpPr/>
          <p:nvPr/>
        </p:nvSpPr>
        <p:spPr>
          <a:xfrm>
            <a:off x="7467600" y="4876800"/>
            <a:ext cx="1219200" cy="6096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solidFill>
              </a:rPr>
              <a:t>PO</a:t>
            </a:r>
            <a:endParaRPr lang="en-US" sz="2800" dirty="0">
              <a:solidFill>
                <a:schemeClr val="tx1"/>
              </a:solidFill>
            </a:endParaRPr>
          </a:p>
        </p:txBody>
      </p:sp>
      <p:cxnSp>
        <p:nvCxnSpPr>
          <p:cNvPr id="49" name="Straight Arrow Connector 48"/>
          <p:cNvCxnSpPr>
            <a:endCxn id="42" idx="1"/>
          </p:cNvCxnSpPr>
          <p:nvPr/>
        </p:nvCxnSpPr>
        <p:spPr>
          <a:xfrm>
            <a:off x="5029200" y="5181600"/>
            <a:ext cx="762000"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248400" y="5486400"/>
            <a:ext cx="2210092" cy="461665"/>
          </a:xfrm>
          <a:prstGeom prst="rect">
            <a:avLst/>
          </a:prstGeom>
          <a:noFill/>
        </p:spPr>
        <p:txBody>
          <a:bodyPr wrap="none" rtlCol="0">
            <a:spAutoFit/>
          </a:bodyPr>
          <a:lstStyle/>
          <a:p>
            <a:r>
              <a:rPr lang="en-US" sz="2400" dirty="0" smtClean="0"/>
              <a:t>Physical address</a:t>
            </a:r>
            <a:endParaRPr lang="en-US" sz="2400" dirty="0"/>
          </a:p>
        </p:txBody>
      </p:sp>
      <p:cxnSp>
        <p:nvCxnSpPr>
          <p:cNvPr id="55" name="Elbow Connector 54"/>
          <p:cNvCxnSpPr>
            <a:stCxn id="5" idx="2"/>
            <a:endCxn id="43" idx="0"/>
          </p:cNvCxnSpPr>
          <p:nvPr/>
        </p:nvCxnSpPr>
        <p:spPr>
          <a:xfrm rot="16200000" flipH="1">
            <a:off x="5448300" y="2247900"/>
            <a:ext cx="2590800" cy="2667000"/>
          </a:xfrm>
          <a:prstGeom prst="bentConnector3">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583427" y="2183326"/>
            <a:ext cx="580608" cy="461665"/>
          </a:xfrm>
          <a:prstGeom prst="rect">
            <a:avLst/>
          </a:prstGeom>
          <a:noFill/>
        </p:spPr>
        <p:txBody>
          <a:bodyPr wrap="none" rtlCol="0">
            <a:spAutoFit/>
          </a:bodyPr>
          <a:lstStyle/>
          <a:p>
            <a:r>
              <a:rPr lang="en-US" sz="2400" dirty="0" smtClean="0"/>
              <a:t>v-p</a:t>
            </a:r>
            <a:endParaRPr lang="en-US" sz="2400" dirty="0"/>
          </a:p>
        </p:txBody>
      </p:sp>
      <p:cxnSp>
        <p:nvCxnSpPr>
          <p:cNvPr id="19" name="Straight Arrow Connector 18"/>
          <p:cNvCxnSpPr>
            <a:stCxn id="34" idx="3"/>
          </p:cNvCxnSpPr>
          <p:nvPr/>
        </p:nvCxnSpPr>
        <p:spPr>
          <a:xfrm flipV="1">
            <a:off x="3164035" y="2396726"/>
            <a:ext cx="1331764" cy="1743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4" idx="1"/>
          </p:cNvCxnSpPr>
          <p:nvPr/>
        </p:nvCxnSpPr>
        <p:spPr>
          <a:xfrm flipH="1" flipV="1">
            <a:off x="1248058" y="2410633"/>
            <a:ext cx="1335369" cy="352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181600" y="1219200"/>
            <a:ext cx="346570" cy="461665"/>
          </a:xfrm>
          <a:prstGeom prst="rect">
            <a:avLst/>
          </a:prstGeom>
          <a:noFill/>
        </p:spPr>
        <p:txBody>
          <a:bodyPr wrap="none" rtlCol="0">
            <a:spAutoFit/>
          </a:bodyPr>
          <a:lstStyle/>
          <a:p>
            <a:r>
              <a:rPr lang="en-US" sz="2400" dirty="0" smtClean="0"/>
              <a:t>p</a:t>
            </a:r>
            <a:endParaRPr lang="en-US" sz="2400" dirty="0"/>
          </a:p>
        </p:txBody>
      </p:sp>
      <p:cxnSp>
        <p:nvCxnSpPr>
          <p:cNvPr id="27" name="Straight Arrow Connector 26"/>
          <p:cNvCxnSpPr>
            <a:stCxn id="40" idx="3"/>
          </p:cNvCxnSpPr>
          <p:nvPr/>
        </p:nvCxnSpPr>
        <p:spPr>
          <a:xfrm flipV="1">
            <a:off x="5528170" y="1447800"/>
            <a:ext cx="720230" cy="2233"/>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40" idx="1"/>
          </p:cNvCxnSpPr>
          <p:nvPr/>
        </p:nvCxnSpPr>
        <p:spPr>
          <a:xfrm flipH="1" flipV="1">
            <a:off x="4495799" y="1444451"/>
            <a:ext cx="685801" cy="558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5303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Hierarchical page table</a:t>
            </a:r>
          </a:p>
          <a:p>
            <a:pPr lvl="1"/>
            <a:r>
              <a:rPr lang="en-US" dirty="0" smtClean="0"/>
              <a:t>The first step is to remove the page offset from the logical PTE address to get the PTE’s virtual page number and this is 2</a:t>
            </a:r>
            <a:r>
              <a:rPr lang="en-US" baseline="30000" dirty="0" smtClean="0"/>
              <a:t>t-p</a:t>
            </a:r>
            <a:r>
              <a:rPr lang="en-US" dirty="0" smtClean="0"/>
              <a:t>N</a:t>
            </a:r>
          </a:p>
          <a:p>
            <a:pPr lvl="1"/>
            <a:r>
              <a:rPr lang="en-US" dirty="0" smtClean="0"/>
              <a:t>This virtual page number must be translated to a physical page frame number which will tell us where the page of the page table containing this PTE is located in physical memory</a:t>
            </a:r>
          </a:p>
          <a:p>
            <a:pPr lvl="1"/>
            <a:r>
              <a:rPr lang="en-US" dirty="0" smtClean="0"/>
              <a:t>To do this, we use a page table with number of entries equal to 2</a:t>
            </a:r>
            <a:r>
              <a:rPr lang="en-US" baseline="30000" dirty="0" smtClean="0"/>
              <a:t>v-2p+t</a:t>
            </a:r>
          </a:p>
          <a:p>
            <a:pPr lvl="2"/>
            <a:r>
              <a:rPr lang="en-US" dirty="0" smtClean="0"/>
              <a:t>Let us call it the L1 page table, which must be contiguous in physical memory</a:t>
            </a:r>
          </a:p>
          <a:p>
            <a:pPr lvl="1"/>
            <a:r>
              <a:rPr lang="en-US" dirty="0" smtClean="0"/>
              <a:t>Let us assume that each entry of the L1 page table is of size 2</a:t>
            </a:r>
            <a:r>
              <a:rPr lang="en-US" baseline="30000" dirty="0" smtClean="0"/>
              <a:t>t</a:t>
            </a:r>
            <a:r>
              <a:rPr lang="en-US" dirty="0" smtClean="0"/>
              <a:t> bytes so that the total size in bytes is 2</a:t>
            </a:r>
            <a:r>
              <a:rPr lang="en-US" baseline="30000" dirty="0" smtClean="0"/>
              <a:t>v-2p+2t</a:t>
            </a:r>
          </a:p>
        </p:txBody>
      </p:sp>
    </p:spTree>
    <p:extLst>
      <p:ext uri="{BB962C8B-B14F-4D97-AF65-F5344CB8AC3E}">
        <p14:creationId xmlns:p14="http://schemas.microsoft.com/office/powerpoint/2010/main" val="31156610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Hierarchical page table</a:t>
            </a:r>
            <a:endParaRPr lang="en-US" baseline="30000" dirty="0"/>
          </a:p>
          <a:p>
            <a:pPr lvl="1"/>
            <a:r>
              <a:rPr lang="en-US" dirty="0" smtClean="0"/>
              <a:t>For the PTE we are looking for, the L1 page table will be looked up at offset 2</a:t>
            </a:r>
            <a:r>
              <a:rPr lang="en-US" baseline="30000" dirty="0" smtClean="0"/>
              <a:t>2t-p</a:t>
            </a:r>
            <a:r>
              <a:rPr lang="en-US" dirty="0" smtClean="0"/>
              <a:t>N from the start of the L1 page table</a:t>
            </a:r>
          </a:p>
          <a:p>
            <a:pPr lvl="1"/>
            <a:r>
              <a:rPr lang="en-US" dirty="0" smtClean="0"/>
              <a:t>Let us suppose that this L1 page table entry provides the physical page frame f</a:t>
            </a:r>
          </a:p>
          <a:p>
            <a:pPr lvl="2"/>
            <a:r>
              <a:rPr lang="en-US" dirty="0" smtClean="0"/>
              <a:t>This is the physical page frame of the main page table (we can call it the L2 page table) where the PTE is located</a:t>
            </a:r>
          </a:p>
          <a:p>
            <a:pPr lvl="1"/>
            <a:r>
              <a:rPr lang="en-US" dirty="0" smtClean="0"/>
              <a:t>We append the last p bits of 2</a:t>
            </a:r>
            <a:r>
              <a:rPr lang="en-US" baseline="30000" dirty="0" smtClean="0"/>
              <a:t>t</a:t>
            </a:r>
            <a:r>
              <a:rPr lang="en-US" dirty="0" smtClean="0"/>
              <a:t>N after f to get the actual physical address where the PTE can be found</a:t>
            </a:r>
          </a:p>
          <a:p>
            <a:pPr lvl="1"/>
            <a:r>
              <a:rPr lang="en-US" dirty="0" smtClean="0"/>
              <a:t>In summary, for each process, we need to keep the entire L1 page table in memory occupying a contiguous space of 2</a:t>
            </a:r>
            <a:r>
              <a:rPr lang="en-US" baseline="30000" dirty="0" smtClean="0"/>
              <a:t>v-2p+2t</a:t>
            </a:r>
            <a:r>
              <a:rPr lang="en-US" dirty="0" smtClean="0"/>
              <a:t> bytes and on demand bring in the pages of the L2 page table</a:t>
            </a:r>
          </a:p>
        </p:txBody>
      </p:sp>
    </p:spTree>
    <p:extLst>
      <p:ext uri="{BB962C8B-B14F-4D97-AF65-F5344CB8AC3E}">
        <p14:creationId xmlns:p14="http://schemas.microsoft.com/office/powerpoint/2010/main" val="2509510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Hierarchical page table</a:t>
            </a:r>
          </a:p>
          <a:p>
            <a:pPr lvl="1"/>
            <a:r>
              <a:rPr lang="en-US" dirty="0" smtClean="0"/>
              <a:t>In a fully paged physical memory, it is a little inconvenient to allocate a contiguous space the size of which exceeds the size of a page</a:t>
            </a:r>
          </a:p>
          <a:p>
            <a:pPr lvl="2"/>
            <a:r>
              <a:rPr lang="en-US" dirty="0" smtClean="0"/>
              <a:t>May need moving data to create a big enough hole</a:t>
            </a:r>
          </a:p>
          <a:p>
            <a:pPr lvl="1"/>
            <a:r>
              <a:rPr lang="en-US" dirty="0" smtClean="0"/>
              <a:t>Ideally, we want our L1 page table to be at most a page in size</a:t>
            </a:r>
          </a:p>
          <a:p>
            <a:pPr lvl="1"/>
            <a:r>
              <a:rPr lang="en-US" dirty="0" smtClean="0"/>
              <a:t>The only way to achieve this is to introduce more levels in the hierarchy of page tables</a:t>
            </a:r>
          </a:p>
          <a:p>
            <a:pPr lvl="2"/>
            <a:r>
              <a:rPr lang="en-US" dirty="0" smtClean="0"/>
              <a:t>Page the L1 page table</a:t>
            </a:r>
          </a:p>
          <a:p>
            <a:pPr lvl="1"/>
            <a:r>
              <a:rPr lang="en-US" dirty="0" smtClean="0"/>
              <a:t>Notice that each new level reduces the L1 page table size by a factor of 2</a:t>
            </a:r>
            <a:r>
              <a:rPr lang="en-US" baseline="30000" dirty="0" smtClean="0"/>
              <a:t>p-t</a:t>
            </a:r>
          </a:p>
          <a:p>
            <a:pPr lvl="2"/>
            <a:r>
              <a:rPr lang="en-US" dirty="0" smtClean="0"/>
              <a:t>The penalty comes in terms of the time taken in a translation if we miss the TLB</a:t>
            </a:r>
          </a:p>
        </p:txBody>
      </p:sp>
    </p:spTree>
    <p:extLst>
      <p:ext uri="{BB962C8B-B14F-4D97-AF65-F5344CB8AC3E}">
        <p14:creationId xmlns:p14="http://schemas.microsoft.com/office/powerpoint/2010/main" val="33986634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Hierarchical page table</a:t>
            </a:r>
          </a:p>
          <a:p>
            <a:pPr lvl="1"/>
            <a:r>
              <a:rPr lang="en-US" dirty="0" smtClean="0"/>
              <a:t>In an n-level page table hierarchy, the total size of the L1 page table is 2</a:t>
            </a:r>
            <a:r>
              <a:rPr lang="en-US" baseline="30000" dirty="0" smtClean="0"/>
              <a:t>v-np+nt</a:t>
            </a:r>
            <a:r>
              <a:rPr lang="en-US" dirty="0" smtClean="0"/>
              <a:t> bytes</a:t>
            </a:r>
          </a:p>
          <a:p>
            <a:pPr lvl="1"/>
            <a:r>
              <a:rPr lang="en-US" dirty="0" smtClean="0"/>
              <a:t>We need to find the smallest +</a:t>
            </a:r>
            <a:r>
              <a:rPr lang="en-US" dirty="0" err="1" smtClean="0"/>
              <a:t>ve</a:t>
            </a:r>
            <a:r>
              <a:rPr lang="en-US" dirty="0" smtClean="0"/>
              <a:t> integer n such that 2</a:t>
            </a:r>
            <a:r>
              <a:rPr lang="en-US" baseline="30000" dirty="0" smtClean="0"/>
              <a:t>v-np+nt</a:t>
            </a:r>
            <a:r>
              <a:rPr lang="en-US" dirty="0" smtClean="0"/>
              <a:t> ≤ 2</a:t>
            </a:r>
            <a:r>
              <a:rPr lang="en-US" baseline="30000" dirty="0" smtClean="0"/>
              <a:t>p </a:t>
            </a:r>
            <a:r>
              <a:rPr lang="en-US" dirty="0" smtClean="0"/>
              <a:t>or v-(n+1)</a:t>
            </a:r>
            <a:r>
              <a:rPr lang="en-US" dirty="0" err="1" smtClean="0"/>
              <a:t>p+nt</a:t>
            </a:r>
            <a:r>
              <a:rPr lang="en-US" dirty="0" smtClean="0"/>
              <a:t> ≤ 0 i.e., n ≥ (v-p)/(p-t)</a:t>
            </a:r>
            <a:endParaRPr lang="en-US" baseline="30000" dirty="0"/>
          </a:p>
          <a:p>
            <a:pPr lvl="2"/>
            <a:r>
              <a:rPr lang="en-US" dirty="0" smtClean="0"/>
              <a:t>For v=32, p=12, and t=3, we have 20-9n ≤ 0 i.e., n is at least 3 meaning that in this case we need a three-level page table hierarchy with L1, L2, and L3 tables; the L1 table is of size 32 bytes (four entries), which fits in a page; the L2 and L3 tables are paged, the pages are brought in as needed, and can also be swapped out; the total size of the L2 page table is four physical page frames i.e., 16 KB (2048 entries); the size of the L3 page table is 2048 page frames i.e., 8 MB (2</a:t>
            </a:r>
            <a:r>
              <a:rPr lang="en-US" baseline="30000" dirty="0" smtClean="0"/>
              <a:t>20</a:t>
            </a:r>
            <a:r>
              <a:rPr lang="en-US" dirty="0" smtClean="0"/>
              <a:t> entries, as required)</a:t>
            </a:r>
          </a:p>
          <a:p>
            <a:pPr lvl="2"/>
            <a:r>
              <a:rPr lang="en-US" dirty="0" smtClean="0"/>
              <a:t>Notice that the total size of all the page tables has increased from 8 MB to 8 MB + 16 KB + 32 bytes</a:t>
            </a:r>
          </a:p>
        </p:txBody>
      </p:sp>
    </p:spTree>
    <p:extLst>
      <p:ext uri="{BB962C8B-B14F-4D97-AF65-F5344CB8AC3E}">
        <p14:creationId xmlns:p14="http://schemas.microsoft.com/office/powerpoint/2010/main" val="23113464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Hierarchical page table</a:t>
            </a:r>
          </a:p>
          <a:p>
            <a:pPr lvl="1"/>
            <a:r>
              <a:rPr lang="en-US" dirty="0" smtClean="0"/>
              <a:t>In commercial implementations, the last level of the page table is referred to as the L1 table</a:t>
            </a:r>
          </a:p>
          <a:p>
            <a:pPr lvl="1"/>
            <a:r>
              <a:rPr lang="en-US" dirty="0" smtClean="0"/>
              <a:t>The first level is referred to as level Ln where n is the smallest positive integer such </a:t>
            </a:r>
            <a:r>
              <a:rPr lang="en-US" dirty="0"/>
              <a:t>that n ≥ (v-p)/(p-t</a:t>
            </a:r>
            <a:r>
              <a:rPr lang="en-US" dirty="0" smtClean="0"/>
              <a:t>)</a:t>
            </a:r>
          </a:p>
          <a:p>
            <a:pPr lvl="2"/>
            <a:r>
              <a:rPr lang="en-US" dirty="0" smtClean="0"/>
              <a:t>The size of Ln is at most one page</a:t>
            </a:r>
          </a:p>
          <a:p>
            <a:pPr lvl="1"/>
            <a:r>
              <a:rPr lang="en-US" dirty="0" smtClean="0"/>
              <a:t>For a 48-bit virtual address (commonly seen in Linux OS), v=48</a:t>
            </a:r>
          </a:p>
          <a:p>
            <a:pPr lvl="1"/>
            <a:r>
              <a:rPr lang="en-US" dirty="0" smtClean="0"/>
              <a:t>For a page size of 4 KB, p=12</a:t>
            </a:r>
          </a:p>
          <a:p>
            <a:pPr lvl="1"/>
            <a:r>
              <a:rPr lang="en-US" dirty="0" smtClean="0"/>
              <a:t>For a page table entry size of 64 bits at all levels, t=3</a:t>
            </a:r>
          </a:p>
          <a:p>
            <a:pPr lvl="2"/>
            <a:r>
              <a:rPr lang="en-US" dirty="0" smtClean="0"/>
              <a:t>A page can hold 512 PTEs</a:t>
            </a:r>
          </a:p>
          <a:p>
            <a:pPr lvl="2"/>
            <a:r>
              <a:rPr lang="en-US" dirty="0" smtClean="0"/>
              <a:t>9 bits are needed to find a PTE within a page</a:t>
            </a:r>
          </a:p>
        </p:txBody>
      </p:sp>
    </p:spTree>
    <p:extLst>
      <p:ext uri="{BB962C8B-B14F-4D97-AF65-F5344CB8AC3E}">
        <p14:creationId xmlns:p14="http://schemas.microsoft.com/office/powerpoint/2010/main" val="1563933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memory management</a:t>
            </a:r>
            <a:endParaRPr lang="en-US" dirty="0"/>
          </a:p>
        </p:txBody>
      </p:sp>
      <p:sp>
        <p:nvSpPr>
          <p:cNvPr id="3" name="Content Placeholder 2"/>
          <p:cNvSpPr>
            <a:spLocks noGrp="1"/>
          </p:cNvSpPr>
          <p:nvPr>
            <p:ph idx="1"/>
          </p:nvPr>
        </p:nvSpPr>
        <p:spPr>
          <a:xfrm>
            <a:off x="457200" y="1295400"/>
            <a:ext cx="8686800" cy="5562600"/>
          </a:xfrm>
        </p:spPr>
        <p:txBody>
          <a:bodyPr/>
          <a:lstStyle/>
          <a:p>
            <a:r>
              <a:rPr lang="en-US" dirty="0" smtClean="0"/>
              <a:t>Basic requirement of memory management is two-fold: correctness and security</a:t>
            </a:r>
          </a:p>
          <a:p>
            <a:pPr lvl="1"/>
            <a:r>
              <a:rPr lang="en-US" dirty="0" smtClean="0"/>
              <a:t>A process should read from or write to a piece of data if and only if the piece of data belongs to that process</a:t>
            </a:r>
          </a:p>
          <a:p>
            <a:r>
              <a:rPr lang="en-US" dirty="0" smtClean="0"/>
              <a:t>Memory management is done at two levels</a:t>
            </a:r>
          </a:p>
          <a:p>
            <a:pPr lvl="1"/>
            <a:r>
              <a:rPr lang="en-US" dirty="0" smtClean="0"/>
              <a:t>By OS and by each process</a:t>
            </a:r>
            <a:endParaRPr lang="en-US" dirty="0"/>
          </a:p>
          <a:p>
            <a:pPr lvl="2"/>
            <a:r>
              <a:rPr lang="en-US" dirty="0" smtClean="0"/>
              <a:t>OS manages the physical memory</a:t>
            </a:r>
          </a:p>
          <a:p>
            <a:pPr lvl="2"/>
            <a:r>
              <a:rPr lang="en-US" dirty="0" smtClean="0"/>
              <a:t>Each process manages its own virtual memory with the help of OS</a:t>
            </a:r>
          </a:p>
          <a:p>
            <a:pPr lvl="1"/>
            <a:endParaRPr lang="en-US"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Hierarchical page table</a:t>
            </a:r>
          </a:p>
          <a:p>
            <a:pPr lvl="1"/>
            <a:r>
              <a:rPr lang="en-US" dirty="0" smtClean="0"/>
              <a:t>Ln can be seen as the root of a tree</a:t>
            </a:r>
          </a:p>
          <a:p>
            <a:pPr lvl="2"/>
            <a:r>
              <a:rPr lang="en-US" dirty="0" smtClean="0"/>
              <a:t>Since Ln is at most one page in size, it has at most 2</a:t>
            </a:r>
            <a:r>
              <a:rPr lang="en-US" baseline="30000" dirty="0" smtClean="0"/>
              <a:t>p-t</a:t>
            </a:r>
            <a:r>
              <a:rPr lang="en-US" dirty="0" smtClean="0"/>
              <a:t> entries</a:t>
            </a:r>
          </a:p>
          <a:p>
            <a:pPr lvl="2"/>
            <a:r>
              <a:rPr lang="en-US" dirty="0" smtClean="0"/>
              <a:t>Each entry </a:t>
            </a:r>
            <a:r>
              <a:rPr lang="en-US" smtClean="0"/>
              <a:t>points to a </a:t>
            </a:r>
            <a:r>
              <a:rPr lang="en-US" dirty="0" smtClean="0"/>
              <a:t>page of Ln-1 level</a:t>
            </a:r>
          </a:p>
          <a:p>
            <a:pPr lvl="2"/>
            <a:r>
              <a:rPr lang="en-US" dirty="0" smtClean="0"/>
              <a:t>Thus, Ln can be seen to have 2</a:t>
            </a:r>
            <a:r>
              <a:rPr lang="en-US" baseline="30000" dirty="0" smtClean="0"/>
              <a:t>p-t</a:t>
            </a:r>
            <a:r>
              <a:rPr lang="en-US" dirty="0" smtClean="0"/>
              <a:t> children</a:t>
            </a:r>
          </a:p>
          <a:p>
            <a:pPr lvl="1"/>
            <a:r>
              <a:rPr lang="en-US" dirty="0" smtClean="0"/>
              <a:t>Each page of Ln-1 also has 2</a:t>
            </a:r>
            <a:r>
              <a:rPr lang="en-US" baseline="30000" dirty="0" smtClean="0"/>
              <a:t>p-t</a:t>
            </a:r>
            <a:r>
              <a:rPr lang="en-US" dirty="0" smtClean="0"/>
              <a:t> entries and each entry points to a page of Ln-2</a:t>
            </a:r>
          </a:p>
          <a:p>
            <a:pPr lvl="2"/>
            <a:r>
              <a:rPr lang="en-US" dirty="0" smtClean="0"/>
              <a:t>Thus, each Ln-1 page can be seen to have 2</a:t>
            </a:r>
            <a:r>
              <a:rPr lang="en-US" baseline="30000" dirty="0" smtClean="0"/>
              <a:t>p-t</a:t>
            </a:r>
            <a:r>
              <a:rPr lang="en-US" dirty="0" smtClean="0"/>
              <a:t> children</a:t>
            </a:r>
          </a:p>
          <a:p>
            <a:pPr lvl="1"/>
            <a:endParaRPr lang="en-US" dirty="0" smtClean="0"/>
          </a:p>
        </p:txBody>
      </p:sp>
    </p:spTree>
    <p:extLst>
      <p:ext uri="{BB962C8B-B14F-4D97-AF65-F5344CB8AC3E}">
        <p14:creationId xmlns:p14="http://schemas.microsoft.com/office/powerpoint/2010/main" val="32422819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762000"/>
            <a:ext cx="8686800" cy="6096000"/>
          </a:xfrm>
        </p:spPr>
        <p:txBody>
          <a:bodyPr>
            <a:normAutofit/>
          </a:bodyPr>
          <a:lstStyle/>
          <a:p>
            <a:r>
              <a:rPr lang="en-US" dirty="0" smtClean="0"/>
              <a:t>Hierarchical page table (four levels)</a:t>
            </a:r>
          </a:p>
        </p:txBody>
      </p:sp>
      <p:sp>
        <p:nvSpPr>
          <p:cNvPr id="4" name="Rectangle 3"/>
          <p:cNvSpPr/>
          <p:nvPr/>
        </p:nvSpPr>
        <p:spPr>
          <a:xfrm>
            <a:off x="494071" y="3276600"/>
            <a:ext cx="914400" cy="381000"/>
          </a:xfrm>
          <a:prstGeom prst="rect">
            <a:avLst/>
          </a:prstGeom>
          <a:solidFill>
            <a:srgbClr val="F616D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94071" y="3657600"/>
            <a:ext cx="914400" cy="381000"/>
          </a:xfrm>
          <a:prstGeom prst="rect">
            <a:avLst/>
          </a:prstGeom>
          <a:solidFill>
            <a:srgbClr val="F616D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4072" y="4038600"/>
            <a:ext cx="914400" cy="381000"/>
          </a:xfrm>
          <a:prstGeom prst="rect">
            <a:avLst/>
          </a:prstGeom>
          <a:solidFill>
            <a:srgbClr val="F616D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96528" y="4419600"/>
            <a:ext cx="914400" cy="381000"/>
          </a:xfrm>
          <a:prstGeom prst="rect">
            <a:avLst/>
          </a:prstGeom>
          <a:solidFill>
            <a:srgbClr val="F616D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33600" y="1447800"/>
            <a:ext cx="914400" cy="381000"/>
          </a:xfrm>
          <a:prstGeom prst="rect">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133600" y="1828800"/>
            <a:ext cx="914400" cy="381000"/>
          </a:xfrm>
          <a:prstGeom prst="rect">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133600" y="2209800"/>
            <a:ext cx="914400" cy="381000"/>
          </a:xfrm>
          <a:prstGeom prst="rect">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133600" y="2590800"/>
            <a:ext cx="914400" cy="381000"/>
          </a:xfrm>
          <a:prstGeom prst="rect">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33600" y="6324600"/>
            <a:ext cx="914400" cy="381000"/>
          </a:xfrm>
          <a:prstGeom prst="rect">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133600" y="5943600"/>
            <a:ext cx="914400" cy="381000"/>
          </a:xfrm>
          <a:prstGeom prst="rect">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133600" y="5562600"/>
            <a:ext cx="914400" cy="381000"/>
          </a:xfrm>
          <a:prstGeom prst="rect">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133600" y="5181600"/>
            <a:ext cx="914400" cy="381000"/>
          </a:xfrm>
          <a:prstGeom prst="rect">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p:nvPr/>
        </p:nvCxnSpPr>
        <p:spPr>
          <a:xfrm flipV="1">
            <a:off x="1066800" y="2209800"/>
            <a:ext cx="1066800" cy="12573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066800" y="4629150"/>
            <a:ext cx="1066800" cy="131445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951271" y="3857625"/>
            <a:ext cx="1258529"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951271" y="4267200"/>
            <a:ext cx="1258529"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590800" y="3352800"/>
            <a:ext cx="152400" cy="1809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90800" y="3705226"/>
            <a:ext cx="152400" cy="1809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590800" y="4114800"/>
            <a:ext cx="152400" cy="1809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590800" y="4572000"/>
            <a:ext cx="152400" cy="1809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724400" y="1447800"/>
            <a:ext cx="914400" cy="381000"/>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724400" y="1828800"/>
            <a:ext cx="914400" cy="381000"/>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724400" y="2209800"/>
            <a:ext cx="914400" cy="381000"/>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724400" y="2590800"/>
            <a:ext cx="914400" cy="381000"/>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724400" y="6324600"/>
            <a:ext cx="914400" cy="381000"/>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4724400" y="5943600"/>
            <a:ext cx="914400" cy="381000"/>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4724400" y="5562600"/>
            <a:ext cx="914400" cy="381000"/>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4724400" y="5181600"/>
            <a:ext cx="914400" cy="381000"/>
          </a:xfrm>
          <a:prstGeom prst="rect">
            <a:avLst/>
          </a:prstGeom>
          <a:solidFill>
            <a:schemeClr val="bg1">
              <a:lumMod val="6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a:off x="2703872" y="1600200"/>
            <a:ext cx="2020528" cy="609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2590800" y="5943600"/>
            <a:ext cx="2133600" cy="56197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5105400" y="3324226"/>
            <a:ext cx="152400" cy="1809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5105400" y="3676652"/>
            <a:ext cx="152400" cy="1809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105400" y="4086226"/>
            <a:ext cx="152400" cy="1809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105400" y="4543426"/>
            <a:ext cx="152400" cy="1809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010400" y="1447800"/>
            <a:ext cx="914400" cy="3810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010400" y="1828800"/>
            <a:ext cx="914400" cy="3810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10400" y="2209800"/>
            <a:ext cx="914400" cy="3810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010400" y="2590800"/>
            <a:ext cx="914400" cy="3810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7010400" y="6324600"/>
            <a:ext cx="914400" cy="3810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7010400" y="5943600"/>
            <a:ext cx="914400" cy="3810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7010400" y="5562600"/>
            <a:ext cx="914400" cy="3810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7010400" y="5181600"/>
            <a:ext cx="914400" cy="3810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p:nvPr/>
        </p:nvCxnSpPr>
        <p:spPr>
          <a:xfrm>
            <a:off x="5257800" y="1600200"/>
            <a:ext cx="1752600" cy="609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5181600" y="5943600"/>
            <a:ext cx="1828800" cy="56197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7391400" y="3324226"/>
            <a:ext cx="152400" cy="1809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391400" y="3676652"/>
            <a:ext cx="152400" cy="1809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391400" y="4086226"/>
            <a:ext cx="152400" cy="1809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7391400" y="4543426"/>
            <a:ext cx="152400" cy="1809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p:nvPr/>
        </p:nvCxnSpPr>
        <p:spPr>
          <a:xfrm>
            <a:off x="2590800" y="1981200"/>
            <a:ext cx="1219200" cy="381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590800" y="2362200"/>
            <a:ext cx="1219200" cy="381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2590800" y="2819400"/>
            <a:ext cx="1219200" cy="381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2590800" y="5743574"/>
            <a:ext cx="1143000" cy="42862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2667000" y="5286374"/>
            <a:ext cx="1143000" cy="42862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2667000" y="4876800"/>
            <a:ext cx="1143000" cy="42862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5181600" y="1981200"/>
            <a:ext cx="1219200" cy="381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5105400" y="2362200"/>
            <a:ext cx="1219200" cy="381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105400" y="2743200"/>
            <a:ext cx="1219200" cy="3810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5257800" y="4953000"/>
            <a:ext cx="1143000" cy="42862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5257800" y="5410200"/>
            <a:ext cx="1143000" cy="42862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5257800" y="5791200"/>
            <a:ext cx="1143000" cy="42862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53019" y="2768025"/>
            <a:ext cx="566181" cy="584775"/>
          </a:xfrm>
          <a:prstGeom prst="rect">
            <a:avLst/>
          </a:prstGeom>
          <a:noFill/>
        </p:spPr>
        <p:txBody>
          <a:bodyPr wrap="none" rtlCol="0">
            <a:spAutoFit/>
          </a:bodyPr>
          <a:lstStyle/>
          <a:p>
            <a:r>
              <a:rPr lang="en-US" sz="3200" dirty="0" smtClean="0"/>
              <a:t>L4</a:t>
            </a:r>
            <a:endParaRPr lang="en-US" sz="3200" dirty="0"/>
          </a:p>
        </p:txBody>
      </p:sp>
      <p:sp>
        <p:nvSpPr>
          <p:cNvPr id="87" name="TextBox 86"/>
          <p:cNvSpPr txBox="1"/>
          <p:nvPr/>
        </p:nvSpPr>
        <p:spPr>
          <a:xfrm>
            <a:off x="2329419" y="2895600"/>
            <a:ext cx="566181" cy="584775"/>
          </a:xfrm>
          <a:prstGeom prst="rect">
            <a:avLst/>
          </a:prstGeom>
          <a:noFill/>
        </p:spPr>
        <p:txBody>
          <a:bodyPr wrap="none" rtlCol="0">
            <a:spAutoFit/>
          </a:bodyPr>
          <a:lstStyle/>
          <a:p>
            <a:r>
              <a:rPr lang="en-US" sz="3200" dirty="0" smtClean="0"/>
              <a:t>L3</a:t>
            </a:r>
            <a:endParaRPr lang="en-US" sz="3200" dirty="0"/>
          </a:p>
        </p:txBody>
      </p:sp>
      <p:sp>
        <p:nvSpPr>
          <p:cNvPr id="88" name="TextBox 87"/>
          <p:cNvSpPr txBox="1"/>
          <p:nvPr/>
        </p:nvSpPr>
        <p:spPr>
          <a:xfrm>
            <a:off x="4920219" y="2844225"/>
            <a:ext cx="566181" cy="584775"/>
          </a:xfrm>
          <a:prstGeom prst="rect">
            <a:avLst/>
          </a:prstGeom>
          <a:noFill/>
        </p:spPr>
        <p:txBody>
          <a:bodyPr wrap="none" rtlCol="0">
            <a:spAutoFit/>
          </a:bodyPr>
          <a:lstStyle/>
          <a:p>
            <a:r>
              <a:rPr lang="en-US" sz="3200" dirty="0" smtClean="0"/>
              <a:t>L2</a:t>
            </a:r>
            <a:endParaRPr lang="en-US" sz="3200" dirty="0"/>
          </a:p>
        </p:txBody>
      </p:sp>
      <p:sp>
        <p:nvSpPr>
          <p:cNvPr id="89" name="TextBox 88"/>
          <p:cNvSpPr txBox="1"/>
          <p:nvPr/>
        </p:nvSpPr>
        <p:spPr>
          <a:xfrm>
            <a:off x="7206219" y="2844225"/>
            <a:ext cx="566181" cy="584775"/>
          </a:xfrm>
          <a:prstGeom prst="rect">
            <a:avLst/>
          </a:prstGeom>
          <a:noFill/>
        </p:spPr>
        <p:txBody>
          <a:bodyPr wrap="none" rtlCol="0">
            <a:spAutoFit/>
          </a:bodyPr>
          <a:lstStyle/>
          <a:p>
            <a:r>
              <a:rPr lang="en-US" sz="3200" dirty="0" smtClean="0"/>
              <a:t>L1</a:t>
            </a:r>
            <a:endParaRPr lang="en-US" sz="3200" dirty="0"/>
          </a:p>
        </p:txBody>
      </p:sp>
      <p:sp>
        <p:nvSpPr>
          <p:cNvPr id="91" name="TextBox 90"/>
          <p:cNvSpPr txBox="1"/>
          <p:nvPr/>
        </p:nvSpPr>
        <p:spPr>
          <a:xfrm>
            <a:off x="0" y="4724400"/>
            <a:ext cx="1738296" cy="830997"/>
          </a:xfrm>
          <a:prstGeom prst="rect">
            <a:avLst/>
          </a:prstGeom>
          <a:noFill/>
        </p:spPr>
        <p:txBody>
          <a:bodyPr wrap="none" rtlCol="0">
            <a:spAutoFit/>
          </a:bodyPr>
          <a:lstStyle/>
          <a:p>
            <a:r>
              <a:rPr lang="en-US" sz="2400" dirty="0" smtClean="0"/>
              <a:t>One page</a:t>
            </a:r>
          </a:p>
          <a:p>
            <a:r>
              <a:rPr lang="en-US" sz="2400" dirty="0" smtClean="0"/>
              <a:t>= 2</a:t>
            </a:r>
            <a:r>
              <a:rPr lang="en-US" sz="2400" baseline="30000" dirty="0" smtClean="0"/>
              <a:t>p-t</a:t>
            </a:r>
            <a:r>
              <a:rPr lang="en-US" sz="2400" dirty="0" smtClean="0"/>
              <a:t> entries</a:t>
            </a:r>
            <a:endParaRPr lang="en-US" sz="2400" dirty="0"/>
          </a:p>
        </p:txBody>
      </p:sp>
      <p:sp>
        <p:nvSpPr>
          <p:cNvPr id="92" name="TextBox 91"/>
          <p:cNvSpPr txBox="1"/>
          <p:nvPr/>
        </p:nvSpPr>
        <p:spPr>
          <a:xfrm>
            <a:off x="2819400" y="3606225"/>
            <a:ext cx="1573123" cy="523220"/>
          </a:xfrm>
          <a:prstGeom prst="rect">
            <a:avLst/>
          </a:prstGeom>
          <a:noFill/>
        </p:spPr>
        <p:txBody>
          <a:bodyPr wrap="none" rtlCol="0">
            <a:spAutoFit/>
          </a:bodyPr>
          <a:lstStyle/>
          <a:p>
            <a:r>
              <a:rPr lang="en-US" sz="2800" dirty="0" smtClean="0"/>
              <a:t>2</a:t>
            </a:r>
            <a:r>
              <a:rPr lang="en-US" sz="2800" baseline="30000" dirty="0" smtClean="0"/>
              <a:t>p-t</a:t>
            </a:r>
            <a:r>
              <a:rPr lang="en-US" sz="2800" dirty="0" smtClean="0"/>
              <a:t> pages</a:t>
            </a:r>
            <a:endParaRPr lang="en-US" sz="2800" dirty="0"/>
          </a:p>
        </p:txBody>
      </p:sp>
      <p:sp>
        <p:nvSpPr>
          <p:cNvPr id="93" name="TextBox 92"/>
          <p:cNvSpPr txBox="1"/>
          <p:nvPr/>
        </p:nvSpPr>
        <p:spPr>
          <a:xfrm>
            <a:off x="5284877" y="3591580"/>
            <a:ext cx="1816779" cy="523220"/>
          </a:xfrm>
          <a:prstGeom prst="rect">
            <a:avLst/>
          </a:prstGeom>
          <a:noFill/>
        </p:spPr>
        <p:txBody>
          <a:bodyPr wrap="none" rtlCol="0">
            <a:spAutoFit/>
          </a:bodyPr>
          <a:lstStyle/>
          <a:p>
            <a:r>
              <a:rPr lang="en-US" sz="2800" dirty="0" smtClean="0"/>
              <a:t>2</a:t>
            </a:r>
            <a:r>
              <a:rPr lang="en-US" sz="2800" baseline="30000" dirty="0" smtClean="0"/>
              <a:t>2p-2t</a:t>
            </a:r>
            <a:r>
              <a:rPr lang="en-US" sz="2800" dirty="0" smtClean="0"/>
              <a:t> pages</a:t>
            </a:r>
            <a:endParaRPr lang="en-US" sz="2800" dirty="0"/>
          </a:p>
        </p:txBody>
      </p:sp>
      <p:sp>
        <p:nvSpPr>
          <p:cNvPr id="94" name="TextBox 93"/>
          <p:cNvSpPr txBox="1"/>
          <p:nvPr/>
        </p:nvSpPr>
        <p:spPr>
          <a:xfrm>
            <a:off x="7555821" y="3429000"/>
            <a:ext cx="1029705" cy="954107"/>
          </a:xfrm>
          <a:prstGeom prst="rect">
            <a:avLst/>
          </a:prstGeom>
          <a:noFill/>
        </p:spPr>
        <p:txBody>
          <a:bodyPr wrap="none" rtlCol="0">
            <a:spAutoFit/>
          </a:bodyPr>
          <a:lstStyle/>
          <a:p>
            <a:r>
              <a:rPr lang="en-US" sz="2800" dirty="0" smtClean="0"/>
              <a:t>2</a:t>
            </a:r>
            <a:r>
              <a:rPr lang="en-US" sz="2800" baseline="30000" dirty="0" smtClean="0"/>
              <a:t>3p-3t</a:t>
            </a:r>
            <a:r>
              <a:rPr lang="en-US" sz="2800" dirty="0" smtClean="0"/>
              <a:t> </a:t>
            </a:r>
          </a:p>
          <a:p>
            <a:r>
              <a:rPr lang="en-US" sz="2800" dirty="0" smtClean="0"/>
              <a:t>pages</a:t>
            </a:r>
          </a:p>
        </p:txBody>
      </p:sp>
      <p:sp>
        <p:nvSpPr>
          <p:cNvPr id="95" name="TextBox 94"/>
          <p:cNvSpPr txBox="1"/>
          <p:nvPr/>
        </p:nvSpPr>
        <p:spPr>
          <a:xfrm>
            <a:off x="7924800" y="5496580"/>
            <a:ext cx="1311578" cy="523220"/>
          </a:xfrm>
          <a:prstGeom prst="rect">
            <a:avLst/>
          </a:prstGeom>
          <a:noFill/>
        </p:spPr>
        <p:txBody>
          <a:bodyPr wrap="none" rtlCol="0">
            <a:spAutoFit/>
          </a:bodyPr>
          <a:lstStyle/>
          <a:p>
            <a:r>
              <a:rPr lang="en-US" sz="2800" dirty="0" smtClean="0">
                <a:solidFill>
                  <a:srgbClr val="FF0000"/>
                </a:solidFill>
              </a:rPr>
              <a:t>v=5p-4t</a:t>
            </a:r>
            <a:endParaRPr lang="en-US" sz="2800" dirty="0">
              <a:solidFill>
                <a:srgbClr val="FF0000"/>
              </a:solidFill>
            </a:endParaRPr>
          </a:p>
        </p:txBody>
      </p:sp>
      <p:cxnSp>
        <p:nvCxnSpPr>
          <p:cNvPr id="97" name="Straight Arrow Connector 96"/>
          <p:cNvCxnSpPr>
            <a:endCxn id="99" idx="1"/>
          </p:cNvCxnSpPr>
          <p:nvPr/>
        </p:nvCxnSpPr>
        <p:spPr>
          <a:xfrm flipV="1">
            <a:off x="7543800" y="844898"/>
            <a:ext cx="381000" cy="75530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7543800" y="6477000"/>
            <a:ext cx="12192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7924800" y="152400"/>
            <a:ext cx="1340303" cy="1384995"/>
          </a:xfrm>
          <a:prstGeom prst="rect">
            <a:avLst/>
          </a:prstGeom>
          <a:noFill/>
        </p:spPr>
        <p:txBody>
          <a:bodyPr wrap="none" rtlCol="0">
            <a:spAutoFit/>
          </a:bodyPr>
          <a:lstStyle/>
          <a:p>
            <a:r>
              <a:rPr lang="en-US" sz="2800" dirty="0" smtClean="0"/>
              <a:t>2</a:t>
            </a:r>
            <a:r>
              <a:rPr lang="en-US" sz="2800" baseline="30000" dirty="0" smtClean="0"/>
              <a:t>4p-4t</a:t>
            </a:r>
            <a:r>
              <a:rPr lang="en-US" sz="2800" dirty="0" smtClean="0"/>
              <a:t> </a:t>
            </a:r>
          </a:p>
          <a:p>
            <a:r>
              <a:rPr lang="en-US" sz="2800" dirty="0" smtClean="0"/>
              <a:t>physical</a:t>
            </a:r>
          </a:p>
          <a:p>
            <a:r>
              <a:rPr lang="en-US" sz="2800" dirty="0" smtClean="0"/>
              <a:t>pages</a:t>
            </a:r>
          </a:p>
        </p:txBody>
      </p:sp>
      <p:cxnSp>
        <p:nvCxnSpPr>
          <p:cNvPr id="103" name="Straight Arrow Connector 102"/>
          <p:cNvCxnSpPr/>
          <p:nvPr/>
        </p:nvCxnSpPr>
        <p:spPr>
          <a:xfrm flipV="1">
            <a:off x="7555821" y="1600200"/>
            <a:ext cx="826179" cy="4572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7467600" y="2057400"/>
            <a:ext cx="1219200" cy="3048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V="1">
            <a:off x="7543800" y="2514600"/>
            <a:ext cx="1219200" cy="25342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V="1">
            <a:off x="7467600" y="4800600"/>
            <a:ext cx="1219200" cy="6096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8686800" y="3276600"/>
            <a:ext cx="152400" cy="1809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8686800" y="3629026"/>
            <a:ext cx="152400" cy="1809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8686800" y="4038600"/>
            <a:ext cx="152400" cy="1809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8686800" y="4495800"/>
            <a:ext cx="152400" cy="18097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7572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03188"/>
            <a:ext cx="9144000" cy="811212"/>
          </a:xfrm>
        </p:spPr>
        <p:txBody>
          <a:bodyPr/>
          <a:lstStyle/>
          <a:p>
            <a:pPr eaLnBrk="1" hangingPunct="1">
              <a:defRPr/>
            </a:pPr>
            <a:r>
              <a:rPr lang="en-US" sz="4400" b="0" dirty="0" smtClean="0">
                <a:solidFill>
                  <a:schemeClr val="accent6">
                    <a:lumMod val="10000"/>
                  </a:schemeClr>
                </a:solidFill>
                <a:effectLst/>
                <a:latin typeface="Calibri" panose="020F0502020204030204" pitchFamily="34" charset="0"/>
                <a:cs typeface="Calibri" panose="020F0502020204030204" pitchFamily="34" charset="0"/>
              </a:rPr>
              <a:t>VA to PA translation: An example</a:t>
            </a:r>
          </a:p>
        </p:txBody>
      </p:sp>
      <p:sp>
        <p:nvSpPr>
          <p:cNvPr id="3" name="Rectangle 2"/>
          <p:cNvSpPr/>
          <p:nvPr/>
        </p:nvSpPr>
        <p:spPr bwMode="auto">
          <a:xfrm>
            <a:off x="914401" y="1143000"/>
            <a:ext cx="1447799" cy="579119"/>
          </a:xfrm>
          <a:prstGeom prst="rect">
            <a:avLst/>
          </a:prstGeom>
          <a:solidFill>
            <a:srgbClr val="FB05FF"/>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9 bits</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8" name="Rectangle 7"/>
          <p:cNvSpPr/>
          <p:nvPr/>
        </p:nvSpPr>
        <p:spPr bwMode="auto">
          <a:xfrm>
            <a:off x="2362200" y="1143000"/>
            <a:ext cx="1447799" cy="579119"/>
          </a:xfrm>
          <a:prstGeom prst="rect">
            <a:avLst/>
          </a:prstGeom>
          <a:solidFill>
            <a:schemeClr val="accent5">
              <a:lumMod val="75000"/>
            </a:schemeClr>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9 bits</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9" name="Rectangle 8"/>
          <p:cNvSpPr/>
          <p:nvPr/>
        </p:nvSpPr>
        <p:spPr bwMode="auto">
          <a:xfrm>
            <a:off x="3810000" y="1143000"/>
            <a:ext cx="1447799" cy="579119"/>
          </a:xfrm>
          <a:prstGeom prst="rect">
            <a:avLst/>
          </a:prstGeom>
          <a:solidFill>
            <a:schemeClr val="bg1">
              <a:lumMod val="75000"/>
            </a:schemeClr>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9 bits</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10" name="Rectangle 9"/>
          <p:cNvSpPr/>
          <p:nvPr/>
        </p:nvSpPr>
        <p:spPr bwMode="auto">
          <a:xfrm>
            <a:off x="5257800" y="1143000"/>
            <a:ext cx="1447799" cy="579119"/>
          </a:xfrm>
          <a:prstGeom prst="rect">
            <a:avLst/>
          </a:prstGeom>
          <a:solidFill>
            <a:srgbClr val="00B0F0"/>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9 bits</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11" name="Rectangle 10"/>
          <p:cNvSpPr/>
          <p:nvPr/>
        </p:nvSpPr>
        <p:spPr bwMode="auto">
          <a:xfrm>
            <a:off x="6705600" y="1143000"/>
            <a:ext cx="1981200" cy="579119"/>
          </a:xfrm>
          <a:prstGeom prst="rect">
            <a:avLst/>
          </a:prstGeom>
          <a:solidFill>
            <a:srgbClr val="FFC000"/>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12 bits</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6" name="TextBox 5"/>
          <p:cNvSpPr txBox="1"/>
          <p:nvPr/>
        </p:nvSpPr>
        <p:spPr>
          <a:xfrm flipH="1">
            <a:off x="116512" y="1153744"/>
            <a:ext cx="640081"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VA</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sp>
        <p:nvSpPr>
          <p:cNvPr id="7" name="Rectangle 6"/>
          <p:cNvSpPr/>
          <p:nvPr/>
        </p:nvSpPr>
        <p:spPr bwMode="auto">
          <a:xfrm>
            <a:off x="1402081" y="1981200"/>
            <a:ext cx="1188719" cy="1752600"/>
          </a:xfrm>
          <a:prstGeom prst="rect">
            <a:avLst/>
          </a:prstGeom>
          <a:solidFill>
            <a:srgbClr val="FB05FF"/>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800" b="0" i="0" u="none" strike="noStrike" kern="1200" cap="none" spc="0" normalizeH="0" baseline="0" noProof="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14" name="Rectangle 13"/>
          <p:cNvSpPr/>
          <p:nvPr/>
        </p:nvSpPr>
        <p:spPr bwMode="auto">
          <a:xfrm>
            <a:off x="3276600" y="1981200"/>
            <a:ext cx="1188719" cy="1752600"/>
          </a:xfrm>
          <a:prstGeom prst="rect">
            <a:avLst/>
          </a:prstGeom>
          <a:solidFill>
            <a:schemeClr val="accent5">
              <a:lumMod val="75000"/>
            </a:schemeClr>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800" b="0" i="0" u="none" strike="noStrike" kern="1200" cap="none" spc="0" normalizeH="0" baseline="0" noProof="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15" name="Rectangle 14"/>
          <p:cNvSpPr/>
          <p:nvPr/>
        </p:nvSpPr>
        <p:spPr bwMode="auto">
          <a:xfrm>
            <a:off x="5105400" y="1981200"/>
            <a:ext cx="1188719" cy="1752600"/>
          </a:xfrm>
          <a:prstGeom prst="rect">
            <a:avLst/>
          </a:prstGeom>
          <a:solidFill>
            <a:schemeClr val="bg1">
              <a:lumMod val="85000"/>
            </a:schemeClr>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800" b="0" i="0" u="none" strike="noStrike" kern="1200" cap="none" spc="0" normalizeH="0" baseline="0" noProof="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16" name="Rectangle 15"/>
          <p:cNvSpPr/>
          <p:nvPr/>
        </p:nvSpPr>
        <p:spPr bwMode="auto">
          <a:xfrm>
            <a:off x="6934200" y="1981200"/>
            <a:ext cx="1188719" cy="1752600"/>
          </a:xfrm>
          <a:prstGeom prst="rect">
            <a:avLst/>
          </a:prstGeom>
          <a:solidFill>
            <a:srgbClr val="00B0F0"/>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2800" b="0" i="0" u="none" strike="noStrike" kern="1200" cap="none" spc="0" normalizeH="0" baseline="0" noProof="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17" name="TextBox 16"/>
          <p:cNvSpPr txBox="1"/>
          <p:nvPr/>
        </p:nvSpPr>
        <p:spPr>
          <a:xfrm flipH="1">
            <a:off x="-2456" y="3476052"/>
            <a:ext cx="1069256"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PTBR</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cxnSp>
        <p:nvCxnSpPr>
          <p:cNvPr id="13" name="Straight Arrow Connector 12"/>
          <p:cNvCxnSpPr>
            <a:stCxn id="17" idx="1"/>
          </p:cNvCxnSpPr>
          <p:nvPr/>
        </p:nvCxnSpPr>
        <p:spPr bwMode="auto">
          <a:xfrm>
            <a:off x="1066800" y="3737662"/>
            <a:ext cx="332825" cy="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sp>
        <p:nvSpPr>
          <p:cNvPr id="22" name="Oval 21"/>
          <p:cNvSpPr/>
          <p:nvPr/>
        </p:nvSpPr>
        <p:spPr bwMode="auto">
          <a:xfrm>
            <a:off x="335280" y="2819400"/>
            <a:ext cx="502920" cy="457200"/>
          </a:xfrm>
          <a:prstGeom prst="ellipse">
            <a:avLst/>
          </a:prstGeom>
          <a:solidFill>
            <a:srgbClr val="F0DCDE"/>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25" name="Oval 24"/>
          <p:cNvSpPr/>
          <p:nvPr/>
        </p:nvSpPr>
        <p:spPr bwMode="auto">
          <a:xfrm>
            <a:off x="76199" y="2057400"/>
            <a:ext cx="1018625" cy="457200"/>
          </a:xfrm>
          <a:prstGeom prst="ellipse">
            <a:avLst/>
          </a:prstGeom>
          <a:solidFill>
            <a:srgbClr val="F0DCDE"/>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&lt;&lt;3</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cxnSp>
        <p:nvCxnSpPr>
          <p:cNvPr id="24" name="Straight Arrow Connector 23"/>
          <p:cNvCxnSpPr>
            <a:stCxn id="3" idx="2"/>
            <a:endCxn id="25" idx="0"/>
          </p:cNvCxnSpPr>
          <p:nvPr/>
        </p:nvCxnSpPr>
        <p:spPr bwMode="auto">
          <a:xfrm flipH="1">
            <a:off x="585512" y="1722119"/>
            <a:ext cx="1052789" cy="335281"/>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27" name="Straight Arrow Connector 26"/>
          <p:cNvCxnSpPr>
            <a:stCxn id="25" idx="4"/>
            <a:endCxn id="22" idx="0"/>
          </p:cNvCxnSpPr>
          <p:nvPr/>
        </p:nvCxnSpPr>
        <p:spPr bwMode="auto">
          <a:xfrm>
            <a:off x="585512" y="2514600"/>
            <a:ext cx="1228" cy="30480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30" name="Straight Arrow Connector 29"/>
          <p:cNvCxnSpPr>
            <a:endCxn id="22" idx="4"/>
          </p:cNvCxnSpPr>
          <p:nvPr/>
        </p:nvCxnSpPr>
        <p:spPr bwMode="auto">
          <a:xfrm flipV="1">
            <a:off x="585512" y="3276600"/>
            <a:ext cx="1228" cy="30480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32" name="Straight Arrow Connector 31"/>
          <p:cNvCxnSpPr>
            <a:stCxn id="22" idx="6"/>
          </p:cNvCxnSpPr>
          <p:nvPr/>
        </p:nvCxnSpPr>
        <p:spPr bwMode="auto">
          <a:xfrm>
            <a:off x="838200" y="3048000"/>
            <a:ext cx="561425" cy="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34" name="Straight Connector 33"/>
          <p:cNvCxnSpPr>
            <a:stCxn id="7" idx="1"/>
            <a:endCxn id="7" idx="3"/>
          </p:cNvCxnSpPr>
          <p:nvPr/>
        </p:nvCxnSpPr>
        <p:spPr bwMode="auto">
          <a:xfrm>
            <a:off x="1402081" y="2857500"/>
            <a:ext cx="1188719" cy="0"/>
          </a:xfrm>
          <a:prstGeom prst="line">
            <a:avLst/>
          </a:prstGeom>
          <a:solidFill>
            <a:schemeClr val="accent1"/>
          </a:solidFill>
          <a:ln w="50800" cap="flat" cmpd="sng" algn="ctr">
            <a:solidFill>
              <a:srgbClr val="000000"/>
            </a:solidFill>
            <a:prstDash val="solid"/>
            <a:round/>
            <a:headEnd type="none" w="med" len="med"/>
            <a:tailEnd type="none" w="med" len="med"/>
          </a:ln>
          <a:effectLst/>
        </p:spPr>
      </p:cxnSp>
      <p:cxnSp>
        <p:nvCxnSpPr>
          <p:cNvPr id="37" name="Straight Connector 36"/>
          <p:cNvCxnSpPr/>
          <p:nvPr/>
        </p:nvCxnSpPr>
        <p:spPr bwMode="auto">
          <a:xfrm>
            <a:off x="1402081" y="3200400"/>
            <a:ext cx="1188719" cy="0"/>
          </a:xfrm>
          <a:prstGeom prst="line">
            <a:avLst/>
          </a:prstGeom>
          <a:solidFill>
            <a:schemeClr val="accent1"/>
          </a:solidFill>
          <a:ln w="50800" cap="flat" cmpd="sng" algn="ctr">
            <a:solidFill>
              <a:srgbClr val="000000"/>
            </a:solidFill>
            <a:prstDash val="solid"/>
            <a:round/>
            <a:headEnd type="none" w="med" len="med"/>
            <a:tailEnd type="none" w="med" len="med"/>
          </a:ln>
          <a:effectLst/>
        </p:spPr>
      </p:cxnSp>
      <p:sp>
        <p:nvSpPr>
          <p:cNvPr id="38" name="TextBox 37"/>
          <p:cNvSpPr txBox="1"/>
          <p:nvPr/>
        </p:nvSpPr>
        <p:spPr>
          <a:xfrm flipH="1">
            <a:off x="1417319" y="2743200"/>
            <a:ext cx="1249681"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64 bits</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sp>
        <p:nvSpPr>
          <p:cNvPr id="39" name="TextBox 38"/>
          <p:cNvSpPr txBox="1"/>
          <p:nvPr/>
        </p:nvSpPr>
        <p:spPr>
          <a:xfrm flipH="1">
            <a:off x="1341119" y="3657601"/>
            <a:ext cx="1402081"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L4 table</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sp>
        <p:nvSpPr>
          <p:cNvPr id="40" name="Oval 39"/>
          <p:cNvSpPr/>
          <p:nvPr/>
        </p:nvSpPr>
        <p:spPr bwMode="auto">
          <a:xfrm>
            <a:off x="2667000" y="2819400"/>
            <a:ext cx="502920" cy="457200"/>
          </a:xfrm>
          <a:prstGeom prst="ellipse">
            <a:avLst/>
          </a:prstGeom>
          <a:solidFill>
            <a:srgbClr val="F0DCDE"/>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45" name="Oval 44"/>
          <p:cNvSpPr/>
          <p:nvPr/>
        </p:nvSpPr>
        <p:spPr bwMode="auto">
          <a:xfrm>
            <a:off x="2410375" y="2057400"/>
            <a:ext cx="1018625" cy="457200"/>
          </a:xfrm>
          <a:prstGeom prst="ellipse">
            <a:avLst/>
          </a:prstGeom>
          <a:solidFill>
            <a:srgbClr val="F0DCDE"/>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&lt;&lt;3</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cxnSp>
        <p:nvCxnSpPr>
          <p:cNvPr id="50" name="Straight Arrow Connector 49"/>
          <p:cNvCxnSpPr>
            <a:endCxn id="45" idx="0"/>
          </p:cNvCxnSpPr>
          <p:nvPr/>
        </p:nvCxnSpPr>
        <p:spPr bwMode="auto">
          <a:xfrm flipH="1">
            <a:off x="2919688" y="1722119"/>
            <a:ext cx="6393" cy="335281"/>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53" name="Straight Arrow Connector 52"/>
          <p:cNvCxnSpPr/>
          <p:nvPr/>
        </p:nvCxnSpPr>
        <p:spPr bwMode="auto">
          <a:xfrm flipH="1">
            <a:off x="2895600" y="2484119"/>
            <a:ext cx="6393" cy="335281"/>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54" name="Straight Arrow Connector 53"/>
          <p:cNvCxnSpPr/>
          <p:nvPr/>
        </p:nvCxnSpPr>
        <p:spPr bwMode="auto">
          <a:xfrm>
            <a:off x="2562775" y="3048000"/>
            <a:ext cx="256625" cy="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56" name="Straight Arrow Connector 55"/>
          <p:cNvCxnSpPr/>
          <p:nvPr/>
        </p:nvCxnSpPr>
        <p:spPr bwMode="auto">
          <a:xfrm>
            <a:off x="3019975" y="3048000"/>
            <a:ext cx="332825" cy="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55" name="Straight Arrow Connector 54"/>
          <p:cNvCxnSpPr/>
          <p:nvPr/>
        </p:nvCxnSpPr>
        <p:spPr bwMode="auto">
          <a:xfrm>
            <a:off x="2562775" y="3048000"/>
            <a:ext cx="713825" cy="68580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sp>
        <p:nvSpPr>
          <p:cNvPr id="60" name="TextBox 59"/>
          <p:cNvSpPr txBox="1"/>
          <p:nvPr/>
        </p:nvSpPr>
        <p:spPr>
          <a:xfrm flipH="1">
            <a:off x="2971800" y="3667780"/>
            <a:ext cx="1783081" cy="95410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L3 table’s one page</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sp>
        <p:nvSpPr>
          <p:cNvPr id="61" name="TextBox 60"/>
          <p:cNvSpPr txBox="1"/>
          <p:nvPr/>
        </p:nvSpPr>
        <p:spPr>
          <a:xfrm flipH="1">
            <a:off x="3276600" y="2753380"/>
            <a:ext cx="1249681"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64 bits</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cxnSp>
        <p:nvCxnSpPr>
          <p:cNvPr id="59" name="Straight Connector 58"/>
          <p:cNvCxnSpPr>
            <a:stCxn id="14" idx="1"/>
          </p:cNvCxnSpPr>
          <p:nvPr/>
        </p:nvCxnSpPr>
        <p:spPr bwMode="auto">
          <a:xfrm flipV="1">
            <a:off x="3276600" y="2849881"/>
            <a:ext cx="1188719" cy="7619"/>
          </a:xfrm>
          <a:prstGeom prst="line">
            <a:avLst/>
          </a:prstGeom>
          <a:solidFill>
            <a:schemeClr val="accent1"/>
          </a:solidFill>
          <a:ln w="50800" cap="flat" cmpd="sng" algn="ctr">
            <a:solidFill>
              <a:srgbClr val="000000"/>
            </a:solidFill>
            <a:prstDash val="solid"/>
            <a:round/>
            <a:headEnd type="none" w="med" len="med"/>
            <a:tailEnd type="none" w="med" len="med"/>
          </a:ln>
          <a:effectLst/>
        </p:spPr>
      </p:cxnSp>
      <p:cxnSp>
        <p:nvCxnSpPr>
          <p:cNvPr id="64" name="Straight Connector 63"/>
          <p:cNvCxnSpPr/>
          <p:nvPr/>
        </p:nvCxnSpPr>
        <p:spPr bwMode="auto">
          <a:xfrm flipV="1">
            <a:off x="3276600" y="3200400"/>
            <a:ext cx="1188719" cy="7619"/>
          </a:xfrm>
          <a:prstGeom prst="line">
            <a:avLst/>
          </a:prstGeom>
          <a:solidFill>
            <a:schemeClr val="accent1"/>
          </a:solidFill>
          <a:ln w="50800" cap="flat" cmpd="sng" algn="ctr">
            <a:solidFill>
              <a:srgbClr val="000000"/>
            </a:solidFill>
            <a:prstDash val="solid"/>
            <a:round/>
            <a:headEnd type="none" w="med" len="med"/>
            <a:tailEnd type="none" w="med" len="med"/>
          </a:ln>
          <a:effectLst/>
        </p:spPr>
      </p:cxnSp>
      <p:sp>
        <p:nvSpPr>
          <p:cNvPr id="65" name="Oval 64"/>
          <p:cNvSpPr/>
          <p:nvPr/>
        </p:nvSpPr>
        <p:spPr bwMode="auto">
          <a:xfrm>
            <a:off x="4315375" y="2057400"/>
            <a:ext cx="1018625" cy="457200"/>
          </a:xfrm>
          <a:prstGeom prst="ellipse">
            <a:avLst/>
          </a:prstGeom>
          <a:solidFill>
            <a:srgbClr val="F0DCDE"/>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&lt;&lt;3</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66" name="Oval 65"/>
          <p:cNvSpPr/>
          <p:nvPr/>
        </p:nvSpPr>
        <p:spPr bwMode="auto">
          <a:xfrm>
            <a:off x="4526280" y="2819400"/>
            <a:ext cx="502920" cy="457200"/>
          </a:xfrm>
          <a:prstGeom prst="ellipse">
            <a:avLst/>
          </a:prstGeom>
          <a:solidFill>
            <a:srgbClr val="F0DCDE"/>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cxnSp>
        <p:nvCxnSpPr>
          <p:cNvPr id="67" name="Straight Arrow Connector 66"/>
          <p:cNvCxnSpPr/>
          <p:nvPr/>
        </p:nvCxnSpPr>
        <p:spPr bwMode="auto">
          <a:xfrm flipH="1">
            <a:off x="4794207" y="1722119"/>
            <a:ext cx="6393" cy="335281"/>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68" name="Straight Arrow Connector 67"/>
          <p:cNvCxnSpPr/>
          <p:nvPr/>
        </p:nvCxnSpPr>
        <p:spPr bwMode="auto">
          <a:xfrm flipH="1">
            <a:off x="4794207" y="2514600"/>
            <a:ext cx="6393" cy="335281"/>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69" name="Straight Arrow Connector 68"/>
          <p:cNvCxnSpPr/>
          <p:nvPr/>
        </p:nvCxnSpPr>
        <p:spPr bwMode="auto">
          <a:xfrm>
            <a:off x="4876800" y="3048000"/>
            <a:ext cx="332825" cy="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70" name="Straight Arrow Connector 69"/>
          <p:cNvCxnSpPr/>
          <p:nvPr/>
        </p:nvCxnSpPr>
        <p:spPr bwMode="auto">
          <a:xfrm>
            <a:off x="4363550" y="3048000"/>
            <a:ext cx="284650" cy="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72" name="Straight Arrow Connector 71"/>
          <p:cNvCxnSpPr/>
          <p:nvPr/>
        </p:nvCxnSpPr>
        <p:spPr bwMode="auto">
          <a:xfrm>
            <a:off x="4391575" y="3048000"/>
            <a:ext cx="713825" cy="68580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sp>
        <p:nvSpPr>
          <p:cNvPr id="73" name="TextBox 72"/>
          <p:cNvSpPr txBox="1"/>
          <p:nvPr/>
        </p:nvSpPr>
        <p:spPr>
          <a:xfrm flipH="1">
            <a:off x="5106140" y="2743200"/>
            <a:ext cx="1249681"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64 bits</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cxnSp>
        <p:nvCxnSpPr>
          <p:cNvPr id="11264" name="Straight Connector 11263"/>
          <p:cNvCxnSpPr/>
          <p:nvPr/>
        </p:nvCxnSpPr>
        <p:spPr bwMode="auto">
          <a:xfrm>
            <a:off x="5105400" y="2857500"/>
            <a:ext cx="1188719" cy="0"/>
          </a:xfrm>
          <a:prstGeom prst="line">
            <a:avLst/>
          </a:prstGeom>
          <a:solidFill>
            <a:schemeClr val="accent1"/>
          </a:solidFill>
          <a:ln w="50800" cap="flat" cmpd="sng" algn="ctr">
            <a:solidFill>
              <a:srgbClr val="000000"/>
            </a:solidFill>
            <a:prstDash val="solid"/>
            <a:round/>
            <a:headEnd type="none" w="med" len="med"/>
            <a:tailEnd type="none" w="med" len="med"/>
          </a:ln>
          <a:effectLst/>
        </p:spPr>
      </p:cxnSp>
      <p:cxnSp>
        <p:nvCxnSpPr>
          <p:cNvPr id="76" name="Straight Connector 75"/>
          <p:cNvCxnSpPr/>
          <p:nvPr/>
        </p:nvCxnSpPr>
        <p:spPr bwMode="auto">
          <a:xfrm>
            <a:off x="5105400" y="3200400"/>
            <a:ext cx="1188719" cy="0"/>
          </a:xfrm>
          <a:prstGeom prst="line">
            <a:avLst/>
          </a:prstGeom>
          <a:solidFill>
            <a:schemeClr val="accent1"/>
          </a:solidFill>
          <a:ln w="50800" cap="flat" cmpd="sng" algn="ctr">
            <a:solidFill>
              <a:srgbClr val="000000"/>
            </a:solidFill>
            <a:prstDash val="solid"/>
            <a:round/>
            <a:headEnd type="none" w="med" len="med"/>
            <a:tailEnd type="none" w="med" len="med"/>
          </a:ln>
          <a:effectLst/>
        </p:spPr>
      </p:cxnSp>
      <p:sp>
        <p:nvSpPr>
          <p:cNvPr id="77" name="TextBox 76"/>
          <p:cNvSpPr txBox="1"/>
          <p:nvPr/>
        </p:nvSpPr>
        <p:spPr>
          <a:xfrm flipH="1">
            <a:off x="4800600" y="3657600"/>
            <a:ext cx="1783081" cy="95410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L2 table’s one page</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sp>
        <p:nvSpPr>
          <p:cNvPr id="78" name="Oval 77"/>
          <p:cNvSpPr/>
          <p:nvPr/>
        </p:nvSpPr>
        <p:spPr bwMode="auto">
          <a:xfrm>
            <a:off x="6144175" y="2057400"/>
            <a:ext cx="1018625" cy="457200"/>
          </a:xfrm>
          <a:prstGeom prst="ellipse">
            <a:avLst/>
          </a:prstGeom>
          <a:solidFill>
            <a:srgbClr val="F0DCDE"/>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&lt;&lt;3</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sp>
        <p:nvSpPr>
          <p:cNvPr id="79" name="Oval 78"/>
          <p:cNvSpPr/>
          <p:nvPr/>
        </p:nvSpPr>
        <p:spPr bwMode="auto">
          <a:xfrm>
            <a:off x="6355080" y="2819400"/>
            <a:ext cx="502920" cy="457200"/>
          </a:xfrm>
          <a:prstGeom prst="ellipse">
            <a:avLst/>
          </a:prstGeom>
          <a:solidFill>
            <a:srgbClr val="F0DCDE"/>
          </a:solidFill>
          <a:ln w="508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rPr>
              <a:t>+</a:t>
            </a:r>
            <a:endParaRPr kumimoji="0" lang="en-IN" sz="2800" b="0" i="0" u="none" strike="noStrike" kern="1200" cap="none" spc="0" normalizeH="0" baseline="0" noProof="0" dirty="0" smtClean="0">
              <a:ln>
                <a:noFill/>
              </a:ln>
              <a:solidFill>
                <a:srgbClr val="000000"/>
              </a:solidFill>
              <a:effectLst/>
              <a:uLnTx/>
              <a:uFillTx/>
              <a:latin typeface="Arial Unicode MS" pitchFamily="34" charset="-128"/>
              <a:ea typeface="Arial Unicode MS" pitchFamily="34" charset="-128"/>
              <a:cs typeface="Arial Unicode MS" pitchFamily="34" charset="-128"/>
            </a:endParaRPr>
          </a:p>
        </p:txBody>
      </p:sp>
      <p:cxnSp>
        <p:nvCxnSpPr>
          <p:cNvPr id="80" name="Straight Arrow Connector 79"/>
          <p:cNvCxnSpPr/>
          <p:nvPr/>
        </p:nvCxnSpPr>
        <p:spPr bwMode="auto">
          <a:xfrm flipH="1">
            <a:off x="6553200" y="1722119"/>
            <a:ext cx="6393" cy="335281"/>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81" name="Straight Arrow Connector 80"/>
          <p:cNvCxnSpPr/>
          <p:nvPr/>
        </p:nvCxnSpPr>
        <p:spPr bwMode="auto">
          <a:xfrm flipH="1">
            <a:off x="6623007" y="2484119"/>
            <a:ext cx="6393" cy="335281"/>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82" name="Straight Arrow Connector 81"/>
          <p:cNvCxnSpPr/>
          <p:nvPr/>
        </p:nvCxnSpPr>
        <p:spPr bwMode="auto">
          <a:xfrm>
            <a:off x="6705600" y="3048000"/>
            <a:ext cx="332825" cy="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83" name="Straight Arrow Connector 82"/>
          <p:cNvCxnSpPr/>
          <p:nvPr/>
        </p:nvCxnSpPr>
        <p:spPr bwMode="auto">
          <a:xfrm>
            <a:off x="6248400" y="3048000"/>
            <a:ext cx="228600" cy="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cxnSp>
        <p:nvCxnSpPr>
          <p:cNvPr id="87" name="Straight Arrow Connector 86"/>
          <p:cNvCxnSpPr/>
          <p:nvPr/>
        </p:nvCxnSpPr>
        <p:spPr bwMode="auto">
          <a:xfrm>
            <a:off x="6248400" y="3048000"/>
            <a:ext cx="713825" cy="68580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sp>
        <p:nvSpPr>
          <p:cNvPr id="88" name="TextBox 87"/>
          <p:cNvSpPr txBox="1"/>
          <p:nvPr/>
        </p:nvSpPr>
        <p:spPr>
          <a:xfrm flipH="1">
            <a:off x="6934200" y="2743200"/>
            <a:ext cx="1249681"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64 bits</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cxnSp>
        <p:nvCxnSpPr>
          <p:cNvPr id="11270" name="Straight Connector 11269"/>
          <p:cNvCxnSpPr/>
          <p:nvPr/>
        </p:nvCxnSpPr>
        <p:spPr bwMode="auto">
          <a:xfrm>
            <a:off x="6934200" y="2857500"/>
            <a:ext cx="1188719" cy="0"/>
          </a:xfrm>
          <a:prstGeom prst="line">
            <a:avLst/>
          </a:prstGeom>
          <a:solidFill>
            <a:schemeClr val="accent1"/>
          </a:solidFill>
          <a:ln w="50800" cap="flat" cmpd="sng" algn="ctr">
            <a:solidFill>
              <a:srgbClr val="000000"/>
            </a:solidFill>
            <a:prstDash val="solid"/>
            <a:round/>
            <a:headEnd type="none" w="med" len="med"/>
            <a:tailEnd type="none" w="med" len="med"/>
          </a:ln>
          <a:effectLst/>
        </p:spPr>
      </p:cxnSp>
      <p:cxnSp>
        <p:nvCxnSpPr>
          <p:cNvPr id="91" name="Straight Connector 90"/>
          <p:cNvCxnSpPr/>
          <p:nvPr/>
        </p:nvCxnSpPr>
        <p:spPr bwMode="auto">
          <a:xfrm>
            <a:off x="6934200" y="3200400"/>
            <a:ext cx="1188719" cy="0"/>
          </a:xfrm>
          <a:prstGeom prst="line">
            <a:avLst/>
          </a:prstGeom>
          <a:solidFill>
            <a:schemeClr val="accent1"/>
          </a:solidFill>
          <a:ln w="50800" cap="flat" cmpd="sng" algn="ctr">
            <a:solidFill>
              <a:srgbClr val="000000"/>
            </a:solidFill>
            <a:prstDash val="solid"/>
            <a:round/>
            <a:headEnd type="none" w="med" len="med"/>
            <a:tailEnd type="none" w="med" len="med"/>
          </a:ln>
          <a:effectLst/>
        </p:spPr>
      </p:cxnSp>
      <p:sp>
        <p:nvSpPr>
          <p:cNvPr id="92" name="TextBox 91"/>
          <p:cNvSpPr txBox="1"/>
          <p:nvPr/>
        </p:nvSpPr>
        <p:spPr>
          <a:xfrm flipH="1">
            <a:off x="6598919" y="3657600"/>
            <a:ext cx="1783081" cy="954107"/>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L1 table’s one page</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sp>
        <p:nvSpPr>
          <p:cNvPr id="93" name="TextBox 92"/>
          <p:cNvSpPr txBox="1"/>
          <p:nvPr/>
        </p:nvSpPr>
        <p:spPr>
          <a:xfrm flipH="1">
            <a:off x="8382000" y="2743200"/>
            <a:ext cx="840656"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PTE</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cxnSp>
        <p:nvCxnSpPr>
          <p:cNvPr id="94" name="Straight Arrow Connector 93"/>
          <p:cNvCxnSpPr/>
          <p:nvPr/>
        </p:nvCxnSpPr>
        <p:spPr bwMode="auto">
          <a:xfrm>
            <a:off x="8125375" y="3048000"/>
            <a:ext cx="332825" cy="0"/>
          </a:xfrm>
          <a:prstGeom prst="straightConnector1">
            <a:avLst/>
          </a:prstGeom>
          <a:solidFill>
            <a:schemeClr val="accent1"/>
          </a:solidFill>
          <a:ln w="50800" cap="flat" cmpd="sng" algn="ctr">
            <a:solidFill>
              <a:srgbClr val="FF0000"/>
            </a:solidFill>
            <a:prstDash val="solid"/>
            <a:round/>
            <a:headEnd type="none" w="med" len="med"/>
            <a:tailEnd type="triangle"/>
          </a:ln>
          <a:effectLst/>
        </p:spPr>
      </p:cxnSp>
      <p:sp>
        <p:nvSpPr>
          <p:cNvPr id="95" name="TextBox 94"/>
          <p:cNvSpPr txBox="1"/>
          <p:nvPr/>
        </p:nvSpPr>
        <p:spPr>
          <a:xfrm flipH="1">
            <a:off x="-2456" y="4505980"/>
            <a:ext cx="9148912" cy="52322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FF0000"/>
                </a:solidFill>
                <a:effectLst/>
                <a:uLnTx/>
                <a:uFillTx/>
                <a:ea typeface="Arial Unicode MS" pitchFamily="34" charset="-128"/>
              </a:rPr>
              <a:t>TLB misses are very expensive: four memory accesses</a:t>
            </a:r>
            <a:endParaRPr kumimoji="0" lang="en-IN" sz="2800" b="0" i="0" u="none" strike="noStrike" kern="1200" cap="none" spc="0" normalizeH="0" baseline="0" noProof="0" dirty="0">
              <a:ln>
                <a:noFill/>
              </a:ln>
              <a:solidFill>
                <a:srgbClr val="FF0000"/>
              </a:solidFill>
              <a:effectLst/>
              <a:uLnTx/>
              <a:uFillTx/>
              <a:ea typeface="Arial Unicode MS" pitchFamily="34" charset="-128"/>
            </a:endParaRPr>
          </a:p>
        </p:txBody>
      </p:sp>
      <p:sp>
        <p:nvSpPr>
          <p:cNvPr id="96" name="TextBox 95"/>
          <p:cNvSpPr txBox="1"/>
          <p:nvPr/>
        </p:nvSpPr>
        <p:spPr>
          <a:xfrm flipH="1">
            <a:off x="0" y="4953000"/>
            <a:ext cx="9148912" cy="138499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Two levels of TLB with very large L2 TLB</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smtClean="0">
                <a:ln>
                  <a:noFill/>
                </a:ln>
                <a:solidFill>
                  <a:srgbClr val="000000"/>
                </a:solidFill>
                <a:effectLst/>
                <a:uLnTx/>
                <a:uFillTx/>
                <a:ea typeface="Arial Unicode MS" pitchFamily="34" charset="-128"/>
              </a:rPr>
              <a:t>Small page structure caches (PSCs) or page walk caches (PWCs) to cache recently used L4, L3, L2 table’s entries</a:t>
            </a:r>
            <a:endParaRPr kumimoji="0" lang="en-IN" sz="2800" b="0" i="0" u="none" strike="noStrike" kern="1200" cap="none" spc="0" normalizeH="0" baseline="0" noProof="0" dirty="0">
              <a:ln>
                <a:noFill/>
              </a:ln>
              <a:solidFill>
                <a:srgbClr val="000000"/>
              </a:solidFill>
              <a:effectLst/>
              <a:uLnTx/>
              <a:uFillTx/>
              <a:ea typeface="Arial Unicode MS" pitchFamily="34" charset="-128"/>
            </a:endParaRPr>
          </a:p>
        </p:txBody>
      </p:sp>
      <p:sp>
        <p:nvSpPr>
          <p:cNvPr id="2" name="TextBox 1"/>
          <p:cNvSpPr txBox="1"/>
          <p:nvPr/>
        </p:nvSpPr>
        <p:spPr>
          <a:xfrm>
            <a:off x="7315200" y="609600"/>
            <a:ext cx="401072" cy="584775"/>
          </a:xfrm>
          <a:prstGeom prst="rect">
            <a:avLst/>
          </a:prstGeom>
          <a:noFill/>
        </p:spPr>
        <p:txBody>
          <a:bodyPr wrap="none" rtlCol="0">
            <a:spAutoFit/>
          </a:bodyPr>
          <a:lstStyle/>
          <a:p>
            <a:r>
              <a:rPr lang="en-US" sz="3200" dirty="0" smtClean="0"/>
              <a:t>p</a:t>
            </a:r>
            <a:endParaRPr lang="en-US" sz="3200" dirty="0"/>
          </a:p>
        </p:txBody>
      </p:sp>
      <p:cxnSp>
        <p:nvCxnSpPr>
          <p:cNvPr id="5" name="Straight Arrow Connector 4"/>
          <p:cNvCxnSpPr>
            <a:stCxn id="2" idx="3"/>
          </p:cNvCxnSpPr>
          <p:nvPr/>
        </p:nvCxnSpPr>
        <p:spPr>
          <a:xfrm>
            <a:off x="7716272" y="901988"/>
            <a:ext cx="970528" cy="1241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 idx="1"/>
          </p:cNvCxnSpPr>
          <p:nvPr/>
        </p:nvCxnSpPr>
        <p:spPr>
          <a:xfrm flipH="1">
            <a:off x="6705599" y="901988"/>
            <a:ext cx="609601" cy="1241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562600" y="609600"/>
            <a:ext cx="663964" cy="584775"/>
          </a:xfrm>
          <a:prstGeom prst="rect">
            <a:avLst/>
          </a:prstGeom>
          <a:noFill/>
        </p:spPr>
        <p:txBody>
          <a:bodyPr wrap="none" rtlCol="0">
            <a:spAutoFit/>
          </a:bodyPr>
          <a:lstStyle/>
          <a:p>
            <a:r>
              <a:rPr lang="en-US" sz="3200" dirty="0" smtClean="0"/>
              <a:t>p-t</a:t>
            </a:r>
            <a:endParaRPr lang="en-US" sz="3200" dirty="0"/>
          </a:p>
        </p:txBody>
      </p:sp>
      <p:cxnSp>
        <p:nvCxnSpPr>
          <p:cNvPr id="20" name="Straight Arrow Connector 19"/>
          <p:cNvCxnSpPr>
            <a:stCxn id="71" idx="3"/>
          </p:cNvCxnSpPr>
          <p:nvPr/>
        </p:nvCxnSpPr>
        <p:spPr>
          <a:xfrm>
            <a:off x="6226564" y="901988"/>
            <a:ext cx="47903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1" idx="1"/>
          </p:cNvCxnSpPr>
          <p:nvPr/>
        </p:nvCxnSpPr>
        <p:spPr>
          <a:xfrm flipH="1">
            <a:off x="5257799" y="901988"/>
            <a:ext cx="304801"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191000" y="609600"/>
            <a:ext cx="663964" cy="584775"/>
          </a:xfrm>
          <a:prstGeom prst="rect">
            <a:avLst/>
          </a:prstGeom>
          <a:noFill/>
        </p:spPr>
        <p:txBody>
          <a:bodyPr wrap="none" rtlCol="0">
            <a:spAutoFit/>
          </a:bodyPr>
          <a:lstStyle/>
          <a:p>
            <a:r>
              <a:rPr lang="en-US" sz="3200" dirty="0" smtClean="0"/>
              <a:t>p-t</a:t>
            </a:r>
            <a:endParaRPr lang="en-US" sz="3200" dirty="0"/>
          </a:p>
        </p:txBody>
      </p:sp>
      <p:cxnSp>
        <p:nvCxnSpPr>
          <p:cNvPr id="28" name="Straight Arrow Connector 27"/>
          <p:cNvCxnSpPr>
            <a:stCxn id="74" idx="3"/>
          </p:cNvCxnSpPr>
          <p:nvPr/>
        </p:nvCxnSpPr>
        <p:spPr>
          <a:xfrm>
            <a:off x="4854964" y="901988"/>
            <a:ext cx="47903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4" idx="1"/>
          </p:cNvCxnSpPr>
          <p:nvPr/>
        </p:nvCxnSpPr>
        <p:spPr>
          <a:xfrm flipH="1">
            <a:off x="3809999" y="901988"/>
            <a:ext cx="381001"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2743200" y="609600"/>
            <a:ext cx="663964" cy="584775"/>
          </a:xfrm>
          <a:prstGeom prst="rect">
            <a:avLst/>
          </a:prstGeom>
          <a:noFill/>
        </p:spPr>
        <p:txBody>
          <a:bodyPr wrap="none" rtlCol="0">
            <a:spAutoFit/>
          </a:bodyPr>
          <a:lstStyle/>
          <a:p>
            <a:r>
              <a:rPr lang="en-US" sz="3200" dirty="0" smtClean="0"/>
              <a:t>p-t</a:t>
            </a:r>
            <a:endParaRPr lang="en-US" sz="3200" dirty="0"/>
          </a:p>
        </p:txBody>
      </p:sp>
      <p:cxnSp>
        <p:nvCxnSpPr>
          <p:cNvPr id="35" name="Straight Arrow Connector 34"/>
          <p:cNvCxnSpPr>
            <a:stCxn id="84" idx="3"/>
          </p:cNvCxnSpPr>
          <p:nvPr/>
        </p:nvCxnSpPr>
        <p:spPr>
          <a:xfrm>
            <a:off x="3407164" y="901988"/>
            <a:ext cx="402835" cy="1241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84" idx="1"/>
          </p:cNvCxnSpPr>
          <p:nvPr/>
        </p:nvCxnSpPr>
        <p:spPr>
          <a:xfrm flipH="1">
            <a:off x="2362200" y="901988"/>
            <a:ext cx="3810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317236" y="609600"/>
            <a:ext cx="663964" cy="584775"/>
          </a:xfrm>
          <a:prstGeom prst="rect">
            <a:avLst/>
          </a:prstGeom>
          <a:noFill/>
        </p:spPr>
        <p:txBody>
          <a:bodyPr wrap="none" rtlCol="0">
            <a:spAutoFit/>
          </a:bodyPr>
          <a:lstStyle/>
          <a:p>
            <a:r>
              <a:rPr lang="en-US" sz="3200" dirty="0" smtClean="0"/>
              <a:t>p-t</a:t>
            </a:r>
            <a:endParaRPr lang="en-US" sz="3200" dirty="0"/>
          </a:p>
        </p:txBody>
      </p:sp>
      <p:cxnSp>
        <p:nvCxnSpPr>
          <p:cNvPr id="43" name="Straight Arrow Connector 42"/>
          <p:cNvCxnSpPr>
            <a:stCxn id="85" idx="3"/>
          </p:cNvCxnSpPr>
          <p:nvPr/>
        </p:nvCxnSpPr>
        <p:spPr>
          <a:xfrm>
            <a:off x="1981200" y="901988"/>
            <a:ext cx="3810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85" idx="1"/>
          </p:cNvCxnSpPr>
          <p:nvPr/>
        </p:nvCxnSpPr>
        <p:spPr>
          <a:xfrm flipH="1">
            <a:off x="914401" y="901988"/>
            <a:ext cx="402835" cy="1241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14024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Hierarchical page table</a:t>
            </a:r>
          </a:p>
          <a:p>
            <a:pPr lvl="1"/>
            <a:r>
              <a:rPr lang="en-US" dirty="0" smtClean="0"/>
              <a:t>Starting from the virtual address how do we get the final PTE in an n-level hierarchy?</a:t>
            </a:r>
          </a:p>
          <a:p>
            <a:pPr lvl="2"/>
            <a:r>
              <a:rPr lang="en-US" dirty="0" smtClean="0"/>
              <a:t>Derive the virtual page number by shifting the address to the right by p bit positions</a:t>
            </a:r>
          </a:p>
          <a:p>
            <a:pPr lvl="2"/>
            <a:r>
              <a:rPr lang="en-US" dirty="0" smtClean="0"/>
              <a:t>Shift the virtual page number to the right by (n-1)(p-t) bit positions and the residual portion is the index into the Ln page table</a:t>
            </a:r>
          </a:p>
          <a:p>
            <a:pPr lvl="2"/>
            <a:r>
              <a:rPr lang="en-US" dirty="0" smtClean="0"/>
              <a:t>Shift the Ln page table index to the left by t bits to get the byte offset which needs to be added to the starting address of the Ln page table to get the address of the Ln PTE</a:t>
            </a:r>
          </a:p>
          <a:p>
            <a:pPr lvl="2"/>
            <a:r>
              <a:rPr lang="en-US" dirty="0" smtClean="0"/>
              <a:t>The Ln PTE provides the physical page frame number of the Ln-1 PTE; the actual Ln-1 PTE address is calculated by first shifting the next p-t bits of the virtual address to the left by t bit positions and adding this to the starting address of the page containing the Ln-1 PTE and the lookups continue</a:t>
            </a:r>
          </a:p>
        </p:txBody>
      </p:sp>
    </p:spTree>
    <p:extLst>
      <p:ext uri="{BB962C8B-B14F-4D97-AF65-F5344CB8AC3E}">
        <p14:creationId xmlns:p14="http://schemas.microsoft.com/office/powerpoint/2010/main" val="5844219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03188"/>
            <a:ext cx="9144000" cy="811212"/>
          </a:xfrm>
        </p:spPr>
        <p:txBody>
          <a:bodyPr/>
          <a:lstStyle/>
          <a:p>
            <a:pPr eaLnBrk="1" hangingPunct="1">
              <a:defRPr/>
            </a:pPr>
            <a:r>
              <a:rPr lang="en-US" sz="4400" b="0" dirty="0" smtClean="0">
                <a:solidFill>
                  <a:schemeClr val="accent6">
                    <a:lumMod val="10000"/>
                  </a:schemeClr>
                </a:solidFill>
                <a:effectLst/>
                <a:latin typeface="Calibri" panose="020F0502020204030204" pitchFamily="34" charset="0"/>
                <a:cs typeface="Calibri" panose="020F0502020204030204" pitchFamily="34" charset="0"/>
              </a:rPr>
              <a:t>VA to PA translation: An example</a:t>
            </a:r>
          </a:p>
        </p:txBody>
      </p:sp>
      <p:sp>
        <p:nvSpPr>
          <p:cNvPr id="11269" name="Rectangle 3"/>
          <p:cNvSpPr>
            <a:spLocks noGrp="1" noChangeArrowheads="1"/>
          </p:cNvSpPr>
          <p:nvPr>
            <p:ph type="body" idx="1"/>
          </p:nvPr>
        </p:nvSpPr>
        <p:spPr>
          <a:xfrm>
            <a:off x="457200" y="838200"/>
            <a:ext cx="8686800" cy="6019800"/>
          </a:xfrm>
        </p:spPr>
        <p:txBody>
          <a:bodyPr>
            <a:normAutofit/>
          </a:bodyPr>
          <a:lstStyle/>
          <a:p>
            <a:pPr eaLnBrk="1" hangingPunct="1"/>
            <a:r>
              <a:rPr lang="en-US" altLang="en-US" dirty="0" smtClean="0"/>
              <a:t>Step#1: Look up L1 TLB; on a hit, return PTE</a:t>
            </a:r>
          </a:p>
          <a:p>
            <a:pPr eaLnBrk="1" hangingPunct="1"/>
            <a:r>
              <a:rPr lang="en-US" altLang="en-US" dirty="0" smtClean="0"/>
              <a:t>Step#2: Look up L2 TLB; on a hit, insert PTE in L1 TLB and return PTE</a:t>
            </a:r>
          </a:p>
          <a:p>
            <a:pPr eaLnBrk="1" hangingPunct="1"/>
            <a:r>
              <a:rPr lang="en-US" altLang="en-US" dirty="0" smtClean="0"/>
              <a:t>Step#3: Invoke hardware page walker to handle TLB miss (some processors use software TLB miss handlers, but with multi-level page table, that is slow)</a:t>
            </a:r>
          </a:p>
          <a:p>
            <a:pPr lvl="1" eaLnBrk="1" hangingPunct="1"/>
            <a:r>
              <a:rPr lang="en-US" altLang="en-US" dirty="0" smtClean="0"/>
              <a:t>Step#3A: Look up the PSCs in parallel and retrieve entries that are not found in the PSCs one at a time from physical memory; continue until PTE is obtained; insert each level entry in PSCs</a:t>
            </a:r>
          </a:p>
          <a:p>
            <a:pPr lvl="1" eaLnBrk="1" hangingPunct="1"/>
            <a:r>
              <a:rPr lang="en-US" altLang="en-US" dirty="0" smtClean="0"/>
              <a:t>Step#3B: insert PTE in both L1 and L2 TLBs</a:t>
            </a:r>
          </a:p>
        </p:txBody>
      </p:sp>
    </p:spTree>
    <p:extLst>
      <p:ext uri="{BB962C8B-B14F-4D97-AF65-F5344CB8AC3E}">
        <p14:creationId xmlns:p14="http://schemas.microsoft.com/office/powerpoint/2010/main" val="222935945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Lower bound on page table size</a:t>
            </a:r>
          </a:p>
          <a:p>
            <a:pPr lvl="1"/>
            <a:r>
              <a:rPr lang="en-US" dirty="0" smtClean="0"/>
              <a:t>If the physical memory size is 2</a:t>
            </a:r>
            <a:r>
              <a:rPr lang="en-US" baseline="30000" dirty="0" smtClean="0"/>
              <a:t>m</a:t>
            </a:r>
            <a:r>
              <a:rPr lang="en-US" dirty="0" smtClean="0"/>
              <a:t> bytes, we only need to maintain the translation for 2</a:t>
            </a:r>
            <a:r>
              <a:rPr lang="en-US" baseline="30000" dirty="0" smtClean="0"/>
              <a:t>m-p</a:t>
            </a:r>
            <a:r>
              <a:rPr lang="en-US" dirty="0" smtClean="0"/>
              <a:t> pages leading to a page table size lower bound of 2</a:t>
            </a:r>
            <a:r>
              <a:rPr lang="en-US" baseline="30000" dirty="0" smtClean="0"/>
              <a:t>m-p+t</a:t>
            </a:r>
            <a:r>
              <a:rPr lang="en-US" dirty="0" smtClean="0"/>
              <a:t> bytes</a:t>
            </a:r>
          </a:p>
          <a:p>
            <a:pPr lvl="1"/>
            <a:r>
              <a:rPr lang="en-US" dirty="0" smtClean="0"/>
              <a:t>However, the traditional way of maintaining translation requires page tables for each process and the aggregate storage of these can far exceed the lower bound</a:t>
            </a:r>
          </a:p>
          <a:p>
            <a:pPr lvl="1"/>
            <a:r>
              <a:rPr lang="en-US" dirty="0" smtClean="0"/>
              <a:t>Why can’t we maintain translations of only the 2</a:t>
            </a:r>
            <a:r>
              <a:rPr lang="en-US" baseline="30000" dirty="0" smtClean="0"/>
              <a:t>m-p</a:t>
            </a:r>
            <a:r>
              <a:rPr lang="en-US" dirty="0" smtClean="0"/>
              <a:t> resident pages?</a:t>
            </a:r>
          </a:p>
        </p:txBody>
      </p:sp>
    </p:spTree>
    <p:extLst>
      <p:ext uri="{BB962C8B-B14F-4D97-AF65-F5344CB8AC3E}">
        <p14:creationId xmlns:p14="http://schemas.microsoft.com/office/powerpoint/2010/main" val="13417664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lnSpcReduction="10000"/>
          </a:bodyPr>
          <a:lstStyle/>
          <a:p>
            <a:r>
              <a:rPr lang="en-US" dirty="0" smtClean="0"/>
              <a:t>Lower bound on page table size</a:t>
            </a:r>
          </a:p>
          <a:p>
            <a:pPr lvl="1"/>
            <a:r>
              <a:rPr lang="en-US" dirty="0" smtClean="0"/>
              <a:t>One possible implementation that achieves this bound is known as the inverted page table</a:t>
            </a:r>
          </a:p>
          <a:p>
            <a:pPr lvl="1"/>
            <a:r>
              <a:rPr lang="en-US" dirty="0" smtClean="0"/>
              <a:t>The page table has exactly 2</a:t>
            </a:r>
            <a:r>
              <a:rPr lang="en-US" baseline="30000" dirty="0" smtClean="0"/>
              <a:t>m-p</a:t>
            </a:r>
            <a:r>
              <a:rPr lang="en-US" dirty="0" smtClean="0"/>
              <a:t> entries and each entry stores a pair: (</a:t>
            </a:r>
            <a:r>
              <a:rPr lang="en-US" dirty="0" err="1" smtClean="0"/>
              <a:t>pid</a:t>
            </a:r>
            <a:r>
              <a:rPr lang="en-US" dirty="0" smtClean="0"/>
              <a:t>, virtual page number)</a:t>
            </a:r>
          </a:p>
          <a:p>
            <a:pPr lvl="1"/>
            <a:r>
              <a:rPr lang="en-US" dirty="0" smtClean="0"/>
              <a:t>When a process with </a:t>
            </a:r>
            <a:r>
              <a:rPr lang="en-US" dirty="0" err="1" smtClean="0"/>
              <a:t>pid</a:t>
            </a:r>
            <a:r>
              <a:rPr lang="en-US" dirty="0" smtClean="0"/>
              <a:t> P needs to translate a virtual page number N, it would search the inverted page table looking for the pair (P, N)</a:t>
            </a:r>
          </a:p>
          <a:p>
            <a:pPr lvl="2"/>
            <a:r>
              <a:rPr lang="en-US" dirty="0" smtClean="0"/>
              <a:t>If found, the index of the entry is the desired physical page frame number; otherwise it results in a page fault</a:t>
            </a:r>
          </a:p>
          <a:p>
            <a:pPr lvl="1"/>
            <a:r>
              <a:rPr lang="en-US" dirty="0" smtClean="0"/>
              <a:t>The TLB miss latency can be very large and the worst part is that it grows as more memory is installed</a:t>
            </a:r>
          </a:p>
          <a:p>
            <a:pPr lvl="2"/>
            <a:r>
              <a:rPr lang="en-US" dirty="0" smtClean="0"/>
              <a:t>Could be greatly optimized with a space-bounded hash table i.e., the total number of hash elements is bounded</a:t>
            </a:r>
          </a:p>
        </p:txBody>
      </p:sp>
    </p:spTree>
    <p:extLst>
      <p:ext uri="{BB962C8B-B14F-4D97-AF65-F5344CB8AC3E}">
        <p14:creationId xmlns:p14="http://schemas.microsoft.com/office/powerpoint/2010/main" val="10072991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Design of Page Table</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Page replacement and inverted page table</a:t>
            </a:r>
          </a:p>
          <a:p>
            <a:pPr lvl="1"/>
            <a:r>
              <a:rPr lang="en-US" dirty="0" smtClean="0"/>
              <a:t>Inverted page tables are not good for VA to PA translation, but are useful for PA to VA translation</a:t>
            </a:r>
          </a:p>
          <a:p>
            <a:pPr lvl="1"/>
            <a:r>
              <a:rPr lang="en-US" dirty="0" smtClean="0"/>
              <a:t>The inverse translation (PA to VA) is needed at the time of replacing a page</a:t>
            </a:r>
          </a:p>
          <a:p>
            <a:pPr lvl="2"/>
            <a:r>
              <a:rPr lang="en-US" dirty="0" smtClean="0"/>
              <a:t>The PTE of the replaced page needs to be looked up and updated, which requires the VA and the </a:t>
            </a:r>
            <a:r>
              <a:rPr lang="en-US" dirty="0" err="1" smtClean="0"/>
              <a:t>pid</a:t>
            </a:r>
            <a:r>
              <a:rPr lang="en-US" dirty="0" smtClean="0"/>
              <a:t> of the process owning the replaced page</a:t>
            </a:r>
          </a:p>
          <a:p>
            <a:pPr lvl="2"/>
            <a:r>
              <a:rPr lang="en-US" dirty="0" smtClean="0"/>
              <a:t>The VA is also needed to flush the translation from the TLB and may be needed to flush the cache blocks mapping to the page from the processor caches</a:t>
            </a:r>
          </a:p>
          <a:p>
            <a:pPr lvl="1"/>
            <a:r>
              <a:rPr lang="en-US" dirty="0" smtClean="0"/>
              <a:t>The inverse translation can be obtained in O(1) time from an inverted </a:t>
            </a:r>
            <a:r>
              <a:rPr lang="en-US" smtClean="0"/>
              <a:t>page table</a:t>
            </a:r>
            <a:endParaRPr lang="en-US" dirty="0" smtClean="0"/>
          </a:p>
        </p:txBody>
      </p:sp>
    </p:spTree>
    <p:extLst>
      <p:ext uri="{BB962C8B-B14F-4D97-AF65-F5344CB8AC3E}">
        <p14:creationId xmlns:p14="http://schemas.microsoft.com/office/powerpoint/2010/main" val="35776306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smtClean="0"/>
              <a:t>Frame allocation policies</a:t>
            </a:r>
            <a:endParaRPr lang="en-US"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When a process is loaded, the OS must allocate a minimum number of frames to it</a:t>
            </a:r>
          </a:p>
          <a:p>
            <a:pPr lvl="1"/>
            <a:r>
              <a:rPr lang="en-US" dirty="0" smtClean="0"/>
              <a:t>Decided by the instruction set architecture</a:t>
            </a:r>
          </a:p>
          <a:p>
            <a:r>
              <a:rPr lang="en-US" dirty="0" smtClean="0"/>
              <a:t>Is there an upper bound on the number of frames allocated to a process?</a:t>
            </a:r>
          </a:p>
          <a:p>
            <a:pPr lvl="1"/>
            <a:r>
              <a:rPr lang="en-US" dirty="0" smtClean="0"/>
              <a:t>Equal allocation, proportional allocation, priority-based allocation, and hybrid of these</a:t>
            </a:r>
          </a:p>
          <a:p>
            <a:pPr lvl="1"/>
            <a:r>
              <a:rPr lang="en-US" dirty="0" smtClean="0"/>
              <a:t>Should a process execute global replacement or local replacement for pages?</a:t>
            </a:r>
          </a:p>
          <a:p>
            <a:pPr lvl="1"/>
            <a:r>
              <a:rPr lang="en-US" dirty="0" smtClean="0"/>
              <a:t>When a process starts up, it has to do global replacement until it has got its share if the system implements static frame quotas</a:t>
            </a:r>
          </a:p>
          <a:p>
            <a:pPr lvl="1"/>
            <a:r>
              <a:rPr lang="en-US" dirty="0" smtClean="0"/>
              <a:t>Global replacement offers better performance, but an upper bound is needed to avoid </a:t>
            </a:r>
            <a:r>
              <a:rPr lang="en-US" dirty="0" err="1" smtClean="0"/>
              <a:t>DoS</a:t>
            </a:r>
            <a:r>
              <a:rPr lang="en-US" dirty="0" smtClean="0"/>
              <a:t> attacks</a:t>
            </a:r>
            <a:endParaRPr lang="en-US" dirty="0"/>
          </a:p>
        </p:txBody>
      </p:sp>
    </p:spTree>
    <p:extLst>
      <p:ext uri="{BB962C8B-B14F-4D97-AF65-F5344CB8AC3E}">
        <p14:creationId xmlns:p14="http://schemas.microsoft.com/office/powerpoint/2010/main" val="6180783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smtClean="0"/>
              <a:t>Page faults and thrashing</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A process uses a set of pages quite frequently before moving on to another set of pages</a:t>
            </a:r>
          </a:p>
          <a:p>
            <a:pPr lvl="1"/>
            <a:r>
              <a:rPr lang="en-US" dirty="0" smtClean="0"/>
              <a:t>The set of pages accessed over a time window (representing a locale of the program) is called the working set of the process</a:t>
            </a:r>
          </a:p>
          <a:p>
            <a:pPr lvl="2"/>
            <a:r>
              <a:rPr lang="en-US" dirty="0" smtClean="0"/>
              <a:t>The working set keeps changing with time</a:t>
            </a:r>
          </a:p>
          <a:p>
            <a:pPr lvl="1"/>
            <a:r>
              <a:rPr lang="en-US" dirty="0" smtClean="0"/>
              <a:t>A process is said to be thrashing if it is suffering from an excessive volume of page faults</a:t>
            </a:r>
          </a:p>
          <a:p>
            <a:pPr lvl="2"/>
            <a:r>
              <a:rPr lang="en-US" dirty="0" smtClean="0"/>
              <a:t>Happens if the process fails to get enough page frames to accommodate its working set</a:t>
            </a:r>
          </a:p>
          <a:p>
            <a:pPr lvl="1"/>
            <a:r>
              <a:rPr lang="en-US" dirty="0"/>
              <a:t>In early operating systems, CPU utilization was used as an indicator for increasing or decreasing the degree of multiprogramming</a:t>
            </a:r>
          </a:p>
          <a:p>
            <a:pPr lvl="2"/>
            <a:r>
              <a:rPr lang="en-US" dirty="0"/>
              <a:t>Can get into a situation where thrashing keeps </a:t>
            </a:r>
            <a:r>
              <a:rPr lang="en-US" dirty="0" smtClean="0"/>
              <a:t>increasing</a:t>
            </a:r>
            <a:endParaRPr lang="en-US" dirty="0"/>
          </a:p>
        </p:txBody>
      </p:sp>
    </p:spTree>
    <p:extLst>
      <p:ext uri="{BB962C8B-B14F-4D97-AF65-F5344CB8AC3E}">
        <p14:creationId xmlns:p14="http://schemas.microsoft.com/office/powerpoint/2010/main" val="245852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r>
              <a:rPr lang="en-US" dirty="0" smtClean="0"/>
              <a:t>Process-level memory management</a:t>
            </a:r>
            <a:endParaRPr lang="en-US" dirty="0"/>
          </a:p>
        </p:txBody>
      </p:sp>
      <p:sp>
        <p:nvSpPr>
          <p:cNvPr id="3" name="Content Placeholder 2"/>
          <p:cNvSpPr>
            <a:spLocks noGrp="1"/>
          </p:cNvSpPr>
          <p:nvPr>
            <p:ph idx="1"/>
          </p:nvPr>
        </p:nvSpPr>
        <p:spPr>
          <a:xfrm>
            <a:off x="457200" y="1295400"/>
            <a:ext cx="8686800" cy="5562600"/>
          </a:xfrm>
        </p:spPr>
        <p:txBody>
          <a:bodyPr>
            <a:normAutofit lnSpcReduction="10000"/>
          </a:bodyPr>
          <a:lstStyle/>
          <a:p>
            <a:r>
              <a:rPr lang="en-US" dirty="0" smtClean="0"/>
              <a:t>Stack memory is managed automatically by compiled code</a:t>
            </a:r>
          </a:p>
          <a:p>
            <a:pPr lvl="1"/>
            <a:r>
              <a:rPr lang="en-US" dirty="0" smtClean="0"/>
              <a:t>Compiler generates fills from and spills to stack</a:t>
            </a:r>
          </a:p>
          <a:p>
            <a:r>
              <a:rPr lang="en-US" dirty="0" smtClean="0"/>
              <a:t>Two operations for managing process heap: allocation and de-allocation</a:t>
            </a:r>
            <a:endParaRPr lang="en-US" dirty="0"/>
          </a:p>
          <a:p>
            <a:pPr lvl="1"/>
            <a:r>
              <a:rPr lang="en-US" dirty="0" smtClean="0"/>
              <a:t>Allocations done through standard library functions such as </a:t>
            </a:r>
            <a:r>
              <a:rPr lang="en-US" dirty="0" err="1" smtClean="0"/>
              <a:t>malloc</a:t>
            </a:r>
            <a:r>
              <a:rPr lang="en-US" dirty="0" smtClean="0"/>
              <a:t>, </a:t>
            </a:r>
            <a:r>
              <a:rPr lang="en-US" dirty="0" err="1" smtClean="0"/>
              <a:t>calloc</a:t>
            </a:r>
            <a:r>
              <a:rPr lang="en-US" dirty="0" smtClean="0"/>
              <a:t>, </a:t>
            </a:r>
            <a:r>
              <a:rPr lang="en-US" dirty="0" err="1" smtClean="0"/>
              <a:t>realloc</a:t>
            </a:r>
            <a:r>
              <a:rPr lang="en-US" dirty="0" smtClean="0"/>
              <a:t>, etc. in C</a:t>
            </a:r>
          </a:p>
          <a:p>
            <a:pPr lvl="1"/>
            <a:r>
              <a:rPr lang="en-US" dirty="0" smtClean="0"/>
              <a:t>Deallocation done through library function free</a:t>
            </a:r>
          </a:p>
          <a:p>
            <a:pPr lvl="1"/>
            <a:r>
              <a:rPr lang="en-US" dirty="0" smtClean="0"/>
              <a:t>Different languages have different functions</a:t>
            </a:r>
          </a:p>
          <a:p>
            <a:r>
              <a:rPr lang="en-US" dirty="0" smtClean="0"/>
              <a:t>Allocation function invokes the </a:t>
            </a:r>
            <a:r>
              <a:rPr lang="en-US" dirty="0" err="1" smtClean="0"/>
              <a:t>brk</a:t>
            </a:r>
            <a:r>
              <a:rPr lang="en-US" dirty="0" smtClean="0"/>
              <a:t> or </a:t>
            </a:r>
            <a:r>
              <a:rPr lang="en-US" dirty="0" err="1" smtClean="0"/>
              <a:t>sbrk</a:t>
            </a:r>
            <a:r>
              <a:rPr lang="en-US" dirty="0" smtClean="0"/>
              <a:t> system call if needed</a:t>
            </a:r>
          </a:p>
        </p:txBody>
      </p:sp>
    </p:spTree>
    <p:extLst>
      <p:ext uri="{BB962C8B-B14F-4D97-AF65-F5344CB8AC3E}">
        <p14:creationId xmlns:p14="http://schemas.microsoft.com/office/powerpoint/2010/main" val="340712506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Page faults and thrashing</a:t>
            </a:r>
            <a:endParaRPr lang="en-US" dirty="0"/>
          </a:p>
        </p:txBody>
      </p:sp>
      <p:sp>
        <p:nvSpPr>
          <p:cNvPr id="3" name="Content Placeholder 2"/>
          <p:cNvSpPr>
            <a:spLocks noGrp="1"/>
          </p:cNvSpPr>
          <p:nvPr>
            <p:ph idx="1"/>
          </p:nvPr>
        </p:nvSpPr>
        <p:spPr>
          <a:xfrm>
            <a:off x="457200" y="762000"/>
            <a:ext cx="8686800" cy="6096000"/>
          </a:xfrm>
        </p:spPr>
        <p:txBody>
          <a:bodyPr>
            <a:normAutofit lnSpcReduction="10000"/>
          </a:bodyPr>
          <a:lstStyle/>
          <a:p>
            <a:r>
              <a:rPr lang="en-US" dirty="0" smtClean="0"/>
              <a:t>Thrashing avoidance is a two-step algorithm</a:t>
            </a:r>
          </a:p>
          <a:p>
            <a:pPr lvl="1"/>
            <a:r>
              <a:rPr lang="en-US" dirty="0" smtClean="0"/>
              <a:t>Working set estimation and pre-paging</a:t>
            </a:r>
          </a:p>
          <a:p>
            <a:pPr lvl="1"/>
            <a:r>
              <a:rPr lang="en-US" dirty="0" smtClean="0"/>
              <a:t>Working set estimation involves remembering the list of unique pages accessed over a small window (e.g., the last five thousand references)</a:t>
            </a:r>
          </a:p>
          <a:p>
            <a:pPr lvl="2"/>
            <a:r>
              <a:rPr lang="en-US" dirty="0" smtClean="0"/>
              <a:t>Too small a window fails to capture the full working set</a:t>
            </a:r>
          </a:p>
          <a:p>
            <a:pPr lvl="2"/>
            <a:r>
              <a:rPr lang="en-US" dirty="0" smtClean="0"/>
              <a:t>Too large a window captures multiple working sets</a:t>
            </a:r>
          </a:p>
          <a:p>
            <a:pPr lvl="2"/>
            <a:r>
              <a:rPr lang="en-US" dirty="0" smtClean="0"/>
              <a:t>The list of accessed pages can be generated by periodically collecting the reference bits</a:t>
            </a:r>
          </a:p>
          <a:p>
            <a:pPr lvl="2"/>
            <a:r>
              <a:rPr lang="en-US" dirty="0" smtClean="0"/>
              <a:t>Once working sets of all active processes are collected, determining the optimal degree of multi-programming is equivalent to the bin-packing problem</a:t>
            </a:r>
          </a:p>
          <a:p>
            <a:pPr lvl="2"/>
            <a:r>
              <a:rPr lang="en-US" dirty="0" smtClean="0"/>
              <a:t>The processes that cannot be accommodated are swapped out from memory and suspended until there is a space in memory</a:t>
            </a:r>
            <a:endParaRPr lang="en-US" dirty="0"/>
          </a:p>
        </p:txBody>
      </p:sp>
    </p:spTree>
    <p:extLst>
      <p:ext uri="{BB962C8B-B14F-4D97-AF65-F5344CB8AC3E}">
        <p14:creationId xmlns:p14="http://schemas.microsoft.com/office/powerpoint/2010/main" val="35535910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Page faults and thrashing</a:t>
            </a:r>
            <a:endParaRPr lang="en-US" dirty="0"/>
          </a:p>
        </p:txBody>
      </p:sp>
      <p:sp>
        <p:nvSpPr>
          <p:cNvPr id="3" name="Content Placeholder 2"/>
          <p:cNvSpPr>
            <a:spLocks noGrp="1"/>
          </p:cNvSpPr>
          <p:nvPr>
            <p:ph idx="1"/>
          </p:nvPr>
        </p:nvSpPr>
        <p:spPr>
          <a:xfrm>
            <a:off x="457200" y="609600"/>
            <a:ext cx="8686800" cy="6248400"/>
          </a:xfrm>
        </p:spPr>
        <p:txBody>
          <a:bodyPr>
            <a:normAutofit lnSpcReduction="10000"/>
          </a:bodyPr>
          <a:lstStyle/>
          <a:p>
            <a:r>
              <a:rPr lang="en-US" dirty="0" smtClean="0"/>
              <a:t>Pre-paging</a:t>
            </a:r>
          </a:p>
          <a:p>
            <a:pPr lvl="1"/>
            <a:r>
              <a:rPr lang="en-US" dirty="0" smtClean="0"/>
              <a:t>When a new process is swapped in, thrashing may occur until the process has its working set in the memory (lot of page faults in the beginning)</a:t>
            </a:r>
          </a:p>
          <a:p>
            <a:pPr lvl="2"/>
            <a:r>
              <a:rPr lang="en-US" dirty="0" smtClean="0"/>
              <a:t>Pre-paging or prefetching is used to solve this problem</a:t>
            </a:r>
          </a:p>
          <a:p>
            <a:pPr lvl="1"/>
            <a:r>
              <a:rPr lang="en-US" dirty="0" smtClean="0"/>
              <a:t>The last seen working set of a process is stored along with its context and the OS swaps in these pages before scheduling the process</a:t>
            </a:r>
          </a:p>
          <a:p>
            <a:pPr lvl="2"/>
            <a:r>
              <a:rPr lang="en-US" dirty="0" smtClean="0"/>
              <a:t>This is called pre-paging or prefetching</a:t>
            </a:r>
          </a:p>
          <a:p>
            <a:pPr lvl="2"/>
            <a:r>
              <a:rPr lang="en-US" dirty="0" smtClean="0"/>
              <a:t>Downside: The working set may not be accurate and some of the swapped in pages may not be used</a:t>
            </a:r>
          </a:p>
          <a:p>
            <a:pPr lvl="1"/>
            <a:r>
              <a:rPr lang="en-US" dirty="0" smtClean="0"/>
              <a:t>Thrashing can also be controlled by increasing or decreasing the degree of multi-programming depending on the page fault count</a:t>
            </a:r>
          </a:p>
          <a:p>
            <a:pPr lvl="2"/>
            <a:r>
              <a:rPr lang="en-US" dirty="0" smtClean="0"/>
              <a:t>Referred to as admission control algorithm</a:t>
            </a:r>
          </a:p>
          <a:p>
            <a:pPr lvl="1"/>
            <a:endParaRPr lang="en-US" dirty="0" smtClean="0"/>
          </a:p>
          <a:p>
            <a:pPr lvl="1"/>
            <a:endParaRPr lang="en-US" dirty="0"/>
          </a:p>
        </p:txBody>
      </p:sp>
    </p:spTree>
    <p:extLst>
      <p:ext uri="{BB962C8B-B14F-4D97-AF65-F5344CB8AC3E}">
        <p14:creationId xmlns:p14="http://schemas.microsoft.com/office/powerpoint/2010/main" val="27438493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Page faults and thrashing</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Even if the OS takes all measures to control thrashing, poor programming can lead to a very high volume of page faults</a:t>
            </a:r>
          </a:p>
          <a:p>
            <a:pPr lvl="1"/>
            <a:r>
              <a:rPr lang="en-US" dirty="0" smtClean="0"/>
              <a:t>Consider the following two ways of initializing a two-dimensional array</a:t>
            </a:r>
          </a:p>
          <a:p>
            <a:pPr marL="457200" lvl="1" indent="0">
              <a:buNone/>
            </a:pPr>
            <a:r>
              <a:rPr lang="en-US" dirty="0"/>
              <a:t>f</a:t>
            </a:r>
            <a:r>
              <a:rPr lang="en-US" dirty="0" smtClean="0"/>
              <a:t>or (</a:t>
            </a:r>
            <a:r>
              <a:rPr lang="en-US" dirty="0" err="1" smtClean="0"/>
              <a:t>i</a:t>
            </a:r>
            <a:r>
              <a:rPr lang="en-US" dirty="0" smtClean="0"/>
              <a:t>=0; </a:t>
            </a:r>
            <a:r>
              <a:rPr lang="en-US" dirty="0" err="1" smtClean="0"/>
              <a:t>i</a:t>
            </a:r>
            <a:r>
              <a:rPr lang="en-US" dirty="0" smtClean="0"/>
              <a:t>&lt;n; </a:t>
            </a:r>
            <a:r>
              <a:rPr lang="en-US" dirty="0" err="1" smtClean="0"/>
              <a:t>i</a:t>
            </a:r>
            <a:r>
              <a:rPr lang="en-US" dirty="0" smtClean="0"/>
              <a:t>++) for (j=0; j&lt;n; j++) a[j][</a:t>
            </a:r>
            <a:r>
              <a:rPr lang="en-US" dirty="0" err="1" smtClean="0"/>
              <a:t>i</a:t>
            </a:r>
            <a:r>
              <a:rPr lang="en-US" dirty="0" smtClean="0"/>
              <a:t>] = 0;</a:t>
            </a:r>
          </a:p>
          <a:p>
            <a:pPr marL="457200" lvl="1" indent="0">
              <a:buNone/>
            </a:pPr>
            <a:endParaRPr lang="en-US" dirty="0"/>
          </a:p>
          <a:p>
            <a:pPr marL="457200" lvl="1" indent="0">
              <a:buNone/>
            </a:pPr>
            <a:r>
              <a:rPr lang="en-US" dirty="0"/>
              <a:t>f</a:t>
            </a:r>
            <a:r>
              <a:rPr lang="en-US" dirty="0" smtClean="0"/>
              <a:t>or (</a:t>
            </a:r>
            <a:r>
              <a:rPr lang="en-US" dirty="0" err="1" smtClean="0"/>
              <a:t>i</a:t>
            </a:r>
            <a:r>
              <a:rPr lang="en-US" dirty="0" smtClean="0"/>
              <a:t>=0; </a:t>
            </a:r>
            <a:r>
              <a:rPr lang="en-US" dirty="0" err="1" smtClean="0"/>
              <a:t>i</a:t>
            </a:r>
            <a:r>
              <a:rPr lang="en-US" dirty="0" smtClean="0"/>
              <a:t>&lt;n; </a:t>
            </a:r>
            <a:r>
              <a:rPr lang="en-US" dirty="0" err="1" smtClean="0"/>
              <a:t>i</a:t>
            </a:r>
            <a:r>
              <a:rPr lang="en-US" dirty="0" smtClean="0"/>
              <a:t>++) for (j=0; j&lt;n; j++) a[</a:t>
            </a:r>
            <a:r>
              <a:rPr lang="en-US" dirty="0" err="1" smtClean="0"/>
              <a:t>i</a:t>
            </a:r>
            <a:r>
              <a:rPr lang="en-US" dirty="0" smtClean="0"/>
              <a:t>][j] = 0;</a:t>
            </a:r>
          </a:p>
          <a:p>
            <a:pPr lvl="1"/>
            <a:r>
              <a:rPr lang="en-US" dirty="0" smtClean="0"/>
              <a:t>The C compiler allocates memory row-by-row</a:t>
            </a:r>
          </a:p>
          <a:p>
            <a:pPr lvl="1"/>
            <a:r>
              <a:rPr lang="en-US" dirty="0" smtClean="0"/>
              <a:t>Suppose page size is 4 KB, physical memory size is 4 GB (1M pages), n=2</a:t>
            </a:r>
            <a:r>
              <a:rPr lang="en-US" baseline="30000" dirty="0" smtClean="0"/>
              <a:t>21</a:t>
            </a:r>
            <a:r>
              <a:rPr lang="en-US" dirty="0" smtClean="0"/>
              <a:t>, each array element is 4 bytes</a:t>
            </a:r>
            <a:endParaRPr lang="en-US" dirty="0"/>
          </a:p>
        </p:txBody>
      </p:sp>
    </p:spTree>
    <p:extLst>
      <p:ext uri="{BB962C8B-B14F-4D97-AF65-F5344CB8AC3E}">
        <p14:creationId xmlns:p14="http://schemas.microsoft.com/office/powerpoint/2010/main" val="8408072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Page faults and thrashing</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Even if the OS takes all measures to control thrashing, poor programming can lead to a very high volume of page faults</a:t>
            </a:r>
          </a:p>
          <a:p>
            <a:endParaRPr lang="en-US" dirty="0"/>
          </a:p>
          <a:p>
            <a:endParaRPr lang="en-US" dirty="0" smtClean="0"/>
          </a:p>
          <a:p>
            <a:endParaRPr lang="en-US" dirty="0"/>
          </a:p>
          <a:p>
            <a:endParaRPr lang="en-US" dirty="0" smtClean="0"/>
          </a:p>
          <a:p>
            <a:endParaRPr lang="en-US" dirty="0"/>
          </a:p>
          <a:p>
            <a:pPr lvl="1"/>
            <a:r>
              <a:rPr lang="en-US" dirty="0" smtClean="0"/>
              <a:t>Number of pages in a row = (2</a:t>
            </a:r>
            <a:r>
              <a:rPr lang="en-US" baseline="30000" dirty="0" smtClean="0"/>
              <a:t>21</a:t>
            </a:r>
            <a:r>
              <a:rPr lang="en-US" dirty="0" smtClean="0"/>
              <a:t> x 4)/4096 = 2</a:t>
            </a:r>
            <a:r>
              <a:rPr lang="en-US" baseline="30000" dirty="0" smtClean="0"/>
              <a:t>11</a:t>
            </a:r>
          </a:p>
          <a:p>
            <a:pPr lvl="1"/>
            <a:r>
              <a:rPr lang="en-US" dirty="0" smtClean="0"/>
              <a:t>Total number of pages = 2</a:t>
            </a:r>
            <a:r>
              <a:rPr lang="en-US" baseline="30000" dirty="0" smtClean="0"/>
              <a:t>11</a:t>
            </a:r>
            <a:r>
              <a:rPr lang="en-US" dirty="0" smtClean="0"/>
              <a:t> x 2</a:t>
            </a:r>
            <a:r>
              <a:rPr lang="en-US" baseline="30000" dirty="0" smtClean="0"/>
              <a:t>21</a:t>
            </a:r>
            <a:r>
              <a:rPr lang="en-US" dirty="0" smtClean="0"/>
              <a:t> = 2</a:t>
            </a:r>
            <a:r>
              <a:rPr lang="en-US" baseline="30000" dirty="0" smtClean="0"/>
              <a:t>32</a:t>
            </a:r>
          </a:p>
        </p:txBody>
      </p:sp>
      <p:sp>
        <p:nvSpPr>
          <p:cNvPr id="7" name="Rectangle 6"/>
          <p:cNvSpPr/>
          <p:nvPr/>
        </p:nvSpPr>
        <p:spPr>
          <a:xfrm>
            <a:off x="6934200" y="2590800"/>
            <a:ext cx="1676400" cy="4572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Page#2</a:t>
            </a:r>
            <a:r>
              <a:rPr lang="en-US" sz="2400" baseline="30000" dirty="0" smtClean="0">
                <a:solidFill>
                  <a:schemeClr val="tx1"/>
                </a:solidFill>
              </a:rPr>
              <a:t>11</a:t>
            </a:r>
            <a:r>
              <a:rPr lang="en-US" sz="2400" dirty="0" smtClean="0">
                <a:solidFill>
                  <a:schemeClr val="tx1"/>
                </a:solidFill>
              </a:rPr>
              <a:t>-1</a:t>
            </a:r>
            <a:endParaRPr lang="en-US" sz="2400" dirty="0">
              <a:solidFill>
                <a:schemeClr val="tx1"/>
              </a:solidFill>
            </a:endParaRPr>
          </a:p>
        </p:txBody>
      </p:sp>
      <p:sp>
        <p:nvSpPr>
          <p:cNvPr id="11" name="Rectangle 10"/>
          <p:cNvSpPr/>
          <p:nvPr/>
        </p:nvSpPr>
        <p:spPr>
          <a:xfrm>
            <a:off x="914400" y="2590800"/>
            <a:ext cx="1676400" cy="4572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Page#0</a:t>
            </a:r>
            <a:endParaRPr lang="en-US" sz="2400" dirty="0">
              <a:solidFill>
                <a:schemeClr val="tx1"/>
              </a:solidFill>
            </a:endParaRPr>
          </a:p>
        </p:txBody>
      </p:sp>
      <p:sp>
        <p:nvSpPr>
          <p:cNvPr id="12" name="Rectangle 11"/>
          <p:cNvSpPr/>
          <p:nvPr/>
        </p:nvSpPr>
        <p:spPr>
          <a:xfrm>
            <a:off x="2590800" y="2590800"/>
            <a:ext cx="1676400" cy="4572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Page#1</a:t>
            </a:r>
            <a:endParaRPr lang="en-US" sz="2400" dirty="0">
              <a:solidFill>
                <a:schemeClr val="tx1"/>
              </a:solidFill>
            </a:endParaRPr>
          </a:p>
        </p:txBody>
      </p:sp>
      <p:sp>
        <p:nvSpPr>
          <p:cNvPr id="13" name="Rectangle 12"/>
          <p:cNvSpPr/>
          <p:nvPr/>
        </p:nvSpPr>
        <p:spPr>
          <a:xfrm>
            <a:off x="4267200" y="2590800"/>
            <a:ext cx="1676400" cy="4572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Page#2</a:t>
            </a:r>
            <a:endParaRPr lang="en-US" sz="2400" dirty="0">
              <a:solidFill>
                <a:schemeClr val="tx1"/>
              </a:solidFill>
            </a:endParaRPr>
          </a:p>
        </p:txBody>
      </p:sp>
      <p:sp>
        <p:nvSpPr>
          <p:cNvPr id="14" name="Rectangle 13"/>
          <p:cNvSpPr/>
          <p:nvPr/>
        </p:nvSpPr>
        <p:spPr>
          <a:xfrm>
            <a:off x="6934200" y="3048000"/>
            <a:ext cx="1676400" cy="4572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Page#2</a:t>
            </a:r>
            <a:r>
              <a:rPr lang="en-US" sz="2400" baseline="30000" dirty="0" smtClean="0">
                <a:solidFill>
                  <a:schemeClr val="tx1"/>
                </a:solidFill>
              </a:rPr>
              <a:t>12</a:t>
            </a:r>
            <a:r>
              <a:rPr lang="en-US" sz="2400" dirty="0" smtClean="0">
                <a:solidFill>
                  <a:schemeClr val="tx1"/>
                </a:solidFill>
              </a:rPr>
              <a:t>-1</a:t>
            </a:r>
            <a:endParaRPr lang="en-US" sz="2400" dirty="0">
              <a:solidFill>
                <a:schemeClr val="tx1"/>
              </a:solidFill>
            </a:endParaRPr>
          </a:p>
        </p:txBody>
      </p:sp>
      <p:sp>
        <p:nvSpPr>
          <p:cNvPr id="15" name="Rectangle 14"/>
          <p:cNvSpPr/>
          <p:nvPr/>
        </p:nvSpPr>
        <p:spPr>
          <a:xfrm>
            <a:off x="914400" y="3048000"/>
            <a:ext cx="1676400" cy="4572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Page#2</a:t>
            </a:r>
            <a:r>
              <a:rPr lang="en-US" sz="2400" baseline="30000" dirty="0" smtClean="0">
                <a:solidFill>
                  <a:schemeClr val="tx1"/>
                </a:solidFill>
              </a:rPr>
              <a:t>11</a:t>
            </a:r>
            <a:endParaRPr lang="en-US" sz="2400" dirty="0">
              <a:solidFill>
                <a:schemeClr val="tx1"/>
              </a:solidFill>
            </a:endParaRPr>
          </a:p>
        </p:txBody>
      </p:sp>
      <p:sp>
        <p:nvSpPr>
          <p:cNvPr id="16" name="Rectangle 15"/>
          <p:cNvSpPr/>
          <p:nvPr/>
        </p:nvSpPr>
        <p:spPr>
          <a:xfrm>
            <a:off x="2590800" y="3048000"/>
            <a:ext cx="1676400" cy="4572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Page#2</a:t>
            </a:r>
            <a:r>
              <a:rPr lang="en-US" sz="2400" baseline="30000" dirty="0" smtClean="0">
                <a:solidFill>
                  <a:schemeClr val="tx1"/>
                </a:solidFill>
              </a:rPr>
              <a:t>11</a:t>
            </a:r>
            <a:r>
              <a:rPr lang="en-US" sz="2400" dirty="0">
                <a:solidFill>
                  <a:schemeClr val="tx1"/>
                </a:solidFill>
              </a:rPr>
              <a:t> </a:t>
            </a:r>
            <a:r>
              <a:rPr lang="en-US" sz="2400" dirty="0" smtClean="0">
                <a:solidFill>
                  <a:schemeClr val="tx1"/>
                </a:solidFill>
              </a:rPr>
              <a:t>+1</a:t>
            </a:r>
            <a:endParaRPr lang="en-US" sz="2400" dirty="0">
              <a:solidFill>
                <a:schemeClr val="tx1"/>
              </a:solidFill>
            </a:endParaRPr>
          </a:p>
        </p:txBody>
      </p:sp>
      <p:sp>
        <p:nvSpPr>
          <p:cNvPr id="17" name="Rectangle 16"/>
          <p:cNvSpPr/>
          <p:nvPr/>
        </p:nvSpPr>
        <p:spPr>
          <a:xfrm>
            <a:off x="4267200" y="3048000"/>
            <a:ext cx="1676400" cy="4572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Page#2</a:t>
            </a:r>
            <a:r>
              <a:rPr lang="en-US" sz="2400" baseline="30000" dirty="0" smtClean="0">
                <a:solidFill>
                  <a:schemeClr val="tx1"/>
                </a:solidFill>
              </a:rPr>
              <a:t>11</a:t>
            </a:r>
            <a:r>
              <a:rPr lang="en-US" sz="2400" dirty="0">
                <a:solidFill>
                  <a:schemeClr val="tx1"/>
                </a:solidFill>
              </a:rPr>
              <a:t> </a:t>
            </a:r>
            <a:r>
              <a:rPr lang="en-US" sz="2400" dirty="0" smtClean="0">
                <a:solidFill>
                  <a:schemeClr val="tx1"/>
                </a:solidFill>
              </a:rPr>
              <a:t>+2</a:t>
            </a:r>
            <a:endParaRPr lang="en-US" sz="2400" dirty="0">
              <a:solidFill>
                <a:schemeClr val="tx1"/>
              </a:solidFill>
            </a:endParaRPr>
          </a:p>
        </p:txBody>
      </p:sp>
      <p:sp>
        <p:nvSpPr>
          <p:cNvPr id="18" name="Rectangle 17"/>
          <p:cNvSpPr/>
          <p:nvPr/>
        </p:nvSpPr>
        <p:spPr>
          <a:xfrm>
            <a:off x="914400" y="3505200"/>
            <a:ext cx="1676400" cy="4572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Page#2</a:t>
            </a:r>
            <a:r>
              <a:rPr lang="en-US" sz="2400" baseline="30000" dirty="0" smtClean="0">
                <a:solidFill>
                  <a:schemeClr val="tx1"/>
                </a:solidFill>
              </a:rPr>
              <a:t>12</a:t>
            </a:r>
            <a:endParaRPr lang="en-US" sz="2400" dirty="0">
              <a:solidFill>
                <a:schemeClr val="tx1"/>
              </a:solidFill>
            </a:endParaRPr>
          </a:p>
        </p:txBody>
      </p:sp>
      <p:sp>
        <p:nvSpPr>
          <p:cNvPr id="19" name="Rectangle 18"/>
          <p:cNvSpPr/>
          <p:nvPr/>
        </p:nvSpPr>
        <p:spPr>
          <a:xfrm>
            <a:off x="2590800" y="3505200"/>
            <a:ext cx="1676400" cy="4572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Page#2</a:t>
            </a:r>
            <a:r>
              <a:rPr lang="en-US" sz="2400" baseline="30000" dirty="0" smtClean="0">
                <a:solidFill>
                  <a:schemeClr val="tx1"/>
                </a:solidFill>
              </a:rPr>
              <a:t>12</a:t>
            </a:r>
            <a:r>
              <a:rPr lang="en-US" sz="2400" dirty="0" smtClean="0">
                <a:solidFill>
                  <a:schemeClr val="tx1"/>
                </a:solidFill>
              </a:rPr>
              <a:t> +1</a:t>
            </a:r>
            <a:endParaRPr lang="en-US" sz="2400" dirty="0">
              <a:solidFill>
                <a:schemeClr val="tx1"/>
              </a:solidFill>
            </a:endParaRPr>
          </a:p>
        </p:txBody>
      </p:sp>
      <p:sp>
        <p:nvSpPr>
          <p:cNvPr id="20" name="Rectangle 19"/>
          <p:cNvSpPr/>
          <p:nvPr/>
        </p:nvSpPr>
        <p:spPr>
          <a:xfrm>
            <a:off x="4267200" y="3505200"/>
            <a:ext cx="1676400" cy="4572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Page#2</a:t>
            </a:r>
            <a:r>
              <a:rPr lang="en-US" sz="2400" baseline="30000" dirty="0" smtClean="0">
                <a:solidFill>
                  <a:schemeClr val="tx1"/>
                </a:solidFill>
              </a:rPr>
              <a:t>12</a:t>
            </a:r>
            <a:r>
              <a:rPr lang="en-US" sz="2400" dirty="0" smtClean="0">
                <a:solidFill>
                  <a:schemeClr val="tx1"/>
                </a:solidFill>
              </a:rPr>
              <a:t> +2</a:t>
            </a:r>
            <a:endParaRPr lang="en-US" sz="2400" dirty="0">
              <a:solidFill>
                <a:schemeClr val="tx1"/>
              </a:solidFill>
            </a:endParaRPr>
          </a:p>
        </p:txBody>
      </p:sp>
      <p:sp>
        <p:nvSpPr>
          <p:cNvPr id="21" name="Rectangle 20"/>
          <p:cNvSpPr/>
          <p:nvPr/>
        </p:nvSpPr>
        <p:spPr>
          <a:xfrm>
            <a:off x="6934200" y="3505200"/>
            <a:ext cx="1676400" cy="4572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Page#3.2</a:t>
            </a:r>
            <a:r>
              <a:rPr lang="en-US" sz="2200" baseline="30000" dirty="0" smtClean="0">
                <a:solidFill>
                  <a:schemeClr val="tx1"/>
                </a:solidFill>
              </a:rPr>
              <a:t>11</a:t>
            </a:r>
            <a:r>
              <a:rPr lang="en-US" sz="2200" dirty="0" smtClean="0">
                <a:solidFill>
                  <a:schemeClr val="tx1"/>
                </a:solidFill>
              </a:rPr>
              <a:t>-1</a:t>
            </a:r>
            <a:endParaRPr lang="en-US" sz="2200" dirty="0">
              <a:solidFill>
                <a:schemeClr val="tx1"/>
              </a:solidFill>
            </a:endParaRPr>
          </a:p>
        </p:txBody>
      </p:sp>
      <p:sp>
        <p:nvSpPr>
          <p:cNvPr id="22" name="Rectangle 21"/>
          <p:cNvSpPr/>
          <p:nvPr/>
        </p:nvSpPr>
        <p:spPr>
          <a:xfrm>
            <a:off x="6934200" y="4648200"/>
            <a:ext cx="1676400" cy="4572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Page#2</a:t>
            </a:r>
            <a:r>
              <a:rPr lang="en-US" sz="2200" baseline="30000" dirty="0" smtClean="0">
                <a:solidFill>
                  <a:schemeClr val="tx1"/>
                </a:solidFill>
              </a:rPr>
              <a:t>32</a:t>
            </a:r>
            <a:r>
              <a:rPr lang="en-US" sz="2200" dirty="0" smtClean="0">
                <a:solidFill>
                  <a:schemeClr val="tx1"/>
                </a:solidFill>
              </a:rPr>
              <a:t>-1</a:t>
            </a:r>
            <a:endParaRPr lang="en-US" sz="2200" dirty="0">
              <a:solidFill>
                <a:schemeClr val="tx1"/>
              </a:solidFill>
            </a:endParaRPr>
          </a:p>
        </p:txBody>
      </p:sp>
      <p:sp>
        <p:nvSpPr>
          <p:cNvPr id="24" name="Rectangle 23"/>
          <p:cNvSpPr/>
          <p:nvPr/>
        </p:nvSpPr>
        <p:spPr>
          <a:xfrm>
            <a:off x="2590800" y="4648200"/>
            <a:ext cx="1676400" cy="4572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smtClean="0">
                <a:solidFill>
                  <a:schemeClr val="tx1"/>
                </a:solidFill>
              </a:rPr>
              <a:t>Page#2</a:t>
            </a:r>
            <a:r>
              <a:rPr lang="en-US" sz="1900" baseline="30000" dirty="0" smtClean="0">
                <a:solidFill>
                  <a:schemeClr val="tx1"/>
                </a:solidFill>
              </a:rPr>
              <a:t>32</a:t>
            </a:r>
            <a:r>
              <a:rPr lang="en-US" sz="1900" dirty="0" smtClean="0">
                <a:solidFill>
                  <a:schemeClr val="tx1"/>
                </a:solidFill>
              </a:rPr>
              <a:t>-2</a:t>
            </a:r>
            <a:r>
              <a:rPr lang="en-US" sz="1900" baseline="30000" dirty="0" smtClean="0">
                <a:solidFill>
                  <a:schemeClr val="tx1"/>
                </a:solidFill>
              </a:rPr>
              <a:t>11</a:t>
            </a:r>
            <a:r>
              <a:rPr lang="en-US" sz="1900" dirty="0" smtClean="0">
                <a:solidFill>
                  <a:schemeClr val="tx1"/>
                </a:solidFill>
              </a:rPr>
              <a:t>+1</a:t>
            </a:r>
            <a:endParaRPr lang="en-US" sz="1900" dirty="0">
              <a:solidFill>
                <a:schemeClr val="tx1"/>
              </a:solidFill>
            </a:endParaRPr>
          </a:p>
        </p:txBody>
      </p:sp>
      <p:sp>
        <p:nvSpPr>
          <p:cNvPr id="25" name="Rectangle 24"/>
          <p:cNvSpPr/>
          <p:nvPr/>
        </p:nvSpPr>
        <p:spPr>
          <a:xfrm>
            <a:off x="914400" y="4648200"/>
            <a:ext cx="1676400" cy="4572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smtClean="0">
                <a:solidFill>
                  <a:schemeClr val="tx1"/>
                </a:solidFill>
              </a:rPr>
              <a:t>Page#2</a:t>
            </a:r>
            <a:r>
              <a:rPr lang="en-US" sz="2200" baseline="30000" dirty="0" smtClean="0">
                <a:solidFill>
                  <a:schemeClr val="tx1"/>
                </a:solidFill>
              </a:rPr>
              <a:t>32</a:t>
            </a:r>
            <a:r>
              <a:rPr lang="en-US" sz="2200" dirty="0" smtClean="0">
                <a:solidFill>
                  <a:schemeClr val="tx1"/>
                </a:solidFill>
              </a:rPr>
              <a:t> -2</a:t>
            </a:r>
            <a:r>
              <a:rPr lang="en-US" sz="2200" baseline="30000" dirty="0" smtClean="0">
                <a:solidFill>
                  <a:schemeClr val="tx1"/>
                </a:solidFill>
              </a:rPr>
              <a:t>11</a:t>
            </a:r>
            <a:endParaRPr lang="en-US" sz="2200" baseline="30000" dirty="0">
              <a:solidFill>
                <a:schemeClr val="tx1"/>
              </a:solidFill>
            </a:endParaRPr>
          </a:p>
        </p:txBody>
      </p:sp>
      <p:sp>
        <p:nvSpPr>
          <p:cNvPr id="26" name="Rectangle 25"/>
          <p:cNvSpPr/>
          <p:nvPr/>
        </p:nvSpPr>
        <p:spPr>
          <a:xfrm>
            <a:off x="4267200" y="4648200"/>
            <a:ext cx="1676400" cy="457200"/>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smtClean="0">
                <a:solidFill>
                  <a:schemeClr val="tx1"/>
                </a:solidFill>
              </a:rPr>
              <a:t>Page#2</a:t>
            </a:r>
            <a:r>
              <a:rPr lang="en-US" sz="1900" baseline="30000" dirty="0" smtClean="0">
                <a:solidFill>
                  <a:schemeClr val="tx1"/>
                </a:solidFill>
              </a:rPr>
              <a:t>32</a:t>
            </a:r>
            <a:r>
              <a:rPr lang="en-US" sz="1900" dirty="0" smtClean="0">
                <a:solidFill>
                  <a:schemeClr val="tx1"/>
                </a:solidFill>
              </a:rPr>
              <a:t>-2</a:t>
            </a:r>
            <a:r>
              <a:rPr lang="en-US" sz="1900" baseline="30000" dirty="0" smtClean="0">
                <a:solidFill>
                  <a:schemeClr val="tx1"/>
                </a:solidFill>
              </a:rPr>
              <a:t>11</a:t>
            </a:r>
            <a:r>
              <a:rPr lang="en-US" sz="1900" dirty="0" smtClean="0">
                <a:solidFill>
                  <a:schemeClr val="tx1"/>
                </a:solidFill>
              </a:rPr>
              <a:t>+2</a:t>
            </a:r>
            <a:endParaRPr lang="en-US" sz="1900" dirty="0">
              <a:solidFill>
                <a:schemeClr val="tx1"/>
              </a:solidFill>
            </a:endParaRPr>
          </a:p>
        </p:txBody>
      </p:sp>
      <p:sp>
        <p:nvSpPr>
          <p:cNvPr id="27" name="Oval 26"/>
          <p:cNvSpPr/>
          <p:nvPr/>
        </p:nvSpPr>
        <p:spPr>
          <a:xfrm>
            <a:off x="6096000" y="32004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6477000" y="32004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6096000" y="47244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6553200" y="47244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3352800" y="4419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352800" y="41148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696200" y="40386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696200" y="4343400"/>
            <a:ext cx="152400" cy="152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12770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Page faults and thrashing</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Even if the OS takes all measures to control thrashing, poor programming can lead to a very high volume of page faults</a:t>
            </a:r>
          </a:p>
          <a:p>
            <a:pPr marL="457200" lvl="1" indent="0">
              <a:buNone/>
            </a:pPr>
            <a:r>
              <a:rPr lang="en-US" dirty="0" smtClean="0"/>
              <a:t>for (</a:t>
            </a:r>
            <a:r>
              <a:rPr lang="en-US" dirty="0" err="1" smtClean="0"/>
              <a:t>i</a:t>
            </a:r>
            <a:r>
              <a:rPr lang="en-US" dirty="0" smtClean="0"/>
              <a:t>=0; </a:t>
            </a:r>
            <a:r>
              <a:rPr lang="en-US" dirty="0" err="1" smtClean="0"/>
              <a:t>i</a:t>
            </a:r>
            <a:r>
              <a:rPr lang="en-US" dirty="0" smtClean="0"/>
              <a:t>&lt;n; </a:t>
            </a:r>
            <a:r>
              <a:rPr lang="en-US" dirty="0" err="1" smtClean="0"/>
              <a:t>i</a:t>
            </a:r>
            <a:r>
              <a:rPr lang="en-US" dirty="0" smtClean="0"/>
              <a:t>++) for (j=0; j&lt;n; j++) a[</a:t>
            </a:r>
            <a:r>
              <a:rPr lang="en-US" dirty="0" err="1" smtClean="0"/>
              <a:t>i</a:t>
            </a:r>
            <a:r>
              <a:rPr lang="en-US" dirty="0" smtClean="0"/>
              <a:t>][j] = 0;</a:t>
            </a:r>
          </a:p>
          <a:p>
            <a:pPr lvl="1"/>
            <a:r>
              <a:rPr lang="en-US" dirty="0" smtClean="0"/>
              <a:t>Suppose page size is 4 KB, physical memory size is 4 GB (1M pages), n=2</a:t>
            </a:r>
            <a:r>
              <a:rPr lang="en-US" baseline="30000" dirty="0" smtClean="0"/>
              <a:t>21</a:t>
            </a:r>
            <a:r>
              <a:rPr lang="en-US" dirty="0" smtClean="0"/>
              <a:t>, each array element is 4 bytes</a:t>
            </a:r>
          </a:p>
          <a:p>
            <a:pPr lvl="1"/>
            <a:r>
              <a:rPr lang="en-US" dirty="0" smtClean="0"/>
              <a:t>The loop initializes the array page by page suffering from one fault per page</a:t>
            </a:r>
          </a:p>
          <a:p>
            <a:pPr lvl="1"/>
            <a:r>
              <a:rPr lang="en-US" dirty="0" smtClean="0"/>
              <a:t>Total number of faults = total number of pages covered by array a = (2</a:t>
            </a:r>
            <a:r>
              <a:rPr lang="en-US" baseline="30000" dirty="0" smtClean="0"/>
              <a:t>21</a:t>
            </a:r>
            <a:r>
              <a:rPr lang="en-US" dirty="0" smtClean="0"/>
              <a:t> x 2</a:t>
            </a:r>
            <a:r>
              <a:rPr lang="en-US" baseline="30000" dirty="0" smtClean="0"/>
              <a:t>21</a:t>
            </a:r>
            <a:r>
              <a:rPr lang="en-US" dirty="0" smtClean="0"/>
              <a:t> x 4)/4096 = 2</a:t>
            </a:r>
            <a:r>
              <a:rPr lang="en-US" baseline="30000" dirty="0" smtClean="0"/>
              <a:t>32</a:t>
            </a:r>
            <a:endParaRPr lang="en-US" baseline="30000" dirty="0"/>
          </a:p>
        </p:txBody>
      </p:sp>
    </p:spTree>
    <p:extLst>
      <p:ext uri="{BB962C8B-B14F-4D97-AF65-F5344CB8AC3E}">
        <p14:creationId xmlns:p14="http://schemas.microsoft.com/office/powerpoint/2010/main" val="284080734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Page faults and thrashing</a:t>
            </a:r>
            <a:endParaRPr lang="en-US" dirty="0"/>
          </a:p>
        </p:txBody>
      </p:sp>
      <p:sp>
        <p:nvSpPr>
          <p:cNvPr id="3" name="Content Placeholder 2"/>
          <p:cNvSpPr>
            <a:spLocks noGrp="1"/>
          </p:cNvSpPr>
          <p:nvPr>
            <p:ph idx="1"/>
          </p:nvPr>
        </p:nvSpPr>
        <p:spPr>
          <a:xfrm>
            <a:off x="457200" y="838200"/>
            <a:ext cx="8686800" cy="6019800"/>
          </a:xfrm>
        </p:spPr>
        <p:txBody>
          <a:bodyPr>
            <a:normAutofit/>
          </a:bodyPr>
          <a:lstStyle/>
          <a:p>
            <a:r>
              <a:rPr lang="en-US" dirty="0" smtClean="0"/>
              <a:t>Even if the OS takes all measures to control thrashing, poor programming can lead to a very high volume of page faults</a:t>
            </a:r>
          </a:p>
          <a:p>
            <a:pPr marL="457200" lvl="1" indent="0">
              <a:buNone/>
            </a:pPr>
            <a:r>
              <a:rPr lang="en-US" dirty="0" smtClean="0"/>
              <a:t>for (</a:t>
            </a:r>
            <a:r>
              <a:rPr lang="en-US" dirty="0" err="1" smtClean="0"/>
              <a:t>i</a:t>
            </a:r>
            <a:r>
              <a:rPr lang="en-US" dirty="0" smtClean="0"/>
              <a:t>=0; </a:t>
            </a:r>
            <a:r>
              <a:rPr lang="en-US" dirty="0" err="1" smtClean="0"/>
              <a:t>i</a:t>
            </a:r>
            <a:r>
              <a:rPr lang="en-US" dirty="0" smtClean="0"/>
              <a:t>&lt;n; </a:t>
            </a:r>
            <a:r>
              <a:rPr lang="en-US" dirty="0" err="1" smtClean="0"/>
              <a:t>i</a:t>
            </a:r>
            <a:r>
              <a:rPr lang="en-US" dirty="0" smtClean="0"/>
              <a:t>++) for (j=0; j&lt;n; </a:t>
            </a:r>
            <a:r>
              <a:rPr lang="en-US" dirty="0" err="1" smtClean="0"/>
              <a:t>j++</a:t>
            </a:r>
            <a:r>
              <a:rPr lang="en-US" dirty="0" smtClean="0"/>
              <a:t>) a[</a:t>
            </a:r>
            <a:r>
              <a:rPr lang="en-US" dirty="0"/>
              <a:t>j</a:t>
            </a:r>
            <a:r>
              <a:rPr lang="en-US" dirty="0" smtClean="0"/>
              <a:t>][</a:t>
            </a:r>
            <a:r>
              <a:rPr lang="en-US" dirty="0"/>
              <a:t>i</a:t>
            </a:r>
            <a:r>
              <a:rPr lang="en-US" dirty="0" smtClean="0"/>
              <a:t>] = 0;</a:t>
            </a:r>
          </a:p>
          <a:p>
            <a:pPr lvl="1"/>
            <a:r>
              <a:rPr lang="en-US" dirty="0" smtClean="0"/>
              <a:t>Suppose page size is 4 KB, physical memory size is 4 GB (1M pages), n=2</a:t>
            </a:r>
            <a:r>
              <a:rPr lang="en-US" baseline="30000" dirty="0" smtClean="0"/>
              <a:t>21</a:t>
            </a:r>
            <a:r>
              <a:rPr lang="en-US" dirty="0" smtClean="0"/>
              <a:t>, each array element is 4 bytes</a:t>
            </a:r>
          </a:p>
          <a:p>
            <a:pPr lvl="1"/>
            <a:r>
              <a:rPr lang="en-US" dirty="0" smtClean="0"/>
              <a:t>The loop initializes the one element in a page and moves to a page in the next row</a:t>
            </a:r>
            <a:endParaRPr lang="en-US" dirty="0"/>
          </a:p>
          <a:p>
            <a:pPr lvl="2"/>
            <a:r>
              <a:rPr lang="en-US" dirty="0" smtClean="0"/>
              <a:t>Each column spans 2</a:t>
            </a:r>
            <a:r>
              <a:rPr lang="en-US" baseline="30000" dirty="0" smtClean="0"/>
              <a:t>21</a:t>
            </a:r>
            <a:r>
              <a:rPr lang="en-US" dirty="0" smtClean="0"/>
              <a:t> pages which is more than what physical memory can hold</a:t>
            </a:r>
          </a:p>
          <a:p>
            <a:pPr lvl="2"/>
            <a:r>
              <a:rPr lang="en-US" dirty="0" smtClean="0"/>
              <a:t>So when the next column is initialized, the pages brought during the initialization of the previous column would be replaced (assuming LRU replacement)</a:t>
            </a:r>
          </a:p>
        </p:txBody>
      </p:sp>
    </p:spTree>
    <p:extLst>
      <p:ext uri="{BB962C8B-B14F-4D97-AF65-F5344CB8AC3E}">
        <p14:creationId xmlns:p14="http://schemas.microsoft.com/office/powerpoint/2010/main" val="226996477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Page faults and thrashing</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Even if the OS takes all measures to control thrashing, poor programming can lead to a very high volume of page faults</a:t>
            </a:r>
            <a:endParaRPr lang="en-US" dirty="0"/>
          </a:p>
          <a:p>
            <a:pPr marL="457200" lvl="1" indent="0">
              <a:buNone/>
            </a:pPr>
            <a:r>
              <a:rPr lang="en-US" dirty="0"/>
              <a:t>f</a:t>
            </a:r>
            <a:r>
              <a:rPr lang="en-US" dirty="0" smtClean="0"/>
              <a:t>or (</a:t>
            </a:r>
            <a:r>
              <a:rPr lang="en-US" dirty="0" err="1" smtClean="0"/>
              <a:t>i</a:t>
            </a:r>
            <a:r>
              <a:rPr lang="en-US" dirty="0" smtClean="0"/>
              <a:t>=0; </a:t>
            </a:r>
            <a:r>
              <a:rPr lang="en-US" dirty="0" err="1" smtClean="0"/>
              <a:t>i</a:t>
            </a:r>
            <a:r>
              <a:rPr lang="en-US" dirty="0" smtClean="0"/>
              <a:t>&lt;n; </a:t>
            </a:r>
            <a:r>
              <a:rPr lang="en-US" dirty="0" err="1" smtClean="0"/>
              <a:t>i</a:t>
            </a:r>
            <a:r>
              <a:rPr lang="en-US" dirty="0" smtClean="0"/>
              <a:t>++) for (j=0; j&lt;n; </a:t>
            </a:r>
            <a:r>
              <a:rPr lang="en-US" dirty="0" err="1" smtClean="0"/>
              <a:t>j++</a:t>
            </a:r>
            <a:r>
              <a:rPr lang="en-US" dirty="0" smtClean="0"/>
              <a:t>) a[</a:t>
            </a:r>
            <a:r>
              <a:rPr lang="en-US" dirty="0"/>
              <a:t>j</a:t>
            </a:r>
            <a:r>
              <a:rPr lang="en-US" dirty="0" smtClean="0"/>
              <a:t>][</a:t>
            </a:r>
            <a:r>
              <a:rPr lang="en-US" dirty="0"/>
              <a:t>i</a:t>
            </a:r>
            <a:r>
              <a:rPr lang="en-US" dirty="0" smtClean="0"/>
              <a:t>] = 0;</a:t>
            </a:r>
          </a:p>
          <a:p>
            <a:pPr lvl="1"/>
            <a:r>
              <a:rPr lang="en-US" dirty="0" smtClean="0"/>
              <a:t>Each access results in a page fault</a:t>
            </a:r>
          </a:p>
          <a:p>
            <a:pPr lvl="1"/>
            <a:r>
              <a:rPr lang="en-US" dirty="0" smtClean="0"/>
              <a:t>Total number of faults = 2</a:t>
            </a:r>
            <a:r>
              <a:rPr lang="en-US" baseline="30000" dirty="0" smtClean="0"/>
              <a:t>21</a:t>
            </a:r>
            <a:r>
              <a:rPr lang="en-US" dirty="0" smtClean="0"/>
              <a:t> x 2</a:t>
            </a:r>
            <a:r>
              <a:rPr lang="en-US" baseline="30000" dirty="0" smtClean="0"/>
              <a:t>21</a:t>
            </a:r>
            <a:r>
              <a:rPr lang="en-US" dirty="0" smtClean="0"/>
              <a:t> = 2</a:t>
            </a:r>
            <a:r>
              <a:rPr lang="en-US" baseline="30000" dirty="0" smtClean="0"/>
              <a:t>42</a:t>
            </a:r>
          </a:p>
          <a:p>
            <a:pPr lvl="1"/>
            <a:r>
              <a:rPr lang="en-US" dirty="0" smtClean="0"/>
              <a:t>The process will thrash tremendously and will also affect the progress of other processes</a:t>
            </a:r>
          </a:p>
          <a:p>
            <a:pPr lvl="1"/>
            <a:r>
              <a:rPr lang="en-US" dirty="0" smtClean="0"/>
              <a:t>This example shows that the OS must switch to a local frame allocation policy for the processes with high fault rates</a:t>
            </a:r>
          </a:p>
          <a:p>
            <a:pPr lvl="2"/>
            <a:r>
              <a:rPr lang="en-US" dirty="0" smtClean="0"/>
              <a:t>Saves the other processes from thrashing</a:t>
            </a:r>
            <a:endParaRPr lang="en-US" dirty="0"/>
          </a:p>
        </p:txBody>
      </p:sp>
    </p:spTree>
    <p:extLst>
      <p:ext uri="{BB962C8B-B14F-4D97-AF65-F5344CB8AC3E}">
        <p14:creationId xmlns:p14="http://schemas.microsoft.com/office/powerpoint/2010/main" val="27772247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Security: buffer overflow</a:t>
            </a:r>
            <a:endParaRPr lang="en-US" dirty="0"/>
          </a:p>
        </p:txBody>
      </p:sp>
      <p:sp>
        <p:nvSpPr>
          <p:cNvPr id="3" name="Content Placeholder 2"/>
          <p:cNvSpPr>
            <a:spLocks noGrp="1"/>
          </p:cNvSpPr>
          <p:nvPr>
            <p:ph idx="1"/>
          </p:nvPr>
        </p:nvSpPr>
        <p:spPr>
          <a:xfrm>
            <a:off x="457200" y="990600"/>
            <a:ext cx="8686800" cy="5867400"/>
          </a:xfrm>
        </p:spPr>
        <p:txBody>
          <a:bodyPr>
            <a:normAutofit/>
          </a:bodyPr>
          <a:lstStyle/>
          <a:p>
            <a:r>
              <a:rPr lang="en-US" dirty="0" smtClean="0"/>
              <a:t>Function calling convention</a:t>
            </a:r>
          </a:p>
          <a:p>
            <a:pPr lvl="1"/>
            <a:r>
              <a:rPr lang="en-US" dirty="0" smtClean="0"/>
              <a:t>Arguments and local variables are spilled on the stack</a:t>
            </a:r>
          </a:p>
          <a:p>
            <a:pPr lvl="1"/>
            <a:r>
              <a:rPr lang="en-US" dirty="0" smtClean="0"/>
              <a:t>Return address is spilled on the stack</a:t>
            </a:r>
          </a:p>
          <a:p>
            <a:r>
              <a:rPr lang="en-US" dirty="0" smtClean="0"/>
              <a:t>Consider operating on an input</a:t>
            </a:r>
          </a:p>
          <a:p>
            <a:pPr marL="457200" lvl="1" indent="0">
              <a:buNone/>
            </a:pPr>
            <a:r>
              <a:rPr lang="en-US" dirty="0" smtClean="0"/>
              <a:t>void operate (char *input) {</a:t>
            </a:r>
          </a:p>
          <a:p>
            <a:pPr marL="457200" lvl="1" indent="0">
              <a:buNone/>
            </a:pPr>
            <a:r>
              <a:rPr lang="en-US" dirty="0"/>
              <a:t> </a:t>
            </a:r>
            <a:r>
              <a:rPr lang="en-US" dirty="0" smtClean="0"/>
              <a:t>  char buffer[100];  // </a:t>
            </a:r>
            <a:r>
              <a:rPr lang="en-US" dirty="0" smtClean="0"/>
              <a:t>Allocated </a:t>
            </a:r>
            <a:r>
              <a:rPr lang="en-US" dirty="0"/>
              <a:t>o</a:t>
            </a:r>
            <a:r>
              <a:rPr lang="en-US" dirty="0" smtClean="0"/>
              <a:t>n the stack</a:t>
            </a:r>
          </a:p>
          <a:p>
            <a:pPr marL="457200" lvl="1" indent="0">
              <a:buNone/>
            </a:pPr>
            <a:r>
              <a:rPr lang="en-US" dirty="0"/>
              <a:t> </a:t>
            </a:r>
            <a:r>
              <a:rPr lang="en-US" dirty="0" smtClean="0"/>
              <a:t>  </a:t>
            </a:r>
            <a:r>
              <a:rPr lang="en-US" dirty="0" err="1" smtClean="0"/>
              <a:t>strcpy</a:t>
            </a:r>
            <a:r>
              <a:rPr lang="en-US" dirty="0" smtClean="0"/>
              <a:t>(buffer, input);</a:t>
            </a:r>
          </a:p>
          <a:p>
            <a:pPr marL="457200" lvl="1" indent="0">
              <a:buNone/>
            </a:pPr>
            <a:r>
              <a:rPr lang="en-US" dirty="0"/>
              <a:t> </a:t>
            </a:r>
            <a:r>
              <a:rPr lang="en-US" dirty="0" smtClean="0"/>
              <a:t>  // operate on buffer</a:t>
            </a:r>
          </a:p>
          <a:p>
            <a:pPr marL="457200" lvl="1" indent="0">
              <a:buNone/>
            </a:pPr>
            <a:r>
              <a:rPr lang="en-US" dirty="0" smtClean="0"/>
              <a:t>}</a:t>
            </a:r>
          </a:p>
          <a:p>
            <a:pPr lvl="1"/>
            <a:r>
              <a:rPr lang="en-US" dirty="0" smtClean="0"/>
              <a:t>The input is assumed to be at most 100 bytes long, but what if it is bigger?</a:t>
            </a:r>
            <a:endParaRPr lang="en-US" dirty="0"/>
          </a:p>
        </p:txBody>
      </p:sp>
    </p:spTree>
    <p:extLst>
      <p:ext uri="{BB962C8B-B14F-4D97-AF65-F5344CB8AC3E}">
        <p14:creationId xmlns:p14="http://schemas.microsoft.com/office/powerpoint/2010/main" val="8766377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Security: buffer overflow</a:t>
            </a:r>
            <a:endParaRPr lang="en-US" dirty="0"/>
          </a:p>
        </p:txBody>
      </p:sp>
      <p:sp>
        <p:nvSpPr>
          <p:cNvPr id="3" name="Content Placeholder 2"/>
          <p:cNvSpPr>
            <a:spLocks noGrp="1"/>
          </p:cNvSpPr>
          <p:nvPr>
            <p:ph idx="1"/>
          </p:nvPr>
        </p:nvSpPr>
        <p:spPr>
          <a:xfrm>
            <a:off x="457200" y="990600"/>
            <a:ext cx="8686800" cy="5867400"/>
          </a:xfrm>
        </p:spPr>
        <p:txBody>
          <a:bodyPr>
            <a:normAutofit lnSpcReduction="10000"/>
          </a:bodyPr>
          <a:lstStyle/>
          <a:p>
            <a:r>
              <a:rPr lang="en-US" dirty="0" smtClean="0"/>
              <a:t>Consider operating on an input</a:t>
            </a:r>
          </a:p>
          <a:p>
            <a:pPr marL="457200" lvl="1" indent="0">
              <a:buNone/>
            </a:pPr>
            <a:r>
              <a:rPr lang="en-US" dirty="0" smtClean="0"/>
              <a:t>void operate (char *input) {</a:t>
            </a:r>
          </a:p>
          <a:p>
            <a:pPr marL="457200" lvl="1" indent="0">
              <a:buNone/>
            </a:pPr>
            <a:r>
              <a:rPr lang="en-US" dirty="0"/>
              <a:t> </a:t>
            </a:r>
            <a:r>
              <a:rPr lang="en-US" dirty="0" smtClean="0"/>
              <a:t>  char buffer[100];  // </a:t>
            </a:r>
            <a:r>
              <a:rPr lang="en-US" dirty="0" smtClean="0"/>
              <a:t>Allocated </a:t>
            </a:r>
            <a:r>
              <a:rPr lang="en-US" dirty="0"/>
              <a:t>o</a:t>
            </a:r>
            <a:r>
              <a:rPr lang="en-US" dirty="0" smtClean="0"/>
              <a:t>n the stack</a:t>
            </a:r>
          </a:p>
          <a:p>
            <a:pPr marL="457200" lvl="1" indent="0">
              <a:buNone/>
            </a:pPr>
            <a:r>
              <a:rPr lang="en-US" dirty="0"/>
              <a:t> </a:t>
            </a:r>
            <a:r>
              <a:rPr lang="en-US" dirty="0" smtClean="0"/>
              <a:t>  </a:t>
            </a:r>
            <a:r>
              <a:rPr lang="en-US" dirty="0" err="1" smtClean="0"/>
              <a:t>strcpy</a:t>
            </a:r>
            <a:r>
              <a:rPr lang="en-US" dirty="0" smtClean="0"/>
              <a:t>(buffer, input);</a:t>
            </a:r>
          </a:p>
          <a:p>
            <a:pPr marL="457200" lvl="1" indent="0">
              <a:buNone/>
            </a:pPr>
            <a:r>
              <a:rPr lang="en-US" dirty="0"/>
              <a:t> </a:t>
            </a:r>
            <a:r>
              <a:rPr lang="en-US" dirty="0" smtClean="0"/>
              <a:t>  // operate on buffer</a:t>
            </a:r>
          </a:p>
          <a:p>
            <a:pPr marL="457200" lvl="1" indent="0">
              <a:buNone/>
            </a:pPr>
            <a:r>
              <a:rPr lang="en-US" dirty="0" smtClean="0"/>
              <a:t>}</a:t>
            </a:r>
          </a:p>
          <a:p>
            <a:pPr lvl="1"/>
            <a:r>
              <a:rPr lang="en-US" dirty="0" smtClean="0"/>
              <a:t>The input is assumed to be at most 100 bytes long, but what if it is bigger?</a:t>
            </a:r>
          </a:p>
          <a:p>
            <a:pPr lvl="2"/>
            <a:r>
              <a:rPr lang="en-US" dirty="0" smtClean="0"/>
              <a:t>Overflows buffer and corrupts stack</a:t>
            </a:r>
          </a:p>
          <a:p>
            <a:pPr lvl="2"/>
            <a:r>
              <a:rPr lang="en-US" dirty="0" smtClean="0"/>
              <a:t>Carefully crafted input can overwrite the return address by an address to a function </a:t>
            </a:r>
            <a:r>
              <a:rPr lang="en-US" i="1" dirty="0" smtClean="0"/>
              <a:t>f</a:t>
            </a:r>
            <a:r>
              <a:rPr lang="en-US" dirty="0" smtClean="0"/>
              <a:t> which is also part of th</a:t>
            </a:r>
            <a:r>
              <a:rPr lang="en-US" dirty="0" smtClean="0"/>
              <a:t>e input</a:t>
            </a:r>
          </a:p>
          <a:p>
            <a:pPr lvl="2"/>
            <a:r>
              <a:rPr lang="en-US" dirty="0" smtClean="0"/>
              <a:t>After executing the </a:t>
            </a:r>
            <a:r>
              <a:rPr lang="en-US" i="1" dirty="0" smtClean="0"/>
              <a:t>operate</a:t>
            </a:r>
            <a:r>
              <a:rPr lang="en-US" dirty="0" smtClean="0"/>
              <a:t> function, the process jumps to function </a:t>
            </a:r>
            <a:r>
              <a:rPr lang="en-US" i="1" dirty="0" smtClean="0"/>
              <a:t>f </a:t>
            </a:r>
            <a:r>
              <a:rPr lang="en-US" dirty="0" smtClean="0"/>
              <a:t>and the attacker controls the program</a:t>
            </a:r>
            <a:endParaRPr lang="en-US" i="1" dirty="0"/>
          </a:p>
        </p:txBody>
      </p:sp>
    </p:spTree>
    <p:extLst>
      <p:ext uri="{BB962C8B-B14F-4D97-AF65-F5344CB8AC3E}">
        <p14:creationId xmlns:p14="http://schemas.microsoft.com/office/powerpoint/2010/main" val="350250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dirty="0" smtClean="0"/>
              <a:t>Security: buffer overflow</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Avoid executing arbitrary code</a:t>
            </a:r>
          </a:p>
          <a:p>
            <a:pPr lvl="1"/>
            <a:r>
              <a:rPr lang="en-US" dirty="0" smtClean="0"/>
              <a:t>NX bit in PTE in AMD CPUs and XD bit in PTE in Intel CPUs</a:t>
            </a:r>
          </a:p>
          <a:p>
            <a:pPr lvl="1"/>
            <a:r>
              <a:rPr lang="en-US" dirty="0" smtClean="0"/>
              <a:t>Stack pages have this bit set</a:t>
            </a:r>
          </a:p>
          <a:p>
            <a:r>
              <a:rPr lang="en-US" dirty="0" smtClean="0"/>
              <a:t>Buffer overflow is still problematic</a:t>
            </a:r>
          </a:p>
          <a:p>
            <a:pPr lvl="1"/>
            <a:r>
              <a:rPr lang="en-US" dirty="0" smtClean="0"/>
              <a:t>An attacker may craft a code sequence by calling a series of legitimate functions</a:t>
            </a:r>
          </a:p>
          <a:p>
            <a:pPr lvl="2"/>
            <a:r>
              <a:rPr lang="en-US" dirty="0" smtClean="0"/>
              <a:t>Achieved by overwriting return addresses</a:t>
            </a:r>
          </a:p>
          <a:p>
            <a:pPr lvl="1"/>
            <a:r>
              <a:rPr lang="en-US" dirty="0" smtClean="0"/>
              <a:t>Called return to </a:t>
            </a:r>
            <a:r>
              <a:rPr lang="en-US" dirty="0" err="1" smtClean="0"/>
              <a:t>libc</a:t>
            </a:r>
            <a:r>
              <a:rPr lang="en-US" dirty="0" smtClean="0"/>
              <a:t> attack or return-oriented programming (ROP)</a:t>
            </a:r>
          </a:p>
          <a:p>
            <a:pPr lvl="2"/>
            <a:r>
              <a:rPr lang="en-US" dirty="0" smtClean="0"/>
              <a:t>The </a:t>
            </a:r>
            <a:r>
              <a:rPr lang="en-US" i="1" dirty="0" smtClean="0"/>
              <a:t>system</a:t>
            </a:r>
            <a:r>
              <a:rPr lang="en-US" dirty="0" smtClean="0"/>
              <a:t> function of </a:t>
            </a:r>
            <a:r>
              <a:rPr lang="en-US" dirty="0" err="1" smtClean="0"/>
              <a:t>libc</a:t>
            </a:r>
            <a:r>
              <a:rPr lang="en-US" dirty="0" smtClean="0"/>
              <a:t>, for example, could be used by the attacker to gain control of the shell</a:t>
            </a:r>
            <a:endParaRPr lang="en-US" dirty="0" smtClean="0"/>
          </a:p>
        </p:txBody>
      </p:sp>
    </p:spTree>
    <p:extLst>
      <p:ext uri="{BB962C8B-B14F-4D97-AF65-F5344CB8AC3E}">
        <p14:creationId xmlns:p14="http://schemas.microsoft.com/office/powerpoint/2010/main" val="29939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rmAutofit/>
          </a:bodyPr>
          <a:lstStyle/>
          <a:p>
            <a:r>
              <a:rPr lang="en-US" dirty="0" smtClean="0"/>
              <a:t>Process-level memory management</a:t>
            </a:r>
            <a:endParaRPr lang="en-US" dirty="0"/>
          </a:p>
        </p:txBody>
      </p:sp>
      <p:sp>
        <p:nvSpPr>
          <p:cNvPr id="3" name="Content Placeholder 2"/>
          <p:cNvSpPr>
            <a:spLocks noGrp="1"/>
          </p:cNvSpPr>
          <p:nvPr>
            <p:ph idx="1"/>
          </p:nvPr>
        </p:nvSpPr>
        <p:spPr>
          <a:xfrm>
            <a:off x="457200" y="685800"/>
            <a:ext cx="8686800" cy="6172200"/>
          </a:xfrm>
        </p:spPr>
        <p:txBody>
          <a:bodyPr>
            <a:normAutofit lnSpcReduction="10000"/>
          </a:bodyPr>
          <a:lstStyle/>
          <a:p>
            <a:r>
              <a:rPr lang="en-US" dirty="0" smtClean="0"/>
              <a:t>Allocation functions invoke </a:t>
            </a:r>
            <a:r>
              <a:rPr lang="en-US" dirty="0" err="1" smtClean="0"/>
              <a:t>sbrk</a:t>
            </a:r>
            <a:r>
              <a:rPr lang="en-US" dirty="0" smtClean="0"/>
              <a:t> or </a:t>
            </a:r>
            <a:r>
              <a:rPr lang="en-US" dirty="0" err="1" smtClean="0"/>
              <a:t>brk</a:t>
            </a:r>
            <a:r>
              <a:rPr lang="en-US" dirty="0" smtClean="0"/>
              <a:t> system call only if needed</a:t>
            </a:r>
          </a:p>
          <a:p>
            <a:pPr lvl="1"/>
            <a:r>
              <a:rPr lang="en-US" dirty="0" smtClean="0"/>
              <a:t>If the heap allocated so far needs to be extended, the system call is invoked to extend the “memory break” of the process</a:t>
            </a:r>
          </a:p>
          <a:p>
            <a:r>
              <a:rPr lang="en-US" dirty="0" smtClean="0"/>
              <a:t>Deallocation functions just return the freed memory to the heap of the process</a:t>
            </a:r>
          </a:p>
          <a:p>
            <a:r>
              <a:rPr lang="en-US" dirty="0" smtClean="0"/>
              <a:t>All allocated memory of a process is reclaimed by OS when the process exits</a:t>
            </a:r>
          </a:p>
          <a:p>
            <a:pPr lvl="1"/>
            <a:r>
              <a:rPr lang="en-US" dirty="0" smtClean="0"/>
              <a:t>Therefore, not freeing memory for a short-lived process does not lead to any problem</a:t>
            </a:r>
          </a:p>
          <a:p>
            <a:r>
              <a:rPr lang="en-US" dirty="0" smtClean="0"/>
              <a:t>Not freeing memory that is no longer used by long-running processes leads to memory leak</a:t>
            </a:r>
          </a:p>
        </p:txBody>
      </p:sp>
    </p:spTree>
    <p:extLst>
      <p:ext uri="{BB962C8B-B14F-4D97-AF65-F5344CB8AC3E}">
        <p14:creationId xmlns:p14="http://schemas.microsoft.com/office/powerpoint/2010/main" val="330761938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dirty="0" smtClean="0"/>
              <a:t>Security: buffer overflow</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Avoid executing functions chosen by attacker</a:t>
            </a:r>
          </a:p>
          <a:p>
            <a:pPr lvl="1"/>
            <a:r>
              <a:rPr lang="en-US" dirty="0" smtClean="0"/>
              <a:t>Address space layout randomization (ASLR) and kernel address space layout randomization (KASLR)</a:t>
            </a:r>
          </a:p>
          <a:p>
            <a:pPr lvl="2"/>
            <a:r>
              <a:rPr lang="en-US" dirty="0" smtClean="0"/>
              <a:t>Randomizes the stack as well as placement of functions in the address space</a:t>
            </a:r>
          </a:p>
          <a:p>
            <a:pPr lvl="2"/>
            <a:r>
              <a:rPr lang="en-US" dirty="0" smtClean="0"/>
              <a:t>Attacker won’t know these addresses beforehand to be able to correctl</a:t>
            </a:r>
            <a:r>
              <a:rPr lang="en-US" dirty="0" smtClean="0"/>
              <a:t>y craft the malicious input to the buffer</a:t>
            </a:r>
            <a:endParaRPr lang="en-US" dirty="0" smtClean="0"/>
          </a:p>
        </p:txBody>
      </p:sp>
    </p:spTree>
    <p:extLst>
      <p:ext uri="{BB962C8B-B14F-4D97-AF65-F5344CB8AC3E}">
        <p14:creationId xmlns:p14="http://schemas.microsoft.com/office/powerpoint/2010/main" val="1983930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lstStyle/>
          <a:p>
            <a:r>
              <a:rPr lang="en-US" dirty="0" smtClean="0"/>
              <a:t>Security: KPTI</a:t>
            </a:r>
            <a:endParaRPr lang="en-US" dirty="0"/>
          </a:p>
        </p:txBody>
      </p:sp>
      <p:sp>
        <p:nvSpPr>
          <p:cNvPr id="3" name="Content Placeholder 2"/>
          <p:cNvSpPr>
            <a:spLocks noGrp="1"/>
          </p:cNvSpPr>
          <p:nvPr>
            <p:ph idx="1"/>
          </p:nvPr>
        </p:nvSpPr>
        <p:spPr>
          <a:xfrm>
            <a:off x="457200" y="1066800"/>
            <a:ext cx="8686800" cy="5791200"/>
          </a:xfrm>
        </p:spPr>
        <p:txBody>
          <a:bodyPr>
            <a:normAutofit/>
          </a:bodyPr>
          <a:lstStyle/>
          <a:p>
            <a:r>
              <a:rPr lang="en-US" dirty="0" smtClean="0"/>
              <a:t>Kernel data structures and code placed in the virtual address space of the user should be isolated from user code and data</a:t>
            </a:r>
          </a:p>
          <a:p>
            <a:pPr lvl="1"/>
            <a:r>
              <a:rPr lang="en-US" dirty="0" smtClean="0"/>
              <a:t>Requires page table to be separate: called kernel page table isolation (KPTI)</a:t>
            </a:r>
          </a:p>
          <a:p>
            <a:pPr lvl="1"/>
            <a:r>
              <a:rPr lang="en-US" dirty="0" smtClean="0"/>
              <a:t>Comes with the overhead of switching the page table on every system call</a:t>
            </a:r>
          </a:p>
          <a:p>
            <a:pPr lvl="2"/>
            <a:r>
              <a:rPr lang="en-US" dirty="0" smtClean="0"/>
              <a:t>Potential misses in the page </a:t>
            </a:r>
            <a:r>
              <a:rPr lang="en-US" smtClean="0"/>
              <a:t>structure caches </a:t>
            </a:r>
            <a:endParaRPr lang="en-US" dirty="0" smtClean="0"/>
          </a:p>
        </p:txBody>
      </p:sp>
    </p:spTree>
    <p:extLst>
      <p:ext uri="{BB962C8B-B14F-4D97-AF65-F5344CB8AC3E}">
        <p14:creationId xmlns:p14="http://schemas.microsoft.com/office/powerpoint/2010/main" val="1775609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5047</TotalTime>
  <Words>8816</Words>
  <Application>Microsoft Office PowerPoint</Application>
  <PresentationFormat>On-screen Show (4:3)</PresentationFormat>
  <Paragraphs>784</Paragraphs>
  <Slides>91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91</vt:i4>
      </vt:variant>
    </vt:vector>
  </HeadingPairs>
  <TitlesOfParts>
    <vt:vector size="96" baseType="lpstr">
      <vt:lpstr>Arial</vt:lpstr>
      <vt:lpstr>Arial Unicode MS</vt:lpstr>
      <vt:lpstr>Calibri</vt:lpstr>
      <vt:lpstr>Wingdings</vt:lpstr>
      <vt:lpstr>Office Theme</vt:lpstr>
      <vt:lpstr>Memory Management</vt:lpstr>
      <vt:lpstr>Agenda</vt:lpstr>
      <vt:lpstr>Address space</vt:lpstr>
      <vt:lpstr>Address space</vt:lpstr>
      <vt:lpstr>Address space: An example</vt:lpstr>
      <vt:lpstr>Address space</vt:lpstr>
      <vt:lpstr>Basics of memory management</vt:lpstr>
      <vt:lpstr>Process-level memory management</vt:lpstr>
      <vt:lpstr>Process-level memory management</vt:lpstr>
      <vt:lpstr>Process-level memory management</vt:lpstr>
      <vt:lpstr>Memory allocation</vt:lpstr>
      <vt:lpstr>Memory allocation</vt:lpstr>
      <vt:lpstr>Memory allocation</vt:lpstr>
      <vt:lpstr>Memory allocation</vt:lpstr>
      <vt:lpstr>Physical address binding</vt:lpstr>
      <vt:lpstr>Physical address binding</vt:lpstr>
      <vt:lpstr>Virtual memory</vt:lpstr>
      <vt:lpstr>Virtual memory</vt:lpstr>
      <vt:lpstr>Address translation</vt:lpstr>
      <vt:lpstr>Address translation</vt:lpstr>
      <vt:lpstr>Segmentation</vt:lpstr>
      <vt:lpstr>Segmentation</vt:lpstr>
      <vt:lpstr>Segmentation</vt:lpstr>
      <vt:lpstr>Paging</vt:lpstr>
      <vt:lpstr>Paging</vt:lpstr>
      <vt:lpstr>Paging</vt:lpstr>
      <vt:lpstr>Paging</vt:lpstr>
      <vt:lpstr>Paging</vt:lpstr>
      <vt:lpstr>Paging</vt:lpstr>
      <vt:lpstr>Paging</vt:lpstr>
      <vt:lpstr>Paging</vt:lpstr>
      <vt:lpstr>Paging</vt:lpstr>
      <vt:lpstr>Paging</vt:lpstr>
      <vt:lpstr>Paging</vt:lpstr>
      <vt:lpstr>Paging</vt:lpstr>
      <vt:lpstr>Paging</vt:lpstr>
      <vt:lpstr>Page replacement algorithms</vt:lpstr>
      <vt:lpstr>Page replacement algorithms</vt:lpstr>
      <vt:lpstr>Page replacement algorithms</vt:lpstr>
      <vt:lpstr>Page replacement algorithms</vt:lpstr>
      <vt:lpstr>Page replacement algorithms</vt:lpstr>
      <vt:lpstr>Page replacement algorithms</vt:lpstr>
      <vt:lpstr>Page replacement algorithms</vt:lpstr>
      <vt:lpstr>Implementing LRU</vt:lpstr>
      <vt:lpstr>Implementing LRU</vt:lpstr>
      <vt:lpstr>Reference bit algorithm</vt:lpstr>
      <vt:lpstr>Second chance algorithm</vt:lpstr>
      <vt:lpstr>Enhanced second chance algorithm</vt:lpstr>
      <vt:lpstr>Pseudo-LRU</vt:lpstr>
      <vt:lpstr>Pseudo-LRU</vt:lpstr>
      <vt:lpstr>Pseudo-LRU</vt:lpstr>
      <vt:lpstr>Pseudo-LRU</vt:lpstr>
      <vt:lpstr>Pseudo-LRU</vt:lpstr>
      <vt:lpstr>Pseudo-LRU</vt:lpstr>
      <vt:lpstr>Page replacement algorithms</vt:lpstr>
      <vt:lpstr>Page replacement algorithms</vt:lpstr>
      <vt:lpstr>Page replacement algorithms</vt:lpstr>
      <vt:lpstr>Page frame caches</vt:lpstr>
      <vt:lpstr>Design of page table</vt:lpstr>
      <vt:lpstr>Design of page table</vt:lpstr>
      <vt:lpstr>Design of page table</vt:lpstr>
      <vt:lpstr>Design of page table</vt:lpstr>
      <vt:lpstr>Design of Page Table</vt:lpstr>
      <vt:lpstr>Paging</vt:lpstr>
      <vt:lpstr>Design of Page Table</vt:lpstr>
      <vt:lpstr>Design of Page Table</vt:lpstr>
      <vt:lpstr>Design of Page Table</vt:lpstr>
      <vt:lpstr>Design of Page Table</vt:lpstr>
      <vt:lpstr>Design of Page Table</vt:lpstr>
      <vt:lpstr>Design of Page Table</vt:lpstr>
      <vt:lpstr>Design of Page Table</vt:lpstr>
      <vt:lpstr>VA to PA translation: An example</vt:lpstr>
      <vt:lpstr>Design of Page Table</vt:lpstr>
      <vt:lpstr>VA to PA translation: An example</vt:lpstr>
      <vt:lpstr>Design of Page Table</vt:lpstr>
      <vt:lpstr>Design of Page Table</vt:lpstr>
      <vt:lpstr>Design of Page Table</vt:lpstr>
      <vt:lpstr>Frame allocation policies</vt:lpstr>
      <vt:lpstr>Page faults and thrashing</vt:lpstr>
      <vt:lpstr>Page faults and thrashing</vt:lpstr>
      <vt:lpstr>Page faults and thrashing</vt:lpstr>
      <vt:lpstr>Page faults and thrashing</vt:lpstr>
      <vt:lpstr>Page faults and thrashing</vt:lpstr>
      <vt:lpstr>Page faults and thrashing</vt:lpstr>
      <vt:lpstr>Page faults and thrashing</vt:lpstr>
      <vt:lpstr>Page faults and thrashing</vt:lpstr>
      <vt:lpstr>Security: buffer overflow</vt:lpstr>
      <vt:lpstr>Security: buffer overflow</vt:lpstr>
      <vt:lpstr>Security: buffer overflow</vt:lpstr>
      <vt:lpstr>Security: buffer overflow</vt:lpstr>
      <vt:lpstr>Security: KPTI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dc:creator>admin</dc:creator>
  <cp:lastModifiedBy>CSE</cp:lastModifiedBy>
  <cp:revision>281</cp:revision>
  <cp:lastPrinted>2017-10-25T08:42:35Z</cp:lastPrinted>
  <dcterms:created xsi:type="dcterms:W3CDTF">2006-08-16T00:00:00Z</dcterms:created>
  <dcterms:modified xsi:type="dcterms:W3CDTF">2024-11-26T06:16:25Z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4baac1c7-f574-43e4-a58f-27a49cd75aed</vt:lpwstr>
  </property>
</Properties>
</file>