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72" r:id="rId21"/>
    <p:sldId id="275" r:id="rId22"/>
    <p:sldId id="288" r:id="rId23"/>
    <p:sldId id="289" r:id="rId24"/>
    <p:sldId id="276" r:id="rId25"/>
    <p:sldId id="357" r:id="rId26"/>
    <p:sldId id="358" r:id="rId27"/>
    <p:sldId id="279" r:id="rId28"/>
    <p:sldId id="280" r:id="rId29"/>
    <p:sldId id="281" r:id="rId30"/>
    <p:sldId id="282" r:id="rId31"/>
    <p:sldId id="283" r:id="rId32"/>
    <p:sldId id="284" r:id="rId33"/>
    <p:sldId id="285" r:id="rId34"/>
    <p:sldId id="286" r:id="rId35"/>
    <p:sldId id="287" r:id="rId36"/>
    <p:sldId id="373" r:id="rId37"/>
    <p:sldId id="374" r:id="rId38"/>
    <p:sldId id="375" r:id="rId39"/>
    <p:sldId id="376" r:id="rId40"/>
    <p:sldId id="382" r:id="rId41"/>
    <p:sldId id="377" r:id="rId42"/>
    <p:sldId id="378" r:id="rId43"/>
    <p:sldId id="380" r:id="rId44"/>
    <p:sldId id="381" r:id="rId45"/>
    <p:sldId id="383" r:id="rId46"/>
    <p:sldId id="384" r:id="rId47"/>
    <p:sldId id="385" r:id="rId48"/>
    <p:sldId id="290" r:id="rId49"/>
    <p:sldId id="386" r:id="rId50"/>
    <p:sldId id="291" r:id="rId51"/>
    <p:sldId id="292" r:id="rId52"/>
    <p:sldId id="387" r:id="rId53"/>
    <p:sldId id="388" r:id="rId54"/>
    <p:sldId id="294" r:id="rId55"/>
    <p:sldId id="298" r:id="rId56"/>
    <p:sldId id="299" r:id="rId57"/>
    <p:sldId id="300" r:id="rId58"/>
    <p:sldId id="391" r:id="rId59"/>
    <p:sldId id="392" r:id="rId60"/>
    <p:sldId id="301" r:id="rId61"/>
    <p:sldId id="302" r:id="rId62"/>
    <p:sldId id="359" r:id="rId63"/>
    <p:sldId id="393" r:id="rId64"/>
    <p:sldId id="394" r:id="rId65"/>
    <p:sldId id="360" r:id="rId66"/>
    <p:sldId id="303" r:id="rId67"/>
    <p:sldId id="305" r:id="rId68"/>
    <p:sldId id="306" r:id="rId69"/>
    <p:sldId id="395" r:id="rId70"/>
    <p:sldId id="396" r:id="rId71"/>
    <p:sldId id="397" r:id="rId72"/>
    <p:sldId id="398" r:id="rId73"/>
    <p:sldId id="399" r:id="rId74"/>
    <p:sldId id="421" r:id="rId75"/>
    <p:sldId id="389" r:id="rId76"/>
    <p:sldId id="390"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6" r:id="rId94"/>
    <p:sldId id="417" r:id="rId95"/>
    <p:sldId id="418" r:id="rId96"/>
    <p:sldId id="419" r:id="rId97"/>
    <p:sldId id="420" r:id="rId9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B791958-8539-4E97-99D6-1C744F5B2BF4}" type="datetimeFigureOut">
              <a:rPr lang="en-US" smtClean="0"/>
              <a:pPr/>
              <a:t>10/23/2024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6CF3CA26-981A-4C32-93E3-9B63FC1C8874}" type="slidenum">
              <a:rPr lang="en-US" smtClean="0"/>
              <a:pPr/>
              <a:t>‹#›</a:t>
            </a:fld>
            <a:endParaRPr lang="en-US"/>
          </a:p>
        </p:txBody>
      </p:sp>
    </p:spTree>
    <p:extLst>
      <p:ext uri="{BB962C8B-B14F-4D97-AF65-F5344CB8AC3E}">
        <p14:creationId xmlns:p14="http://schemas.microsoft.com/office/powerpoint/2010/main" val="40343646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0390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1923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550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4188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416531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040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79758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0409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5371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5398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68633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8BA9-069A-4FD6-878F-3E88255FF91D}"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F640-E00F-4327-A4E7-5FE01B0AF919}" type="slidenum">
              <a:rPr lang="en-US" smtClean="0"/>
              <a:pPr/>
              <a:t>‹#›</a:t>
            </a:fld>
            <a:endParaRPr lang="en-US"/>
          </a:p>
        </p:txBody>
      </p:sp>
    </p:spTree>
    <p:extLst>
      <p:ext uri="{BB962C8B-B14F-4D97-AF65-F5344CB8AC3E}">
        <p14:creationId xmlns:p14="http://schemas.microsoft.com/office/powerpoint/2010/main" val="418623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137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Consider the following example</a:t>
            </a:r>
          </a:p>
          <a:p>
            <a:pPr lvl="1"/>
            <a:r>
              <a:rPr lang="en-US" dirty="0" smtClean="0"/>
              <a:t>Given a two-dimensional array A, we need to do the following computation repeatedly: A[</a:t>
            </a:r>
            <a:r>
              <a:rPr lang="en-US" dirty="0" err="1" smtClean="0"/>
              <a:t>i</a:t>
            </a:r>
            <a:r>
              <a:rPr lang="en-US" dirty="0" smtClean="0"/>
              <a:t>][j] = f(A[</a:t>
            </a:r>
            <a:r>
              <a:rPr lang="en-US" dirty="0" err="1" smtClean="0"/>
              <a:t>i</a:t>
            </a:r>
            <a:r>
              <a:rPr lang="en-US" dirty="0" smtClean="0"/>
              <a:t>][j])</a:t>
            </a:r>
          </a:p>
          <a:p>
            <a:pPr lvl="2"/>
            <a:r>
              <a:rPr lang="en-US" dirty="0" smtClean="0"/>
              <a:t>The nature of f is such that |A[</a:t>
            </a:r>
            <a:r>
              <a:rPr lang="en-US" dirty="0" err="1" smtClean="0"/>
              <a:t>i</a:t>
            </a:r>
            <a:r>
              <a:rPr lang="en-US" dirty="0" smtClean="0"/>
              <a:t>][j] – f(A[</a:t>
            </a:r>
            <a:r>
              <a:rPr lang="en-US" dirty="0" err="1" smtClean="0"/>
              <a:t>i</a:t>
            </a:r>
            <a:r>
              <a:rPr lang="en-US" dirty="0" smtClean="0"/>
              <a:t>][j])| is monotonically decreasing with the number of iterations</a:t>
            </a:r>
          </a:p>
          <a:p>
            <a:pPr lvl="2"/>
            <a:r>
              <a:rPr lang="en-US" dirty="0" smtClean="0"/>
              <a:t> The computation terminates when the total |A[</a:t>
            </a:r>
            <a:r>
              <a:rPr lang="en-US" dirty="0" err="1" smtClean="0"/>
              <a:t>i</a:t>
            </a:r>
            <a:r>
              <a:rPr lang="en-US" dirty="0" smtClean="0"/>
              <a:t>][j] – f(A[</a:t>
            </a:r>
            <a:r>
              <a:rPr lang="en-US" dirty="0" err="1" smtClean="0"/>
              <a:t>i</a:t>
            </a:r>
            <a:r>
              <a:rPr lang="en-US" dirty="0" smtClean="0"/>
              <a:t>][j])| accumulated over all elements of A falls below a threshold</a:t>
            </a:r>
          </a:p>
          <a:p>
            <a:pPr lvl="2"/>
            <a:r>
              <a:rPr lang="en-US" dirty="0" smtClean="0"/>
              <a:t>One way to achieve this is to create a thread to handle the computation on A[</a:t>
            </a:r>
            <a:r>
              <a:rPr lang="en-US" dirty="0" err="1" smtClean="0"/>
              <a:t>i</a:t>
            </a:r>
            <a:r>
              <a:rPr lang="en-US" dirty="0" smtClean="0"/>
              <a:t>][j]</a:t>
            </a:r>
          </a:p>
          <a:p>
            <a:pPr lvl="2"/>
            <a:r>
              <a:rPr lang="en-US" dirty="0" smtClean="0"/>
              <a:t>A thread can do its computation in iteration k provided all threads have completed the previous iteration and the total error is still greater than or equal to the threshold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Need to order all operations in iteration k before all operations in iteration k+1</a:t>
            </a:r>
          </a:p>
          <a:p>
            <a:pPr lvl="1"/>
            <a:r>
              <a:rPr lang="en-US" dirty="0" smtClean="0"/>
              <a:t>All threads must reach the end of an iteration before anybody is allowed to proceed further</a:t>
            </a:r>
          </a:p>
          <a:p>
            <a:pPr lvl="1"/>
            <a:r>
              <a:rPr lang="en-US" dirty="0" smtClean="0"/>
              <a:t>Known as barrier synchronization, used to synchronize all threads globally</a:t>
            </a:r>
          </a:p>
          <a:p>
            <a:pPr lvl="2"/>
            <a:r>
              <a:rPr lang="en-US" dirty="0" smtClean="0"/>
              <a:t>Intuitively, can be implemented by attaching a flag with each thread; each thread sets its own flag and waits on everybody else’s flag; must reset all flags after the barrier so that the next barrier instance can be executed</a:t>
            </a:r>
          </a:p>
          <a:p>
            <a:pPr lvl="2"/>
            <a:r>
              <a:rPr lang="en-US" dirty="0" smtClean="0"/>
              <a:t>In reality, more thinking needed for a correct and efficient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Each process does a read, increment, write to x</a:t>
            </a:r>
          </a:p>
          <a:p>
            <a:pPr lvl="1"/>
            <a:r>
              <a:rPr lang="en-US" dirty="0" smtClean="0"/>
              <a:t>Correct outcome requires that the read of P1 must be ordered after the write of P0 or the read of P0 must be ordered after the write of P1</a:t>
            </a:r>
          </a:p>
          <a:p>
            <a:pPr lvl="1"/>
            <a:r>
              <a:rPr lang="en-US" dirty="0" smtClean="0"/>
              <a:t>Extending this to </a:t>
            </a:r>
            <a:r>
              <a:rPr lang="en-US" smtClean="0"/>
              <a:t>more than </a:t>
            </a:r>
            <a:r>
              <a:rPr lang="en-US" dirty="0" smtClean="0"/>
              <a:t>two processes, we require that the read-increment-write sequence from a process appears to be “atomic” i.e., there cannot be any operation to location x from any other process during this time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The exact order in which the sequences from the processes execute is irrelevant as long as each sequence is atomic</a:t>
            </a:r>
          </a:p>
          <a:p>
            <a:pPr lvl="1"/>
            <a:r>
              <a:rPr lang="en-US" dirty="0" smtClean="0"/>
              <a:t>Such an atomic sequence is said to form a critical section</a:t>
            </a:r>
          </a:p>
          <a:p>
            <a:pPr lvl="2"/>
            <a:r>
              <a:rPr lang="en-US" dirty="0" smtClean="0"/>
              <a:t>x++ is a critical section in this example</a:t>
            </a:r>
          </a:p>
          <a:p>
            <a:pPr lvl="1"/>
            <a:r>
              <a:rPr lang="en-US" dirty="0" smtClean="0"/>
              <a:t>Different instances of the same critical section executing on different processes must be mutually exclusive in time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Critical section is a code sequence that must be executed in a mutually exclusive manner by multiple processes/threads</a:t>
            </a:r>
          </a:p>
          <a:p>
            <a:pPr lvl="1"/>
            <a:r>
              <a:rPr lang="en-US" dirty="0" smtClean="0"/>
              <a:t>Popularly known as an atomic region</a:t>
            </a:r>
          </a:p>
          <a:p>
            <a:r>
              <a:rPr lang="en-US" dirty="0" smtClean="0"/>
              <a:t>Common features of a critical section</a:t>
            </a:r>
          </a:p>
          <a:p>
            <a:pPr lvl="1"/>
            <a:r>
              <a:rPr lang="en-US" dirty="0" smtClean="0"/>
              <a:t>Multiple threads may execute it concurrently</a:t>
            </a:r>
          </a:p>
          <a:p>
            <a:pPr lvl="1"/>
            <a:r>
              <a:rPr lang="en-US" dirty="0" smtClean="0"/>
              <a:t>There is at least one write operation and at least one read to a shared memory location in the code sequence</a:t>
            </a:r>
          </a:p>
          <a:p>
            <a:pPr lvl="1"/>
            <a:r>
              <a:rPr lang="en-US" dirty="0" smtClean="0"/>
              <a:t>Lot of examples in multithreaded user programs</a:t>
            </a:r>
          </a:p>
          <a:p>
            <a:pPr lvl="1"/>
            <a:r>
              <a:rPr lang="en-US" dirty="0" smtClean="0"/>
              <a:t>Tricky to identify critical sections in OS code</a:t>
            </a:r>
          </a:p>
          <a:p>
            <a:pPr lvl="2"/>
            <a:r>
              <a:rPr lang="en-US" dirty="0" smtClean="0"/>
              <a:t>Need to consider when kernel threads can be preempted</a:t>
            </a:r>
          </a:p>
          <a:p>
            <a:pPr lvl="2"/>
            <a:r>
              <a:rPr lang="en-US" dirty="0" err="1" smtClean="0"/>
              <a:t>Inode</a:t>
            </a:r>
            <a:r>
              <a:rPr lang="en-US" dirty="0" smtClean="0"/>
              <a:t> list example: delete file concurrent with create file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Execution of critical section requires electing a leader or winner</a:t>
            </a:r>
          </a:p>
          <a:p>
            <a:pPr lvl="1"/>
            <a:r>
              <a:rPr lang="en-US" dirty="0" smtClean="0"/>
              <a:t>A form of consensus or reaching agreement</a:t>
            </a:r>
          </a:p>
          <a:p>
            <a:pPr lvl="1"/>
            <a:r>
              <a:rPr lang="en-US" dirty="0" smtClean="0"/>
              <a:t>Every critical section has three parts: entry to critical section, body of critical section, and exit from critical section</a:t>
            </a:r>
          </a:p>
          <a:p>
            <a:pPr lvl="1"/>
            <a:r>
              <a:rPr lang="en-US" dirty="0" smtClean="0"/>
              <a:t>Entry section runs a consensus protocol</a:t>
            </a:r>
          </a:p>
          <a:p>
            <a:pPr lvl="2"/>
            <a:r>
              <a:rPr lang="en-US" dirty="0" smtClean="0"/>
              <a:t>Will be referred to as a mutual exclusion protocol</a:t>
            </a:r>
          </a:p>
          <a:p>
            <a:pPr lvl="1"/>
            <a:r>
              <a:rPr lang="en-US" dirty="0" smtClean="0"/>
              <a:t>Exit section prepares the states for the next round of consensus</a:t>
            </a:r>
          </a:p>
          <a:p>
            <a:pPr lvl="2"/>
            <a:r>
              <a:rPr lang="en-US" dirty="0" smtClean="0"/>
              <a:t>Intuitively, resets the states to reflect that nobody is currently in the critical section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Possible mutual exclusion protocols</a:t>
            </a:r>
          </a:p>
          <a:p>
            <a:pPr lvl="1"/>
            <a:r>
              <a:rPr lang="en-US" dirty="0" smtClean="0"/>
              <a:t>Disable context switch on entry to critical section and re-enable on exit (e.g., turn off interrupts)</a:t>
            </a:r>
          </a:p>
          <a:p>
            <a:pPr lvl="2"/>
            <a:r>
              <a:rPr lang="en-US" dirty="0" smtClean="0"/>
              <a:t>Works for </a:t>
            </a:r>
            <a:r>
              <a:rPr lang="en-US" dirty="0" err="1" smtClean="0"/>
              <a:t>uniprocessor</a:t>
            </a:r>
            <a:r>
              <a:rPr lang="en-US" dirty="0" smtClean="0"/>
              <a:t> systems; fails on multiprocessors</a:t>
            </a:r>
          </a:p>
          <a:p>
            <a:pPr lvl="2"/>
            <a:r>
              <a:rPr lang="en-US" dirty="0" smtClean="0"/>
              <a:t>May deliver poor performance</a:t>
            </a:r>
          </a:p>
          <a:p>
            <a:pPr lvl="1"/>
            <a:r>
              <a:rPr lang="en-US" dirty="0" smtClean="0"/>
              <a:t>Make the OS kernel non-preemptive</a:t>
            </a:r>
          </a:p>
          <a:p>
            <a:pPr lvl="2"/>
            <a:r>
              <a:rPr lang="en-US" dirty="0" smtClean="0"/>
              <a:t>Windows XP, Windows 2000, UNIX, Linux kernel before 2.6</a:t>
            </a:r>
          </a:p>
          <a:p>
            <a:pPr lvl="2"/>
            <a:r>
              <a:rPr lang="en-US" dirty="0" smtClean="0"/>
              <a:t>A kernel mode thread/process cannot be switched out until it finishes the service at hand</a:t>
            </a:r>
          </a:p>
          <a:p>
            <a:pPr lvl="2"/>
            <a:r>
              <a:rPr lang="en-US" dirty="0" smtClean="0"/>
              <a:t>All kernel data structures should be updated to a consistent state before beginning the physical I/O operation (not easy)</a:t>
            </a:r>
          </a:p>
          <a:p>
            <a:pPr lvl="2"/>
            <a:r>
              <a:rPr lang="en-US" dirty="0" smtClean="0"/>
              <a:t>Pro: No need to figure out the critical sections in OS</a:t>
            </a:r>
          </a:p>
          <a:p>
            <a:pPr lvl="2"/>
            <a:r>
              <a:rPr lang="en-US" dirty="0" smtClean="0"/>
              <a:t>Con: Not acceptable in real-time kernels</a:t>
            </a:r>
          </a:p>
          <a:p>
            <a:pPr lvl="2"/>
            <a:r>
              <a:rPr lang="en-US" dirty="0" smtClean="0"/>
              <a:t>Con: In general, delivers poor performance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Possible mutual exclusion protocols</a:t>
            </a:r>
          </a:p>
          <a:p>
            <a:pPr lvl="1"/>
            <a:r>
              <a:rPr lang="en-US" dirty="0" smtClean="0"/>
              <a:t>What about user thread’s critical sections?</a:t>
            </a:r>
          </a:p>
          <a:p>
            <a:pPr lvl="1"/>
            <a:r>
              <a:rPr lang="en-US" dirty="0" smtClean="0"/>
              <a:t>Making the scheduler non-preemptive does not work</a:t>
            </a:r>
          </a:p>
          <a:p>
            <a:pPr lvl="2"/>
            <a:r>
              <a:rPr lang="en-US" dirty="0" smtClean="0"/>
              <a:t>There could be an I/O operation inside a critical section e.g., reading a file, in which case a preemption may be necessary for performance reasons</a:t>
            </a:r>
          </a:p>
          <a:p>
            <a:r>
              <a:rPr lang="en-US" dirty="0" smtClean="0"/>
              <a:t>Need a generic solution that works in all environments with any kind of scheduler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A technical term related to critical sections is “data races”</a:t>
            </a:r>
          </a:p>
          <a:p>
            <a:pPr lvl="1"/>
            <a:r>
              <a:rPr lang="en-US" dirty="0" smtClean="0"/>
              <a:t>A data race is said to exist between two operations if</a:t>
            </a:r>
          </a:p>
          <a:p>
            <a:pPr lvl="2"/>
            <a:r>
              <a:rPr lang="en-US" dirty="0" smtClean="0"/>
              <a:t>Both access the same memory location</a:t>
            </a:r>
          </a:p>
          <a:p>
            <a:pPr lvl="2"/>
            <a:r>
              <a:rPr lang="en-US" dirty="0" smtClean="0"/>
              <a:t>They are executed by multiple independent threads/processes</a:t>
            </a:r>
          </a:p>
          <a:p>
            <a:pPr lvl="2"/>
            <a:r>
              <a:rPr lang="en-US" dirty="0" smtClean="0"/>
              <a:t>At least one of them modifies the memory location</a:t>
            </a:r>
          </a:p>
          <a:p>
            <a:pPr lvl="2"/>
            <a:r>
              <a:rPr lang="en-US" dirty="0" smtClean="0"/>
              <a:t>There exists at least one execution where one instruction executed by one thread appears adjacent to the other instruction executed by another thread with no synchronization operation in between</a:t>
            </a:r>
          </a:p>
          <a:p>
            <a:pPr lvl="1"/>
            <a:r>
              <a:rPr lang="en-US" dirty="0" smtClean="0"/>
              <a:t>Data races are not good</a:t>
            </a:r>
          </a:p>
          <a:p>
            <a:pPr lvl="2"/>
            <a:r>
              <a:rPr lang="en-US" dirty="0" smtClean="0"/>
              <a:t>Produces non-deterministic output and makes program debugging difficult</a:t>
            </a:r>
          </a:p>
          <a:p>
            <a:pPr lvl="2"/>
            <a:r>
              <a:rPr lang="en-US" dirty="0" smtClean="0"/>
              <a:t>Critical sections with incorrect mutual exclusion protocols may lead to data races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20000"/>
          </a:bodyPr>
          <a:lstStyle/>
          <a:p>
            <a:r>
              <a:rPr lang="en-US" dirty="0" smtClean="0"/>
              <a:t>A mutual exclusion algorithm defines the entry and exit protocols of a critical section</a:t>
            </a:r>
          </a:p>
          <a:p>
            <a:pPr lvl="1"/>
            <a:r>
              <a:rPr lang="en-US" dirty="0" smtClean="0"/>
              <a:t>Comes in three flavors: software solutions, solutions relying on special hardware instructions to guarantee atomicity, solutions requiring hardware and OS support</a:t>
            </a:r>
          </a:p>
          <a:p>
            <a:r>
              <a:rPr lang="en-US" dirty="0" smtClean="0"/>
              <a:t>Three criteria of every good mutual exclusion algorithm</a:t>
            </a:r>
          </a:p>
          <a:p>
            <a:pPr lvl="1"/>
            <a:r>
              <a:rPr lang="en-US" dirty="0" smtClean="0"/>
              <a:t>Mutual exclusion: At most one process can be inside the critical section at any point in time</a:t>
            </a:r>
          </a:p>
          <a:p>
            <a:pPr lvl="1"/>
            <a:r>
              <a:rPr lang="en-US" dirty="0" smtClean="0"/>
              <a:t>Progress: If no process is executing in the critical section, exactly one of the waiting processes should be selected to enter the critical section and this selection cannot be postponed indefinitely</a:t>
            </a:r>
          </a:p>
          <a:p>
            <a:pPr lvl="1"/>
            <a:r>
              <a:rPr lang="en-US" dirty="0" smtClean="0"/>
              <a:t>Bounded wait: The number of times other processes are allowed to enter the critical section from the time a process has expressed interest to enter the critical section should be bounded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Why synchronize?</a:t>
            </a:r>
          </a:p>
          <a:p>
            <a:r>
              <a:rPr lang="en-US" dirty="0" smtClean="0"/>
              <a:t>Critical sections and consensus</a:t>
            </a:r>
          </a:p>
          <a:p>
            <a:r>
              <a:rPr lang="en-US" dirty="0" smtClean="0"/>
              <a:t>Mutual exclusion algorithms</a:t>
            </a:r>
          </a:p>
          <a:p>
            <a:r>
              <a:rPr lang="en-US" dirty="0" smtClean="0"/>
              <a:t>Hardware support for mutual exclusion</a:t>
            </a:r>
          </a:p>
          <a:p>
            <a:r>
              <a:rPr lang="en-US" dirty="0" smtClean="0"/>
              <a:t>OS support for mutual exclusion</a:t>
            </a:r>
          </a:p>
          <a:p>
            <a:r>
              <a:rPr lang="en-US" dirty="0" smtClean="0"/>
              <a:t>Condition variables</a:t>
            </a:r>
          </a:p>
          <a:p>
            <a:r>
              <a:rPr lang="en-US" smtClean="0"/>
              <a:t>Semaphores</a:t>
            </a:r>
            <a:endParaRPr lang="en-US" dirty="0" smtClean="0"/>
          </a:p>
          <a:p>
            <a:r>
              <a:rPr lang="en-US" dirty="0"/>
              <a:t>Common bugs </a:t>
            </a:r>
            <a:r>
              <a:rPr lang="en-US" dirty="0" smtClean="0"/>
              <a:t>in synchronization</a:t>
            </a:r>
            <a:endParaRPr lang="en-US" dirty="0"/>
          </a:p>
          <a:p>
            <a:r>
              <a:rPr lang="en-US" dirty="0"/>
              <a:t>Thread-safe data </a:t>
            </a:r>
            <a:r>
              <a:rPr lang="en-US" dirty="0" smtClean="0"/>
              <a:t>structures</a:t>
            </a:r>
            <a:endParaRPr lang="en-US" dirty="0"/>
          </a:p>
        </p:txBody>
      </p:sp>
    </p:spTree>
    <p:extLst>
      <p:ext uri="{BB962C8B-B14F-4D97-AF65-F5344CB8AC3E}">
        <p14:creationId xmlns:p14="http://schemas.microsoft.com/office/powerpoint/2010/main" val="81520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pPr marL="514350" indent="-457200"/>
            <a:r>
              <a:rPr lang="en-US" dirty="0" smtClean="0"/>
              <a:t>Often mutual exclusion algorithms are referred to as lock algorithms</a:t>
            </a:r>
          </a:p>
          <a:p>
            <a:pPr marL="514350" indent="-457200"/>
            <a:r>
              <a:rPr lang="en-US" dirty="0" smtClean="0"/>
              <a:t>A lock is implemented using a pair of functions lock() and unlock() and a set of variables representing the state of the lock (acquired vs. released)</a:t>
            </a:r>
          </a:p>
          <a:p>
            <a:pPr marL="514350" indent="-457200"/>
            <a:r>
              <a:rPr lang="en-US" dirty="0" smtClean="0"/>
              <a:t>We will refer to the functions lock() and unlock() as Entry and Exit respectively</a:t>
            </a:r>
          </a:p>
          <a:p>
            <a:pPr marL="914400" lvl="1" indent="-457200"/>
            <a:r>
              <a:rPr lang="en-US" dirty="0" smtClean="0"/>
              <a:t>Also known as acquire() and release</a:t>
            </a:r>
            <a:r>
              <a:rPr lang="en-US" smtClean="0"/>
              <a:t>() respectively</a:t>
            </a:r>
            <a:endParaRPr lang="en-US" dirty="0" smtClean="0"/>
          </a:p>
          <a:p>
            <a:pPr marL="514350" indent="-457200"/>
            <a:r>
              <a:rPr lang="en-US" dirty="0" smtClean="0"/>
              <a:t>Our goal is to implement efficient Entry and Exit functions for mutual exclusion </a:t>
            </a:r>
          </a:p>
        </p:txBody>
      </p:sp>
    </p:spTree>
    <p:extLst>
      <p:ext uri="{BB962C8B-B14F-4D97-AF65-F5344CB8AC3E}">
        <p14:creationId xmlns:p14="http://schemas.microsoft.com/office/powerpoint/2010/main" val="4231590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and j = 1-i</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			// Express intent</a:t>
            </a:r>
          </a:p>
          <a:p>
            <a:pPr marL="457200" lvl="1" indent="0">
              <a:buNone/>
            </a:pPr>
            <a:r>
              <a:rPr lang="en-US" dirty="0"/>
              <a:t> </a:t>
            </a:r>
            <a:r>
              <a:rPr lang="en-US" dirty="0" smtClean="0"/>
              <a:t>               while (flag[j]);		// Wait until safe</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14350" indent="-457200"/>
            <a:r>
              <a:rPr lang="en-US" dirty="0" smtClean="0"/>
              <a:t>What happens if the two statements in entry are switched?</a:t>
            </a:r>
          </a:p>
          <a:p>
            <a:pPr marL="514350" indent="-457200"/>
            <a:r>
              <a:rPr lang="en-US" dirty="0" smtClean="0"/>
              <a:t>Observation: somehow we need to order the processes in the entry section</a:t>
            </a:r>
          </a:p>
          <a:p>
            <a:pPr marL="914400" lvl="1" indent="-457200"/>
            <a:r>
              <a:rPr lang="en-US" dirty="0" smtClean="0"/>
              <a:t>This order is determined only at run-time and non-deterministic across different runs</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 = 1-i, turn in {0, 1}</a:t>
            </a:r>
          </a:p>
          <a:p>
            <a:pPr marL="457200" lvl="1" indent="0">
              <a:buNone/>
            </a:pPr>
            <a:r>
              <a:rPr lang="en-US" dirty="0" smtClean="0"/>
              <a:t>Entry (</a:t>
            </a:r>
            <a:r>
              <a:rPr lang="en-US" dirty="0" err="1" smtClean="0"/>
              <a:t>i</a:t>
            </a:r>
            <a:r>
              <a:rPr lang="en-US" dirty="0" smtClean="0"/>
              <a:t>): while (turn == j);</a:t>
            </a:r>
            <a:endParaRPr lang="en-US" dirty="0"/>
          </a:p>
          <a:p>
            <a:pPr marL="457200" lvl="1" indent="0">
              <a:buNone/>
            </a:pPr>
            <a:r>
              <a:rPr lang="en-US" dirty="0" smtClean="0"/>
              <a:t>Exit (</a:t>
            </a:r>
            <a:r>
              <a:rPr lang="en-US" dirty="0" err="1" smtClean="0"/>
              <a:t>i</a:t>
            </a:r>
            <a:r>
              <a:rPr lang="en-US" dirty="0" smtClean="0"/>
              <a:t>): turn = j;</a:t>
            </a:r>
          </a:p>
          <a:p>
            <a:pPr marL="514350" indent="-457200"/>
            <a:r>
              <a:rPr lang="en-US" dirty="0" smtClean="0"/>
              <a:t>Imposes a static order (alternating) among the processes</a:t>
            </a:r>
          </a:p>
          <a:p>
            <a:pPr marL="514350" indent="-457200"/>
            <a:r>
              <a:rPr lang="en-US" dirty="0" smtClean="0"/>
              <a:t>Fails when one of the processes disappears</a:t>
            </a:r>
          </a:p>
          <a:p>
            <a:pPr marL="914400" lvl="1" indent="-457200"/>
            <a:r>
              <a:rPr lang="en-US" dirty="0" smtClean="0"/>
              <a:t>The attempt in the last slide shows how to figure out if the other process wants to enter the critical section</a:t>
            </a:r>
          </a:p>
          <a:p>
            <a:pPr marL="914400" lvl="1" indent="-457200"/>
            <a:r>
              <a:rPr lang="en-US" dirty="0" smtClean="0"/>
              <a:t>Combine that with this to design a correct solution</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pPr marL="514350" indent="-457200"/>
            <a:r>
              <a:rPr lang="en-US" dirty="0" smtClean="0"/>
              <a:t>A buggy attempt to combine the two</a:t>
            </a:r>
          </a:p>
          <a:p>
            <a:pPr marL="457200" lvl="1" indent="0">
              <a:buNone/>
            </a:pPr>
            <a:r>
              <a:rPr lang="en-US" dirty="0" smtClean="0"/>
              <a:t>Precondition: </a:t>
            </a:r>
            <a:r>
              <a:rPr lang="en-US" dirty="0" err="1" smtClean="0"/>
              <a:t>i</a:t>
            </a:r>
            <a:r>
              <a:rPr lang="en-US" dirty="0" smtClean="0"/>
              <a:t> in {0, 1}, j = 1-i, turn in {0, 1}, flag[</a:t>
            </a:r>
            <a:r>
              <a:rPr lang="en-US" dirty="0" err="1" smtClean="0"/>
              <a:t>i</a:t>
            </a:r>
            <a:r>
              <a:rPr lang="en-US" dirty="0" smtClean="0"/>
              <a:t>] = 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smtClean="0"/>
              <a:t>		// You’re there and your turn? I will wait then.</a:t>
            </a:r>
          </a:p>
          <a:p>
            <a:pPr marL="457200" lvl="1" indent="0">
              <a:buNone/>
            </a:pPr>
            <a:r>
              <a:rPr lang="en-US" dirty="0" smtClean="0"/>
              <a:t>                 while (flag[j] &amp;&amp; (turn == j));</a:t>
            </a:r>
          </a:p>
          <a:p>
            <a:pPr marL="457200" lvl="1" indent="0">
              <a:buNone/>
            </a:pPr>
            <a:endParaRPr lang="en-US" dirty="0" smtClean="0"/>
          </a:p>
          <a:p>
            <a:pPr marL="457200" lvl="1" indent="0">
              <a:buNone/>
            </a:pPr>
            <a:r>
              <a:rPr lang="en-US" dirty="0" smtClean="0"/>
              <a:t>Exit(</a:t>
            </a:r>
            <a:r>
              <a:rPr lang="en-US" dirty="0" err="1" smtClean="0"/>
              <a:t>i</a:t>
            </a:r>
            <a:r>
              <a:rPr lang="en-US" dirty="0" smtClean="0"/>
              <a:t>): flag[</a:t>
            </a:r>
            <a:r>
              <a:rPr lang="en-US" dirty="0" err="1" smtClean="0"/>
              <a:t>i</a:t>
            </a:r>
            <a:r>
              <a:rPr lang="en-US" dirty="0" smtClean="0"/>
              <a:t>] = 0; turn = j;</a:t>
            </a:r>
          </a:p>
          <a:p>
            <a:pPr marL="457200" lvl="1" indent="0">
              <a:buNone/>
            </a:pPr>
            <a:endParaRPr lang="en-US" dirty="0" smtClean="0"/>
          </a:p>
          <a:p>
            <a:pPr marL="457200" lvl="1" indent="0"/>
            <a:r>
              <a:rPr lang="en-US" dirty="0" smtClean="0"/>
              <a:t>Problem case: this is the turn of process j, but j is not yet there. So process </a:t>
            </a:r>
            <a:r>
              <a:rPr lang="en-US" dirty="0" err="1" smtClean="0"/>
              <a:t>i</a:t>
            </a:r>
            <a:r>
              <a:rPr lang="en-US" dirty="0" smtClean="0"/>
              <a:t> enters (because flag[j] is false). Soon process j shows up and enters (because turn==j is false)</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j=1-i, turn in {0, 1}, flag[</a:t>
            </a:r>
            <a:r>
              <a:rPr lang="en-US" dirty="0" err="1" smtClean="0"/>
              <a:t>i</a:t>
            </a:r>
            <a:r>
              <a:rPr lang="en-US" dirty="0" smtClean="0"/>
              <a:t>]=0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while (flag[j]) {</a:t>
            </a:r>
          </a:p>
          <a:p>
            <a:pPr marL="457200" lvl="1" indent="0">
              <a:buNone/>
            </a:pPr>
            <a:r>
              <a:rPr lang="en-US" dirty="0"/>
              <a:t> </a:t>
            </a:r>
            <a:r>
              <a:rPr lang="en-US" dirty="0" smtClean="0"/>
              <a:t>                    if (turn == j) {</a:t>
            </a:r>
          </a:p>
          <a:p>
            <a:pPr marL="457200" lvl="1" indent="0">
              <a:buNone/>
            </a:pPr>
            <a:r>
              <a:rPr lang="en-US" dirty="0"/>
              <a:t> </a:t>
            </a:r>
            <a:r>
              <a:rPr lang="en-US" dirty="0" smtClean="0"/>
              <a:t>                        flag[</a:t>
            </a:r>
            <a:r>
              <a:rPr lang="en-US" dirty="0" err="1" smtClean="0"/>
              <a:t>i</a:t>
            </a:r>
            <a:r>
              <a:rPr lang="en-US" dirty="0" smtClean="0"/>
              <a:t>] = 0;               // Be benevolent</a:t>
            </a:r>
          </a:p>
          <a:p>
            <a:pPr marL="457200" lvl="1" indent="0">
              <a:buNone/>
            </a:pPr>
            <a:r>
              <a:rPr lang="en-US" dirty="0"/>
              <a:t> </a:t>
            </a:r>
            <a:r>
              <a:rPr lang="en-US" dirty="0" smtClean="0"/>
              <a:t>                        while (turn == j);</a:t>
            </a:r>
          </a:p>
          <a:p>
            <a:pPr marL="457200" lvl="1" indent="0">
              <a:buNone/>
            </a:pPr>
            <a:r>
              <a:rPr lang="en-US" dirty="0"/>
              <a:t> </a:t>
            </a:r>
            <a:r>
              <a:rPr lang="en-US" dirty="0" smtClean="0"/>
              <a:t>                         flag[</a:t>
            </a:r>
            <a:r>
              <a:rPr lang="en-US" dirty="0" err="1" smtClean="0"/>
              <a:t>i</a:t>
            </a:r>
            <a:r>
              <a:rPr lang="en-US" dirty="0" smtClean="0"/>
              <a:t>] = 1;</a:t>
            </a:r>
          </a:p>
          <a:p>
            <a:pPr marL="457200" lvl="1" indent="0">
              <a:buNone/>
            </a:pPr>
            <a:r>
              <a:rPr lang="en-US" dirty="0"/>
              <a:t> </a:t>
            </a:r>
            <a:r>
              <a:rPr lang="en-US" dirty="0" smtClean="0"/>
              <a:t>                     }</a:t>
            </a:r>
          </a:p>
          <a:p>
            <a:pPr marL="457200" lvl="1" indent="0">
              <a:buNone/>
            </a:pPr>
            <a:r>
              <a:rPr lang="en-US" dirty="0"/>
              <a:t> </a:t>
            </a:r>
            <a:r>
              <a:rPr lang="en-US" dirty="0" smtClean="0"/>
              <a:t>                  }</a:t>
            </a:r>
          </a:p>
          <a:p>
            <a:pPr marL="457200" lvl="1" indent="0">
              <a:buNone/>
            </a:pPr>
            <a:r>
              <a:rPr lang="en-US" dirty="0" smtClean="0"/>
              <a:t>Exit (</a:t>
            </a:r>
            <a:r>
              <a:rPr lang="en-US" dirty="0" err="1" smtClean="0"/>
              <a:t>i</a:t>
            </a:r>
            <a:r>
              <a:rPr lang="en-US" dirty="0" smtClean="0"/>
              <a:t>): turn = j; flag[</a:t>
            </a:r>
            <a:r>
              <a:rPr lang="en-US" dirty="0" err="1" smtClean="0"/>
              <a:t>i</a:t>
            </a:r>
            <a:r>
              <a:rPr lang="en-US" dirty="0" smtClean="0"/>
              <a:t>] = 0;</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Observation: Cannot replace the outer while loop on flag[j] by an “if (flag[j])” statement</a:t>
            </a:r>
          </a:p>
          <a:p>
            <a:pPr lvl="1"/>
            <a:r>
              <a:rPr lang="en-US" dirty="0" smtClean="0"/>
              <a:t>Consider a context switch between “while (turn==j);” and “flag[</a:t>
            </a:r>
            <a:r>
              <a:rPr lang="en-US" dirty="0" err="1" smtClean="0"/>
              <a:t>i</a:t>
            </a:r>
            <a:r>
              <a:rPr lang="en-US" dirty="0" smtClean="0"/>
              <a:t>]=1;” to generate a counterexample</a:t>
            </a:r>
          </a:p>
          <a:p>
            <a:r>
              <a:rPr lang="en-US" dirty="0" smtClean="0"/>
              <a:t>Observation: swapping the two statements in Exit(</a:t>
            </a:r>
            <a:r>
              <a:rPr lang="en-US" dirty="0" err="1" smtClean="0"/>
              <a:t>i</a:t>
            </a:r>
            <a:r>
              <a:rPr lang="en-US" dirty="0" smtClean="0"/>
              <a:t>) has no implication on correctness</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algorithm</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How about the following?</a:t>
            </a:r>
          </a:p>
          <a:p>
            <a:pPr marL="457200" lvl="1" indent="0">
              <a:buNone/>
            </a:pPr>
            <a:r>
              <a:rPr lang="en-US" dirty="0" smtClean="0"/>
              <a:t>Precondition: </a:t>
            </a:r>
            <a:r>
              <a:rPr lang="en-US" dirty="0" err="1" smtClean="0"/>
              <a:t>i</a:t>
            </a:r>
            <a:r>
              <a:rPr lang="en-US" dirty="0" smtClean="0"/>
              <a:t> in {0, 1}, j=1-i, and turn in {0, 1}</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turn = j;</a:t>
            </a:r>
          </a:p>
          <a:p>
            <a:pPr marL="457200" lvl="1" indent="0">
              <a:buNone/>
            </a:pPr>
            <a:r>
              <a:rPr lang="en-US" dirty="0"/>
              <a:t> </a:t>
            </a:r>
            <a:r>
              <a:rPr lang="en-US" dirty="0" smtClean="0"/>
              <a:t>                while (flag[j] &amp;&amp; (turn == j));</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7150" indent="0"/>
            <a:r>
              <a:rPr lang="en-US" dirty="0" smtClean="0"/>
              <a:t>  Observation: swapping “flag[</a:t>
            </a:r>
            <a:r>
              <a:rPr lang="en-US" dirty="0" err="1" smtClean="0"/>
              <a:t>i</a:t>
            </a:r>
            <a:r>
              <a:rPr lang="en-US" dirty="0" smtClean="0"/>
              <a:t>]=1;” and “turn=j;” leads to loss of mutual exclusion</a:t>
            </a:r>
          </a:p>
          <a:p>
            <a:pPr marL="457200" lvl="1" indent="0"/>
            <a:r>
              <a:rPr lang="en-US" dirty="0" smtClean="0"/>
              <a:t>Moving “turn=j;” to Exit(</a:t>
            </a:r>
            <a:r>
              <a:rPr lang="en-US" dirty="0" err="1" smtClean="0"/>
              <a:t>i</a:t>
            </a:r>
            <a:r>
              <a:rPr lang="en-US" dirty="0" smtClean="0"/>
              <a:t>) won’t work</a:t>
            </a:r>
            <a:endParaRPr lang="en-US" dirty="0"/>
          </a:p>
        </p:txBody>
      </p:sp>
    </p:spTree>
    <p:extLst>
      <p:ext uri="{BB962C8B-B14F-4D97-AF65-F5344CB8AC3E}">
        <p14:creationId xmlns:p14="http://schemas.microsoft.com/office/powerpoint/2010/main" val="1260171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Bakery algorithm simplifies the Eisenberg-McGuire algorithm by making one observation</a:t>
            </a:r>
          </a:p>
          <a:p>
            <a:pPr lvl="1"/>
            <a:r>
              <a:rPr lang="en-US" dirty="0" smtClean="0"/>
              <a:t>When a process expresses intent to enter a critical section, it takes a ticket (an integer) and waits for its turn to come</a:t>
            </a:r>
          </a:p>
          <a:p>
            <a:pPr lvl="2"/>
            <a:r>
              <a:rPr lang="en-US" dirty="0" smtClean="0"/>
              <a:t>Ticket variable must be shared and a process may not get a unique ticket value</a:t>
            </a:r>
          </a:p>
          <a:p>
            <a:pPr lvl="2"/>
            <a:r>
              <a:rPr lang="en-US" dirty="0" smtClean="0"/>
              <a:t>The algorithm must incorporate a tie-breaking rule if two tickets are identical: order such processes by their ids</a:t>
            </a:r>
          </a:p>
        </p:txBody>
      </p:sp>
    </p:spTree>
    <p:extLst>
      <p:ext uri="{BB962C8B-B14F-4D97-AF65-F5344CB8AC3E}">
        <p14:creationId xmlns:p14="http://schemas.microsoft.com/office/powerpoint/2010/main" val="419014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pPr marL="457200" lvl="1" indent="0">
              <a:buNone/>
            </a:pPr>
            <a:r>
              <a:rPr lang="en-US" dirty="0" smtClean="0"/>
              <a:t>Precondition: ticket[</a:t>
            </a:r>
            <a:r>
              <a:rPr lang="en-US" dirty="0" err="1" smtClean="0"/>
              <a:t>i</a:t>
            </a:r>
            <a:r>
              <a:rPr lang="en-US" dirty="0" smtClean="0"/>
              <a:t>] = 0, choosing[</a:t>
            </a:r>
            <a:r>
              <a:rPr lang="en-US" dirty="0" err="1" smtClean="0"/>
              <a:t>i</a:t>
            </a:r>
            <a:r>
              <a:rPr lang="en-US" dirty="0" smtClean="0"/>
              <a:t>] = 0 for all </a:t>
            </a:r>
            <a:r>
              <a:rPr lang="en-US" dirty="0" err="1" smtClean="0"/>
              <a:t>i</a:t>
            </a:r>
            <a:endParaRPr lang="en-US" dirty="0"/>
          </a:p>
          <a:p>
            <a:pPr marL="457200" lvl="1" indent="0">
              <a:buNone/>
            </a:pPr>
            <a:r>
              <a:rPr lang="en-US" dirty="0" smtClean="0"/>
              <a:t>Entry (</a:t>
            </a:r>
            <a:r>
              <a:rPr lang="en-US" dirty="0" err="1" smtClean="0"/>
              <a:t>i</a:t>
            </a:r>
            <a:r>
              <a:rPr lang="en-US" dirty="0" smtClean="0"/>
              <a:t>): choosing[</a:t>
            </a:r>
            <a:r>
              <a:rPr lang="en-US" dirty="0" err="1" smtClean="0"/>
              <a:t>i</a:t>
            </a:r>
            <a:r>
              <a:rPr lang="en-US" dirty="0" smtClean="0"/>
              <a:t>] = 1;</a:t>
            </a:r>
          </a:p>
          <a:p>
            <a:pPr marL="457200" lvl="1" indent="0">
              <a:buNone/>
            </a:pPr>
            <a:r>
              <a:rPr lang="en-US" dirty="0"/>
              <a:t> </a:t>
            </a:r>
            <a:r>
              <a:rPr lang="en-US" dirty="0" smtClean="0"/>
              <a:t>                ticket[</a:t>
            </a:r>
            <a:r>
              <a:rPr lang="en-US" dirty="0" err="1" smtClean="0"/>
              <a:t>i</a:t>
            </a:r>
            <a:r>
              <a:rPr lang="en-US" dirty="0" smtClean="0"/>
              <a:t>] = max (ticket[0], …, ticket[n-1])+1;</a:t>
            </a:r>
          </a:p>
          <a:p>
            <a:pPr marL="457200" lvl="1" indent="0">
              <a:buNone/>
            </a:pPr>
            <a:r>
              <a:rPr lang="en-US" dirty="0"/>
              <a:t> </a:t>
            </a:r>
            <a:r>
              <a:rPr lang="en-US" dirty="0" smtClean="0"/>
              <a:t>                choosing[</a:t>
            </a:r>
            <a:r>
              <a:rPr lang="en-US" dirty="0" err="1" smtClean="0"/>
              <a:t>i</a:t>
            </a:r>
            <a:r>
              <a:rPr lang="en-US" dirty="0" smtClean="0"/>
              <a:t>] = 0;</a:t>
            </a:r>
          </a:p>
          <a:p>
            <a:pPr marL="457200" lvl="1" indent="0">
              <a:buNone/>
            </a:pPr>
            <a:r>
              <a:rPr lang="en-US" dirty="0"/>
              <a:t> </a:t>
            </a:r>
            <a:r>
              <a:rPr lang="en-US" dirty="0" smtClean="0"/>
              <a:t>                for (j=0; j&lt;n; j++) {</a:t>
            </a:r>
          </a:p>
          <a:p>
            <a:pPr marL="457200" lvl="1" indent="0">
              <a:buNone/>
            </a:pPr>
            <a:r>
              <a:rPr lang="en-US" dirty="0"/>
              <a:t> </a:t>
            </a:r>
            <a:r>
              <a:rPr lang="en-US" dirty="0" smtClean="0"/>
              <a:t>                   while (choosing[j]);    </a:t>
            </a:r>
            <a:r>
              <a:rPr lang="en-US" smtClean="0"/>
              <a:t>// Why needed?</a:t>
            </a:r>
            <a:endParaRPr lang="en-US" dirty="0" smtClean="0"/>
          </a:p>
          <a:p>
            <a:pPr marL="457200" lvl="1" indent="0">
              <a:buNone/>
            </a:pPr>
            <a:r>
              <a:rPr lang="en-US" dirty="0"/>
              <a:t> </a:t>
            </a:r>
            <a:r>
              <a:rPr lang="en-US" dirty="0" smtClean="0"/>
              <a:t>                   while (ticket[j] &amp;&amp; (ticket[j], j) &lt; (ticket[</a:t>
            </a:r>
            <a:r>
              <a:rPr lang="en-US" dirty="0" err="1" smtClean="0"/>
              <a:t>i</a:t>
            </a:r>
            <a:r>
              <a:rPr lang="en-US" dirty="0" smtClean="0"/>
              <a:t>], </a:t>
            </a:r>
            <a:r>
              <a:rPr lang="en-US" dirty="0" err="1" smtClean="0"/>
              <a:t>i</a:t>
            </a:r>
            <a:r>
              <a:rPr lang="en-US" dirty="0" smtClean="0"/>
              <a:t>));</a:t>
            </a:r>
          </a:p>
          <a:p>
            <a:pPr marL="457200" lvl="1" indent="0">
              <a:buNone/>
            </a:pPr>
            <a:r>
              <a:rPr lang="en-US" dirty="0"/>
              <a:t> </a:t>
            </a:r>
            <a:r>
              <a:rPr lang="en-US" dirty="0" smtClean="0"/>
              <a:t>                }</a:t>
            </a:r>
          </a:p>
          <a:p>
            <a:pPr marL="457200" lvl="1" indent="0">
              <a:buNone/>
            </a:pPr>
            <a:endParaRPr lang="en-US" dirty="0" smtClean="0"/>
          </a:p>
          <a:p>
            <a:pPr marL="457200" lvl="1" indent="0">
              <a:buNone/>
            </a:pPr>
            <a:r>
              <a:rPr lang="en-US" dirty="0" smtClean="0"/>
              <a:t>Exit (</a:t>
            </a:r>
            <a:r>
              <a:rPr lang="en-US" dirty="0" err="1" smtClean="0"/>
              <a:t>i</a:t>
            </a:r>
            <a:r>
              <a:rPr lang="en-US" dirty="0" smtClean="0"/>
              <a:t>): ticket[</a:t>
            </a:r>
            <a:r>
              <a:rPr lang="en-US" dirty="0" err="1" smtClean="0"/>
              <a:t>i</a:t>
            </a:r>
            <a:r>
              <a:rPr lang="en-US" dirty="0" smtClean="0"/>
              <a:t>] = 0;</a:t>
            </a:r>
            <a:endParaRPr lang="en-US" dirty="0"/>
          </a:p>
        </p:txBody>
      </p:sp>
    </p:spTree>
    <p:extLst>
      <p:ext uri="{BB962C8B-B14F-4D97-AF65-F5344CB8AC3E}">
        <p14:creationId xmlns:p14="http://schemas.microsoft.com/office/powerpoint/2010/main" val="3525232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Drawbacks of purely software locks</a:t>
            </a:r>
          </a:p>
          <a:p>
            <a:pPr lvl="1"/>
            <a:r>
              <a:rPr lang="en-US" dirty="0" smtClean="0"/>
              <a:t>Doesn’t offer a mechanical way for composing solutions</a:t>
            </a:r>
          </a:p>
          <a:p>
            <a:pPr lvl="1"/>
            <a:r>
              <a:rPr lang="en-US" dirty="0" smtClean="0"/>
              <a:t>Solutions are usually complex and hard to verify</a:t>
            </a:r>
          </a:p>
          <a:p>
            <a:pPr lvl="1"/>
            <a:r>
              <a:rPr lang="en-US" dirty="0" smtClean="0"/>
              <a:t>Complex solutions consume more CPU cycles if the critical section is frequently executed</a:t>
            </a:r>
          </a:p>
          <a:p>
            <a:pPr lvl="2"/>
            <a:r>
              <a:rPr lang="en-US" dirty="0" smtClean="0"/>
              <a:t>For small critical sections, the critical section itself may consume less cycles than the mutual exclusion protocol</a:t>
            </a:r>
          </a:p>
          <a:p>
            <a:r>
              <a:rPr lang="en-US" dirty="0" smtClean="0"/>
              <a:t>Going back to the basics</a:t>
            </a:r>
          </a:p>
          <a:p>
            <a:pPr marL="457200" lvl="1" indent="0">
              <a:buNone/>
            </a:pPr>
            <a:r>
              <a:rPr lang="en-US" dirty="0" smtClean="0"/>
              <a:t>Entry: while (lock); lock=1;  	// want this read-write </a:t>
            </a:r>
          </a:p>
          <a:p>
            <a:pPr marL="457200" lvl="1" indent="0">
              <a:buNone/>
            </a:pPr>
            <a:r>
              <a:rPr lang="en-US" dirty="0"/>
              <a:t>	</a:t>
            </a:r>
            <a:r>
              <a:rPr lang="en-US" dirty="0" smtClean="0"/>
              <a:t>				// to be atomic</a:t>
            </a:r>
          </a:p>
          <a:p>
            <a:pPr marL="457200" lvl="1" indent="0">
              <a:buNone/>
            </a:pPr>
            <a:r>
              <a:rPr lang="en-US" dirty="0" smtClean="0"/>
              <a:t>Exit: lock=0;		// This need not be atomic</a:t>
            </a:r>
            <a:endParaRPr lang="en-US" dirty="0"/>
          </a:p>
        </p:txBody>
      </p:sp>
    </p:spTree>
    <p:extLst>
      <p:ext uri="{BB962C8B-B14F-4D97-AF65-F5344CB8AC3E}">
        <p14:creationId xmlns:p14="http://schemas.microsoft.com/office/powerpoint/2010/main" val="50607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Communicating processes or threads exchange data through messages and shared memory</a:t>
            </a:r>
          </a:p>
          <a:p>
            <a:pPr lvl="1"/>
            <a:r>
              <a:rPr lang="en-US" dirty="0" smtClean="0"/>
              <a:t>In UNIX message passing, the data exchange essentially happens through a shared memory region in the kernel</a:t>
            </a:r>
          </a:p>
          <a:p>
            <a:pPr lvl="2"/>
            <a:r>
              <a:rPr lang="en-US" dirty="0" smtClean="0"/>
              <a:t>The message queue is allocated in this region</a:t>
            </a:r>
          </a:p>
          <a:p>
            <a:pPr lvl="2"/>
            <a:r>
              <a:rPr lang="en-US" dirty="0" smtClean="0"/>
              <a:t>Sender copies a message from its local address space to this kernel region</a:t>
            </a:r>
          </a:p>
          <a:p>
            <a:pPr lvl="2"/>
            <a:r>
              <a:rPr lang="en-US" dirty="0" smtClean="0"/>
              <a:t>Receiver copies a message from this kernel region into its local address space</a:t>
            </a:r>
          </a:p>
          <a:p>
            <a:pPr lvl="1"/>
            <a:r>
              <a:rPr lang="en-US" dirty="0" smtClean="0"/>
              <a:t>Shared memory regions attached to user address space avoid these costly copy operations</a:t>
            </a:r>
            <a:endParaRPr lang="en-US" dirty="0"/>
          </a:p>
        </p:txBody>
      </p:sp>
    </p:spTree>
    <p:extLst>
      <p:ext uri="{BB962C8B-B14F-4D97-AF65-F5344CB8AC3E}">
        <p14:creationId xmlns:p14="http://schemas.microsoft.com/office/powerpoint/2010/main" val="585687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What if we had some instructions that could carry out a pair of load and store atomically</a:t>
            </a:r>
          </a:p>
          <a:p>
            <a:pPr lvl="1"/>
            <a:r>
              <a:rPr lang="en-US" dirty="0" smtClean="0"/>
              <a:t>There are different classes of such memory operations, but each atomic instruction contains at least one load and one store to some memory location</a:t>
            </a:r>
          </a:p>
          <a:p>
            <a:pPr lvl="1"/>
            <a:r>
              <a:rPr lang="en-US" dirty="0" err="1" smtClean="0"/>
              <a:t>TestAndSet</a:t>
            </a:r>
            <a:r>
              <a:rPr lang="en-US" dirty="0" smtClean="0"/>
              <a:t> is one such atomic instruction</a:t>
            </a:r>
          </a:p>
          <a:p>
            <a:pPr marL="914400" lvl="2" indent="0">
              <a:buNone/>
            </a:pPr>
            <a:r>
              <a:rPr lang="en-US" dirty="0" err="1"/>
              <a:t>t</a:t>
            </a:r>
            <a:r>
              <a:rPr lang="en-US" dirty="0" err="1" smtClean="0"/>
              <a:t>s</a:t>
            </a:r>
            <a:r>
              <a:rPr lang="en-US" dirty="0" smtClean="0"/>
              <a:t> r, </a:t>
            </a:r>
            <a:r>
              <a:rPr lang="en-US" dirty="0" err="1" smtClean="0"/>
              <a:t>addr</a:t>
            </a:r>
            <a:endParaRPr lang="en-US" dirty="0" smtClean="0"/>
          </a:p>
          <a:p>
            <a:pPr lvl="2"/>
            <a:r>
              <a:rPr lang="en-US" dirty="0" smtClean="0"/>
              <a:t>This instruction brings the value at </a:t>
            </a:r>
            <a:r>
              <a:rPr lang="en-US" dirty="0" err="1" smtClean="0"/>
              <a:t>addr</a:t>
            </a:r>
            <a:r>
              <a:rPr lang="en-US" dirty="0" smtClean="0"/>
              <a:t> to register r and sets the value at </a:t>
            </a:r>
            <a:r>
              <a:rPr lang="en-US" dirty="0" err="1" smtClean="0"/>
              <a:t>addr</a:t>
            </a:r>
            <a:r>
              <a:rPr lang="en-US" dirty="0" smtClean="0"/>
              <a:t> to one; the entire operation looks like one atomic instruction i.e., no other instruction from any thread can access the location </a:t>
            </a:r>
            <a:r>
              <a:rPr lang="en-US" dirty="0" err="1" smtClean="0"/>
              <a:t>addr</a:t>
            </a:r>
            <a:r>
              <a:rPr lang="en-US" dirty="0" smtClean="0"/>
              <a:t> while the atomic instruction is in progress</a:t>
            </a:r>
            <a:endParaRPr lang="en-US" dirty="0"/>
          </a:p>
        </p:txBody>
      </p:sp>
    </p:spTree>
    <p:extLst>
      <p:ext uri="{BB962C8B-B14F-4D97-AF65-F5344CB8AC3E}">
        <p14:creationId xmlns:p14="http://schemas.microsoft.com/office/powerpoint/2010/main" val="3040181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TestAndSet</a:t>
            </a:r>
            <a:endParaRPr lang="en-US" dirty="0" smtClean="0"/>
          </a:p>
          <a:p>
            <a:pPr marL="457200" lvl="1" indent="0">
              <a:buNone/>
            </a:pPr>
            <a:r>
              <a:rPr lang="en-US" dirty="0"/>
              <a:t>b</a:t>
            </a:r>
            <a:r>
              <a:rPr lang="en-US" dirty="0" smtClean="0"/>
              <a:t>ool TAS (</a:t>
            </a:r>
            <a:r>
              <a:rPr lang="en-US" dirty="0" err="1" smtClean="0"/>
              <a:t>int</a:t>
            </a:r>
            <a:r>
              <a:rPr lang="en-US" dirty="0" smtClean="0"/>
              <a:t> *</a:t>
            </a:r>
            <a:r>
              <a:rPr lang="en-US" dirty="0" err="1" smtClean="0"/>
              <a:t>lockaddr</a:t>
            </a:r>
            <a:r>
              <a:rPr lang="en-US" dirty="0" smtClean="0"/>
              <a:t>) {</a:t>
            </a:r>
          </a:p>
          <a:p>
            <a:pPr marL="457200" lvl="1" indent="0">
              <a:buNone/>
            </a:pPr>
            <a:r>
              <a:rPr lang="en-US" dirty="0"/>
              <a:t> </a:t>
            </a:r>
            <a:r>
              <a:rPr lang="en-US" dirty="0" smtClean="0"/>
              <a:t>   </a:t>
            </a:r>
            <a:r>
              <a:rPr lang="en-US" dirty="0" err="1" smtClean="0"/>
              <a:t>asm</a:t>
            </a:r>
            <a:r>
              <a:rPr lang="en-US" dirty="0" smtClean="0"/>
              <a:t> (“</a:t>
            </a:r>
            <a:r>
              <a:rPr lang="en-US" dirty="0" err="1" smtClean="0"/>
              <a:t>ts</a:t>
            </a:r>
            <a:r>
              <a:rPr lang="en-US" dirty="0" smtClean="0"/>
              <a:t> x, </a:t>
            </a:r>
            <a:r>
              <a:rPr lang="en-US" dirty="0" err="1" smtClean="0"/>
              <a:t>lockaddr</a:t>
            </a:r>
            <a:r>
              <a:rPr lang="en-US" dirty="0" smtClean="0"/>
              <a:t>”);  // Syntax not exact</a:t>
            </a:r>
          </a:p>
          <a:p>
            <a:pPr marL="457200" lvl="1" indent="0">
              <a:buNone/>
            </a:pPr>
            <a:r>
              <a:rPr lang="en-US" dirty="0"/>
              <a:t> </a:t>
            </a:r>
            <a:r>
              <a:rPr lang="en-US" dirty="0" smtClean="0"/>
              <a:t>   return x;</a:t>
            </a:r>
          </a:p>
          <a:p>
            <a:pPr marL="457200" lvl="1" indent="0">
              <a:buNone/>
            </a:pPr>
            <a:r>
              <a:rPr lang="en-US" dirty="0" smtClean="0"/>
              <a:t>}</a:t>
            </a:r>
          </a:p>
          <a:p>
            <a:pPr marL="457200" lvl="1" indent="0">
              <a:buNone/>
            </a:pPr>
            <a:endParaRPr lang="en-US" dirty="0"/>
          </a:p>
          <a:p>
            <a:pPr marL="457200" lvl="1" indent="0">
              <a:buNone/>
            </a:pPr>
            <a:r>
              <a:rPr lang="en-US" dirty="0" smtClean="0"/>
              <a:t>Entry: while (TAS (&amp;lock));</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10196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Another popular atomic instruction is exchange</a:t>
            </a:r>
          </a:p>
          <a:p>
            <a:pPr lvl="1"/>
            <a:r>
              <a:rPr lang="en-US" dirty="0" smtClean="0"/>
              <a:t>It atomically exchanges the contents of two addresses</a:t>
            </a:r>
          </a:p>
          <a:p>
            <a:pPr marL="914400" lvl="2" indent="0">
              <a:buNone/>
            </a:pPr>
            <a:r>
              <a:rPr lang="en-US" dirty="0" err="1"/>
              <a:t>x</a:t>
            </a:r>
            <a:r>
              <a:rPr lang="en-US" dirty="0" err="1" smtClean="0"/>
              <a:t>chg</a:t>
            </a:r>
            <a:r>
              <a:rPr lang="en-US" dirty="0" smtClean="0"/>
              <a:t> addr1, addr2</a:t>
            </a:r>
          </a:p>
          <a:p>
            <a:pPr lvl="2"/>
            <a:r>
              <a:rPr lang="en-US" dirty="0" smtClean="0"/>
              <a:t>Essentially, involves two load and two store operations, all done atomically</a:t>
            </a:r>
          </a:p>
          <a:p>
            <a:pPr lvl="2"/>
            <a:r>
              <a:rPr lang="en-US" dirty="0" smtClean="0"/>
              <a:t>Part of x86 ISA</a:t>
            </a:r>
          </a:p>
          <a:p>
            <a:r>
              <a:rPr lang="en-US" dirty="0" smtClean="0"/>
              <a:t>Another related atomic instruction is compare and exchange</a:t>
            </a:r>
          </a:p>
          <a:p>
            <a:pPr lvl="1"/>
            <a:r>
              <a:rPr lang="en-US" dirty="0" smtClean="0"/>
              <a:t>Atomically compares the value at addr1 with an expected value V and if the comparison passes, it exchanges the contents of addr1 and addr2; otherwise it stores the contents of addr1 in addr2</a:t>
            </a:r>
            <a:endParaRPr lang="en-US" dirty="0"/>
          </a:p>
        </p:txBody>
      </p:sp>
    </p:spTree>
    <p:extLst>
      <p:ext uri="{BB962C8B-B14F-4D97-AF65-F5344CB8AC3E}">
        <p14:creationId xmlns:p14="http://schemas.microsoft.com/office/powerpoint/2010/main" val="2789212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xchg</a:t>
            </a:r>
            <a:r>
              <a:rPr lang="en-US" dirty="0" smtClean="0"/>
              <a:t> instruction</a:t>
            </a:r>
          </a:p>
          <a:p>
            <a:pPr marL="457200" lvl="1" indent="0">
              <a:buNone/>
            </a:pPr>
            <a:r>
              <a:rPr lang="en-US" dirty="0"/>
              <a:t>v</a:t>
            </a:r>
            <a:r>
              <a:rPr lang="en-US" dirty="0" smtClean="0"/>
              <a:t>oid XCHG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xchg</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XCHG (&amp;lock, &amp;x);</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94517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r>
              <a:rPr lang="en-US" dirty="0" smtClean="0"/>
              <a:t>Mutual exclusion using </a:t>
            </a:r>
            <a:r>
              <a:rPr lang="en-US" dirty="0" err="1" smtClean="0"/>
              <a:t>cmpxchg</a:t>
            </a:r>
            <a:r>
              <a:rPr lang="en-US" dirty="0" smtClean="0"/>
              <a:t> instruction</a:t>
            </a:r>
          </a:p>
          <a:p>
            <a:pPr marL="457200" lvl="1" indent="0">
              <a:buNone/>
            </a:pPr>
            <a:r>
              <a:rPr lang="en-US" dirty="0"/>
              <a:t>v</a:t>
            </a:r>
            <a:r>
              <a:rPr lang="en-US" dirty="0" smtClean="0"/>
              <a:t>oid CAS (</a:t>
            </a:r>
            <a:r>
              <a:rPr lang="en-US" dirty="0" err="1" smtClean="0"/>
              <a:t>int</a:t>
            </a:r>
            <a:r>
              <a:rPr lang="en-US" dirty="0" smtClean="0"/>
              <a:t> </a:t>
            </a:r>
            <a:r>
              <a:rPr lang="en-US" dirty="0" err="1" smtClean="0"/>
              <a:t>Vexp</a:t>
            </a:r>
            <a:r>
              <a:rPr lang="en-US" dirty="0" smtClean="0"/>
              <a:t>,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cmpxchg</a:t>
            </a:r>
            <a:r>
              <a:rPr lang="en-US" dirty="0" smtClean="0"/>
              <a:t> </a:t>
            </a:r>
            <a:r>
              <a:rPr lang="en-US" dirty="0" err="1" smtClean="0"/>
              <a:t>Vexp</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CAS (0, &amp;lock, &amp;x);</a:t>
            </a:r>
          </a:p>
          <a:p>
            <a:pPr marL="457200" lvl="1" indent="0">
              <a:buNone/>
            </a:pPr>
            <a:r>
              <a:rPr lang="en-US" dirty="0" smtClean="0"/>
              <a:t>Exit: lock=0;</a:t>
            </a:r>
          </a:p>
          <a:p>
            <a:pPr marL="514350" indent="-457200"/>
            <a:endParaRPr lang="en-US" dirty="0" smtClean="0"/>
          </a:p>
          <a:p>
            <a:pPr marL="514350" indent="-457200"/>
            <a:r>
              <a:rPr lang="en-US" dirty="0" smtClean="0"/>
              <a:t>While these algorithms are simple, they don’t guarantee bounded wait</a:t>
            </a:r>
            <a:endParaRPr lang="en-US" dirty="0"/>
          </a:p>
        </p:txBody>
      </p:sp>
    </p:spTree>
    <p:extLst>
      <p:ext uri="{BB962C8B-B14F-4D97-AF65-F5344CB8AC3E}">
        <p14:creationId xmlns:p14="http://schemas.microsoft.com/office/powerpoint/2010/main" val="212421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Mutual exclusion with hardware support and bounded wait</a:t>
            </a:r>
          </a:p>
          <a:p>
            <a:pPr marL="457200" lvl="1" indent="0">
              <a:buNone/>
            </a:pPr>
            <a:r>
              <a:rPr lang="en-US" dirty="0" smtClean="0"/>
              <a:t>Precondition: key[</a:t>
            </a:r>
            <a:r>
              <a:rPr lang="en-US" dirty="0" err="1" smtClean="0"/>
              <a:t>i</a:t>
            </a:r>
            <a:r>
              <a:rPr lang="en-US" dirty="0" smtClean="0"/>
              <a:t>]=0 for all </a:t>
            </a:r>
            <a:r>
              <a:rPr lang="en-US" dirty="0" err="1" smtClean="0"/>
              <a:t>i</a:t>
            </a:r>
            <a:endParaRPr lang="en-US" dirty="0" smtClean="0"/>
          </a:p>
          <a:p>
            <a:pPr marL="457200" lvl="1" indent="0">
              <a:buNone/>
            </a:pPr>
            <a:r>
              <a:rPr lang="en-US" dirty="0" smtClean="0"/>
              <a:t>Entry (</a:t>
            </a:r>
            <a:r>
              <a:rPr lang="en-US" dirty="0" err="1" smtClean="0"/>
              <a:t>i</a:t>
            </a:r>
            <a:r>
              <a:rPr lang="en-US" dirty="0" smtClean="0"/>
              <a:t>): key[</a:t>
            </a:r>
            <a:r>
              <a:rPr lang="en-US" dirty="0" err="1" smtClean="0"/>
              <a:t>i</a:t>
            </a:r>
            <a:r>
              <a:rPr lang="en-US" dirty="0" smtClean="0"/>
              <a:t>] = 1;</a:t>
            </a:r>
          </a:p>
          <a:p>
            <a:pPr marL="457200" lvl="1" indent="0">
              <a:buNone/>
            </a:pPr>
            <a:r>
              <a:rPr lang="en-US" dirty="0"/>
              <a:t> </a:t>
            </a:r>
            <a:r>
              <a:rPr lang="en-US" dirty="0" smtClean="0"/>
              <a:t>                private flag=1;</a:t>
            </a:r>
          </a:p>
          <a:p>
            <a:pPr marL="457200" lvl="1" indent="0">
              <a:buNone/>
            </a:pPr>
            <a:r>
              <a:rPr lang="en-US" dirty="0" smtClean="0"/>
              <a:t>                 while (key[</a:t>
            </a:r>
            <a:r>
              <a:rPr lang="en-US" dirty="0" err="1" smtClean="0"/>
              <a:t>i</a:t>
            </a:r>
            <a:r>
              <a:rPr lang="en-US" dirty="0" smtClean="0"/>
              <a:t>] &amp;&amp; flag) flag = TAS (&amp;lock);</a:t>
            </a:r>
          </a:p>
          <a:p>
            <a:pPr marL="457200" lvl="1" indent="0">
              <a:buNone/>
            </a:pPr>
            <a:r>
              <a:rPr lang="en-US" dirty="0"/>
              <a:t> </a:t>
            </a:r>
            <a:r>
              <a:rPr lang="en-US" dirty="0" smtClean="0"/>
              <a:t>                key[</a:t>
            </a:r>
            <a:r>
              <a:rPr lang="en-US" dirty="0" err="1" smtClean="0"/>
              <a:t>i</a:t>
            </a:r>
            <a:r>
              <a:rPr lang="en-US" dirty="0" smtClean="0"/>
              <a:t>] = 0;</a:t>
            </a:r>
          </a:p>
          <a:p>
            <a:pPr marL="457200" lvl="1" indent="0">
              <a:buNone/>
            </a:pPr>
            <a:endParaRPr lang="en-US" dirty="0"/>
          </a:p>
          <a:p>
            <a:pPr marL="457200" lvl="1" indent="0">
              <a:buNone/>
            </a:pPr>
            <a:r>
              <a:rPr lang="en-US" dirty="0" smtClean="0"/>
              <a:t>Exit (</a:t>
            </a:r>
            <a:r>
              <a:rPr lang="en-US" dirty="0" err="1" smtClean="0"/>
              <a:t>i</a:t>
            </a:r>
            <a:r>
              <a:rPr lang="en-US" dirty="0" smtClean="0"/>
              <a:t>): j = (i+1)%n;</a:t>
            </a:r>
          </a:p>
          <a:p>
            <a:pPr marL="457200" lvl="1" indent="0">
              <a:buNone/>
            </a:pPr>
            <a:r>
              <a:rPr lang="en-US" dirty="0"/>
              <a:t> </a:t>
            </a:r>
            <a:r>
              <a:rPr lang="en-US" dirty="0" smtClean="0"/>
              <a:t>            while ((j != </a:t>
            </a:r>
            <a:r>
              <a:rPr lang="en-US" dirty="0" err="1" smtClean="0"/>
              <a:t>i</a:t>
            </a:r>
            <a:r>
              <a:rPr lang="en-US" dirty="0" smtClean="0"/>
              <a:t>) &amp;&amp; !key[j]) j = (j+1)%n;</a:t>
            </a:r>
          </a:p>
          <a:p>
            <a:pPr marL="457200" lvl="1" indent="0">
              <a:buNone/>
            </a:pPr>
            <a:r>
              <a:rPr lang="en-US" dirty="0"/>
              <a:t> </a:t>
            </a:r>
            <a:r>
              <a:rPr lang="en-US" dirty="0" smtClean="0"/>
              <a:t>            if (j == </a:t>
            </a:r>
            <a:r>
              <a:rPr lang="en-US" dirty="0" err="1" smtClean="0"/>
              <a:t>i</a:t>
            </a:r>
            <a:r>
              <a:rPr lang="en-US" dirty="0" smtClean="0"/>
              <a:t>) lock = 0;</a:t>
            </a:r>
          </a:p>
          <a:p>
            <a:pPr marL="457200" lvl="1" indent="0">
              <a:buNone/>
            </a:pPr>
            <a:r>
              <a:rPr lang="en-US" dirty="0"/>
              <a:t> </a:t>
            </a:r>
            <a:r>
              <a:rPr lang="en-US" dirty="0" smtClean="0"/>
              <a:t>            else key[j] = 0;</a:t>
            </a:r>
            <a:endParaRPr lang="en-US" dirty="0"/>
          </a:p>
        </p:txBody>
      </p:sp>
    </p:spTree>
    <p:extLst>
      <p:ext uri="{BB962C8B-B14F-4D97-AF65-F5344CB8AC3E}">
        <p14:creationId xmlns:p14="http://schemas.microsoft.com/office/powerpoint/2010/main" val="1995202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Spin locks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Mutual exclusion algorithms discussed so far use “while loops”</a:t>
            </a:r>
          </a:p>
          <a:p>
            <a:pPr lvl="1"/>
            <a:r>
              <a:rPr lang="en-US" dirty="0" smtClean="0"/>
              <a:t>Referred to as busy-waiting or spinning</a:t>
            </a:r>
          </a:p>
          <a:p>
            <a:pPr lvl="1"/>
            <a:r>
              <a:rPr lang="en-US" dirty="0" smtClean="0"/>
              <a:t>These solutions are often referred to as spin locks</a:t>
            </a:r>
          </a:p>
          <a:p>
            <a:pPr lvl="1"/>
            <a:r>
              <a:rPr lang="en-US" dirty="0" smtClean="0"/>
              <a:t>Bad for performance because they waste CPU cycles</a:t>
            </a:r>
          </a:p>
          <a:p>
            <a:pPr lvl="1"/>
            <a:r>
              <a:rPr lang="en-US" dirty="0" smtClean="0"/>
              <a:t>Particularly bad for single processor systems</a:t>
            </a:r>
          </a:p>
          <a:p>
            <a:r>
              <a:rPr lang="en-US" dirty="0" smtClean="0"/>
              <a:t>Alternative to spinning is to do a context switch</a:t>
            </a:r>
          </a:p>
          <a:p>
            <a:pPr lvl="1"/>
            <a:r>
              <a:rPr lang="en-US" dirty="0" smtClean="0"/>
              <a:t>Has high overhead</a:t>
            </a:r>
          </a:p>
          <a:p>
            <a:r>
              <a:rPr lang="en-US" dirty="0" smtClean="0"/>
              <a:t>Ideal solution is to spin for a while hoping to get the lock and then context switch</a:t>
            </a:r>
          </a:p>
          <a:p>
            <a:pPr lvl="1"/>
            <a:r>
              <a:rPr lang="en-US" dirty="0" smtClean="0"/>
              <a:t>Referred to as a two-phase lock; needs OS support</a:t>
            </a:r>
            <a:endParaRPr lang="en-US" dirty="0"/>
          </a:p>
        </p:txBody>
      </p:sp>
    </p:spTree>
    <p:extLst>
      <p:ext uri="{BB962C8B-B14F-4D97-AF65-F5344CB8AC3E}">
        <p14:creationId xmlns:p14="http://schemas.microsoft.com/office/powerpoint/2010/main" val="432137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Don’t spin, just yield</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Suppose there is a user function yield() to give up the CPU (implemented as a system call)</a:t>
            </a:r>
          </a:p>
          <a:p>
            <a:pPr marL="457200" lvl="1" indent="0">
              <a:buNone/>
            </a:pPr>
            <a:r>
              <a:rPr lang="en-US" dirty="0"/>
              <a:t>bool TAS (</a:t>
            </a:r>
            <a:r>
              <a:rPr lang="en-US" dirty="0" err="1"/>
              <a:t>int</a:t>
            </a:r>
            <a:r>
              <a:rPr lang="en-US" dirty="0"/>
              <a:t> *</a:t>
            </a:r>
            <a:r>
              <a:rPr lang="en-US" dirty="0" err="1"/>
              <a:t>lockaddr</a:t>
            </a:r>
            <a:r>
              <a:rPr lang="en-US" dirty="0"/>
              <a:t>) {</a:t>
            </a:r>
          </a:p>
          <a:p>
            <a:pPr marL="457200" lvl="1" indent="0">
              <a:buNone/>
            </a:pPr>
            <a:r>
              <a:rPr lang="en-US" dirty="0"/>
              <a:t>    </a:t>
            </a:r>
            <a:r>
              <a:rPr lang="en-US" dirty="0" err="1"/>
              <a:t>asm</a:t>
            </a:r>
            <a:r>
              <a:rPr lang="en-US" dirty="0"/>
              <a:t> (“</a:t>
            </a:r>
            <a:r>
              <a:rPr lang="en-US" dirty="0" err="1"/>
              <a:t>ts</a:t>
            </a:r>
            <a:r>
              <a:rPr lang="en-US" dirty="0"/>
              <a:t> x, </a:t>
            </a:r>
            <a:r>
              <a:rPr lang="en-US" dirty="0" err="1"/>
              <a:t>lockaddr</a:t>
            </a:r>
            <a:r>
              <a:rPr lang="en-US" dirty="0"/>
              <a:t>”);  // Syntax not exact</a:t>
            </a:r>
          </a:p>
          <a:p>
            <a:pPr marL="457200" lvl="1" indent="0">
              <a:buNone/>
            </a:pPr>
            <a:r>
              <a:rPr lang="en-US" dirty="0"/>
              <a:t>    return x;</a:t>
            </a:r>
          </a:p>
          <a:p>
            <a:pPr marL="457200" lvl="1" indent="0">
              <a:buNone/>
            </a:pPr>
            <a:r>
              <a:rPr lang="en-US" dirty="0"/>
              <a:t>}</a:t>
            </a:r>
          </a:p>
          <a:p>
            <a:pPr marL="457200" lvl="1" indent="0">
              <a:buNone/>
            </a:pPr>
            <a:endParaRPr lang="en-US" dirty="0"/>
          </a:p>
          <a:p>
            <a:pPr marL="457200" lvl="1" indent="0">
              <a:buNone/>
            </a:pPr>
            <a:r>
              <a:rPr lang="en-US" dirty="0"/>
              <a:t>Entry: while (TAS (&amp;lock</a:t>
            </a:r>
            <a:r>
              <a:rPr lang="en-US" dirty="0" smtClean="0"/>
              <a:t>)) yield();</a:t>
            </a:r>
            <a:endParaRPr lang="en-US" dirty="0"/>
          </a:p>
          <a:p>
            <a:pPr marL="457200" lvl="1" indent="0">
              <a:buNone/>
            </a:pPr>
            <a:r>
              <a:rPr lang="en-US" dirty="0"/>
              <a:t>Exit: lock=0;</a:t>
            </a:r>
          </a:p>
          <a:p>
            <a:pPr lvl="1"/>
            <a:endParaRPr lang="en-US" dirty="0"/>
          </a:p>
        </p:txBody>
      </p:sp>
    </p:spTree>
    <p:extLst>
      <p:ext uri="{BB962C8B-B14F-4D97-AF65-F5344CB8AC3E}">
        <p14:creationId xmlns:p14="http://schemas.microsoft.com/office/powerpoint/2010/main" val="2584403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Using </a:t>
            </a:r>
            <a:r>
              <a:rPr lang="en-US" dirty="0" err="1" smtClean="0"/>
              <a:t>futex</a:t>
            </a:r>
            <a:r>
              <a:rPr lang="en-US" dirty="0" smtClean="0"/>
              <a:t>() system call of Linux</a:t>
            </a:r>
            <a:endParaRPr lang="en-US" dirty="0"/>
          </a:p>
        </p:txBody>
      </p:sp>
      <p:sp>
        <p:nvSpPr>
          <p:cNvPr id="3" name="Content Placeholder 2"/>
          <p:cNvSpPr>
            <a:spLocks noGrp="1"/>
          </p:cNvSpPr>
          <p:nvPr>
            <p:ph idx="1"/>
          </p:nvPr>
        </p:nvSpPr>
        <p:spPr>
          <a:xfrm>
            <a:off x="457200" y="914400"/>
            <a:ext cx="8686800" cy="5943600"/>
          </a:xfrm>
        </p:spPr>
        <p:txBody>
          <a:bodyPr>
            <a:normAutofit fontScale="92500" lnSpcReduction="10000"/>
          </a:bodyPr>
          <a:lstStyle/>
          <a:p>
            <a:r>
              <a:rPr lang="en-US" dirty="0" smtClean="0"/>
              <a:t>Lock function:</a:t>
            </a:r>
          </a:p>
          <a:p>
            <a:pPr marL="457200" lvl="1" indent="0">
              <a:buNone/>
            </a:pPr>
            <a:r>
              <a:rPr lang="en-US" dirty="0" smtClean="0"/>
              <a:t>void Lock(</a:t>
            </a:r>
            <a:r>
              <a:rPr lang="en-US" dirty="0" err="1" smtClean="0"/>
              <a:t>int</a:t>
            </a:r>
            <a:r>
              <a:rPr lang="en-US" dirty="0" smtClean="0"/>
              <a:t> *lock) {</a:t>
            </a:r>
          </a:p>
          <a:p>
            <a:pPr marL="457200" lvl="1" indent="0">
              <a:buNone/>
            </a:pPr>
            <a:r>
              <a:rPr lang="en-US" dirty="0" smtClean="0"/>
              <a:t>   if (</a:t>
            </a:r>
            <a:r>
              <a:rPr lang="en-US" dirty="0" err="1" smtClean="0"/>
              <a:t>atomic_bit_test_set</a:t>
            </a:r>
            <a:r>
              <a:rPr lang="en-US" dirty="0" smtClean="0"/>
              <a:t> (lock, 31) == 0) return;</a:t>
            </a:r>
          </a:p>
          <a:p>
            <a:pPr marL="457200" lvl="1" indent="0">
              <a:buNone/>
            </a:pPr>
            <a:r>
              <a:rPr lang="en-US" dirty="0" smtClean="0"/>
              <a:t>   </a:t>
            </a:r>
            <a:r>
              <a:rPr lang="en-US" dirty="0" err="1" smtClean="0"/>
              <a:t>atomic_increment</a:t>
            </a:r>
            <a:r>
              <a:rPr lang="en-US" dirty="0" smtClean="0"/>
              <a:t>(lock);</a:t>
            </a:r>
          </a:p>
          <a:p>
            <a:pPr marL="457200" lvl="1" indent="0">
              <a:buNone/>
            </a:pPr>
            <a:r>
              <a:rPr lang="en-US" dirty="0" smtClean="0"/>
              <a:t>   while(1) {</a:t>
            </a:r>
          </a:p>
          <a:p>
            <a:pPr marL="457200" lvl="1" indent="0">
              <a:buNone/>
            </a:pPr>
            <a:r>
              <a:rPr lang="en-US" dirty="0" smtClean="0"/>
              <a:t>      if (</a:t>
            </a:r>
            <a:r>
              <a:rPr lang="en-US" dirty="0" err="1" smtClean="0"/>
              <a:t>atomic_bit_test_set</a:t>
            </a:r>
            <a:r>
              <a:rPr lang="en-US" dirty="0" smtClean="0"/>
              <a:t>(lock, 31) == 0) {</a:t>
            </a:r>
          </a:p>
          <a:p>
            <a:pPr marL="457200" lvl="1" indent="0">
              <a:buNone/>
            </a:pPr>
            <a:r>
              <a:rPr lang="en-US" dirty="0" smtClean="0"/>
              <a:t>         </a:t>
            </a:r>
            <a:r>
              <a:rPr lang="en-US" dirty="0" err="1" smtClean="0"/>
              <a:t>atomic_decrement</a:t>
            </a:r>
            <a:r>
              <a:rPr lang="en-US" dirty="0" smtClean="0"/>
              <a:t>(lock); return;</a:t>
            </a:r>
          </a:p>
          <a:p>
            <a:pPr marL="457200" lvl="1" indent="0">
              <a:buNone/>
            </a:pPr>
            <a:r>
              <a:rPr lang="en-US" dirty="0" smtClean="0"/>
              <a:t>      }</a:t>
            </a:r>
          </a:p>
          <a:p>
            <a:pPr marL="457200" lvl="1" indent="0">
              <a:buNone/>
            </a:pPr>
            <a:r>
              <a:rPr lang="en-US" dirty="0"/>
              <a:t> </a:t>
            </a:r>
            <a:r>
              <a:rPr lang="en-US" dirty="0" smtClean="0"/>
              <a:t>     </a:t>
            </a:r>
            <a:r>
              <a:rPr lang="en-US" dirty="0" err="1" smtClean="0"/>
              <a:t>int</a:t>
            </a:r>
            <a:r>
              <a:rPr lang="en-US" dirty="0" smtClean="0"/>
              <a:t> v = *lock;</a:t>
            </a:r>
          </a:p>
          <a:p>
            <a:pPr marL="457200" lvl="1" indent="0">
              <a:buNone/>
            </a:pPr>
            <a:r>
              <a:rPr lang="en-US" dirty="0" smtClean="0"/>
              <a:t>      if (v &gt;= 0) continue;</a:t>
            </a:r>
          </a:p>
          <a:p>
            <a:pPr marL="457200" lvl="1" indent="0">
              <a:buNone/>
            </a:pPr>
            <a:r>
              <a:rPr lang="en-US" dirty="0" smtClean="0"/>
              <a:t>      </a:t>
            </a:r>
            <a:r>
              <a:rPr lang="en-US" dirty="0" err="1" smtClean="0"/>
              <a:t>futex</a:t>
            </a:r>
            <a:r>
              <a:rPr lang="en-US" dirty="0" smtClean="0"/>
              <a:t>(lock, FUTEX_WAIT, v, NULL, NULL, 0);</a:t>
            </a:r>
          </a:p>
          <a:p>
            <a:pPr marL="457200" lvl="1" indent="0">
              <a:buNone/>
            </a:pPr>
            <a:r>
              <a:rPr lang="en-US" dirty="0" smtClean="0"/>
              <a:t>   }</a:t>
            </a:r>
          </a:p>
          <a:p>
            <a:pPr marL="457200" lvl="1" indent="0">
              <a:buNone/>
            </a:pPr>
            <a:r>
              <a:rPr lang="en-US" dirty="0"/>
              <a:t>}</a:t>
            </a:r>
            <a:r>
              <a:rPr lang="en-US" dirty="0" smtClean="0"/>
              <a:t> </a:t>
            </a:r>
            <a:endParaRPr lang="en-US" dirty="0"/>
          </a:p>
        </p:txBody>
      </p:sp>
    </p:spTree>
    <p:extLst>
      <p:ext uri="{BB962C8B-B14F-4D97-AF65-F5344CB8AC3E}">
        <p14:creationId xmlns:p14="http://schemas.microsoft.com/office/powerpoint/2010/main" val="1656577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Using </a:t>
            </a:r>
            <a:r>
              <a:rPr lang="en-US" dirty="0" err="1" smtClean="0"/>
              <a:t>futex</a:t>
            </a:r>
            <a:r>
              <a:rPr lang="en-US" dirty="0" smtClean="0"/>
              <a:t>() system call of Linux</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Unlock function:</a:t>
            </a:r>
          </a:p>
          <a:p>
            <a:pPr marL="457200" lvl="1" indent="0">
              <a:buNone/>
            </a:pPr>
            <a:r>
              <a:rPr lang="en-US" dirty="0" smtClean="0"/>
              <a:t>void Unlock(</a:t>
            </a:r>
            <a:r>
              <a:rPr lang="en-US" dirty="0" err="1" smtClean="0"/>
              <a:t>int</a:t>
            </a:r>
            <a:r>
              <a:rPr lang="en-US" dirty="0" smtClean="0"/>
              <a:t> *lock) {</a:t>
            </a:r>
          </a:p>
          <a:p>
            <a:pPr marL="457200" lvl="1" indent="0">
              <a:buNone/>
            </a:pPr>
            <a:r>
              <a:rPr lang="en-US" dirty="0" smtClean="0"/>
              <a:t>   if (</a:t>
            </a:r>
            <a:r>
              <a:rPr lang="en-US" dirty="0" err="1" smtClean="0"/>
              <a:t>atomic_add_zero</a:t>
            </a:r>
            <a:r>
              <a:rPr lang="en-US" dirty="0" smtClean="0"/>
              <a:t> (lock, 0x80000000)) return;</a:t>
            </a:r>
          </a:p>
          <a:p>
            <a:pPr marL="457200" lvl="1" indent="0">
              <a:buNone/>
            </a:pPr>
            <a:r>
              <a:rPr lang="en-US" dirty="0"/>
              <a:t> </a:t>
            </a:r>
            <a:r>
              <a:rPr lang="en-US" dirty="0" smtClean="0"/>
              <a:t>  </a:t>
            </a:r>
            <a:r>
              <a:rPr lang="en-US" dirty="0" err="1" smtClean="0"/>
              <a:t>futex</a:t>
            </a:r>
            <a:r>
              <a:rPr lang="en-US" dirty="0" smtClean="0"/>
              <a:t>(lock, FUTEX_WAKE, 1, NULL, NULL, 0);</a:t>
            </a:r>
          </a:p>
          <a:p>
            <a:pPr marL="457200" lvl="1" indent="0">
              <a:buNone/>
            </a:pPr>
            <a:r>
              <a:rPr lang="en-US" dirty="0" smtClean="0"/>
              <a:t>} </a:t>
            </a:r>
          </a:p>
          <a:p>
            <a:pPr marL="514350" indent="-457200"/>
            <a:r>
              <a:rPr lang="en-US" dirty="0" smtClean="0"/>
              <a:t>A hybrid solution implementing a two-phase lock</a:t>
            </a:r>
          </a:p>
          <a:p>
            <a:pPr marL="914400" lvl="1" indent="-457200"/>
            <a:r>
              <a:rPr lang="en-US" dirty="0" smtClean="0"/>
              <a:t>Needs both hardware and OS support</a:t>
            </a:r>
          </a:p>
          <a:p>
            <a:pPr marL="1314450" lvl="2" indent="-457200"/>
            <a:r>
              <a:rPr lang="en-US" dirty="0" smtClean="0"/>
              <a:t>Hardware support for atomic instructions</a:t>
            </a:r>
          </a:p>
          <a:p>
            <a:pPr marL="1314450" lvl="2" indent="-457200"/>
            <a:r>
              <a:rPr lang="en-US" dirty="0" smtClean="0"/>
              <a:t>OS support for </a:t>
            </a:r>
            <a:r>
              <a:rPr lang="en-US" dirty="0" err="1" smtClean="0"/>
              <a:t>futex</a:t>
            </a:r>
            <a:r>
              <a:rPr lang="en-US" dirty="0" smtClean="0"/>
              <a:t>() system call</a:t>
            </a:r>
            <a:endParaRPr lang="en-US" dirty="0"/>
          </a:p>
        </p:txBody>
      </p:sp>
    </p:spTree>
    <p:extLst>
      <p:ext uri="{BB962C8B-B14F-4D97-AF65-F5344CB8AC3E}">
        <p14:creationId xmlns:p14="http://schemas.microsoft.com/office/powerpoint/2010/main" val="3894634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4830763"/>
          </a:xfrm>
        </p:spPr>
        <p:txBody>
          <a:bodyPr/>
          <a:lstStyle/>
          <a:p>
            <a:r>
              <a:rPr lang="en-US" dirty="0" smtClean="0"/>
              <a:t>Multiple processes share a region of memory by mapping the virtual addresses of this region to a common physical address</a:t>
            </a:r>
          </a:p>
          <a:p>
            <a:pPr lvl="1"/>
            <a:r>
              <a:rPr lang="en-US" dirty="0" smtClean="0"/>
              <a:t>Processes A and B may have virtual addresses x and y corresponding to a shared variable, but this variable would have a unique physical address p</a:t>
            </a:r>
          </a:p>
          <a:p>
            <a:pPr lvl="1"/>
            <a:r>
              <a:rPr lang="en-US" dirty="0" smtClean="0"/>
              <a:t>Virtual address x in A and virtual address y in B both map to the same physical address p</a:t>
            </a:r>
          </a:p>
        </p:txBody>
      </p:sp>
    </p:spTree>
    <p:extLst>
      <p:ext uri="{BB962C8B-B14F-4D97-AF65-F5344CB8AC3E}">
        <p14:creationId xmlns:p14="http://schemas.microsoft.com/office/powerpoint/2010/main" val="2263147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Locks in POSIX thread library</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Locks are defined as a structure </a:t>
            </a:r>
            <a:r>
              <a:rPr lang="en-US" dirty="0" err="1" smtClean="0"/>
              <a:t>pthread_mutex_t</a:t>
            </a:r>
            <a:endParaRPr lang="en-US" dirty="0" smtClean="0"/>
          </a:p>
          <a:p>
            <a:r>
              <a:rPr lang="en-US" dirty="0" smtClean="0"/>
              <a:t>A lock can be initialized using the macro PTHREAD_MUTEX_INITIALIZER</a:t>
            </a:r>
          </a:p>
          <a:p>
            <a:r>
              <a:rPr lang="en-US" dirty="0" smtClean="0"/>
              <a:t>Two functions for entry and exit</a:t>
            </a:r>
          </a:p>
          <a:p>
            <a:pPr lvl="1"/>
            <a:r>
              <a:rPr lang="en-US" dirty="0" err="1" smtClean="0"/>
              <a:t>pthread_mutex_lock</a:t>
            </a:r>
            <a:r>
              <a:rPr lang="en-US" dirty="0" smtClean="0"/>
              <a:t>(</a:t>
            </a:r>
            <a:r>
              <a:rPr lang="en-US" dirty="0" err="1" smtClean="0"/>
              <a:t>pthread_mutex_t</a:t>
            </a:r>
            <a:r>
              <a:rPr lang="en-US" dirty="0" smtClean="0"/>
              <a:t>*)</a:t>
            </a:r>
          </a:p>
          <a:p>
            <a:pPr lvl="1"/>
            <a:r>
              <a:rPr lang="en-US" dirty="0" err="1" smtClean="0"/>
              <a:t>pthread_mutex_unlock</a:t>
            </a:r>
            <a:r>
              <a:rPr lang="en-US" dirty="0" smtClean="0"/>
              <a:t>(</a:t>
            </a:r>
            <a:r>
              <a:rPr lang="en-US" dirty="0" err="1" smtClean="0"/>
              <a:t>pthread_mutex_t</a:t>
            </a:r>
            <a:r>
              <a:rPr lang="en-US" dirty="0" smtClean="0"/>
              <a:t>*)</a:t>
            </a:r>
            <a:endParaRPr lang="en-US" dirty="0"/>
          </a:p>
        </p:txBody>
      </p:sp>
    </p:spTree>
    <p:extLst>
      <p:ext uri="{BB962C8B-B14F-4D97-AF65-F5344CB8AC3E}">
        <p14:creationId xmlns:p14="http://schemas.microsoft.com/office/powerpoint/2010/main" val="41472661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Summary: mutual exclusion</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Mutual exclusion protocols allow programmers to implement atomic regions or critical sections</a:t>
            </a:r>
          </a:p>
          <a:p>
            <a:r>
              <a:rPr lang="en-US" dirty="0" smtClean="0"/>
              <a:t>Only one process or thread can be inside  an atomic region at a time</a:t>
            </a:r>
          </a:p>
          <a:p>
            <a:r>
              <a:rPr lang="en-US" dirty="0" smtClean="0"/>
              <a:t>Incorrect mutual exclusion protocols can lead to deadlocks or data races</a:t>
            </a:r>
          </a:p>
          <a:p>
            <a:r>
              <a:rPr lang="en-US" dirty="0" smtClean="0"/>
              <a:t>Mutual exclusion protocols come in three flavors: purely software, with hardware support, with hardware and OS support</a:t>
            </a:r>
          </a:p>
          <a:p>
            <a:pPr lvl="1"/>
            <a:r>
              <a:rPr lang="en-US" dirty="0" smtClean="0"/>
              <a:t>The best solutions fall in the last category</a:t>
            </a:r>
          </a:p>
          <a:p>
            <a:r>
              <a:rPr lang="en-US" dirty="0" smtClean="0"/>
              <a:t>Traditionally referred to as locks</a:t>
            </a:r>
            <a:endParaRPr lang="en-US" dirty="0"/>
          </a:p>
        </p:txBody>
      </p:sp>
    </p:spTree>
    <p:extLst>
      <p:ext uri="{BB962C8B-B14F-4D97-AF65-F5344CB8AC3E}">
        <p14:creationId xmlns:p14="http://schemas.microsoft.com/office/powerpoint/2010/main" val="2470626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Consider a scenario where a thread needs to wait for a condition to become true</a:t>
            </a:r>
          </a:p>
          <a:p>
            <a:pPr lvl="1"/>
            <a:r>
              <a:rPr lang="en-US" dirty="0" smtClean="0"/>
              <a:t>Example condition: have all children completed?</a:t>
            </a:r>
          </a:p>
          <a:p>
            <a:pPr lvl="1"/>
            <a:r>
              <a:rPr lang="en-US" dirty="0" smtClean="0"/>
              <a:t>Example condition: is there space in the queue?</a:t>
            </a:r>
            <a:endParaRPr lang="en-US" dirty="0"/>
          </a:p>
          <a:p>
            <a:r>
              <a:rPr lang="en-US" dirty="0" smtClean="0"/>
              <a:t>Why is the following solution bad?</a:t>
            </a:r>
          </a:p>
          <a:p>
            <a:pPr marL="457200" lvl="1" indent="0">
              <a:buNone/>
            </a:pPr>
            <a:r>
              <a:rPr lang="en-US" dirty="0" smtClean="0"/>
              <a:t>Thread0: while (!</a:t>
            </a:r>
            <a:r>
              <a:rPr lang="en-US" dirty="0" err="1" smtClean="0"/>
              <a:t>cond</a:t>
            </a:r>
            <a:r>
              <a:rPr lang="en-US" dirty="0" smtClean="0"/>
              <a:t>); …</a:t>
            </a:r>
          </a:p>
          <a:p>
            <a:pPr marL="457200" lvl="1" indent="0">
              <a:buNone/>
            </a:pPr>
            <a:r>
              <a:rPr lang="en-US" dirty="0" smtClean="0"/>
              <a:t>Thread1: …; </a:t>
            </a:r>
            <a:r>
              <a:rPr lang="en-US" dirty="0" err="1" smtClean="0"/>
              <a:t>cond</a:t>
            </a:r>
            <a:r>
              <a:rPr lang="en-US" dirty="0" smtClean="0"/>
              <a:t> = 1; …</a:t>
            </a:r>
          </a:p>
          <a:p>
            <a:pPr lvl="2"/>
            <a:r>
              <a:rPr lang="en-US" dirty="0" smtClean="0"/>
              <a:t>Wastes CPU cycles by spinning</a:t>
            </a:r>
          </a:p>
          <a:p>
            <a:pPr lvl="1"/>
            <a:r>
              <a:rPr lang="en-US" dirty="0" smtClean="0"/>
              <a:t>Ideally, Thread0 should be context switched out and later woken up (or signaled) when condition becomes true</a:t>
            </a:r>
          </a:p>
        </p:txBody>
      </p:sp>
    </p:spTree>
    <p:extLst>
      <p:ext uri="{BB962C8B-B14F-4D97-AF65-F5344CB8AC3E}">
        <p14:creationId xmlns:p14="http://schemas.microsoft.com/office/powerpoint/2010/main" val="114264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Condition variable implements a queue of threads waiting for a condition to become true</a:t>
            </a:r>
          </a:p>
          <a:p>
            <a:r>
              <a:rPr lang="en-US" dirty="0" smtClean="0"/>
              <a:t>The thread which makes the condition true is responsible for waking up one waiter or all waiters</a:t>
            </a:r>
          </a:p>
          <a:p>
            <a:r>
              <a:rPr lang="en-US" dirty="0" smtClean="0"/>
              <a:t>General structure</a:t>
            </a:r>
          </a:p>
          <a:p>
            <a:pPr marL="457200" lvl="1" indent="0">
              <a:buNone/>
            </a:pPr>
            <a:r>
              <a:rPr lang="en-US" dirty="0" err="1" smtClean="0"/>
              <a:t>CondVar</a:t>
            </a:r>
            <a:r>
              <a:rPr lang="en-US" dirty="0" smtClean="0"/>
              <a:t> v;</a:t>
            </a:r>
          </a:p>
          <a:p>
            <a:pPr marL="457200" lvl="1" indent="0">
              <a:buNone/>
            </a:pPr>
            <a:r>
              <a:rPr lang="en-US" dirty="0" smtClean="0"/>
              <a:t>Thread0: while (!</a:t>
            </a:r>
            <a:r>
              <a:rPr lang="en-US" dirty="0" err="1" smtClean="0"/>
              <a:t>cond</a:t>
            </a:r>
            <a:r>
              <a:rPr lang="en-US" dirty="0" smtClean="0"/>
              <a:t>) wait(&amp;v); …</a:t>
            </a:r>
          </a:p>
          <a:p>
            <a:pPr marL="457200" lvl="1" indent="0">
              <a:buNone/>
            </a:pPr>
            <a:r>
              <a:rPr lang="en-US" dirty="0" smtClean="0"/>
              <a:t>Thread1: …; </a:t>
            </a:r>
            <a:r>
              <a:rPr lang="en-US" dirty="0" err="1" smtClean="0"/>
              <a:t>cond</a:t>
            </a:r>
            <a:r>
              <a:rPr lang="en-US" dirty="0" smtClean="0"/>
              <a:t>=1; signal(&amp;v); …</a:t>
            </a:r>
          </a:p>
          <a:p>
            <a:pPr lvl="1"/>
            <a:r>
              <a:rPr lang="en-US" dirty="0" smtClean="0"/>
              <a:t>Why “while (!</a:t>
            </a:r>
            <a:r>
              <a:rPr lang="en-US" dirty="0" err="1" smtClean="0"/>
              <a:t>cond</a:t>
            </a:r>
            <a:r>
              <a:rPr lang="en-US" dirty="0" smtClean="0"/>
              <a:t>)” instead of “if (!</a:t>
            </a:r>
            <a:r>
              <a:rPr lang="en-US" dirty="0" err="1" smtClean="0"/>
              <a:t>cond</a:t>
            </a:r>
            <a:r>
              <a:rPr lang="en-US" dirty="0" smtClean="0"/>
              <a:t>)” ?</a:t>
            </a:r>
          </a:p>
          <a:p>
            <a:pPr lvl="1"/>
            <a:r>
              <a:rPr lang="en-US" dirty="0" smtClean="0"/>
              <a:t>Any other problem?</a:t>
            </a:r>
          </a:p>
        </p:txBody>
      </p:sp>
    </p:spTree>
    <p:extLst>
      <p:ext uri="{BB962C8B-B14F-4D97-AF65-F5344CB8AC3E}">
        <p14:creationId xmlns:p14="http://schemas.microsoft.com/office/powerpoint/2010/main" val="445443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Since multiple threads may try to </a:t>
            </a:r>
            <a:r>
              <a:rPr lang="en-US" dirty="0" err="1" smtClean="0"/>
              <a:t>enqueue</a:t>
            </a:r>
            <a:r>
              <a:rPr lang="en-US" dirty="0" smtClean="0"/>
              <a:t> themselves in the queue, a condition variable is always operated on inside a critical section</a:t>
            </a:r>
          </a:p>
          <a:p>
            <a:pPr lvl="1"/>
            <a:r>
              <a:rPr lang="en-US" dirty="0" smtClean="0"/>
              <a:t>Must hold a lock before accessing a condition variable</a:t>
            </a:r>
          </a:p>
          <a:p>
            <a:pPr lvl="1"/>
            <a:r>
              <a:rPr lang="en-US" dirty="0" smtClean="0"/>
              <a:t>The lock is released when a thread is </a:t>
            </a:r>
            <a:r>
              <a:rPr lang="en-US" dirty="0" err="1" smtClean="0"/>
              <a:t>enqueued</a:t>
            </a:r>
            <a:r>
              <a:rPr lang="en-US" dirty="0" smtClean="0"/>
              <a:t> and reacquired when a thread is woken up</a:t>
            </a:r>
          </a:p>
          <a:p>
            <a:r>
              <a:rPr lang="en-US" dirty="0" smtClean="0"/>
              <a:t>General structure</a:t>
            </a:r>
          </a:p>
          <a:p>
            <a:pPr marL="457200" lvl="1" indent="0">
              <a:buNone/>
            </a:pPr>
            <a:r>
              <a:rPr lang="en-US" dirty="0" err="1" smtClean="0"/>
              <a:t>CondVar</a:t>
            </a:r>
            <a:r>
              <a:rPr lang="en-US" dirty="0" smtClean="0"/>
              <a:t> v; Lock l;</a:t>
            </a:r>
          </a:p>
          <a:p>
            <a:pPr marL="457200" lvl="1" indent="0">
              <a:buNone/>
            </a:pPr>
            <a:r>
              <a:rPr lang="en-US" dirty="0" smtClean="0"/>
              <a:t>Thread0: lock(&amp;l); while (!</a:t>
            </a:r>
            <a:r>
              <a:rPr lang="en-US" dirty="0" err="1" smtClean="0"/>
              <a:t>cond</a:t>
            </a:r>
            <a:r>
              <a:rPr lang="en-US" dirty="0" smtClean="0"/>
              <a:t>) wait(&amp;v, &amp;l); unlock(&amp;l); …</a:t>
            </a:r>
          </a:p>
          <a:p>
            <a:pPr marL="457200" lvl="1" indent="0">
              <a:buNone/>
            </a:pPr>
            <a:r>
              <a:rPr lang="en-US" dirty="0" smtClean="0"/>
              <a:t>Thread1: …; lock(&amp;l); </a:t>
            </a:r>
            <a:r>
              <a:rPr lang="en-US" dirty="0" err="1" smtClean="0"/>
              <a:t>cond</a:t>
            </a:r>
            <a:r>
              <a:rPr lang="en-US" smtClean="0"/>
              <a:t>=1; signal</a:t>
            </a:r>
            <a:r>
              <a:rPr lang="en-US" dirty="0" smtClean="0"/>
              <a:t>(&amp;v); unlock(&amp;l); …</a:t>
            </a:r>
          </a:p>
          <a:p>
            <a:pPr lvl="1"/>
            <a:endParaRPr lang="en-US" dirty="0" smtClean="0"/>
          </a:p>
        </p:txBody>
      </p:sp>
    </p:spTree>
    <p:extLst>
      <p:ext uri="{BB962C8B-B14F-4D97-AF65-F5344CB8AC3E}">
        <p14:creationId xmlns:p14="http://schemas.microsoft.com/office/powerpoint/2010/main" val="342398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Condition variables in POSIX</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condition variable is defined as a structure </a:t>
            </a:r>
            <a:r>
              <a:rPr lang="en-US" dirty="0" err="1" smtClean="0"/>
              <a:t>pthread_cond_t</a:t>
            </a:r>
            <a:endParaRPr lang="en-US" dirty="0" smtClean="0"/>
          </a:p>
          <a:p>
            <a:r>
              <a:rPr lang="en-US" dirty="0" smtClean="0"/>
              <a:t>A condition variable can be initialized using the macro PTHREAD_COND_INITIALIZER</a:t>
            </a:r>
          </a:p>
          <a:p>
            <a:r>
              <a:rPr lang="en-US" dirty="0" smtClean="0"/>
              <a:t>Functions for wait and signal</a:t>
            </a:r>
          </a:p>
          <a:p>
            <a:pPr lvl="1"/>
            <a:r>
              <a:rPr lang="en-US" dirty="0" err="1" smtClean="0"/>
              <a:t>pthread_cond_wait</a:t>
            </a:r>
            <a:r>
              <a:rPr lang="en-US" dirty="0" smtClean="0"/>
              <a:t> (</a:t>
            </a:r>
            <a:r>
              <a:rPr lang="en-US" dirty="0" err="1" smtClean="0"/>
              <a:t>pthread_cond_t</a:t>
            </a:r>
            <a:r>
              <a:rPr lang="en-US" dirty="0" smtClean="0"/>
              <a:t>*, </a:t>
            </a:r>
            <a:r>
              <a:rPr lang="en-US" dirty="0" err="1" smtClean="0"/>
              <a:t>pthread_mutex_t</a:t>
            </a:r>
            <a:r>
              <a:rPr lang="en-US" dirty="0" smtClean="0"/>
              <a:t>*)</a:t>
            </a:r>
          </a:p>
          <a:p>
            <a:pPr lvl="1"/>
            <a:r>
              <a:rPr lang="en-US" dirty="0" err="1" smtClean="0"/>
              <a:t>pthread_cond_signal</a:t>
            </a:r>
            <a:r>
              <a:rPr lang="en-US" dirty="0" smtClean="0"/>
              <a:t> (</a:t>
            </a:r>
            <a:r>
              <a:rPr lang="en-US" dirty="0" err="1" smtClean="0"/>
              <a:t>pthread_cond_t</a:t>
            </a:r>
            <a:r>
              <a:rPr lang="en-US" dirty="0" smtClean="0"/>
              <a:t>*)</a:t>
            </a:r>
          </a:p>
          <a:p>
            <a:pPr lvl="1"/>
            <a:r>
              <a:rPr lang="en-US" dirty="0" err="1" smtClean="0"/>
              <a:t>pthread_cond_broadcast</a:t>
            </a:r>
            <a:r>
              <a:rPr lang="en-US" dirty="0" smtClean="0"/>
              <a:t> (</a:t>
            </a:r>
            <a:r>
              <a:rPr lang="en-US" dirty="0" err="1" smtClean="0"/>
              <a:t>pthread_cond_t</a:t>
            </a:r>
            <a:r>
              <a:rPr lang="en-US" dirty="0" smtClean="0"/>
              <a:t>*)</a:t>
            </a:r>
          </a:p>
          <a:p>
            <a:r>
              <a:rPr lang="en-US" dirty="0" smtClean="0"/>
              <a:t>Examples</a:t>
            </a:r>
          </a:p>
          <a:p>
            <a:pPr lvl="1"/>
            <a:r>
              <a:rPr lang="en-US" dirty="0" smtClean="0"/>
              <a:t>Parent waiting for children to complete </a:t>
            </a:r>
            <a:r>
              <a:rPr lang="en-US" smtClean="0"/>
              <a:t>and barrier</a:t>
            </a:r>
            <a:endParaRPr lang="en-US" dirty="0" smtClean="0"/>
          </a:p>
          <a:p>
            <a:pPr lvl="1"/>
            <a:r>
              <a:rPr lang="en-US" dirty="0" smtClean="0"/>
              <a:t>Producer/Consumer with a bounded buffer</a:t>
            </a:r>
          </a:p>
        </p:txBody>
      </p:sp>
    </p:spTree>
    <p:extLst>
      <p:ext uri="{BB962C8B-B14F-4D97-AF65-F5344CB8AC3E}">
        <p14:creationId xmlns:p14="http://schemas.microsoft.com/office/powerpoint/2010/main" val="5494473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Covering condition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smtClean="0"/>
              <a:t>Consider the </a:t>
            </a:r>
            <a:r>
              <a:rPr lang="en-US" dirty="0" smtClean="0"/>
              <a:t>implementation of a resource allocator</a:t>
            </a:r>
          </a:p>
          <a:p>
            <a:pPr lvl="1"/>
            <a:r>
              <a:rPr lang="en-US" dirty="0" smtClean="0"/>
              <a:t>One thread implements allocation of resources and the other implements de-allocation</a:t>
            </a:r>
          </a:p>
          <a:p>
            <a:pPr marL="457200" lvl="1" indent="0">
              <a:buNone/>
            </a:pPr>
            <a:r>
              <a:rPr lang="en-US" dirty="0" smtClean="0"/>
              <a:t>void allocate (</a:t>
            </a:r>
            <a:r>
              <a:rPr lang="en-US" dirty="0" err="1" smtClean="0"/>
              <a:t>int</a:t>
            </a:r>
            <a:r>
              <a:rPr lang="en-US" dirty="0" smtClean="0"/>
              <a:t> </a:t>
            </a:r>
            <a:r>
              <a:rPr lang="en-US" dirty="0" err="1" smtClean="0"/>
              <a:t>num_resources</a:t>
            </a:r>
            <a:r>
              <a:rPr lang="en-US" dirty="0" smtClean="0"/>
              <a:t>) {</a:t>
            </a:r>
          </a:p>
          <a:p>
            <a:pPr marL="457200" lvl="1" indent="0">
              <a:buNone/>
            </a:pPr>
            <a:r>
              <a:rPr lang="en-US" dirty="0" smtClean="0"/>
              <a:t>   </a:t>
            </a:r>
            <a:r>
              <a:rPr lang="en-US" dirty="0" err="1" smtClean="0"/>
              <a:t>pthread_mutex_lock</a:t>
            </a:r>
            <a:r>
              <a:rPr lang="en-US" dirty="0" smtClean="0"/>
              <a:t> (&amp;lock);</a:t>
            </a:r>
          </a:p>
          <a:p>
            <a:pPr marL="457200" lvl="1" indent="0">
              <a:buNone/>
            </a:pPr>
            <a:r>
              <a:rPr lang="en-US" dirty="0" smtClean="0"/>
              <a:t>   while (</a:t>
            </a:r>
            <a:r>
              <a:rPr lang="en-US" dirty="0" err="1" smtClean="0"/>
              <a:t>resources_left</a:t>
            </a:r>
            <a:r>
              <a:rPr lang="en-US" dirty="0" smtClean="0"/>
              <a:t> &lt; </a:t>
            </a:r>
            <a:r>
              <a:rPr lang="en-US" dirty="0" err="1" smtClean="0"/>
              <a:t>num_resources</a:t>
            </a:r>
            <a:r>
              <a:rPr lang="en-US" dirty="0" smtClean="0"/>
              <a:t>)</a:t>
            </a:r>
          </a:p>
          <a:p>
            <a:pPr marL="457200" lvl="1" indent="0">
              <a:buNone/>
            </a:pPr>
            <a:r>
              <a:rPr lang="en-US" dirty="0"/>
              <a:t> </a:t>
            </a:r>
            <a:r>
              <a:rPr lang="en-US" dirty="0" smtClean="0"/>
              <a:t>      </a:t>
            </a:r>
            <a:r>
              <a:rPr lang="en-US" dirty="0" err="1" smtClean="0"/>
              <a:t>pthread_cond_wait</a:t>
            </a:r>
            <a:r>
              <a:rPr lang="en-US" dirty="0" smtClean="0"/>
              <a:t> (&amp;cv, &amp;lock);</a:t>
            </a:r>
          </a:p>
          <a:p>
            <a:pPr marL="457200" lvl="1" indent="0">
              <a:buNone/>
            </a:pPr>
            <a:r>
              <a:rPr lang="en-US" dirty="0" smtClean="0"/>
              <a:t>   </a:t>
            </a:r>
            <a:r>
              <a:rPr lang="en-US" dirty="0" err="1" smtClean="0"/>
              <a:t>Allocate_resource</a:t>
            </a:r>
            <a:r>
              <a:rPr lang="en-US" dirty="0" smtClean="0"/>
              <a:t>(</a:t>
            </a:r>
            <a:r>
              <a:rPr lang="en-US" dirty="0" err="1" smtClean="0"/>
              <a:t>num_resources</a:t>
            </a:r>
            <a:r>
              <a:rPr lang="en-US" dirty="0" smtClean="0"/>
              <a:t>);</a:t>
            </a:r>
          </a:p>
          <a:p>
            <a:pPr marL="457200" lvl="1" indent="0">
              <a:buNone/>
            </a:pPr>
            <a:r>
              <a:rPr lang="en-US" dirty="0" smtClean="0"/>
              <a:t>   </a:t>
            </a:r>
            <a:r>
              <a:rPr lang="en-US" dirty="0" err="1" smtClean="0"/>
              <a:t>resources_left</a:t>
            </a:r>
            <a:r>
              <a:rPr lang="en-US" dirty="0" smtClean="0"/>
              <a:t> = </a:t>
            </a:r>
            <a:r>
              <a:rPr lang="en-US" dirty="0" err="1" smtClean="0"/>
              <a:t>resources_left</a:t>
            </a:r>
            <a:r>
              <a:rPr lang="en-US" dirty="0" smtClean="0"/>
              <a:t> – </a:t>
            </a:r>
            <a:r>
              <a:rPr lang="en-US" dirty="0" err="1" smtClean="0"/>
              <a:t>num_resources</a:t>
            </a:r>
            <a:r>
              <a:rPr lang="en-US" dirty="0" smtClean="0"/>
              <a:t>;</a:t>
            </a:r>
          </a:p>
          <a:p>
            <a:pPr marL="457200" lvl="1" indent="0">
              <a:buNone/>
            </a:pPr>
            <a:r>
              <a:rPr lang="en-US" dirty="0" smtClean="0"/>
              <a:t>   </a:t>
            </a:r>
            <a:r>
              <a:rPr lang="en-US" dirty="0" err="1" smtClean="0"/>
              <a:t>pthread_mutex_unlock</a:t>
            </a:r>
            <a:r>
              <a:rPr lang="en-US" dirty="0" smtClean="0"/>
              <a:t> (&amp;lock);</a:t>
            </a:r>
          </a:p>
          <a:p>
            <a:pPr marL="457200" lvl="1" indent="0">
              <a:buNone/>
            </a:pPr>
            <a:r>
              <a:rPr lang="en-US" dirty="0"/>
              <a:t>}</a:t>
            </a:r>
            <a:endParaRPr lang="en-US" dirty="0" smtClean="0"/>
          </a:p>
        </p:txBody>
      </p:sp>
    </p:spTree>
    <p:extLst>
      <p:ext uri="{BB962C8B-B14F-4D97-AF65-F5344CB8AC3E}">
        <p14:creationId xmlns:p14="http://schemas.microsoft.com/office/powerpoint/2010/main" val="1506688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Covering condition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the implementation of a resource allocator</a:t>
            </a:r>
          </a:p>
          <a:p>
            <a:pPr marL="457200" lvl="1" indent="0">
              <a:buNone/>
            </a:pPr>
            <a:r>
              <a:rPr lang="en-US" dirty="0" smtClean="0"/>
              <a:t>void deallocate (</a:t>
            </a:r>
            <a:r>
              <a:rPr lang="en-US" dirty="0" err="1" smtClean="0"/>
              <a:t>int</a:t>
            </a:r>
            <a:r>
              <a:rPr lang="en-US" dirty="0" smtClean="0"/>
              <a:t> </a:t>
            </a:r>
            <a:r>
              <a:rPr lang="en-US" dirty="0" err="1" smtClean="0"/>
              <a:t>num_resources</a:t>
            </a:r>
            <a:r>
              <a:rPr lang="en-US" dirty="0" smtClean="0"/>
              <a:t>) {</a:t>
            </a:r>
          </a:p>
          <a:p>
            <a:pPr marL="457200" lvl="1" indent="0">
              <a:buNone/>
            </a:pPr>
            <a:r>
              <a:rPr lang="en-US" dirty="0" smtClean="0"/>
              <a:t>   </a:t>
            </a:r>
            <a:r>
              <a:rPr lang="en-US" dirty="0" err="1" smtClean="0"/>
              <a:t>pthread_mutex_lock</a:t>
            </a:r>
            <a:r>
              <a:rPr lang="en-US" dirty="0" smtClean="0"/>
              <a:t> (&amp;lock);</a:t>
            </a:r>
          </a:p>
          <a:p>
            <a:pPr marL="457200" lvl="1" indent="0">
              <a:buNone/>
            </a:pPr>
            <a:r>
              <a:rPr lang="en-US" dirty="0" smtClean="0"/>
              <a:t>   </a:t>
            </a:r>
            <a:r>
              <a:rPr lang="en-US" dirty="0" err="1" smtClean="0"/>
              <a:t>resources_left</a:t>
            </a:r>
            <a:r>
              <a:rPr lang="en-US" dirty="0" smtClean="0"/>
              <a:t> = </a:t>
            </a:r>
            <a:r>
              <a:rPr lang="en-US" dirty="0" err="1" smtClean="0"/>
              <a:t>resources_left</a:t>
            </a:r>
            <a:r>
              <a:rPr lang="en-US" dirty="0" smtClean="0"/>
              <a:t> + </a:t>
            </a:r>
            <a:r>
              <a:rPr lang="en-US" dirty="0" err="1" smtClean="0"/>
              <a:t>num_resources</a:t>
            </a:r>
            <a:r>
              <a:rPr lang="en-US" dirty="0" smtClean="0"/>
              <a:t>;</a:t>
            </a:r>
          </a:p>
          <a:p>
            <a:pPr marL="457200" lvl="1" indent="0">
              <a:buNone/>
            </a:pPr>
            <a:r>
              <a:rPr lang="en-US" dirty="0" smtClean="0"/>
              <a:t>   </a:t>
            </a:r>
            <a:r>
              <a:rPr lang="en-US" dirty="0" err="1" smtClean="0"/>
              <a:t>pthread_cond_signal</a:t>
            </a:r>
            <a:r>
              <a:rPr lang="en-US" dirty="0" smtClean="0"/>
              <a:t> (&amp;cv);</a:t>
            </a:r>
          </a:p>
          <a:p>
            <a:pPr marL="457200" lvl="1" indent="0">
              <a:buNone/>
            </a:pPr>
            <a:r>
              <a:rPr lang="en-US" dirty="0" smtClean="0"/>
              <a:t>   </a:t>
            </a:r>
            <a:r>
              <a:rPr lang="en-US" dirty="0" err="1" smtClean="0"/>
              <a:t>pthread_mutex_unlock</a:t>
            </a:r>
            <a:r>
              <a:rPr lang="en-US" dirty="0" smtClean="0"/>
              <a:t> (&amp;lock);</a:t>
            </a:r>
          </a:p>
          <a:p>
            <a:pPr marL="457200" lvl="1" indent="0">
              <a:buNone/>
            </a:pPr>
            <a:r>
              <a:rPr lang="en-US" dirty="0" smtClean="0"/>
              <a:t>}</a:t>
            </a:r>
          </a:p>
          <a:p>
            <a:pPr lvl="1">
              <a:buFont typeface="Arial" panose="020B0604020202020204" pitchFamily="34" charset="0"/>
              <a:buChar char="•"/>
            </a:pPr>
            <a:r>
              <a:rPr lang="en-US" dirty="0" smtClean="0"/>
              <a:t>Bug: need to wake up all threads that could satisfy the condition waited on (known as covering condition); change </a:t>
            </a:r>
            <a:r>
              <a:rPr lang="en-US" dirty="0" err="1" smtClean="0"/>
              <a:t>pthread_cond_signal</a:t>
            </a:r>
            <a:r>
              <a:rPr lang="en-US" dirty="0" smtClean="0"/>
              <a:t> to </a:t>
            </a:r>
            <a:r>
              <a:rPr lang="en-US" dirty="0" err="1" smtClean="0"/>
              <a:t>pthread_cond_broadcast</a:t>
            </a:r>
            <a:endParaRPr lang="en-US" dirty="0" smtClean="0"/>
          </a:p>
        </p:txBody>
      </p:sp>
    </p:spTree>
    <p:extLst>
      <p:ext uri="{BB962C8B-B14F-4D97-AF65-F5344CB8AC3E}">
        <p14:creationId xmlns:p14="http://schemas.microsoft.com/office/powerpoint/2010/main" val="3768115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Mutual exclusion or lock algorithms grant access to a number of processes into a critical section one at a time</a:t>
            </a:r>
          </a:p>
          <a:p>
            <a:r>
              <a:rPr lang="en-US" dirty="0" smtClean="0"/>
              <a:t>Condition variables help us order execution of threads by forcing one or more threads to wait on a condition which becomes true through activity of other threads</a:t>
            </a:r>
          </a:p>
          <a:p>
            <a:r>
              <a:rPr lang="en-US" dirty="0" smtClean="0"/>
              <a:t>Semaphore is a synchronization primitive that can be made to behave like a lock as well as a condition variable</a:t>
            </a:r>
          </a:p>
          <a:p>
            <a:pPr lvl="1"/>
            <a:r>
              <a:rPr lang="en-US" dirty="0" smtClean="0"/>
              <a:t>Invented by </a:t>
            </a:r>
            <a:r>
              <a:rPr lang="en-US" dirty="0" err="1" smtClean="0"/>
              <a:t>Dijkstra</a:t>
            </a:r>
            <a:r>
              <a:rPr lang="en-US" dirty="0" smtClean="0"/>
              <a:t> and his colleagues in late 1960s</a:t>
            </a:r>
          </a:p>
        </p:txBody>
      </p:sp>
    </p:spTree>
    <p:extLst>
      <p:ext uri="{BB962C8B-B14F-4D97-AF65-F5344CB8AC3E}">
        <p14:creationId xmlns:p14="http://schemas.microsoft.com/office/powerpoint/2010/main" val="6965617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838200"/>
            <a:ext cx="8686800" cy="6019800"/>
          </a:xfrm>
        </p:spPr>
        <p:txBody>
          <a:bodyPr>
            <a:normAutofit fontScale="92500" lnSpcReduction="10000"/>
          </a:bodyPr>
          <a:lstStyle/>
          <a:p>
            <a:r>
              <a:rPr lang="en-US" dirty="0"/>
              <a:t>L</a:t>
            </a:r>
            <a:r>
              <a:rPr lang="en-US" dirty="0" smtClean="0"/>
              <a:t>ock algorithms grant access to one process at a time into a critical section</a:t>
            </a:r>
          </a:p>
          <a:p>
            <a:pPr lvl="1"/>
            <a:r>
              <a:rPr lang="en-US" dirty="0" smtClean="0"/>
              <a:t>Semaphores generalize it if we view critical section as a resource</a:t>
            </a:r>
          </a:p>
          <a:p>
            <a:r>
              <a:rPr lang="en-US" dirty="0" smtClean="0"/>
              <a:t>What if we want a bounded number of processes to access a resource simultaneously?</a:t>
            </a:r>
          </a:p>
          <a:p>
            <a:pPr lvl="1"/>
            <a:r>
              <a:rPr lang="en-US" dirty="0" smtClean="0"/>
              <a:t>This is a form of synchronization</a:t>
            </a:r>
          </a:p>
          <a:p>
            <a:pPr lvl="1"/>
            <a:r>
              <a:rPr lang="en-US" dirty="0" smtClean="0"/>
              <a:t>Example: consider a bounded buffer (a finite array); a number of producer processes can write new values into the array (provided the array is not full), which a number of consumer processes can read (provided the array is not empty)</a:t>
            </a:r>
          </a:p>
          <a:p>
            <a:pPr lvl="1"/>
            <a:r>
              <a:rPr lang="en-US" dirty="0" smtClean="0"/>
              <a:t>Example: number of I/O buffers bounds the number of simultaneous I/O operations</a:t>
            </a:r>
            <a:endParaRPr lang="en-US" dirty="0"/>
          </a:p>
        </p:txBody>
      </p:sp>
    </p:spTree>
    <p:extLst>
      <p:ext uri="{BB962C8B-B14F-4D97-AF65-F5344CB8AC3E}">
        <p14:creationId xmlns:p14="http://schemas.microsoft.com/office/powerpoint/2010/main" val="274553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Multiple processes can concurrently access the same shared memory location</a:t>
            </a:r>
          </a:p>
          <a:p>
            <a:pPr lvl="1"/>
            <a:r>
              <a:rPr lang="en-US" dirty="0" smtClean="0"/>
              <a:t>The hardware interface serializes the seemingly concurrent accesses to the same location in some order</a:t>
            </a:r>
          </a:p>
          <a:p>
            <a:pPr lvl="2"/>
            <a:r>
              <a:rPr lang="en-US" dirty="0" smtClean="0"/>
              <a:t>This order usually depends on the hardware state at that instant and may not be consistently repeatable</a:t>
            </a:r>
          </a:p>
          <a:p>
            <a:pPr lvl="2"/>
            <a:r>
              <a:rPr lang="en-US" dirty="0" smtClean="0"/>
              <a:t>If one of these accesses can influence the outcome of the other or the final value at the memory location (can happen if at least one of them is a write), this outcome becomes non-deterministic, which is usually undesired</a:t>
            </a:r>
          </a:p>
          <a:p>
            <a:pPr lvl="2"/>
            <a:r>
              <a:rPr lang="en-US" dirty="0" smtClean="0"/>
              <a:t>The remedy is that the software must synchronize such concurrent accesses enforcing a deterministic order between these operations</a:t>
            </a:r>
            <a:endParaRPr lang="en-US" dirty="0"/>
          </a:p>
        </p:txBody>
      </p:sp>
    </p:spTree>
    <p:extLst>
      <p:ext uri="{BB962C8B-B14F-4D97-AF65-F5344CB8AC3E}">
        <p14:creationId xmlns:p14="http://schemas.microsoft.com/office/powerpoint/2010/main" val="482400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bounded buffer problem</a:t>
            </a:r>
          </a:p>
          <a:p>
            <a:pPr lvl="1"/>
            <a:r>
              <a:rPr lang="en-US" dirty="0" smtClean="0"/>
              <a:t>A naïve solution is to make the buffer access (read or write) a critical section</a:t>
            </a:r>
          </a:p>
          <a:p>
            <a:pPr lvl="2"/>
            <a:r>
              <a:rPr lang="en-US" dirty="0" smtClean="0"/>
              <a:t>This is suboptimal because there is no reason to prevent multiple concurrent productions as long as there is room in the buffer; symmetrically, multiple concurrent consumptions should be allowed</a:t>
            </a:r>
          </a:p>
          <a:p>
            <a:pPr lvl="1"/>
            <a:r>
              <a:rPr lang="en-US" dirty="0" smtClean="0"/>
              <a:t>N concurrent productions should be allowed if there are N empty slots in the buffer</a:t>
            </a:r>
          </a:p>
          <a:p>
            <a:pPr lvl="1"/>
            <a:r>
              <a:rPr lang="en-US" dirty="0" smtClean="0"/>
              <a:t>N concurrent consumptions should be allowed if there are N new values in the buffer</a:t>
            </a:r>
          </a:p>
          <a:p>
            <a:pPr lvl="1"/>
            <a:r>
              <a:rPr lang="en-US" dirty="0" smtClean="0"/>
              <a:t>Such resources are protected by counting semaphores</a:t>
            </a:r>
          </a:p>
        </p:txBody>
      </p:sp>
    </p:spTree>
    <p:extLst>
      <p:ext uri="{BB962C8B-B14F-4D97-AF65-F5344CB8AC3E}">
        <p14:creationId xmlns:p14="http://schemas.microsoft.com/office/powerpoint/2010/main" val="31831076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Counting semaphore</a:t>
            </a:r>
          </a:p>
          <a:p>
            <a:pPr lvl="1"/>
            <a:r>
              <a:rPr lang="en-US" dirty="0" smtClean="0"/>
              <a:t>Has an integer value initialized to the maximum number of concurrent accesses to the resource it is protecting</a:t>
            </a:r>
          </a:p>
          <a:p>
            <a:pPr lvl="2"/>
            <a:r>
              <a:rPr lang="en-US" dirty="0" smtClean="0"/>
              <a:t>The bounded buffer example would initialize the semaphore to k if the size of the buffer is k</a:t>
            </a:r>
          </a:p>
          <a:p>
            <a:r>
              <a:rPr lang="en-US" dirty="0" smtClean="0"/>
              <a:t>Special case where the integer can attain a maximum value of one defines a binary semaphore</a:t>
            </a:r>
          </a:p>
          <a:p>
            <a:pPr lvl="1"/>
            <a:r>
              <a:rPr lang="en-US" dirty="0" smtClean="0"/>
              <a:t>Binary semaphores can be used to implement locks</a:t>
            </a:r>
          </a:p>
          <a:p>
            <a:pPr lvl="1"/>
            <a:r>
              <a:rPr lang="en-US" dirty="0" smtClean="0"/>
              <a:t>Binary semaphores can be implemented in such a way that the semaphore’s value can only be 0 or 1</a:t>
            </a:r>
            <a:endParaRPr lang="en-US" dirty="0"/>
          </a:p>
        </p:txBody>
      </p:sp>
    </p:spTree>
    <p:extLst>
      <p:ext uri="{BB962C8B-B14F-4D97-AF65-F5344CB8AC3E}">
        <p14:creationId xmlns:p14="http://schemas.microsoft.com/office/powerpoint/2010/main" val="4004750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POSIX 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Counting semaphores are declared as structures of type </a:t>
            </a:r>
            <a:r>
              <a:rPr lang="en-US" dirty="0" err="1" smtClean="0"/>
              <a:t>sem_t</a:t>
            </a:r>
            <a:endParaRPr lang="en-US" dirty="0" smtClean="0"/>
          </a:p>
          <a:p>
            <a:r>
              <a:rPr lang="en-US" dirty="0" smtClean="0"/>
              <a:t>Three important functions</a:t>
            </a:r>
          </a:p>
          <a:p>
            <a:pPr lvl="1"/>
            <a:r>
              <a:rPr lang="en-US" dirty="0" err="1" smtClean="0"/>
              <a:t>sem_init</a:t>
            </a:r>
            <a:r>
              <a:rPr lang="en-US" dirty="0" smtClean="0"/>
              <a:t> (</a:t>
            </a:r>
            <a:r>
              <a:rPr lang="en-US" dirty="0" err="1" smtClean="0"/>
              <a:t>sem_t</a:t>
            </a:r>
            <a:r>
              <a:rPr lang="en-US" dirty="0" smtClean="0"/>
              <a:t> *s, </a:t>
            </a:r>
            <a:r>
              <a:rPr lang="en-US" dirty="0" err="1" smtClean="0"/>
              <a:t>int</a:t>
            </a:r>
            <a:r>
              <a:rPr lang="en-US" dirty="0" smtClean="0"/>
              <a:t> </a:t>
            </a:r>
            <a:r>
              <a:rPr lang="en-US" dirty="0" err="1" smtClean="0"/>
              <a:t>pshared</a:t>
            </a:r>
            <a:r>
              <a:rPr lang="en-US" dirty="0" smtClean="0"/>
              <a:t>, </a:t>
            </a:r>
            <a:r>
              <a:rPr lang="en-US" dirty="0" err="1" smtClean="0"/>
              <a:t>int</a:t>
            </a:r>
            <a:r>
              <a:rPr lang="en-US" dirty="0" smtClean="0"/>
              <a:t> v)</a:t>
            </a:r>
          </a:p>
          <a:p>
            <a:pPr lvl="2"/>
            <a:r>
              <a:rPr lang="en-US" dirty="0" smtClean="0"/>
              <a:t>First argument is a pointer to the semaphore s being initialized</a:t>
            </a:r>
          </a:p>
          <a:p>
            <a:pPr lvl="2"/>
            <a:r>
              <a:rPr lang="en-US" dirty="0" smtClean="0"/>
              <a:t>Second argument should be zero if the semaphore s is to be shared between threads of a process; to share a semaphore between multiple processes, this argument should be non-zero</a:t>
            </a:r>
          </a:p>
          <a:p>
            <a:pPr lvl="2"/>
            <a:r>
              <a:rPr lang="en-US" dirty="0" smtClean="0"/>
              <a:t>Third argument is the initial integer value of the semaphore s</a:t>
            </a:r>
            <a:endParaRPr lang="en-US" dirty="0"/>
          </a:p>
        </p:txBody>
      </p:sp>
    </p:spTree>
    <p:extLst>
      <p:ext uri="{BB962C8B-B14F-4D97-AF65-F5344CB8AC3E}">
        <p14:creationId xmlns:p14="http://schemas.microsoft.com/office/powerpoint/2010/main" val="35624422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POSIX semaphores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Three important functions</a:t>
            </a:r>
          </a:p>
          <a:p>
            <a:pPr lvl="1"/>
            <a:r>
              <a:rPr lang="en-US" dirty="0" err="1" smtClean="0"/>
              <a:t>sem_wait</a:t>
            </a:r>
            <a:r>
              <a:rPr lang="en-US" dirty="0" smtClean="0"/>
              <a:t> (</a:t>
            </a:r>
            <a:r>
              <a:rPr lang="en-US" dirty="0" err="1" smtClean="0"/>
              <a:t>sem_t</a:t>
            </a:r>
            <a:r>
              <a:rPr lang="en-US" dirty="0" smtClean="0"/>
              <a:t> *s)</a:t>
            </a:r>
          </a:p>
          <a:p>
            <a:pPr lvl="2"/>
            <a:r>
              <a:rPr lang="en-US" dirty="0" smtClean="0"/>
              <a:t>Decrements the value of the counting semaphore s by one</a:t>
            </a:r>
          </a:p>
          <a:p>
            <a:pPr lvl="2"/>
            <a:r>
              <a:rPr lang="en-US" dirty="0" smtClean="0"/>
              <a:t>If after decrement the value is negative, the caller is put to sleep</a:t>
            </a:r>
          </a:p>
          <a:p>
            <a:pPr lvl="1"/>
            <a:r>
              <a:rPr lang="en-US" dirty="0" err="1" smtClean="0"/>
              <a:t>sem_post</a:t>
            </a:r>
            <a:r>
              <a:rPr lang="en-US" dirty="0" smtClean="0"/>
              <a:t> (</a:t>
            </a:r>
            <a:r>
              <a:rPr lang="en-US" dirty="0" err="1" smtClean="0"/>
              <a:t>sem_t</a:t>
            </a:r>
            <a:r>
              <a:rPr lang="en-US" dirty="0" smtClean="0"/>
              <a:t> *s)</a:t>
            </a:r>
          </a:p>
          <a:p>
            <a:pPr lvl="2"/>
            <a:r>
              <a:rPr lang="en-US" dirty="0" smtClean="0"/>
              <a:t>Increments the value of the counting semaphore s by one</a:t>
            </a:r>
          </a:p>
          <a:p>
            <a:pPr lvl="2"/>
            <a:r>
              <a:rPr lang="en-US" dirty="0" smtClean="0"/>
              <a:t>If there are one or more threads/processes waiting, wake up one (can be in FIFO order depending on implementation)</a:t>
            </a:r>
          </a:p>
          <a:p>
            <a:pPr lvl="2"/>
            <a:r>
              <a:rPr lang="en-US" dirty="0" smtClean="0"/>
              <a:t>Note: the number of waiting threads/processes is exactly equal to the magnitude of the semaphore’s value (if –</a:t>
            </a:r>
            <a:r>
              <a:rPr lang="en-US" dirty="0" err="1" smtClean="0"/>
              <a:t>ve</a:t>
            </a:r>
            <a:r>
              <a:rPr lang="en-US" dirty="0" smtClean="0"/>
              <a:t>)</a:t>
            </a:r>
          </a:p>
          <a:p>
            <a:pPr lvl="1"/>
            <a:r>
              <a:rPr lang="en-US" dirty="0" smtClean="0"/>
              <a:t>Note that </a:t>
            </a:r>
            <a:r>
              <a:rPr lang="en-US" dirty="0" err="1" smtClean="0"/>
              <a:t>sem_post</a:t>
            </a:r>
            <a:r>
              <a:rPr lang="en-US" dirty="0" smtClean="0"/>
              <a:t>() never waits or blocks</a:t>
            </a:r>
          </a:p>
        </p:txBody>
      </p:sp>
    </p:spTree>
    <p:extLst>
      <p:ext uri="{BB962C8B-B14F-4D97-AF65-F5344CB8AC3E}">
        <p14:creationId xmlns:p14="http://schemas.microsoft.com/office/powerpoint/2010/main" val="27782500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Implementing a lock using binary semaphore</a:t>
            </a:r>
          </a:p>
          <a:p>
            <a:pPr marL="457200" lvl="1" indent="0">
              <a:buNone/>
            </a:pPr>
            <a:r>
              <a:rPr lang="en-US" dirty="0" err="1" smtClean="0"/>
              <a:t>sem_t</a:t>
            </a:r>
            <a:r>
              <a:rPr lang="en-US" dirty="0" smtClean="0"/>
              <a:t> s;</a:t>
            </a:r>
          </a:p>
          <a:p>
            <a:pPr marL="457200" lvl="1" indent="0">
              <a:buNone/>
            </a:pPr>
            <a:r>
              <a:rPr lang="en-US" dirty="0" err="1" smtClean="0"/>
              <a:t>sem_init</a:t>
            </a:r>
            <a:r>
              <a:rPr lang="en-US" dirty="0"/>
              <a:t> </a:t>
            </a:r>
            <a:r>
              <a:rPr lang="en-US" dirty="0" smtClean="0"/>
              <a:t>(&amp;s, 0, 1);  // One thread allowed at a time</a:t>
            </a:r>
          </a:p>
          <a:p>
            <a:pPr marL="457200" lvl="1" indent="0">
              <a:buNone/>
            </a:pPr>
            <a:r>
              <a:rPr lang="en-US" dirty="0" smtClean="0"/>
              <a:t>Entry: </a:t>
            </a:r>
            <a:r>
              <a:rPr lang="en-US" dirty="0" err="1" smtClean="0"/>
              <a:t>sem_wait</a:t>
            </a:r>
            <a:r>
              <a:rPr lang="en-US" dirty="0" smtClean="0"/>
              <a:t> (&amp;s);</a:t>
            </a:r>
          </a:p>
          <a:p>
            <a:pPr marL="457200" lvl="1" indent="0">
              <a:buNone/>
            </a:pPr>
            <a:r>
              <a:rPr lang="en-US" dirty="0" smtClean="0"/>
              <a:t>Exit: </a:t>
            </a:r>
            <a:r>
              <a:rPr lang="en-US" dirty="0" err="1" smtClean="0"/>
              <a:t>sem_post</a:t>
            </a:r>
            <a:r>
              <a:rPr lang="en-US" dirty="0" smtClean="0"/>
              <a:t> (&amp;s);</a:t>
            </a:r>
          </a:p>
          <a:p>
            <a:pPr lvl="1"/>
            <a:r>
              <a:rPr lang="en-US" dirty="0" smtClean="0"/>
              <a:t>Works provided </a:t>
            </a:r>
            <a:r>
              <a:rPr lang="en-US" dirty="0" err="1" smtClean="0"/>
              <a:t>sem_wait</a:t>
            </a:r>
            <a:r>
              <a:rPr lang="en-US" dirty="0" smtClean="0"/>
              <a:t> and </a:t>
            </a:r>
            <a:r>
              <a:rPr lang="en-US" dirty="0" err="1" smtClean="0"/>
              <a:t>sem_post</a:t>
            </a:r>
            <a:r>
              <a:rPr lang="en-US" dirty="0" smtClean="0"/>
              <a:t> functions are atomic</a:t>
            </a:r>
          </a:p>
        </p:txBody>
      </p:sp>
    </p:spTree>
    <p:extLst>
      <p:ext uri="{BB962C8B-B14F-4D97-AF65-F5344CB8AC3E}">
        <p14:creationId xmlns:p14="http://schemas.microsoft.com/office/powerpoint/2010/main" val="333774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Semaphores can be used to order events and threads</a:t>
            </a:r>
          </a:p>
          <a:p>
            <a:pPr lvl="1"/>
            <a:r>
              <a:rPr lang="en-US" dirty="0" smtClean="0"/>
              <a:t>In all cases, s1 and s2 have initial values zero</a:t>
            </a:r>
          </a:p>
          <a:p>
            <a:pPr marL="457200" lvl="1" indent="0">
              <a:buNone/>
            </a:pPr>
            <a:r>
              <a:rPr lang="en-US" dirty="0" smtClean="0"/>
              <a:t>P0: </a:t>
            </a:r>
            <a:r>
              <a:rPr lang="en-US" dirty="0" err="1" smtClean="0"/>
              <a:t>sem_wait</a:t>
            </a:r>
            <a:r>
              <a:rPr lang="en-US" dirty="0" smtClean="0"/>
              <a:t>(&amp;s1); A=1; </a:t>
            </a:r>
            <a:r>
              <a:rPr lang="en-US" dirty="0" err="1" smtClean="0"/>
              <a:t>printf</a:t>
            </a:r>
            <a:r>
              <a:rPr lang="en-US" dirty="0" smtClean="0"/>
              <a:t>(“%d\n”, B);</a:t>
            </a:r>
          </a:p>
          <a:p>
            <a:pPr marL="457200" lvl="1" indent="0">
              <a:buNone/>
            </a:pPr>
            <a:r>
              <a:rPr lang="en-US" dirty="0" smtClean="0"/>
              <a:t>P1: B=1; </a:t>
            </a:r>
            <a:r>
              <a:rPr lang="en-US" dirty="0" err="1" smtClean="0"/>
              <a:t>printf</a:t>
            </a:r>
            <a:r>
              <a:rPr lang="en-US" dirty="0" smtClean="0"/>
              <a:t>(“%d\n”, A); </a:t>
            </a:r>
            <a:r>
              <a:rPr lang="en-US" dirty="0" err="1" smtClean="0"/>
              <a:t>sem_post</a:t>
            </a:r>
            <a:r>
              <a:rPr lang="en-US" dirty="0" smtClean="0"/>
              <a:t>(&amp;s1);</a:t>
            </a:r>
          </a:p>
          <a:p>
            <a:pPr marL="457200" lvl="1" indent="0">
              <a:buNone/>
            </a:pPr>
            <a:endParaRPr lang="en-US" dirty="0"/>
          </a:p>
          <a:p>
            <a:pPr marL="457200" lvl="1" indent="0">
              <a:buNone/>
            </a:pPr>
            <a:r>
              <a:rPr lang="en-US" dirty="0" smtClean="0"/>
              <a:t>P0: A=1; </a:t>
            </a:r>
            <a:r>
              <a:rPr lang="en-US" dirty="0" err="1" smtClean="0"/>
              <a:t>sem_wait</a:t>
            </a:r>
            <a:r>
              <a:rPr lang="en-US" dirty="0" smtClean="0"/>
              <a:t>(&amp;s1); </a:t>
            </a:r>
            <a:r>
              <a:rPr lang="en-US" dirty="0" err="1" smtClean="0"/>
              <a:t>printf</a:t>
            </a:r>
            <a:r>
              <a:rPr lang="en-US" dirty="0" smtClean="0"/>
              <a:t>(“%d\n”, B);</a:t>
            </a:r>
          </a:p>
          <a:p>
            <a:pPr marL="457200" lvl="1" indent="0">
              <a:buNone/>
            </a:pPr>
            <a:r>
              <a:rPr lang="en-US" dirty="0" smtClean="0"/>
              <a:t>P1: B=1; </a:t>
            </a:r>
            <a:r>
              <a:rPr lang="en-US" dirty="0" err="1" smtClean="0"/>
              <a:t>sem_post</a:t>
            </a:r>
            <a:r>
              <a:rPr lang="en-US" dirty="0" smtClean="0"/>
              <a:t>(&amp;s1); </a:t>
            </a:r>
            <a:r>
              <a:rPr lang="en-US" dirty="0" err="1" smtClean="0"/>
              <a:t>printf</a:t>
            </a:r>
            <a:r>
              <a:rPr lang="en-US" dirty="0" smtClean="0"/>
              <a:t>(“%d\n”, A);</a:t>
            </a:r>
          </a:p>
          <a:p>
            <a:pPr marL="457200" lvl="1" indent="0">
              <a:buNone/>
            </a:pPr>
            <a:endParaRPr lang="en-US" dirty="0"/>
          </a:p>
          <a:p>
            <a:pPr marL="457200" lvl="1" indent="0">
              <a:buNone/>
            </a:pPr>
            <a:r>
              <a:rPr lang="en-US" dirty="0" smtClean="0"/>
              <a:t>P0: A=1; </a:t>
            </a:r>
            <a:r>
              <a:rPr lang="en-US" dirty="0" err="1" smtClean="0"/>
              <a:t>sem_wait</a:t>
            </a:r>
            <a:r>
              <a:rPr lang="en-US" dirty="0" smtClean="0"/>
              <a:t>(&amp;s1); </a:t>
            </a:r>
            <a:r>
              <a:rPr lang="en-US" dirty="0" err="1" smtClean="0"/>
              <a:t>sem_post</a:t>
            </a:r>
            <a:r>
              <a:rPr lang="en-US" dirty="0" smtClean="0"/>
              <a:t>(&amp;s2); </a:t>
            </a:r>
            <a:r>
              <a:rPr lang="en-US" dirty="0" err="1" smtClean="0"/>
              <a:t>printf</a:t>
            </a:r>
            <a:r>
              <a:rPr lang="en-US" dirty="0" smtClean="0"/>
              <a:t>(“%d\n”, B);</a:t>
            </a:r>
          </a:p>
          <a:p>
            <a:pPr marL="457200" lvl="1" indent="0">
              <a:buNone/>
            </a:pPr>
            <a:r>
              <a:rPr lang="en-US" dirty="0" smtClean="0"/>
              <a:t>P1: B=1; </a:t>
            </a:r>
            <a:r>
              <a:rPr lang="en-US" dirty="0" err="1" smtClean="0"/>
              <a:t>sem_post</a:t>
            </a:r>
            <a:r>
              <a:rPr lang="en-US" dirty="0" smtClean="0"/>
              <a:t>(&amp;s1); </a:t>
            </a:r>
            <a:r>
              <a:rPr lang="en-US" dirty="0" err="1" smtClean="0"/>
              <a:t>sem_wait</a:t>
            </a:r>
            <a:r>
              <a:rPr lang="en-US" dirty="0" smtClean="0"/>
              <a:t>(&amp;s2); </a:t>
            </a:r>
            <a:r>
              <a:rPr lang="en-US" dirty="0" err="1" smtClean="0"/>
              <a:t>printf</a:t>
            </a:r>
            <a:r>
              <a:rPr lang="en-US" dirty="0" smtClean="0"/>
              <a:t>(“%d\n”, A);</a:t>
            </a:r>
            <a:endParaRPr lang="en-US" dirty="0"/>
          </a:p>
        </p:txBody>
      </p:sp>
    </p:spTree>
    <p:extLst>
      <p:ext uri="{BB962C8B-B14F-4D97-AF65-F5344CB8AC3E}">
        <p14:creationId xmlns:p14="http://schemas.microsoft.com/office/powerpoint/2010/main" val="1016478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deadlock</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Consider the problem of </a:t>
            </a:r>
            <a:r>
              <a:rPr lang="en-US" dirty="0" err="1" smtClean="0"/>
              <a:t>dequeuing</a:t>
            </a:r>
            <a:r>
              <a:rPr lang="en-US" dirty="0" smtClean="0"/>
              <a:t> from one queue and </a:t>
            </a:r>
            <a:r>
              <a:rPr lang="en-US" dirty="0" err="1" smtClean="0"/>
              <a:t>enqueuing</a:t>
            </a:r>
            <a:r>
              <a:rPr lang="en-US" dirty="0" smtClean="0"/>
              <a:t> into another atomically</a:t>
            </a:r>
          </a:p>
          <a:p>
            <a:pPr lvl="1"/>
            <a:r>
              <a:rPr lang="en-US" dirty="0" smtClean="0"/>
              <a:t>Must support concurrent execution by multiple processes</a:t>
            </a:r>
          </a:p>
          <a:p>
            <a:pPr lvl="1"/>
            <a:r>
              <a:rPr lang="en-US" dirty="0" smtClean="0"/>
              <a:t>The queue object contains a linked list of items and a binary semaphore S initialized to one</a:t>
            </a:r>
          </a:p>
          <a:p>
            <a:pPr lvl="1"/>
            <a:r>
              <a:rPr lang="en-US" dirty="0" smtClean="0"/>
              <a:t>The queue object supports two interface methods: </a:t>
            </a:r>
            <a:r>
              <a:rPr lang="en-US" dirty="0" err="1" smtClean="0"/>
              <a:t>Enqueue</a:t>
            </a:r>
            <a:r>
              <a:rPr lang="en-US" dirty="0" smtClean="0"/>
              <a:t> and </a:t>
            </a:r>
            <a:r>
              <a:rPr lang="en-US" dirty="0" err="1" smtClean="0"/>
              <a:t>Dequeue</a:t>
            </a:r>
            <a:endParaRPr lang="en-US" dirty="0" smtClean="0"/>
          </a:p>
          <a:p>
            <a:pPr marL="457200" lvl="1" indent="0">
              <a:buNone/>
            </a:pPr>
            <a:r>
              <a:rPr lang="en-US" dirty="0"/>
              <a:t>v</a:t>
            </a:r>
            <a:r>
              <a:rPr lang="en-US" dirty="0" smtClean="0"/>
              <a:t>oid </a:t>
            </a:r>
            <a:r>
              <a:rPr lang="en-US" dirty="0" err="1" smtClean="0"/>
              <a:t>Enqueue</a:t>
            </a:r>
            <a:r>
              <a:rPr lang="en-US" dirty="0" smtClean="0"/>
              <a:t> (Item x) { Insert x in the list at the tail }</a:t>
            </a:r>
          </a:p>
          <a:p>
            <a:pPr marL="457200" lvl="1" indent="0">
              <a:buNone/>
            </a:pPr>
            <a:r>
              <a:rPr lang="en-US" dirty="0" smtClean="0"/>
              <a:t>Item </a:t>
            </a:r>
            <a:r>
              <a:rPr lang="en-US" dirty="0" err="1" smtClean="0"/>
              <a:t>Dequeue</a:t>
            </a:r>
            <a:r>
              <a:rPr lang="en-US" dirty="0" smtClean="0"/>
              <a:t> (void) { Item x = head of list; head = head-&gt;next; return x; }</a:t>
            </a:r>
            <a:endParaRPr lang="en-US" dirty="0"/>
          </a:p>
        </p:txBody>
      </p:sp>
    </p:spTree>
    <p:extLst>
      <p:ext uri="{BB962C8B-B14F-4D97-AF65-F5344CB8AC3E}">
        <p14:creationId xmlns:p14="http://schemas.microsoft.com/office/powerpoint/2010/main" val="397461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deadlock</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Consider the following Move method to accomplish the task</a:t>
            </a:r>
          </a:p>
          <a:p>
            <a:pPr marL="457200" lvl="1" indent="0">
              <a:buNone/>
            </a:pPr>
            <a:r>
              <a:rPr lang="en-US" dirty="0"/>
              <a:t>v</a:t>
            </a:r>
            <a:r>
              <a:rPr lang="en-US" dirty="0" smtClean="0"/>
              <a:t>oid Move (Queue q1, Queue q2) {</a:t>
            </a:r>
          </a:p>
          <a:p>
            <a:pPr marL="457200" lvl="1" indent="0">
              <a:buNone/>
            </a:pPr>
            <a:r>
              <a:rPr lang="en-US" dirty="0"/>
              <a:t> </a:t>
            </a:r>
            <a:r>
              <a:rPr lang="en-US" dirty="0" smtClean="0"/>
              <a:t>  </a:t>
            </a:r>
            <a:r>
              <a:rPr lang="en-US" dirty="0" err="1" smtClean="0"/>
              <a:t>sem_wait</a:t>
            </a:r>
            <a:r>
              <a:rPr lang="en-US" dirty="0" smtClean="0"/>
              <a:t>(&amp;q1.S); </a:t>
            </a:r>
            <a:r>
              <a:rPr lang="en-US" dirty="0" err="1" smtClean="0"/>
              <a:t>sem_wait</a:t>
            </a:r>
            <a:r>
              <a:rPr lang="en-US" dirty="0" smtClean="0"/>
              <a:t>(&amp;q2.S);</a:t>
            </a:r>
          </a:p>
          <a:p>
            <a:pPr marL="457200" lvl="1" indent="0">
              <a:buNone/>
            </a:pPr>
            <a:r>
              <a:rPr lang="en-US" dirty="0"/>
              <a:t> </a:t>
            </a:r>
            <a:r>
              <a:rPr lang="en-US" dirty="0" smtClean="0"/>
              <a:t>  q2.Enqueue(q1.Dequeue());</a:t>
            </a:r>
          </a:p>
          <a:p>
            <a:pPr marL="457200" lvl="1" indent="0">
              <a:buNone/>
            </a:pPr>
            <a:r>
              <a:rPr lang="en-US" dirty="0"/>
              <a:t> </a:t>
            </a:r>
            <a:r>
              <a:rPr lang="en-US" dirty="0" smtClean="0"/>
              <a:t>  </a:t>
            </a:r>
            <a:r>
              <a:rPr lang="en-US" dirty="0" err="1" smtClean="0"/>
              <a:t>sem_post</a:t>
            </a:r>
            <a:r>
              <a:rPr lang="en-US" dirty="0" smtClean="0"/>
              <a:t>(&amp;q2.S); </a:t>
            </a:r>
            <a:r>
              <a:rPr lang="en-US" dirty="0" err="1" smtClean="0"/>
              <a:t>sem_post</a:t>
            </a:r>
            <a:r>
              <a:rPr lang="en-US" dirty="0" smtClean="0"/>
              <a:t>(&amp;q1.S);</a:t>
            </a:r>
          </a:p>
          <a:p>
            <a:pPr marL="457200" lvl="1" indent="0">
              <a:buNone/>
            </a:pPr>
            <a:r>
              <a:rPr lang="en-US" dirty="0" smtClean="0"/>
              <a:t>}</a:t>
            </a:r>
          </a:p>
          <a:p>
            <a:pPr lvl="1"/>
            <a:r>
              <a:rPr lang="en-US" dirty="0" smtClean="0"/>
              <a:t>Do you see any problem with this implementation?</a:t>
            </a:r>
          </a:p>
          <a:p>
            <a:pPr lvl="2"/>
            <a:r>
              <a:rPr lang="en-US" dirty="0" smtClean="0"/>
              <a:t>Possible deadlock if process P0 does Move (Q1, Q2) and process P1 does Move (Q2, Q1) where Q1 and Q2 are queue objects</a:t>
            </a:r>
          </a:p>
          <a:p>
            <a:pPr lvl="2"/>
            <a:r>
              <a:rPr lang="en-US" dirty="0" smtClean="0"/>
              <a:t>Lock acquire ordering is important to avoid deadlocks</a:t>
            </a:r>
            <a:endParaRPr lang="en-US" dirty="0"/>
          </a:p>
        </p:txBody>
      </p:sp>
    </p:spTree>
    <p:extLst>
      <p:ext uri="{BB962C8B-B14F-4D97-AF65-F5344CB8AC3E}">
        <p14:creationId xmlns:p14="http://schemas.microsoft.com/office/powerpoint/2010/main" val="28342479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Semaphores: deadlock</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Need to order the lock acquires consistently across all processes </a:t>
            </a:r>
          </a:p>
          <a:p>
            <a:pPr marL="457200" lvl="1" indent="0">
              <a:buNone/>
            </a:pPr>
            <a:r>
              <a:rPr lang="en-US" dirty="0"/>
              <a:t>v</a:t>
            </a:r>
            <a:r>
              <a:rPr lang="en-US" dirty="0" smtClean="0"/>
              <a:t>oid Move (Queue q1, Queue q2) {</a:t>
            </a:r>
          </a:p>
          <a:p>
            <a:pPr marL="457200" lvl="1" indent="0">
              <a:buNone/>
            </a:pPr>
            <a:r>
              <a:rPr lang="en-US" dirty="0"/>
              <a:t> </a:t>
            </a:r>
            <a:r>
              <a:rPr lang="en-US" dirty="0" smtClean="0"/>
              <a:t>  if (&amp;q1.S &gt; &amp;q2.S) {</a:t>
            </a:r>
          </a:p>
          <a:p>
            <a:pPr marL="457200" lvl="1" indent="0">
              <a:buNone/>
            </a:pPr>
            <a:r>
              <a:rPr lang="en-US" dirty="0"/>
              <a:t> </a:t>
            </a:r>
            <a:r>
              <a:rPr lang="en-US" dirty="0" smtClean="0"/>
              <a:t>     </a:t>
            </a:r>
            <a:r>
              <a:rPr lang="en-US" dirty="0" err="1" smtClean="0"/>
              <a:t>sem_wait</a:t>
            </a:r>
            <a:r>
              <a:rPr lang="en-US" dirty="0" smtClean="0"/>
              <a:t>(&amp;q1.S); </a:t>
            </a:r>
            <a:r>
              <a:rPr lang="en-US" dirty="0" err="1" smtClean="0"/>
              <a:t>sem_wait</a:t>
            </a:r>
            <a:r>
              <a:rPr lang="en-US" dirty="0" smtClean="0"/>
              <a:t>(&amp;q2.S);</a:t>
            </a:r>
          </a:p>
          <a:p>
            <a:pPr marL="457200" lvl="1" indent="0">
              <a:buNone/>
            </a:pPr>
            <a:r>
              <a:rPr lang="en-US" dirty="0"/>
              <a:t> </a:t>
            </a:r>
            <a:r>
              <a:rPr lang="en-US" dirty="0" smtClean="0"/>
              <a:t>  }</a:t>
            </a:r>
          </a:p>
          <a:p>
            <a:pPr marL="457200" lvl="1" indent="0">
              <a:buNone/>
            </a:pPr>
            <a:r>
              <a:rPr lang="en-US" dirty="0"/>
              <a:t> </a:t>
            </a:r>
            <a:r>
              <a:rPr lang="en-US" dirty="0" smtClean="0"/>
              <a:t>  else {</a:t>
            </a:r>
          </a:p>
          <a:p>
            <a:pPr marL="457200" lvl="1" indent="0">
              <a:buNone/>
            </a:pPr>
            <a:r>
              <a:rPr lang="en-US" dirty="0"/>
              <a:t> </a:t>
            </a:r>
            <a:r>
              <a:rPr lang="en-US" dirty="0" smtClean="0"/>
              <a:t>      </a:t>
            </a:r>
            <a:r>
              <a:rPr lang="en-US" dirty="0" err="1" smtClean="0"/>
              <a:t>sem_wait</a:t>
            </a:r>
            <a:r>
              <a:rPr lang="en-US" dirty="0" smtClean="0"/>
              <a:t>(&amp;q2.S); </a:t>
            </a:r>
            <a:r>
              <a:rPr lang="en-US" dirty="0" err="1" smtClean="0"/>
              <a:t>sem_wait</a:t>
            </a:r>
            <a:r>
              <a:rPr lang="en-US" dirty="0" smtClean="0"/>
              <a:t>(&amp;q1.S);</a:t>
            </a:r>
          </a:p>
          <a:p>
            <a:pPr marL="457200" lvl="1" indent="0">
              <a:buNone/>
            </a:pPr>
            <a:r>
              <a:rPr lang="en-US" dirty="0"/>
              <a:t> </a:t>
            </a:r>
            <a:r>
              <a:rPr lang="en-US" dirty="0" smtClean="0"/>
              <a:t>  }</a:t>
            </a:r>
          </a:p>
          <a:p>
            <a:pPr marL="457200" lvl="1" indent="0">
              <a:buNone/>
            </a:pPr>
            <a:r>
              <a:rPr lang="en-US" dirty="0"/>
              <a:t> </a:t>
            </a:r>
            <a:r>
              <a:rPr lang="en-US" dirty="0" smtClean="0"/>
              <a:t>  q2.Enqueue(q1.Dequeue());</a:t>
            </a:r>
          </a:p>
          <a:p>
            <a:pPr marL="457200" lvl="1" indent="0">
              <a:buNone/>
            </a:pPr>
            <a:r>
              <a:rPr lang="en-US" dirty="0"/>
              <a:t> </a:t>
            </a:r>
            <a:r>
              <a:rPr lang="en-US" dirty="0" smtClean="0"/>
              <a:t>  </a:t>
            </a:r>
            <a:r>
              <a:rPr lang="en-US" dirty="0" err="1" smtClean="0"/>
              <a:t>sem_post</a:t>
            </a:r>
            <a:r>
              <a:rPr lang="en-US" dirty="0" smtClean="0"/>
              <a:t>(&amp;q2.S); </a:t>
            </a:r>
            <a:r>
              <a:rPr lang="en-US" dirty="0" err="1" smtClean="0"/>
              <a:t>sem_post</a:t>
            </a:r>
            <a:r>
              <a:rPr lang="en-US" dirty="0" smtClean="0"/>
              <a:t>(&amp;q1.S);</a:t>
            </a:r>
          </a:p>
          <a:p>
            <a:pPr marL="457200" lvl="1" indent="0">
              <a:buNone/>
            </a:pPr>
            <a:r>
              <a:rPr lang="en-US" dirty="0" smtClean="0"/>
              <a:t>}</a:t>
            </a:r>
          </a:p>
        </p:txBody>
      </p:sp>
    </p:spTree>
    <p:extLst>
      <p:ext uri="{BB962C8B-B14F-4D97-AF65-F5344CB8AC3E}">
        <p14:creationId xmlns:p14="http://schemas.microsoft.com/office/powerpoint/2010/main" val="19179634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Semaphores: deadlock</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General rule for lock acquire order in a critical section guarded by at least two locks</a:t>
            </a:r>
          </a:p>
          <a:p>
            <a:pPr lvl="1"/>
            <a:r>
              <a:rPr lang="en-US" dirty="0" smtClean="0"/>
              <a:t>Either the locks should be acquired by all processes in exactly the same order or there should be a common prefix in the lock acquire sequences across all processes</a:t>
            </a:r>
          </a:p>
          <a:p>
            <a:pPr lvl="2"/>
            <a:r>
              <a:rPr lang="en-US" dirty="0" smtClean="0"/>
              <a:t>Consider a critical section protected by n locks L1, L2, …, Ln</a:t>
            </a:r>
            <a:endParaRPr lang="en-US" dirty="0"/>
          </a:p>
          <a:p>
            <a:pPr lvl="2"/>
            <a:r>
              <a:rPr lang="en-US" dirty="0" smtClean="0"/>
              <a:t>Correct acquire order can be any of the n! permutations, but it must be same in all processes</a:t>
            </a:r>
          </a:p>
          <a:p>
            <a:pPr lvl="2"/>
            <a:r>
              <a:rPr lang="en-US" dirty="0" smtClean="0"/>
              <a:t>Also, it is correct if all processes acquire L1 first and the remaining n-1 locks in any arbitrary order</a:t>
            </a:r>
          </a:p>
          <a:p>
            <a:pPr lvl="3"/>
            <a:r>
              <a:rPr lang="en-US" dirty="0" smtClean="0"/>
              <a:t>Ensures deadlock-freedom because exactly one process can get L1; the others will be kept waiting for L1 and will not attempt to acquire the remaining locks</a:t>
            </a:r>
          </a:p>
          <a:p>
            <a:pPr lvl="2"/>
            <a:r>
              <a:rPr lang="en-US" dirty="0" smtClean="0"/>
              <a:t>In general, correct to acquire L1, …, Lk and the rest in any order imposing a partial order</a:t>
            </a:r>
          </a:p>
        </p:txBody>
      </p:sp>
    </p:spTree>
    <p:extLst>
      <p:ext uri="{BB962C8B-B14F-4D97-AF65-F5344CB8AC3E}">
        <p14:creationId xmlns:p14="http://schemas.microsoft.com/office/powerpoint/2010/main" val="380442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the following example where A and B are shared memory variables</a:t>
            </a:r>
          </a:p>
          <a:p>
            <a:pPr marL="457200" lvl="1" indent="0">
              <a:buNone/>
            </a:pPr>
            <a:r>
              <a:rPr lang="en-US" dirty="0" smtClean="0"/>
              <a:t>P0: A=1; </a:t>
            </a:r>
            <a:r>
              <a:rPr lang="en-US" dirty="0" err="1" smtClean="0"/>
              <a:t>printf</a:t>
            </a:r>
            <a:r>
              <a:rPr lang="en-US" dirty="0" smtClean="0"/>
              <a:t> (“%d\n”, B);</a:t>
            </a:r>
          </a:p>
          <a:p>
            <a:pPr marL="457200" lvl="1" indent="0">
              <a:buNone/>
            </a:pPr>
            <a:r>
              <a:rPr lang="en-US" dirty="0" smtClean="0"/>
              <a:t>P1: B=1; </a:t>
            </a:r>
            <a:r>
              <a:rPr lang="en-US" dirty="0" err="1" smtClean="0"/>
              <a:t>printf</a:t>
            </a:r>
            <a:r>
              <a:rPr lang="en-US" dirty="0" smtClean="0"/>
              <a:t> (“%d\n”, A);</a:t>
            </a:r>
          </a:p>
          <a:p>
            <a:pPr lvl="1"/>
            <a:r>
              <a:rPr lang="en-US" dirty="0" smtClean="0"/>
              <a:t>The location A has concurrent read and write from P0 and P1; likewise for location B</a:t>
            </a:r>
          </a:p>
          <a:p>
            <a:pPr lvl="1"/>
            <a:r>
              <a:rPr lang="en-US" dirty="0" smtClean="0"/>
              <a:t>Hardware interface serializes these in some order</a:t>
            </a:r>
          </a:p>
          <a:p>
            <a:pPr lvl="1"/>
            <a:r>
              <a:rPr lang="en-US" dirty="0" smtClean="0"/>
              <a:t>Possible outcomes (P0, P1): (0, 1), (1, 0), (1, 1)</a:t>
            </a:r>
          </a:p>
          <a:p>
            <a:pPr lvl="1"/>
            <a:r>
              <a:rPr lang="en-US" dirty="0" smtClean="0"/>
              <a:t>In all cases, the final values of A and B are 1 and 1</a:t>
            </a:r>
          </a:p>
          <a:p>
            <a:pPr lvl="1"/>
            <a:r>
              <a:rPr lang="en-US" dirty="0" smtClean="0"/>
              <a:t>If the intention is to enforce exactly one of these three outcomes always, the processes must use synchronization</a:t>
            </a:r>
          </a:p>
        </p:txBody>
      </p:sp>
    </p:spTree>
    <p:extLst>
      <p:ext uri="{BB962C8B-B14F-4D97-AF65-F5344CB8AC3E}">
        <p14:creationId xmlns:p14="http://schemas.microsoft.com/office/powerpoint/2010/main" val="730046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revisited</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Bounded buffer problem (buggy#1)</a:t>
            </a:r>
          </a:p>
          <a:p>
            <a:pPr lvl="1"/>
            <a:r>
              <a:rPr lang="en-US" dirty="0" smtClean="0"/>
              <a:t>The producer-consumer problem on a buffer of size N</a:t>
            </a:r>
          </a:p>
          <a:p>
            <a:pPr lvl="1"/>
            <a:r>
              <a:rPr lang="en-US" dirty="0" smtClean="0"/>
              <a:t>Two semaphores empty and full, initialized to N and 0</a:t>
            </a:r>
          </a:p>
          <a:p>
            <a:pPr lvl="1"/>
            <a:r>
              <a:rPr lang="en-US" dirty="0" smtClean="0"/>
              <a:t>Variables </a:t>
            </a:r>
            <a:r>
              <a:rPr lang="en-US" dirty="0" err="1" smtClean="0"/>
              <a:t>nextp</a:t>
            </a:r>
            <a:r>
              <a:rPr lang="en-US" dirty="0" smtClean="0"/>
              <a:t> and </a:t>
            </a:r>
            <a:r>
              <a:rPr lang="en-US" dirty="0" err="1" smtClean="0"/>
              <a:t>nextc</a:t>
            </a:r>
            <a:r>
              <a:rPr lang="en-US" dirty="0" smtClean="0"/>
              <a:t> are initialized to 0</a:t>
            </a:r>
          </a:p>
          <a:p>
            <a:pPr marL="457200" lvl="1" indent="0">
              <a:buNone/>
            </a:pPr>
            <a:r>
              <a:rPr lang="en-US" dirty="0" smtClean="0"/>
              <a:t>Producer:		</a:t>
            </a:r>
            <a:r>
              <a:rPr lang="en-US" dirty="0"/>
              <a:t> </a:t>
            </a:r>
            <a:r>
              <a:rPr lang="en-US" dirty="0" smtClean="0"/>
              <a:t>         Consumer:</a:t>
            </a:r>
          </a:p>
          <a:p>
            <a:pPr marL="457200" lvl="1" indent="0">
              <a:buNone/>
            </a:pPr>
            <a:r>
              <a:rPr lang="en-US" dirty="0"/>
              <a:t>d</a:t>
            </a:r>
            <a:r>
              <a:rPr lang="en-US" dirty="0" smtClean="0"/>
              <a:t>o { Generate a new item    do { </a:t>
            </a:r>
            <a:r>
              <a:rPr lang="en-US" dirty="0" err="1" smtClean="0"/>
              <a:t>sem_wait</a:t>
            </a:r>
            <a:r>
              <a:rPr lang="en-US" dirty="0" smtClean="0"/>
              <a:t>(&amp;full);</a:t>
            </a:r>
          </a:p>
          <a:p>
            <a:pPr marL="457200" lvl="1" indent="0">
              <a:buNone/>
            </a:pPr>
            <a:r>
              <a:rPr lang="en-US" dirty="0"/>
              <a:t> </a:t>
            </a:r>
            <a:r>
              <a:rPr lang="en-US" dirty="0" smtClean="0"/>
              <a:t>       </a:t>
            </a:r>
            <a:r>
              <a:rPr lang="en-US" dirty="0" err="1" smtClean="0"/>
              <a:t>sem_wait</a:t>
            </a:r>
            <a:r>
              <a:rPr lang="en-US" dirty="0" smtClean="0"/>
              <a:t> (&amp;empty);             item = buffer[</a:t>
            </a:r>
            <a:r>
              <a:rPr lang="en-US" dirty="0" err="1" smtClean="0"/>
              <a:t>nextc</a:t>
            </a:r>
            <a:r>
              <a:rPr lang="en-US" dirty="0" smtClean="0"/>
              <a:t>];</a:t>
            </a:r>
          </a:p>
          <a:p>
            <a:pPr marL="457200" lvl="1" indent="0">
              <a:buNone/>
            </a:pPr>
            <a:r>
              <a:rPr lang="en-US" dirty="0"/>
              <a:t> </a:t>
            </a:r>
            <a:r>
              <a:rPr lang="en-US" dirty="0" smtClean="0"/>
              <a:t>       buffer [</a:t>
            </a:r>
            <a:r>
              <a:rPr lang="en-US" dirty="0" err="1" smtClean="0"/>
              <a:t>nextp</a:t>
            </a:r>
            <a:r>
              <a:rPr lang="en-US" dirty="0" smtClean="0"/>
              <a:t>] = item;            </a:t>
            </a:r>
            <a:r>
              <a:rPr lang="en-US" dirty="0" err="1" smtClean="0"/>
              <a:t>nextc</a:t>
            </a:r>
            <a:r>
              <a:rPr lang="en-US" dirty="0" smtClean="0"/>
              <a:t> = (nextc+1)%N;</a:t>
            </a:r>
          </a:p>
          <a:p>
            <a:pPr marL="457200" lvl="1" indent="0">
              <a:buNone/>
            </a:pPr>
            <a:r>
              <a:rPr lang="en-US" dirty="0"/>
              <a:t> </a:t>
            </a:r>
            <a:r>
              <a:rPr lang="en-US" dirty="0" smtClean="0"/>
              <a:t>       </a:t>
            </a:r>
            <a:r>
              <a:rPr lang="en-US" dirty="0" err="1" smtClean="0"/>
              <a:t>nextp</a:t>
            </a:r>
            <a:r>
              <a:rPr lang="en-US" dirty="0" smtClean="0"/>
              <a:t> = (nextp+1)%N             </a:t>
            </a:r>
            <a:r>
              <a:rPr lang="en-US" dirty="0" err="1" smtClean="0"/>
              <a:t>sem_post</a:t>
            </a:r>
            <a:r>
              <a:rPr lang="en-US" dirty="0" smtClean="0"/>
              <a:t> (&amp;empty);</a:t>
            </a:r>
          </a:p>
          <a:p>
            <a:pPr marL="457200" lvl="1" indent="0">
              <a:buNone/>
            </a:pPr>
            <a:r>
              <a:rPr lang="en-US" dirty="0"/>
              <a:t> </a:t>
            </a:r>
            <a:r>
              <a:rPr lang="en-US" dirty="0" smtClean="0"/>
              <a:t>       </a:t>
            </a:r>
            <a:r>
              <a:rPr lang="en-US" dirty="0" err="1" smtClean="0"/>
              <a:t>sem_post</a:t>
            </a:r>
            <a:r>
              <a:rPr lang="en-US" dirty="0" smtClean="0"/>
              <a:t> (&amp;full);                    Use item</a:t>
            </a:r>
          </a:p>
          <a:p>
            <a:pPr marL="457200" lvl="1" indent="0">
              <a:buNone/>
            </a:pPr>
            <a:r>
              <a:rPr lang="en-US" dirty="0" smtClean="0"/>
              <a:t>} while (more to produce);    } while (more to consume);</a:t>
            </a:r>
            <a:endParaRPr lang="en-US" dirty="0"/>
          </a:p>
        </p:txBody>
      </p:sp>
    </p:spTree>
    <p:extLst>
      <p:ext uri="{BB962C8B-B14F-4D97-AF65-F5344CB8AC3E}">
        <p14:creationId xmlns:p14="http://schemas.microsoft.com/office/powerpoint/2010/main" val="31092470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(Buggy#2)</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sem_wait</a:t>
            </a:r>
            <a:r>
              <a:rPr lang="en-US" dirty="0" smtClean="0"/>
              <a:t> (&amp;empty);</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sem_wait</a:t>
            </a:r>
            <a:r>
              <a:rPr lang="en-US" dirty="0" smtClean="0"/>
              <a:t> (&amp;full);</a:t>
            </a:r>
          </a:p>
          <a:p>
            <a:pPr marL="0" indent="0">
              <a:buNone/>
            </a:pPr>
            <a:r>
              <a:rPr lang="en-US" dirty="0"/>
              <a:t> </a:t>
            </a:r>
            <a:r>
              <a:rPr lang="en-US" dirty="0" smtClean="0"/>
              <a:t>       item = buffer[index];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(Buggy#3)</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sem_wait</a:t>
            </a:r>
            <a:r>
              <a:rPr lang="en-US" dirty="0" smtClean="0"/>
              <a:t> (&amp;full);</a:t>
            </a:r>
          </a:p>
          <a:p>
            <a:pPr marL="0" indent="0">
              <a:buNone/>
            </a:pPr>
            <a:r>
              <a:rPr lang="en-US" dirty="0"/>
              <a:t> </a:t>
            </a:r>
            <a:r>
              <a:rPr lang="en-US" dirty="0" smtClean="0"/>
              <a:t>       item = buffer[index];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(Correct)</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buffer[</a:t>
            </a:r>
            <a:r>
              <a:rPr lang="en-US" dirty="0" err="1" smtClean="0"/>
              <a:t>nextp</a:t>
            </a:r>
            <a:r>
              <a:rPr lang="en-US" dirty="0" smtClean="0"/>
              <a:t>] = item;</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a:t>
            </a:r>
            <a:r>
              <a:rPr lang="en-US" dirty="0" err="1" smtClean="0"/>
              <a:t>sem_wait</a:t>
            </a:r>
            <a:r>
              <a:rPr lang="en-US" dirty="0" smtClean="0"/>
              <a:t> (&amp;full);</a:t>
            </a:r>
          </a:p>
          <a:p>
            <a:pPr marL="0" indent="0">
              <a:buNone/>
            </a:pPr>
            <a:r>
              <a:rPr lang="en-US" dirty="0"/>
              <a:t> </a:t>
            </a:r>
            <a:r>
              <a:rPr lang="en-US" dirty="0" smtClean="0"/>
              <a:t>       </a:t>
            </a:r>
            <a:r>
              <a:rPr lang="en-US" dirty="0" err="1" smtClean="0"/>
              <a:t>sem_wait</a:t>
            </a:r>
            <a:r>
              <a:rPr lang="en-US" dirty="0" smtClean="0"/>
              <a:t> (&amp;con);</a:t>
            </a:r>
          </a:p>
          <a:p>
            <a:pPr marL="0" indent="0">
              <a:buNone/>
            </a:pPr>
            <a:r>
              <a:rPr lang="en-US" dirty="0"/>
              <a:t> </a:t>
            </a:r>
            <a:r>
              <a:rPr lang="en-US" dirty="0" smtClean="0"/>
              <a:t>       item = buffer[</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a:t>
            </a:r>
            <a:r>
              <a:rPr lang="en-US" dirty="0" err="1" smtClean="0"/>
              <a:t>sem_post</a:t>
            </a:r>
            <a:r>
              <a:rPr lang="en-US" dirty="0" smtClean="0"/>
              <a:t> (&amp;con);</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5708202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Unfortunately there is very little concurrency among the set of producers and among the set of consumers</a:t>
            </a:r>
          </a:p>
          <a:p>
            <a:r>
              <a:rPr lang="en-US" dirty="0" smtClean="0"/>
              <a:t>Of course, there is concurrency across the producers and consumers</a:t>
            </a:r>
          </a:p>
          <a:p>
            <a:r>
              <a:rPr lang="en-US" dirty="0" smtClean="0"/>
              <a:t>Let us go back to our buggy code where only the code to obtain an index is within a critical section</a:t>
            </a:r>
          </a:p>
          <a:p>
            <a:pPr lvl="1"/>
            <a:r>
              <a:rPr lang="en-US" dirty="0" smtClean="0"/>
              <a:t>Let us try to fix it by making some assumptions</a:t>
            </a:r>
            <a:endParaRPr lang="en-US" dirty="0"/>
          </a:p>
        </p:txBody>
      </p:sp>
    </p:spTree>
    <p:extLst>
      <p:ext uri="{BB962C8B-B14F-4D97-AF65-F5344CB8AC3E}">
        <p14:creationId xmlns:p14="http://schemas.microsoft.com/office/powerpoint/2010/main" val="36351262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(Buggy#4)</a:t>
            </a:r>
            <a:endParaRPr lang="en-US" dirty="0"/>
          </a:p>
        </p:txBody>
      </p:sp>
      <p:sp>
        <p:nvSpPr>
          <p:cNvPr id="3" name="Content Placeholder 2"/>
          <p:cNvSpPr>
            <a:spLocks noGrp="1"/>
          </p:cNvSpPr>
          <p:nvPr>
            <p:ph sz="half" idx="1"/>
          </p:nvPr>
        </p:nvSpPr>
        <p:spPr>
          <a:xfrm>
            <a:off x="457200" y="1143000"/>
            <a:ext cx="4038600" cy="5715000"/>
          </a:xfrm>
        </p:spPr>
        <p:txBody>
          <a:bodyPr>
            <a:normAutofit lnSpcReduction="10000"/>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a:t>
            </a:r>
            <a:r>
              <a:rPr lang="en-US" dirty="0" err="1" smtClean="0"/>
              <a:t>sem_wait</a:t>
            </a:r>
            <a:r>
              <a:rPr lang="en-US" dirty="0" smtClean="0"/>
              <a:t> (&amp;empty);</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lnSpcReduction="10000"/>
          </a:bodyPr>
          <a:lstStyle/>
          <a:p>
            <a:pPr marL="0" indent="0">
              <a:buNone/>
            </a:pPr>
            <a:r>
              <a:rPr lang="en-US" dirty="0" smtClean="0"/>
              <a:t>Consumer:</a:t>
            </a:r>
          </a:p>
          <a:p>
            <a:pPr marL="0" indent="0"/>
            <a:r>
              <a:rPr lang="en-US" dirty="0" smtClean="0"/>
              <a:t> Initially buffer slots have a special value X</a:t>
            </a:r>
          </a:p>
          <a:p>
            <a:pPr marL="0" indent="0">
              <a:buNone/>
            </a:pPr>
            <a:r>
              <a:rPr lang="en-US" dirty="0" smtClean="0"/>
              <a:t>do { </a:t>
            </a:r>
            <a:r>
              <a:rPr lang="en-US" dirty="0" err="1" smtClean="0"/>
              <a:t>sem_wait</a:t>
            </a:r>
            <a:r>
              <a:rPr lang="en-US" dirty="0" smtClean="0"/>
              <a:t> (&amp;full);</a:t>
            </a:r>
          </a:p>
          <a:p>
            <a:pPr marL="0" indent="0">
              <a:buNone/>
            </a:pPr>
            <a:r>
              <a:rPr lang="en-US" dirty="0" smtClean="0"/>
              <a:t>        private index = 0;</a:t>
            </a:r>
          </a:p>
          <a:p>
            <a:pPr marL="0" indent="0">
              <a:buNone/>
            </a:pPr>
            <a:r>
              <a:rPr lang="en-US" dirty="0" smtClean="0"/>
              <a:t>        while (buffer[index]==X)</a:t>
            </a:r>
          </a:p>
          <a:p>
            <a:pPr marL="0" indent="0">
              <a:buNone/>
            </a:pPr>
            <a:r>
              <a:rPr lang="en-US" dirty="0" smtClean="0"/>
              <a:t>               index++;</a:t>
            </a:r>
          </a:p>
          <a:p>
            <a:pPr marL="0" indent="0">
              <a:buNone/>
            </a:pPr>
            <a:r>
              <a:rPr lang="en-US" dirty="0" smtClean="0"/>
              <a:t>         item = buffer[index];</a:t>
            </a:r>
          </a:p>
          <a:p>
            <a:pPr marL="0" indent="0">
              <a:buNone/>
            </a:pPr>
            <a:r>
              <a:rPr lang="en-US" dirty="0" smtClean="0"/>
              <a:t>         buffer[index] = X;</a:t>
            </a:r>
          </a:p>
          <a:p>
            <a:pPr marL="0" indent="0">
              <a:buNone/>
            </a:pPr>
            <a:r>
              <a:rPr lang="en-US" dirty="0" smtClean="0"/>
              <a:t>         </a:t>
            </a:r>
            <a:r>
              <a:rPr lang="en-US" dirty="0" err="1" smtClean="0"/>
              <a:t>sem_post</a:t>
            </a:r>
            <a:r>
              <a:rPr lang="en-US" dirty="0" smtClean="0"/>
              <a:t> (&amp;empty);</a:t>
            </a:r>
          </a:p>
          <a:p>
            <a:pPr marL="0" indent="0">
              <a:buNone/>
            </a:pPr>
            <a:r>
              <a:rPr lang="en-US" dirty="0" smtClean="0"/>
              <a:t>         Use item</a:t>
            </a:r>
          </a:p>
          <a:p>
            <a:pPr marL="0" indent="0">
              <a:buNone/>
            </a:pPr>
            <a:r>
              <a:rPr lang="en-US" dirty="0" smtClean="0"/>
              <a:t>} while (more to consume);</a:t>
            </a:r>
          </a:p>
          <a:p>
            <a:pPr marL="0" indent="0">
              <a:buNone/>
            </a:pPr>
            <a:endParaRPr lang="en-US" dirty="0" smtClean="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(Buggy#5)</a:t>
            </a:r>
            <a:endParaRPr lang="en-US" dirty="0"/>
          </a:p>
        </p:txBody>
      </p:sp>
      <p:sp>
        <p:nvSpPr>
          <p:cNvPr id="3" name="Content Placeholder 2"/>
          <p:cNvSpPr>
            <a:spLocks noGrp="1"/>
          </p:cNvSpPr>
          <p:nvPr>
            <p:ph sz="half" idx="1"/>
          </p:nvPr>
        </p:nvSpPr>
        <p:spPr>
          <a:xfrm>
            <a:off x="457200" y="914400"/>
            <a:ext cx="4038600" cy="5943600"/>
          </a:xfrm>
        </p:spPr>
        <p:txBody>
          <a:bodyPr>
            <a:normAutofit fontScale="92500" lnSpcReduction="20000"/>
          </a:bodyPr>
          <a:lstStyle/>
          <a:p>
            <a:r>
              <a:rPr lang="en-US" dirty="0" smtClean="0"/>
              <a:t>Initially buffer slots have a special value X</a:t>
            </a:r>
          </a:p>
          <a:p>
            <a:pPr marL="0" indent="0">
              <a:buNone/>
            </a:pPr>
            <a:r>
              <a:rPr lang="en-US" dirty="0" smtClean="0"/>
              <a:t>Producer:</a:t>
            </a:r>
          </a:p>
          <a:p>
            <a:pPr marL="0" indent="0">
              <a:buNone/>
            </a:pPr>
            <a:r>
              <a:rPr lang="en-US" dirty="0"/>
              <a:t>d</a:t>
            </a:r>
            <a:r>
              <a:rPr lang="en-US" dirty="0" smtClean="0"/>
              <a:t>o { Generate a new item</a:t>
            </a:r>
          </a:p>
          <a:p>
            <a:pPr marL="0" indent="0">
              <a:buNone/>
            </a:pPr>
            <a:r>
              <a:rPr lang="en-US" dirty="0"/>
              <a:t> </a:t>
            </a:r>
            <a:r>
              <a:rPr lang="en-US" dirty="0" smtClean="0"/>
              <a:t>       </a:t>
            </a:r>
            <a:r>
              <a:rPr lang="en-US" dirty="0" err="1" smtClean="0"/>
              <a:t>sem_wait</a:t>
            </a:r>
            <a:r>
              <a:rPr lang="en-US" dirty="0" smtClean="0"/>
              <a:t> (&amp;pro);</a:t>
            </a:r>
          </a:p>
          <a:p>
            <a:pPr marL="0" indent="0">
              <a:buNone/>
            </a:pPr>
            <a:r>
              <a:rPr lang="en-US" dirty="0"/>
              <a:t> </a:t>
            </a:r>
            <a:r>
              <a:rPr lang="en-US" dirty="0" smtClean="0"/>
              <a:t>       …</a:t>
            </a:r>
          </a:p>
          <a:p>
            <a:pPr marL="0" indent="0">
              <a:buNone/>
            </a:pPr>
            <a:r>
              <a:rPr lang="en-US" dirty="0"/>
              <a:t> </a:t>
            </a:r>
            <a:r>
              <a:rPr lang="en-US" dirty="0" smtClean="0"/>
              <a:t>       </a:t>
            </a:r>
            <a:r>
              <a:rPr lang="en-US" dirty="0" err="1" smtClean="0"/>
              <a:t>sem_post</a:t>
            </a:r>
            <a:r>
              <a:rPr lang="en-US" dirty="0" smtClean="0"/>
              <a:t> (&amp;pro);</a:t>
            </a:r>
          </a:p>
          <a:p>
            <a:pPr marL="0" indent="0">
              <a:buNone/>
            </a:pPr>
            <a:r>
              <a:rPr lang="en-US" dirty="0"/>
              <a:t> </a:t>
            </a:r>
            <a:r>
              <a:rPr lang="en-US" dirty="0" smtClean="0"/>
              <a:t>       </a:t>
            </a:r>
            <a:r>
              <a:rPr lang="en-US" dirty="0" err="1" smtClean="0"/>
              <a:t>sem_wait</a:t>
            </a:r>
            <a:r>
              <a:rPr lang="en-US" dirty="0" smtClean="0"/>
              <a:t> (&amp;empty);</a:t>
            </a:r>
          </a:p>
          <a:p>
            <a:pPr marL="0" indent="0">
              <a:buNone/>
            </a:pPr>
            <a:r>
              <a:rPr lang="en-US" dirty="0"/>
              <a:t> </a:t>
            </a:r>
            <a:r>
              <a:rPr lang="en-US" dirty="0" smtClean="0"/>
              <a:t>       if (buffer[index]==X) {</a:t>
            </a:r>
          </a:p>
          <a:p>
            <a:pPr marL="0" indent="0">
              <a:buNone/>
            </a:pPr>
            <a:r>
              <a:rPr lang="en-US" dirty="0"/>
              <a:t> </a:t>
            </a:r>
            <a:r>
              <a:rPr lang="en-US" dirty="0" smtClean="0"/>
              <a:t>         buffer[index] = item;</a:t>
            </a:r>
          </a:p>
          <a:p>
            <a:pPr marL="0" indent="0">
              <a:buNone/>
            </a:pPr>
            <a:r>
              <a:rPr lang="en-US" dirty="0"/>
              <a:t> </a:t>
            </a:r>
            <a:r>
              <a:rPr lang="en-US" dirty="0" smtClean="0"/>
              <a:t>         </a:t>
            </a:r>
            <a:r>
              <a:rPr lang="en-US" dirty="0" err="1" smtClean="0"/>
              <a:t>sem_post</a:t>
            </a:r>
            <a:r>
              <a:rPr lang="en-US" dirty="0" smtClean="0"/>
              <a:t> (&amp;full);</a:t>
            </a:r>
          </a:p>
          <a:p>
            <a:pPr marL="0" indent="0">
              <a:buNone/>
            </a:pPr>
            <a:r>
              <a:rPr lang="en-US" dirty="0"/>
              <a:t> </a:t>
            </a:r>
            <a:r>
              <a:rPr lang="en-US" dirty="0" smtClean="0"/>
              <a:t>       }</a:t>
            </a:r>
          </a:p>
          <a:p>
            <a:pPr marL="0" indent="0">
              <a:buNone/>
            </a:pPr>
            <a:r>
              <a:rPr lang="en-US" dirty="0"/>
              <a:t> </a:t>
            </a:r>
            <a:r>
              <a:rPr lang="en-US" dirty="0" smtClean="0"/>
              <a:t>     else </a:t>
            </a:r>
            <a:r>
              <a:rPr lang="en-US" dirty="0" err="1" smtClean="0"/>
              <a:t>sem_post</a:t>
            </a:r>
            <a:r>
              <a:rPr lang="en-US" dirty="0" smtClean="0"/>
              <a:t> (&amp;empty);</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914400"/>
            <a:ext cx="4495800" cy="5211763"/>
          </a:xfrm>
        </p:spPr>
        <p:txBody>
          <a:bodyPr>
            <a:normAutofit fontScale="92500" lnSpcReduction="20000"/>
          </a:bodyPr>
          <a:lstStyle/>
          <a:p>
            <a:pPr marL="0" indent="0">
              <a:buNone/>
            </a:pPr>
            <a:r>
              <a:rPr lang="en-US" dirty="0" smtClean="0"/>
              <a:t>Consumer:</a:t>
            </a:r>
          </a:p>
          <a:p>
            <a:pPr marL="0" indent="0">
              <a:buNone/>
            </a:pPr>
            <a:r>
              <a:rPr lang="en-US" dirty="0"/>
              <a:t>d</a:t>
            </a:r>
            <a:r>
              <a:rPr lang="en-US" dirty="0" smtClean="0"/>
              <a:t>o { </a:t>
            </a:r>
            <a:r>
              <a:rPr lang="en-US" dirty="0" err="1" smtClean="0"/>
              <a:t>sem_wait</a:t>
            </a:r>
            <a:r>
              <a:rPr lang="en-US" dirty="0" smtClean="0"/>
              <a:t> (&amp;full);</a:t>
            </a:r>
          </a:p>
          <a:p>
            <a:pPr marL="0" indent="0">
              <a:buNone/>
            </a:pPr>
            <a:r>
              <a:rPr lang="en-US" dirty="0"/>
              <a:t> </a:t>
            </a:r>
            <a:r>
              <a:rPr lang="en-US" dirty="0" smtClean="0"/>
              <a:t>       private index = 0;</a:t>
            </a:r>
          </a:p>
          <a:p>
            <a:pPr marL="0" indent="0">
              <a:buNone/>
            </a:pPr>
            <a:r>
              <a:rPr lang="en-US" dirty="0"/>
              <a:t> </a:t>
            </a:r>
            <a:r>
              <a:rPr lang="en-US" dirty="0" smtClean="0"/>
              <a:t>       while (buffer[index]==X)</a:t>
            </a:r>
          </a:p>
          <a:p>
            <a:pPr marL="0" indent="0">
              <a:buNone/>
            </a:pPr>
            <a:r>
              <a:rPr lang="en-US" dirty="0"/>
              <a:t> </a:t>
            </a:r>
            <a:r>
              <a:rPr lang="en-US" dirty="0" smtClean="0"/>
              <a:t>              index++;</a:t>
            </a:r>
          </a:p>
          <a:p>
            <a:pPr marL="0" indent="0">
              <a:buNone/>
            </a:pPr>
            <a:r>
              <a:rPr lang="en-US" dirty="0"/>
              <a:t> </a:t>
            </a:r>
            <a:r>
              <a:rPr lang="en-US" dirty="0" smtClean="0"/>
              <a:t>        item = buffer[index];</a:t>
            </a:r>
          </a:p>
          <a:p>
            <a:pPr marL="0" indent="0">
              <a:buNone/>
            </a:pPr>
            <a:r>
              <a:rPr lang="en-US" dirty="0"/>
              <a:t> </a:t>
            </a:r>
            <a:r>
              <a:rPr lang="en-US" dirty="0" smtClean="0"/>
              <a:t>        buffer[index] = X;</a:t>
            </a:r>
          </a:p>
          <a:p>
            <a:pPr marL="0" indent="0">
              <a:buNone/>
            </a:pPr>
            <a:r>
              <a:rPr lang="en-US" dirty="0"/>
              <a:t> </a:t>
            </a:r>
            <a:r>
              <a:rPr lang="en-US" dirty="0" smtClean="0"/>
              <a:t>        </a:t>
            </a:r>
            <a:r>
              <a:rPr lang="en-US" dirty="0" err="1" smtClean="0"/>
              <a:t>sem_post</a:t>
            </a:r>
            <a:r>
              <a:rPr lang="en-US" dirty="0" smtClean="0"/>
              <a:t> (&amp;empty);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26737602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 (Correct)</a:t>
            </a:r>
            <a:endParaRPr lang="en-US" dirty="0"/>
          </a:p>
        </p:txBody>
      </p:sp>
      <p:sp>
        <p:nvSpPr>
          <p:cNvPr id="3" name="Content Placeholder 2"/>
          <p:cNvSpPr>
            <a:spLocks noGrp="1"/>
          </p:cNvSpPr>
          <p:nvPr>
            <p:ph sz="half" idx="1"/>
          </p:nvPr>
        </p:nvSpPr>
        <p:spPr>
          <a:xfrm>
            <a:off x="381000" y="1600200"/>
            <a:ext cx="4191000" cy="5257800"/>
          </a:xfrm>
        </p:spPr>
        <p:txBody>
          <a:bodyPr>
            <a:normAutofit/>
          </a:bodyPr>
          <a:lstStyle/>
          <a:p>
            <a:pPr marL="0" indent="0">
              <a:buNone/>
            </a:pPr>
            <a:r>
              <a:rPr lang="en-US" sz="2200" dirty="0" smtClean="0"/>
              <a:t>Producer:</a:t>
            </a:r>
          </a:p>
          <a:p>
            <a:pPr marL="0" indent="0">
              <a:buNone/>
            </a:pPr>
            <a:r>
              <a:rPr lang="en-US" sz="2200" dirty="0" smtClean="0"/>
              <a:t>private item = X;</a:t>
            </a:r>
          </a:p>
          <a:p>
            <a:pPr marL="0" indent="0">
              <a:buNone/>
            </a:pPr>
            <a:r>
              <a:rPr lang="en-US" sz="2200" dirty="0"/>
              <a:t>d</a:t>
            </a:r>
            <a:r>
              <a:rPr lang="en-US" sz="2200" dirty="0" smtClean="0"/>
              <a:t>o { if (item == X) Generate a new item</a:t>
            </a:r>
          </a:p>
          <a:p>
            <a:pPr marL="0" indent="0">
              <a:buNone/>
            </a:pPr>
            <a:r>
              <a:rPr lang="en-US" sz="2200" dirty="0"/>
              <a:t> </a:t>
            </a:r>
            <a:r>
              <a:rPr lang="en-US" sz="2200" dirty="0" smtClean="0"/>
              <a:t>      </a:t>
            </a:r>
            <a:r>
              <a:rPr lang="en-US" sz="2200" dirty="0" err="1" smtClean="0"/>
              <a:t>sem_wait</a:t>
            </a:r>
            <a:r>
              <a:rPr lang="en-US" sz="2200" dirty="0" smtClean="0"/>
              <a:t> (&amp;pro);</a:t>
            </a:r>
          </a:p>
          <a:p>
            <a:pPr marL="0" indent="0">
              <a:buNone/>
            </a:pPr>
            <a:r>
              <a:rPr lang="en-US" sz="2200" dirty="0"/>
              <a:t> </a:t>
            </a:r>
            <a:r>
              <a:rPr lang="en-US" sz="2200" dirty="0" smtClean="0"/>
              <a:t>      private index = </a:t>
            </a:r>
            <a:r>
              <a:rPr lang="en-US" sz="2200" dirty="0" err="1" smtClean="0"/>
              <a:t>nextp</a:t>
            </a:r>
            <a:r>
              <a:rPr lang="en-US" sz="2200" dirty="0" smtClean="0"/>
              <a:t>;</a:t>
            </a:r>
          </a:p>
          <a:p>
            <a:pPr marL="0" indent="0">
              <a:buNone/>
            </a:pPr>
            <a:r>
              <a:rPr lang="en-US" sz="2200" dirty="0"/>
              <a:t> </a:t>
            </a:r>
            <a:r>
              <a:rPr lang="en-US" sz="2200" dirty="0" smtClean="0"/>
              <a:t>      </a:t>
            </a:r>
            <a:r>
              <a:rPr lang="en-US" sz="2200" dirty="0" err="1" smtClean="0"/>
              <a:t>nextp</a:t>
            </a:r>
            <a:r>
              <a:rPr lang="en-US" sz="2200" dirty="0" smtClean="0"/>
              <a:t>  = (nextp+1)%N;</a:t>
            </a:r>
          </a:p>
          <a:p>
            <a:pPr marL="0" indent="0">
              <a:buNone/>
            </a:pPr>
            <a:r>
              <a:rPr lang="en-US" sz="2200" dirty="0"/>
              <a:t> </a:t>
            </a:r>
            <a:r>
              <a:rPr lang="en-US" sz="2200" dirty="0" smtClean="0"/>
              <a:t>      </a:t>
            </a:r>
            <a:r>
              <a:rPr lang="en-US" sz="2200" dirty="0" err="1" smtClean="0"/>
              <a:t>sem_post</a:t>
            </a:r>
            <a:r>
              <a:rPr lang="en-US" sz="2200" dirty="0" smtClean="0"/>
              <a:t> (&amp;pro);</a:t>
            </a:r>
          </a:p>
          <a:p>
            <a:pPr marL="0" indent="0">
              <a:buNone/>
            </a:pPr>
            <a:r>
              <a:rPr lang="en-US" sz="2200" dirty="0"/>
              <a:t> </a:t>
            </a:r>
            <a:r>
              <a:rPr lang="en-US" sz="2200" dirty="0" smtClean="0"/>
              <a:t>      </a:t>
            </a:r>
            <a:r>
              <a:rPr lang="en-US" sz="2200" dirty="0" err="1" smtClean="0"/>
              <a:t>sem_wait</a:t>
            </a:r>
            <a:r>
              <a:rPr lang="en-US" sz="2200" dirty="0" smtClean="0"/>
              <a:t> (&amp;empty);</a:t>
            </a:r>
          </a:p>
          <a:p>
            <a:pPr marL="0" indent="0">
              <a:buNone/>
            </a:pPr>
            <a:r>
              <a:rPr lang="en-US" sz="2200" dirty="0"/>
              <a:t> </a:t>
            </a:r>
            <a:r>
              <a:rPr lang="en-US" sz="2200" dirty="0" smtClean="0"/>
              <a:t>      CAS (X, &amp;buffer[index], &amp;item);</a:t>
            </a:r>
          </a:p>
          <a:p>
            <a:pPr marL="0" indent="0">
              <a:buNone/>
            </a:pPr>
            <a:r>
              <a:rPr lang="en-US" sz="2200" dirty="0"/>
              <a:t> </a:t>
            </a:r>
            <a:r>
              <a:rPr lang="en-US" sz="2200" dirty="0" smtClean="0"/>
              <a:t>      if (item == X) </a:t>
            </a:r>
            <a:r>
              <a:rPr lang="en-US" sz="2200" dirty="0" err="1" smtClean="0"/>
              <a:t>sem_post</a:t>
            </a:r>
            <a:r>
              <a:rPr lang="en-US" sz="2200" dirty="0" smtClean="0"/>
              <a:t> (&amp;full);</a:t>
            </a:r>
          </a:p>
          <a:p>
            <a:pPr marL="0" indent="0">
              <a:buNone/>
            </a:pPr>
            <a:r>
              <a:rPr lang="en-US" sz="2200" dirty="0"/>
              <a:t> </a:t>
            </a:r>
            <a:r>
              <a:rPr lang="en-US" sz="2200" dirty="0" smtClean="0"/>
              <a:t>      else </a:t>
            </a:r>
            <a:r>
              <a:rPr lang="en-US" sz="2200" dirty="0" err="1" smtClean="0"/>
              <a:t>sem_post</a:t>
            </a:r>
            <a:r>
              <a:rPr lang="en-US" sz="2200" dirty="0" smtClean="0"/>
              <a:t> (&amp;empty);</a:t>
            </a:r>
          </a:p>
          <a:p>
            <a:pPr marL="0" indent="0">
              <a:buNone/>
            </a:pPr>
            <a:r>
              <a:rPr lang="en-US" sz="2200" dirty="0" smtClean="0"/>
              <a:t>} while (more to produce);</a:t>
            </a:r>
            <a:endParaRPr lang="en-US" sz="2200" dirty="0"/>
          </a:p>
        </p:txBody>
      </p:sp>
      <p:sp>
        <p:nvSpPr>
          <p:cNvPr id="4" name="Content Placeholder 3"/>
          <p:cNvSpPr>
            <a:spLocks noGrp="1"/>
          </p:cNvSpPr>
          <p:nvPr>
            <p:ph sz="half" idx="2"/>
          </p:nvPr>
        </p:nvSpPr>
        <p:spPr>
          <a:xfrm>
            <a:off x="4648200" y="1600200"/>
            <a:ext cx="4495800" cy="5257800"/>
          </a:xfrm>
        </p:spPr>
        <p:txBody>
          <a:bodyPr>
            <a:normAutofit/>
          </a:bodyPr>
          <a:lstStyle/>
          <a:p>
            <a:pPr marL="0" indent="0">
              <a:buNone/>
            </a:pPr>
            <a:r>
              <a:rPr lang="en-US" sz="2200" dirty="0" smtClean="0"/>
              <a:t>Consumer:</a:t>
            </a:r>
          </a:p>
          <a:p>
            <a:pPr marL="0" indent="0">
              <a:buNone/>
            </a:pPr>
            <a:r>
              <a:rPr lang="en-US" sz="2200" dirty="0"/>
              <a:t>d</a:t>
            </a:r>
            <a:r>
              <a:rPr lang="en-US" sz="2200" dirty="0" smtClean="0"/>
              <a:t>o { </a:t>
            </a:r>
          </a:p>
          <a:p>
            <a:pPr marL="0" indent="0">
              <a:buNone/>
            </a:pPr>
            <a:r>
              <a:rPr lang="en-US" sz="2200" dirty="0"/>
              <a:t> </a:t>
            </a:r>
            <a:r>
              <a:rPr lang="en-US" sz="2200" dirty="0" smtClean="0"/>
              <a:t>  </a:t>
            </a:r>
            <a:r>
              <a:rPr lang="en-US" sz="2200" dirty="0" err="1" smtClean="0"/>
              <a:t>sem_wait</a:t>
            </a:r>
            <a:r>
              <a:rPr lang="en-US" sz="2200" dirty="0" smtClean="0"/>
              <a:t> (&amp;full);</a:t>
            </a:r>
          </a:p>
          <a:p>
            <a:pPr marL="0" indent="0">
              <a:buNone/>
            </a:pPr>
            <a:r>
              <a:rPr lang="en-US" sz="2200" dirty="0"/>
              <a:t> </a:t>
            </a:r>
            <a:r>
              <a:rPr lang="en-US" sz="2200" dirty="0" smtClean="0"/>
              <a:t>  private index = 0;</a:t>
            </a:r>
          </a:p>
          <a:p>
            <a:pPr marL="0" indent="0">
              <a:buNone/>
            </a:pPr>
            <a:r>
              <a:rPr lang="en-US" sz="2200" dirty="0"/>
              <a:t> </a:t>
            </a:r>
            <a:r>
              <a:rPr lang="en-US" sz="2200" dirty="0" smtClean="0"/>
              <a:t>  private item = X;</a:t>
            </a:r>
          </a:p>
          <a:p>
            <a:pPr marL="0" indent="0">
              <a:buNone/>
            </a:pPr>
            <a:r>
              <a:rPr lang="en-US" sz="2200" dirty="0"/>
              <a:t> </a:t>
            </a:r>
            <a:r>
              <a:rPr lang="en-US" sz="2200" dirty="0" smtClean="0"/>
              <a:t>  while (item == X) {</a:t>
            </a:r>
          </a:p>
          <a:p>
            <a:pPr marL="0" indent="0">
              <a:buNone/>
            </a:pPr>
            <a:r>
              <a:rPr lang="en-US" sz="2200" dirty="0"/>
              <a:t> </a:t>
            </a:r>
            <a:r>
              <a:rPr lang="en-US" sz="2200" dirty="0" smtClean="0"/>
              <a:t>      XCHG (&amp;buffer[index], &amp;item);</a:t>
            </a:r>
          </a:p>
          <a:p>
            <a:pPr marL="0" indent="0">
              <a:buNone/>
            </a:pPr>
            <a:r>
              <a:rPr lang="en-US" sz="2200" dirty="0"/>
              <a:t> </a:t>
            </a:r>
            <a:r>
              <a:rPr lang="en-US" sz="2200" dirty="0" smtClean="0"/>
              <a:t>      index++;</a:t>
            </a:r>
          </a:p>
          <a:p>
            <a:pPr marL="0" indent="0">
              <a:buNone/>
            </a:pPr>
            <a:r>
              <a:rPr lang="en-US" sz="2200" dirty="0"/>
              <a:t> </a:t>
            </a:r>
            <a:r>
              <a:rPr lang="en-US" sz="2200" dirty="0" smtClean="0"/>
              <a:t>  }</a:t>
            </a:r>
          </a:p>
          <a:p>
            <a:pPr marL="0" indent="0">
              <a:buNone/>
            </a:pPr>
            <a:r>
              <a:rPr lang="en-US" sz="2200" dirty="0"/>
              <a:t> </a:t>
            </a:r>
            <a:r>
              <a:rPr lang="en-US" sz="2200" dirty="0" smtClean="0"/>
              <a:t>  </a:t>
            </a:r>
            <a:r>
              <a:rPr lang="en-US" sz="2200" dirty="0" err="1" smtClean="0"/>
              <a:t>sem_post</a:t>
            </a:r>
            <a:r>
              <a:rPr lang="en-US" sz="2200" dirty="0" smtClean="0"/>
              <a:t> (&amp;empty);</a:t>
            </a:r>
          </a:p>
          <a:p>
            <a:pPr marL="0" indent="0">
              <a:buNone/>
            </a:pPr>
            <a:r>
              <a:rPr lang="en-US" sz="2200" dirty="0"/>
              <a:t> </a:t>
            </a:r>
            <a:r>
              <a:rPr lang="en-US" sz="2200" dirty="0" smtClean="0"/>
              <a:t>  Use item</a:t>
            </a:r>
          </a:p>
          <a:p>
            <a:pPr marL="0" indent="0">
              <a:buNone/>
            </a:pPr>
            <a:r>
              <a:rPr lang="en-US" sz="2200" dirty="0" smtClean="0"/>
              <a:t>} while (more to consume);</a:t>
            </a:r>
            <a:endParaRPr lang="en-US" sz="2200" dirty="0"/>
          </a:p>
        </p:txBody>
      </p:sp>
    </p:spTree>
    <p:extLst>
      <p:ext uri="{BB962C8B-B14F-4D97-AF65-F5344CB8AC3E}">
        <p14:creationId xmlns:p14="http://schemas.microsoft.com/office/powerpoint/2010/main" val="85691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(Correct)</a:t>
            </a: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r>
              <a:rPr lang="en-US" dirty="0" smtClean="0"/>
              <a:t>We can further simplify the producer</a:t>
            </a:r>
          </a:p>
          <a:p>
            <a:pPr marL="457200" lvl="1" indent="0">
              <a:buNone/>
            </a:pPr>
            <a:r>
              <a:rPr lang="en-US" dirty="0"/>
              <a:t>d</a:t>
            </a:r>
            <a:r>
              <a:rPr lang="en-US" dirty="0" smtClean="0"/>
              <a:t>o {</a:t>
            </a:r>
          </a:p>
          <a:p>
            <a:pPr marL="457200" lvl="1" indent="0">
              <a:buNone/>
            </a:pPr>
            <a:r>
              <a:rPr lang="en-US" dirty="0"/>
              <a:t> </a:t>
            </a:r>
            <a:r>
              <a:rPr lang="en-US" dirty="0" smtClean="0"/>
              <a:t>   Generate a new item</a:t>
            </a:r>
          </a:p>
          <a:p>
            <a:pPr marL="457200" lvl="1" indent="0">
              <a:buNone/>
            </a:pPr>
            <a:r>
              <a:rPr lang="en-US" dirty="0"/>
              <a:t> </a:t>
            </a:r>
            <a:r>
              <a:rPr lang="en-US" dirty="0" smtClean="0"/>
              <a:t>   private index = 0;</a:t>
            </a:r>
          </a:p>
          <a:p>
            <a:pPr marL="457200" lvl="1" indent="0">
              <a:buNone/>
            </a:pPr>
            <a:r>
              <a:rPr lang="en-US" dirty="0"/>
              <a:t> </a:t>
            </a:r>
            <a:r>
              <a:rPr lang="en-US" dirty="0" smtClean="0"/>
              <a:t>   </a:t>
            </a:r>
            <a:r>
              <a:rPr lang="en-US" dirty="0" err="1" smtClean="0"/>
              <a:t>sem_wait</a:t>
            </a:r>
            <a:r>
              <a:rPr lang="en-US" dirty="0" smtClean="0"/>
              <a:t> (&amp;empty);</a:t>
            </a:r>
          </a:p>
          <a:p>
            <a:pPr marL="457200" lvl="1" indent="0">
              <a:buNone/>
            </a:pPr>
            <a:r>
              <a:rPr lang="en-US" dirty="0"/>
              <a:t> </a:t>
            </a:r>
            <a:r>
              <a:rPr lang="en-US" dirty="0" smtClean="0"/>
              <a:t>   while (</a:t>
            </a:r>
            <a:r>
              <a:rPr lang="en-US" dirty="0"/>
              <a:t>1</a:t>
            </a:r>
            <a:r>
              <a:rPr lang="en-US" dirty="0" smtClean="0"/>
              <a:t>) {</a:t>
            </a:r>
          </a:p>
          <a:p>
            <a:pPr marL="457200" lvl="1" indent="0">
              <a:buNone/>
            </a:pPr>
            <a:r>
              <a:rPr lang="en-US" dirty="0" smtClean="0"/>
              <a:t>        </a:t>
            </a:r>
            <a:r>
              <a:rPr lang="en-US" dirty="0" err="1" smtClean="0"/>
              <a:t>original_item</a:t>
            </a:r>
            <a:r>
              <a:rPr lang="en-US" dirty="0" smtClean="0"/>
              <a:t> = item;</a:t>
            </a:r>
          </a:p>
          <a:p>
            <a:pPr marL="457200" lvl="1" indent="0">
              <a:buNone/>
            </a:pPr>
            <a:r>
              <a:rPr lang="en-US" dirty="0"/>
              <a:t> </a:t>
            </a:r>
            <a:r>
              <a:rPr lang="en-US" dirty="0" smtClean="0"/>
              <a:t>       CAS (X, &amp;buffer[index], &amp;item);</a:t>
            </a:r>
          </a:p>
          <a:p>
            <a:pPr marL="457200" lvl="1" indent="0">
              <a:buNone/>
            </a:pPr>
            <a:r>
              <a:rPr lang="en-US" dirty="0"/>
              <a:t> </a:t>
            </a:r>
            <a:r>
              <a:rPr lang="en-US" dirty="0" smtClean="0"/>
              <a:t>       if (item == X) break;</a:t>
            </a:r>
          </a:p>
          <a:p>
            <a:pPr marL="457200" lvl="1" indent="0">
              <a:buNone/>
            </a:pPr>
            <a:r>
              <a:rPr lang="en-US" dirty="0"/>
              <a:t> </a:t>
            </a:r>
            <a:r>
              <a:rPr lang="en-US" dirty="0" smtClean="0"/>
              <a:t>       index++;</a:t>
            </a:r>
          </a:p>
          <a:p>
            <a:pPr marL="457200" lvl="1" indent="0">
              <a:buNone/>
            </a:pPr>
            <a:r>
              <a:rPr lang="en-US" dirty="0" smtClean="0"/>
              <a:t>        item = </a:t>
            </a:r>
            <a:r>
              <a:rPr lang="en-US" dirty="0" err="1" smtClean="0"/>
              <a:t>original_item</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a:t>
            </a:r>
            <a:r>
              <a:rPr lang="en-US" dirty="0" err="1" smtClean="0"/>
              <a:t>sem_post</a:t>
            </a:r>
            <a:r>
              <a:rPr lang="en-US" dirty="0" smtClean="0"/>
              <a:t> (&amp;full);</a:t>
            </a:r>
          </a:p>
          <a:p>
            <a:pPr marL="457200" lvl="1" indent="0">
              <a:buNone/>
            </a:pPr>
            <a:r>
              <a:rPr lang="en-US" dirty="0" smtClean="0"/>
              <a:t>} while (more to produce)</a:t>
            </a:r>
            <a:endParaRPr lang="en-US" dirty="0"/>
          </a:p>
        </p:txBody>
      </p:sp>
    </p:spTree>
    <p:extLst>
      <p:ext uri="{BB962C8B-B14F-4D97-AF65-F5344CB8AC3E}">
        <p14:creationId xmlns:p14="http://schemas.microsoft.com/office/powerpoint/2010/main" val="24412349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operations on a data structure can be classified into two categories</a:t>
            </a:r>
          </a:p>
          <a:p>
            <a:pPr lvl="1"/>
            <a:r>
              <a:rPr lang="en-US" dirty="0" smtClean="0"/>
              <a:t>Operations that only need to read the data structure (e.g., search for an item)</a:t>
            </a:r>
          </a:p>
          <a:p>
            <a:pPr lvl="1"/>
            <a:r>
              <a:rPr lang="en-US" dirty="0" smtClean="0"/>
              <a:t>Operations that need to modify the data structure (e.g., insert or delete an item)</a:t>
            </a:r>
          </a:p>
          <a:p>
            <a:r>
              <a:rPr lang="en-US" dirty="0" smtClean="0"/>
              <a:t>It is unnecessary for read-only operations to hold any lock</a:t>
            </a:r>
          </a:p>
          <a:p>
            <a:pPr lvl="1"/>
            <a:r>
              <a:rPr lang="en-US" dirty="0" smtClean="0"/>
              <a:t>Only reads cannot lead to any data race</a:t>
            </a:r>
          </a:p>
          <a:p>
            <a:pPr lvl="1"/>
            <a:r>
              <a:rPr lang="en-US" dirty="0" smtClean="0"/>
              <a:t>However, writes concurrent with reads must be synchronized</a:t>
            </a:r>
            <a:endParaRPr lang="en-US" dirty="0"/>
          </a:p>
        </p:txBody>
      </p:sp>
    </p:spTree>
    <p:extLst>
      <p:ext uri="{BB962C8B-B14F-4D97-AF65-F5344CB8AC3E}">
        <p14:creationId xmlns:p14="http://schemas.microsoft.com/office/powerpoint/2010/main" val="3908330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r>
              <a:rPr lang="en-US" dirty="0" smtClean="0"/>
              <a:t>Intended outcome: (0, 1)</a:t>
            </a:r>
          </a:p>
          <a:p>
            <a:pPr lvl="1"/>
            <a:r>
              <a:rPr lang="en-US" dirty="0" smtClean="0"/>
              <a:t>Introduce two synchronization variables: </a:t>
            </a:r>
            <a:r>
              <a:rPr lang="en-US" dirty="0" err="1" smtClean="0"/>
              <a:t>flagA</a:t>
            </a:r>
            <a:r>
              <a:rPr lang="en-US" dirty="0" smtClean="0"/>
              <a:t> and </a:t>
            </a:r>
            <a:r>
              <a:rPr lang="en-US" dirty="0" err="1" smtClean="0"/>
              <a:t>flagB</a:t>
            </a:r>
            <a:r>
              <a:rPr lang="en-US" dirty="0" smtClean="0"/>
              <a:t> initialized to zero</a:t>
            </a:r>
            <a:endParaRPr lang="en-US" dirty="0"/>
          </a:p>
          <a:p>
            <a:pPr lvl="2"/>
            <a:r>
              <a:rPr lang="en-US" dirty="0" smtClean="0"/>
              <a:t>These are necessarily shared variables</a:t>
            </a:r>
          </a:p>
          <a:p>
            <a:pPr lvl="2"/>
            <a:r>
              <a:rPr lang="en-US" dirty="0" err="1" smtClean="0"/>
              <a:t>flagA</a:t>
            </a:r>
            <a:r>
              <a:rPr lang="en-US" dirty="0" smtClean="0"/>
              <a:t> is used to enforce a particular order between the concurrent read and the write to A; likewise </a:t>
            </a:r>
            <a:r>
              <a:rPr lang="en-US" dirty="0" err="1" smtClean="0"/>
              <a:t>flagB</a:t>
            </a:r>
            <a:r>
              <a:rPr lang="en-US" dirty="0" smtClean="0"/>
              <a:t> is used</a:t>
            </a:r>
          </a:p>
          <a:p>
            <a:pPr marL="457200" lvl="1" indent="0">
              <a:buNone/>
            </a:pPr>
            <a:r>
              <a:rPr lang="en-US" dirty="0" smtClean="0"/>
              <a:t>P0: A=1; </a:t>
            </a:r>
            <a:r>
              <a:rPr lang="en-US" dirty="0" err="1" smtClean="0"/>
              <a:t>printf</a:t>
            </a:r>
            <a:r>
              <a:rPr lang="en-US" dirty="0" smtClean="0"/>
              <a:t> (“%d\n”, B); </a:t>
            </a:r>
            <a:r>
              <a:rPr lang="en-US" dirty="0" err="1" smtClean="0"/>
              <a:t>flagB</a:t>
            </a:r>
            <a:r>
              <a:rPr lang="en-US" dirty="0" smtClean="0"/>
              <a:t>=1;</a:t>
            </a:r>
          </a:p>
          <a:p>
            <a:pPr marL="457200" lvl="1" indent="0">
              <a:buNone/>
            </a:pPr>
            <a:r>
              <a:rPr lang="en-US" dirty="0" smtClean="0"/>
              <a:t>P1: while (!</a:t>
            </a:r>
            <a:r>
              <a:rPr lang="en-US" dirty="0" err="1" smtClean="0"/>
              <a:t>flagB</a:t>
            </a:r>
            <a:r>
              <a:rPr lang="en-US" dirty="0" smtClean="0"/>
              <a:t>); B=1; </a:t>
            </a:r>
            <a:r>
              <a:rPr lang="en-US" dirty="0" err="1" smtClean="0"/>
              <a:t>printf</a:t>
            </a:r>
            <a:r>
              <a:rPr lang="en-US" dirty="0" smtClean="0"/>
              <a:t> (“%d\n”, A);</a:t>
            </a:r>
          </a:p>
          <a:p>
            <a:pPr lvl="1"/>
            <a:r>
              <a:rPr lang="en-US" dirty="0" smtClean="0"/>
              <a:t>Observe how the printed value of B in P0 automatically enforces an order on the operations to A as well</a:t>
            </a:r>
          </a:p>
          <a:p>
            <a:pPr lvl="2"/>
            <a:r>
              <a:rPr lang="en-US" dirty="0" err="1" smtClean="0"/>
              <a:t>flagA</a:t>
            </a:r>
            <a:r>
              <a:rPr lang="en-US" dirty="0" smtClean="0"/>
              <a:t>  is not needed</a:t>
            </a:r>
          </a:p>
        </p:txBody>
      </p:sp>
    </p:spTree>
    <p:extLst>
      <p:ext uri="{BB962C8B-B14F-4D97-AF65-F5344CB8AC3E}">
        <p14:creationId xmlns:p14="http://schemas.microsoft.com/office/powerpoint/2010/main" val="975172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Reader/Writer locks allow multiple readers to read a data structure concurrently, but also synchronizes with writes</a:t>
            </a:r>
          </a:p>
          <a:p>
            <a:r>
              <a:rPr lang="en-US" dirty="0" smtClean="0"/>
              <a:t>POSIX thread library offers reader/writer locks</a:t>
            </a:r>
          </a:p>
          <a:p>
            <a:r>
              <a:rPr lang="en-US" dirty="0" smtClean="0"/>
              <a:t>A reader/writer lock can also be implemented using semaphores and we will focus on such an implementation</a:t>
            </a:r>
          </a:p>
          <a:p>
            <a:pPr marL="457200" lvl="1" indent="0">
              <a:buNone/>
            </a:pPr>
            <a:r>
              <a:rPr lang="en-US" dirty="0" err="1" smtClean="0"/>
              <a:t>typedef</a:t>
            </a:r>
            <a:r>
              <a:rPr lang="en-US" dirty="0" smtClean="0"/>
              <a:t> </a:t>
            </a:r>
            <a:r>
              <a:rPr lang="en-US" dirty="0" err="1" smtClean="0"/>
              <a:t>struct</a:t>
            </a:r>
            <a:r>
              <a:rPr lang="en-US" dirty="0" smtClean="0"/>
              <a:t> {</a:t>
            </a:r>
          </a:p>
          <a:p>
            <a:pPr marL="457200" lvl="1" indent="0">
              <a:buNone/>
            </a:pPr>
            <a:r>
              <a:rPr lang="en-US" dirty="0" smtClean="0"/>
              <a:t>   </a:t>
            </a:r>
            <a:r>
              <a:rPr lang="en-US" dirty="0" err="1" smtClean="0"/>
              <a:t>sem_t</a:t>
            </a:r>
            <a:r>
              <a:rPr lang="en-US" dirty="0" smtClean="0"/>
              <a:t> lock;           // used to update reader count</a:t>
            </a:r>
          </a:p>
          <a:p>
            <a:pPr marL="457200" lvl="1" indent="0">
              <a:buNone/>
            </a:pPr>
            <a:r>
              <a:rPr lang="en-US" dirty="0" smtClean="0"/>
              <a:t>   </a:t>
            </a:r>
            <a:r>
              <a:rPr lang="en-US" dirty="0" err="1" smtClean="0"/>
              <a:t>sem_t</a:t>
            </a:r>
            <a:r>
              <a:rPr lang="en-US" dirty="0" smtClean="0"/>
              <a:t> </a:t>
            </a:r>
            <a:r>
              <a:rPr lang="en-US" dirty="0" err="1" smtClean="0"/>
              <a:t>writelock</a:t>
            </a:r>
            <a:r>
              <a:rPr lang="en-US" dirty="0" smtClean="0"/>
              <a:t>;  // need for writing</a:t>
            </a:r>
          </a:p>
          <a:p>
            <a:pPr marL="457200" lvl="1" indent="0">
              <a:buNone/>
            </a:pPr>
            <a:r>
              <a:rPr lang="en-US" dirty="0" smtClean="0"/>
              <a:t>   </a:t>
            </a:r>
            <a:r>
              <a:rPr lang="en-US" dirty="0" err="1" smtClean="0"/>
              <a:t>int</a:t>
            </a:r>
            <a:r>
              <a:rPr lang="en-US" dirty="0" smtClean="0"/>
              <a:t> readers;           // reader count</a:t>
            </a:r>
          </a:p>
          <a:p>
            <a:pPr marL="457200" lvl="1" indent="0">
              <a:buNone/>
            </a:pPr>
            <a:r>
              <a:rPr lang="en-US" dirty="0" smtClean="0"/>
              <a:t>} </a:t>
            </a:r>
            <a:r>
              <a:rPr lang="en-US" dirty="0" err="1" smtClean="0"/>
              <a:t>rwlock_t</a:t>
            </a:r>
            <a:r>
              <a:rPr lang="en-US" dirty="0" smtClean="0"/>
              <a:t>;</a:t>
            </a:r>
          </a:p>
          <a:p>
            <a:endParaRPr lang="en-US" dirty="0"/>
          </a:p>
        </p:txBody>
      </p:sp>
    </p:spTree>
    <p:extLst>
      <p:ext uri="{BB962C8B-B14F-4D97-AF65-F5344CB8AC3E}">
        <p14:creationId xmlns:p14="http://schemas.microsoft.com/office/powerpoint/2010/main" val="17477259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Initialization</a:t>
            </a:r>
          </a:p>
          <a:p>
            <a:pPr marL="457200" lvl="1" indent="0">
              <a:buNone/>
            </a:pPr>
            <a:r>
              <a:rPr lang="en-US" dirty="0" smtClean="0"/>
              <a:t>void </a:t>
            </a:r>
            <a:r>
              <a:rPr lang="en-US" dirty="0" err="1" smtClean="0"/>
              <a:t>rwlock_init</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rw</a:t>
            </a:r>
            <a:r>
              <a:rPr lang="en-US" dirty="0" smtClean="0"/>
              <a:t>-&gt;readers = 0;</a:t>
            </a:r>
          </a:p>
          <a:p>
            <a:pPr marL="457200" lvl="1" indent="0">
              <a:buNone/>
            </a:pPr>
            <a:r>
              <a:rPr lang="en-US" dirty="0" smtClean="0"/>
              <a:t>   </a:t>
            </a:r>
            <a:r>
              <a:rPr lang="en-US" dirty="0" err="1" smtClean="0"/>
              <a:t>sem_init</a:t>
            </a:r>
            <a:r>
              <a:rPr lang="en-US" dirty="0" smtClean="0"/>
              <a:t> (&amp;</a:t>
            </a:r>
            <a:r>
              <a:rPr lang="en-US" dirty="0" err="1" smtClean="0"/>
              <a:t>rw</a:t>
            </a:r>
            <a:r>
              <a:rPr lang="en-US" dirty="0" smtClean="0"/>
              <a:t>-&gt;lock, 0, 1);</a:t>
            </a:r>
          </a:p>
          <a:p>
            <a:pPr marL="457200" lvl="1" indent="0">
              <a:buNone/>
            </a:pPr>
            <a:r>
              <a:rPr lang="en-US" dirty="0" smtClean="0"/>
              <a:t>   </a:t>
            </a:r>
            <a:r>
              <a:rPr lang="en-US" dirty="0" err="1" smtClean="0"/>
              <a:t>sem_init</a:t>
            </a:r>
            <a:r>
              <a:rPr lang="en-US" dirty="0" smtClean="0"/>
              <a:t> (&amp;</a:t>
            </a:r>
            <a:r>
              <a:rPr lang="en-US" dirty="0" err="1" smtClean="0"/>
              <a:t>rw</a:t>
            </a:r>
            <a:r>
              <a:rPr lang="en-US" dirty="0" smtClean="0"/>
              <a:t>-&gt;</a:t>
            </a:r>
            <a:r>
              <a:rPr lang="en-US" dirty="0" err="1" smtClean="0"/>
              <a:t>writelock</a:t>
            </a:r>
            <a:r>
              <a:rPr lang="en-US" dirty="0" smtClean="0"/>
              <a:t>, 0, 1);</a:t>
            </a:r>
          </a:p>
          <a:p>
            <a:pPr marL="457200" lvl="1" indent="0">
              <a:buNone/>
            </a:pPr>
            <a:r>
              <a:rPr lang="en-US" dirty="0" smtClean="0"/>
              <a:t>}</a:t>
            </a:r>
          </a:p>
          <a:p>
            <a:r>
              <a:rPr lang="en-US" dirty="0" smtClean="0"/>
              <a:t>Acquire for reader lock</a:t>
            </a:r>
          </a:p>
          <a:p>
            <a:pPr marL="457200" lvl="1" indent="0">
              <a:buNone/>
            </a:pPr>
            <a:r>
              <a:rPr lang="en-US" dirty="0" smtClean="0"/>
              <a:t>void </a:t>
            </a:r>
            <a:r>
              <a:rPr lang="en-US" dirty="0" err="1" smtClean="0"/>
              <a:t>rwlock_acquire_readlock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-&gt;lock); </a:t>
            </a:r>
            <a:r>
              <a:rPr lang="en-US" dirty="0" err="1" smtClean="0"/>
              <a:t>rw</a:t>
            </a:r>
            <a:r>
              <a:rPr lang="en-US" dirty="0" smtClean="0"/>
              <a:t>-&gt;readers++;</a:t>
            </a:r>
          </a:p>
          <a:p>
            <a:pPr marL="457200" lvl="1" indent="0">
              <a:buNone/>
            </a:pPr>
            <a:r>
              <a:rPr lang="en-US" dirty="0" smtClean="0"/>
              <a:t>   if (</a:t>
            </a:r>
            <a:r>
              <a:rPr lang="en-US" dirty="0" err="1" smtClean="0"/>
              <a:t>rw</a:t>
            </a:r>
            <a:r>
              <a:rPr lang="en-US" dirty="0" smtClean="0"/>
              <a:t>-&gt;readers == 1) </a:t>
            </a:r>
            <a:r>
              <a:rPr lang="en-US" dirty="0" err="1" smtClean="0"/>
              <a:t>sem_wait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-&gt;lock);</a:t>
            </a:r>
          </a:p>
          <a:p>
            <a:pPr marL="457200" lvl="1" indent="0">
              <a:buNone/>
            </a:pPr>
            <a:r>
              <a:rPr lang="en-US" dirty="0"/>
              <a:t>}</a:t>
            </a:r>
          </a:p>
        </p:txBody>
      </p:sp>
    </p:spTree>
    <p:extLst>
      <p:ext uri="{BB962C8B-B14F-4D97-AF65-F5344CB8AC3E}">
        <p14:creationId xmlns:p14="http://schemas.microsoft.com/office/powerpoint/2010/main" val="27240950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Release for reader lock</a:t>
            </a:r>
          </a:p>
          <a:p>
            <a:pPr marL="457200" lvl="1" indent="0">
              <a:buNone/>
            </a:pPr>
            <a:r>
              <a:rPr lang="en-US" dirty="0" smtClean="0"/>
              <a:t>void </a:t>
            </a:r>
            <a:r>
              <a:rPr lang="en-US" dirty="0" err="1" smtClean="0"/>
              <a:t>rwlock_release_readlock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-&gt;lock); </a:t>
            </a:r>
            <a:r>
              <a:rPr lang="en-US" dirty="0" err="1" smtClean="0"/>
              <a:t>rw</a:t>
            </a:r>
            <a:r>
              <a:rPr lang="en-US" dirty="0" smtClean="0"/>
              <a:t>-&gt;readers--;</a:t>
            </a:r>
          </a:p>
          <a:p>
            <a:pPr marL="457200" lvl="1" indent="0">
              <a:buNone/>
            </a:pPr>
            <a:r>
              <a:rPr lang="en-US" dirty="0" smtClean="0"/>
              <a:t>   if (</a:t>
            </a:r>
            <a:r>
              <a:rPr lang="en-US" dirty="0" err="1" smtClean="0"/>
              <a:t>rw</a:t>
            </a:r>
            <a:r>
              <a:rPr lang="en-US" dirty="0" smtClean="0"/>
              <a:t>-&gt;readers == 0) </a:t>
            </a:r>
            <a:r>
              <a:rPr lang="en-US" dirty="0" err="1" smtClean="0"/>
              <a:t>sem_post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-&gt;lock);</a:t>
            </a:r>
          </a:p>
          <a:p>
            <a:pPr marL="457200" lvl="1" indent="0">
              <a:buNone/>
            </a:pPr>
            <a:r>
              <a:rPr lang="en-US" dirty="0" smtClean="0"/>
              <a:t>}</a:t>
            </a:r>
          </a:p>
          <a:p>
            <a:pPr marL="514350" indent="-457200"/>
            <a:r>
              <a:rPr lang="en-US" dirty="0" smtClean="0"/>
              <a:t>Acquire for writer lock</a:t>
            </a:r>
          </a:p>
          <a:p>
            <a:pPr marL="457200" lvl="1" indent="0">
              <a:buNone/>
            </a:pPr>
            <a:r>
              <a:rPr lang="en-US" dirty="0" smtClean="0"/>
              <a:t>void </a:t>
            </a:r>
            <a:r>
              <a:rPr lang="en-US" dirty="0" err="1" smtClean="0"/>
              <a:t>rwlock_acquire_writelock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sem_wait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a:t>}</a:t>
            </a:r>
          </a:p>
        </p:txBody>
      </p:sp>
    </p:spTree>
    <p:extLst>
      <p:ext uri="{BB962C8B-B14F-4D97-AF65-F5344CB8AC3E}">
        <p14:creationId xmlns:p14="http://schemas.microsoft.com/office/powerpoint/2010/main" val="7433094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Reader/Writer lock</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pPr marL="514350" indent="-457200"/>
            <a:r>
              <a:rPr lang="en-US" dirty="0" smtClean="0"/>
              <a:t>Release for writer lock</a:t>
            </a:r>
          </a:p>
          <a:p>
            <a:pPr marL="457200" lvl="1" indent="0">
              <a:buNone/>
            </a:pPr>
            <a:r>
              <a:rPr lang="en-US" dirty="0" smtClean="0"/>
              <a:t>void </a:t>
            </a:r>
            <a:r>
              <a:rPr lang="en-US" dirty="0" err="1" smtClean="0"/>
              <a:t>rwlock_release_writelock</a:t>
            </a:r>
            <a:r>
              <a:rPr lang="en-US" dirty="0" smtClean="0"/>
              <a:t> (</a:t>
            </a:r>
            <a:r>
              <a:rPr lang="en-US" dirty="0" err="1" smtClean="0"/>
              <a:t>rwlock_t</a:t>
            </a:r>
            <a:r>
              <a:rPr lang="en-US" dirty="0" smtClean="0"/>
              <a:t> *</a:t>
            </a:r>
            <a:r>
              <a:rPr lang="en-US" dirty="0" err="1" smtClean="0"/>
              <a:t>rw</a:t>
            </a:r>
            <a:r>
              <a:rPr lang="en-US" dirty="0" smtClean="0"/>
              <a:t>) {</a:t>
            </a:r>
          </a:p>
          <a:p>
            <a:pPr marL="457200" lvl="1" indent="0">
              <a:buNone/>
            </a:pPr>
            <a:r>
              <a:rPr lang="en-US" dirty="0" smtClean="0"/>
              <a:t>   </a:t>
            </a:r>
            <a:r>
              <a:rPr lang="en-US" dirty="0" err="1" smtClean="0"/>
              <a:t>sem_post</a:t>
            </a:r>
            <a:r>
              <a:rPr lang="en-US" dirty="0" smtClean="0"/>
              <a:t> (&amp;</a:t>
            </a:r>
            <a:r>
              <a:rPr lang="en-US" dirty="0" err="1" smtClean="0"/>
              <a:t>rw</a:t>
            </a:r>
            <a:r>
              <a:rPr lang="en-US" dirty="0" smtClean="0"/>
              <a:t>-&gt;</a:t>
            </a:r>
            <a:r>
              <a:rPr lang="en-US" dirty="0" err="1" smtClean="0"/>
              <a:t>writelock</a:t>
            </a:r>
            <a:r>
              <a:rPr lang="en-US" dirty="0" smtClean="0"/>
              <a:t>);</a:t>
            </a:r>
          </a:p>
          <a:p>
            <a:pPr marL="457200" lvl="1" indent="0">
              <a:buNone/>
            </a:pPr>
            <a:r>
              <a:rPr lang="en-US" dirty="0" smtClean="0"/>
              <a:t>}</a:t>
            </a:r>
          </a:p>
          <a:p>
            <a:r>
              <a:rPr lang="en-US" dirty="0" smtClean="0"/>
              <a:t>Fairness not guaranteed in this implementation</a:t>
            </a:r>
          </a:p>
          <a:p>
            <a:pPr lvl="1"/>
            <a:r>
              <a:rPr lang="en-US" dirty="0" smtClean="0"/>
              <a:t>A continuous stream of readers may starve the writers</a:t>
            </a:r>
            <a:endParaRPr lang="en-US" dirty="0"/>
          </a:p>
          <a:p>
            <a:r>
              <a:rPr lang="en-US" dirty="0" smtClean="0"/>
              <a:t>Fairness can be incorporated by putting a cap on the number of readers seen at a stretch</a:t>
            </a:r>
          </a:p>
          <a:p>
            <a:pPr lvl="1"/>
            <a:r>
              <a:rPr lang="en-US" dirty="0" smtClean="0"/>
              <a:t>Must allow writers after each such stretch if writers are </a:t>
            </a:r>
            <a:r>
              <a:rPr lang="en-US" smtClean="0"/>
              <a:t>already waiting</a:t>
            </a:r>
            <a:endParaRPr lang="en-US" dirty="0"/>
          </a:p>
        </p:txBody>
      </p:sp>
    </p:spTree>
    <p:extLst>
      <p:ext uri="{BB962C8B-B14F-4D97-AF65-F5344CB8AC3E}">
        <p14:creationId xmlns:p14="http://schemas.microsoft.com/office/powerpoint/2010/main" val="14472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Suppose n&gt;1 philosophers are dining on a round table</a:t>
            </a:r>
          </a:p>
          <a:p>
            <a:pPr lvl="1"/>
            <a:r>
              <a:rPr lang="en-US" dirty="0" smtClean="0"/>
              <a:t>To the left of every sitting position, there is a chopstick on the table</a:t>
            </a:r>
          </a:p>
          <a:p>
            <a:pPr lvl="1"/>
            <a:r>
              <a:rPr lang="en-US" dirty="0" smtClean="0"/>
              <a:t>A philosopher can eat once she has both left and right </a:t>
            </a:r>
            <a:r>
              <a:rPr lang="en-US" dirty="0" smtClean="0"/>
              <a:t>chopsticks</a:t>
            </a:r>
            <a:endParaRPr lang="en-US" dirty="0" smtClean="0"/>
          </a:p>
        </p:txBody>
      </p:sp>
      <p:sp>
        <p:nvSpPr>
          <p:cNvPr id="4" name="Oval 3"/>
          <p:cNvSpPr/>
          <p:nvPr/>
        </p:nvSpPr>
        <p:spPr>
          <a:xfrm>
            <a:off x="2667000" y="3810000"/>
            <a:ext cx="32004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3860390"/>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0" y="5334000"/>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76800" y="4648200"/>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648200"/>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4572000" y="4317590"/>
            <a:ext cx="533400" cy="6354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5282380"/>
            <a:ext cx="609600" cy="6612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409950" y="5310648"/>
            <a:ext cx="47625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3276600" y="4317590"/>
            <a:ext cx="657225"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48375" y="4800600"/>
            <a:ext cx="457200" cy="44429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81200" y="4889705"/>
            <a:ext cx="457200" cy="44429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38600" y="3276600"/>
            <a:ext cx="457200" cy="44429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038600" y="6400800"/>
            <a:ext cx="457200" cy="44429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1186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838200"/>
            <a:ext cx="8686800" cy="6019800"/>
          </a:xfrm>
        </p:spPr>
        <p:txBody>
          <a:bodyPr>
            <a:normAutofit fontScale="92500"/>
          </a:bodyPr>
          <a:lstStyle/>
          <a:p>
            <a:r>
              <a:rPr lang="en-US" dirty="0" smtClean="0"/>
              <a:t>Suppose n&gt;1 philosophers are dining on a round table</a:t>
            </a:r>
          </a:p>
          <a:p>
            <a:pPr lvl="1"/>
            <a:r>
              <a:rPr lang="en-US" dirty="0" smtClean="0"/>
              <a:t>To the left of every sitting position, there is a chopstick on the table</a:t>
            </a:r>
          </a:p>
          <a:p>
            <a:pPr lvl="1"/>
            <a:r>
              <a:rPr lang="en-US" dirty="0" smtClean="0"/>
              <a:t>A philosopher can eat once she has both left and right chopsticks</a:t>
            </a:r>
          </a:p>
          <a:p>
            <a:pPr lvl="1"/>
            <a:r>
              <a:rPr lang="en-US" dirty="0" smtClean="0"/>
              <a:t>How to synchronize the chopsticks?</a:t>
            </a:r>
          </a:p>
          <a:p>
            <a:pPr lvl="1"/>
            <a:r>
              <a:rPr lang="en-US" dirty="0" smtClean="0"/>
              <a:t>Let chopstick[] be an array of binary semaphores, each initialized to one</a:t>
            </a:r>
          </a:p>
          <a:p>
            <a:pPr lvl="1"/>
            <a:r>
              <a:rPr lang="en-US" dirty="0" smtClean="0"/>
              <a:t>How about the following solution?</a:t>
            </a:r>
          </a:p>
          <a:p>
            <a:pPr marL="457200" lvl="1" indent="0">
              <a:buNone/>
            </a:pPr>
            <a:r>
              <a:rPr lang="en-US" dirty="0" err="1" smtClean="0"/>
              <a:t>sem_wait</a:t>
            </a:r>
            <a:r>
              <a:rPr lang="en-US" dirty="0" smtClean="0"/>
              <a:t>(&amp;chopstick[</a:t>
            </a:r>
            <a:r>
              <a:rPr lang="en-US" dirty="0" err="1" smtClean="0"/>
              <a:t>i</a:t>
            </a:r>
            <a:r>
              <a:rPr lang="en-US" dirty="0" smtClean="0"/>
              <a:t>]); </a:t>
            </a:r>
            <a:r>
              <a:rPr lang="en-US" dirty="0" err="1" smtClean="0"/>
              <a:t>sem_wait</a:t>
            </a:r>
            <a:r>
              <a:rPr lang="en-US" dirty="0" smtClean="0"/>
              <a:t>(&amp;chopstick[(i+1)%n]);</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endParaRPr lang="en-US" dirty="0"/>
          </a:p>
        </p:txBody>
      </p:sp>
    </p:spTree>
    <p:extLst>
      <p:ext uri="{BB962C8B-B14F-4D97-AF65-F5344CB8AC3E}">
        <p14:creationId xmlns:p14="http://schemas.microsoft.com/office/powerpoint/2010/main" val="23466029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Need a symmetry breaking rule</a:t>
            </a:r>
          </a:p>
          <a:p>
            <a:pPr lvl="1"/>
            <a:r>
              <a:rPr lang="en-US" dirty="0" smtClean="0"/>
              <a:t>Central to deadlock avoidance</a:t>
            </a:r>
          </a:p>
          <a:p>
            <a:pPr lvl="1"/>
            <a:r>
              <a:rPr lang="en-US" dirty="0" smtClean="0"/>
              <a:t>Let every even philosopher pick up her left chopstick first and every odd philosopher pick up her right chopstick first.</a:t>
            </a:r>
          </a:p>
          <a:p>
            <a:pPr marL="457200" lvl="1" indent="0">
              <a:buNone/>
            </a:pPr>
            <a:r>
              <a:rPr lang="en-US" dirty="0"/>
              <a:t>i</a:t>
            </a:r>
            <a:r>
              <a:rPr lang="en-US" dirty="0" smtClean="0"/>
              <a:t>f ((i%2) == 0) { </a:t>
            </a:r>
            <a:r>
              <a:rPr lang="en-US" dirty="0" err="1" smtClean="0"/>
              <a:t>sem_wait</a:t>
            </a:r>
            <a:r>
              <a:rPr lang="en-US" dirty="0" smtClean="0"/>
              <a:t>(&amp;chopstick[</a:t>
            </a:r>
            <a:r>
              <a:rPr lang="en-US" dirty="0" err="1" smtClean="0"/>
              <a:t>i</a:t>
            </a:r>
            <a:r>
              <a:rPr lang="en-US" dirty="0" smtClean="0"/>
              <a:t>]); </a:t>
            </a:r>
            <a:r>
              <a:rPr lang="en-US" dirty="0" err="1" smtClean="0"/>
              <a:t>sem_wait</a:t>
            </a:r>
            <a:r>
              <a:rPr lang="en-US" dirty="0" smtClean="0"/>
              <a:t>(&amp;chopstick[(i+1)%n]); }</a:t>
            </a:r>
          </a:p>
          <a:p>
            <a:pPr marL="457200" lvl="1" indent="0">
              <a:buNone/>
            </a:pPr>
            <a:r>
              <a:rPr lang="en-US" dirty="0"/>
              <a:t>e</a:t>
            </a:r>
            <a:r>
              <a:rPr lang="en-US" dirty="0" smtClean="0"/>
              <a:t>lse { </a:t>
            </a:r>
            <a:r>
              <a:rPr lang="en-US" dirty="0" err="1" smtClean="0"/>
              <a:t>sem_wait</a:t>
            </a:r>
            <a:r>
              <a:rPr lang="en-US" dirty="0" smtClean="0"/>
              <a:t>(&amp;chopstick[(i+1)%n]); </a:t>
            </a:r>
            <a:r>
              <a:rPr lang="en-US" dirty="0" err="1" smtClean="0"/>
              <a:t>sem_wait</a:t>
            </a:r>
            <a:r>
              <a:rPr lang="en-US" dirty="0" smtClean="0"/>
              <a:t>(&amp;chopstick[</a:t>
            </a:r>
            <a:r>
              <a:rPr lang="en-US" dirty="0" err="1" smtClean="0"/>
              <a:t>i</a:t>
            </a:r>
            <a:r>
              <a:rPr lang="en-US" dirty="0" smtClean="0"/>
              <a:t>]); }</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p>
        </p:txBody>
      </p:sp>
    </p:spTree>
    <p:extLst>
      <p:ext uri="{BB962C8B-B14F-4D97-AF65-F5344CB8AC3E}">
        <p14:creationId xmlns:p14="http://schemas.microsoft.com/office/powerpoint/2010/main" val="1726678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philosophers’ problem</a:t>
            </a:r>
            <a:endParaRPr lang="en-US" dirty="0"/>
          </a:p>
        </p:txBody>
      </p:sp>
      <p:sp>
        <p:nvSpPr>
          <p:cNvPr id="3" name="Content Placeholder 2"/>
          <p:cNvSpPr>
            <a:spLocks noGrp="1"/>
          </p:cNvSpPr>
          <p:nvPr>
            <p:ph idx="1"/>
          </p:nvPr>
        </p:nvSpPr>
        <p:spPr>
          <a:xfrm>
            <a:off x="457200" y="838200"/>
            <a:ext cx="8686800" cy="6019800"/>
          </a:xfrm>
        </p:spPr>
        <p:txBody>
          <a:bodyPr>
            <a:normAutofit fontScale="92500" lnSpcReduction="10000"/>
          </a:bodyPr>
          <a:lstStyle/>
          <a:p>
            <a:r>
              <a:rPr lang="en-US" dirty="0" smtClean="0"/>
              <a:t>Could also incorporate strict order on locks</a:t>
            </a:r>
          </a:p>
          <a:p>
            <a:pPr marL="457200" lvl="1" indent="0">
              <a:buNone/>
            </a:pPr>
            <a:r>
              <a:rPr lang="en-US" dirty="0" smtClean="0"/>
              <a:t>if (</a:t>
            </a:r>
            <a:r>
              <a:rPr lang="en-US" dirty="0" err="1" smtClean="0"/>
              <a:t>i</a:t>
            </a:r>
            <a:r>
              <a:rPr lang="en-US" dirty="0" smtClean="0"/>
              <a:t> &gt; (i+1)%n) { </a:t>
            </a:r>
          </a:p>
          <a:p>
            <a:pPr marL="457200" lvl="1" indent="0">
              <a:buNone/>
            </a:pPr>
            <a:r>
              <a:rPr lang="en-US" dirty="0"/>
              <a:t> </a:t>
            </a:r>
            <a:r>
              <a:rPr lang="en-US" dirty="0" smtClean="0"/>
              <a:t>  </a:t>
            </a:r>
            <a:r>
              <a:rPr lang="en-US" dirty="0" err="1" smtClean="0"/>
              <a:t>sem_wait</a:t>
            </a:r>
            <a:r>
              <a:rPr lang="en-US" dirty="0" smtClean="0"/>
              <a:t>(&amp;chopstick[</a:t>
            </a:r>
            <a:r>
              <a:rPr lang="en-US" dirty="0" err="1" smtClean="0"/>
              <a:t>i</a:t>
            </a:r>
            <a:r>
              <a:rPr lang="en-US" dirty="0" smtClean="0"/>
              <a:t>]);   </a:t>
            </a:r>
          </a:p>
          <a:p>
            <a:pPr marL="457200" lvl="1" indent="0">
              <a:buNone/>
            </a:pPr>
            <a:r>
              <a:rPr lang="en-US" dirty="0"/>
              <a:t> </a:t>
            </a:r>
            <a:r>
              <a:rPr lang="en-US" dirty="0" smtClean="0"/>
              <a:t>  </a:t>
            </a:r>
            <a:r>
              <a:rPr lang="en-US" dirty="0" err="1" smtClean="0"/>
              <a:t>sem_wait</a:t>
            </a:r>
            <a:r>
              <a:rPr lang="en-US" dirty="0" smtClean="0"/>
              <a:t>(&amp;chopstick[(i+1)%n]); </a:t>
            </a:r>
          </a:p>
          <a:p>
            <a:pPr marL="457200" lvl="1" indent="0">
              <a:buNone/>
            </a:pPr>
            <a:r>
              <a:rPr lang="en-US" dirty="0" smtClean="0"/>
              <a:t>}</a:t>
            </a:r>
          </a:p>
          <a:p>
            <a:pPr marL="457200" lvl="1" indent="0">
              <a:buNone/>
            </a:pPr>
            <a:r>
              <a:rPr lang="en-US" dirty="0"/>
              <a:t>e</a:t>
            </a:r>
            <a:r>
              <a:rPr lang="en-US" dirty="0" smtClean="0"/>
              <a:t>lse { </a:t>
            </a:r>
          </a:p>
          <a:p>
            <a:pPr marL="457200" lvl="1" indent="0">
              <a:buNone/>
            </a:pPr>
            <a:r>
              <a:rPr lang="en-US" dirty="0"/>
              <a:t> </a:t>
            </a:r>
            <a:r>
              <a:rPr lang="en-US" dirty="0" smtClean="0"/>
              <a:t>  </a:t>
            </a:r>
            <a:r>
              <a:rPr lang="en-US" dirty="0" err="1" smtClean="0"/>
              <a:t>sem_wait</a:t>
            </a:r>
            <a:r>
              <a:rPr lang="en-US" dirty="0" smtClean="0"/>
              <a:t>(&amp;chopstick[(i+1)%n]);       </a:t>
            </a:r>
          </a:p>
          <a:p>
            <a:pPr marL="457200" lvl="1" indent="0">
              <a:buNone/>
            </a:pPr>
            <a:r>
              <a:rPr lang="en-US" dirty="0"/>
              <a:t> </a:t>
            </a:r>
            <a:r>
              <a:rPr lang="en-US" dirty="0" smtClean="0"/>
              <a:t>   </a:t>
            </a:r>
            <a:r>
              <a:rPr lang="en-US" dirty="0" err="1" smtClean="0"/>
              <a:t>sem_wait</a:t>
            </a:r>
            <a:r>
              <a:rPr lang="en-US" dirty="0" smtClean="0"/>
              <a:t>(&amp;chopstick[</a:t>
            </a:r>
            <a:r>
              <a:rPr lang="en-US" dirty="0" err="1" smtClean="0"/>
              <a:t>i</a:t>
            </a:r>
            <a:r>
              <a:rPr lang="en-US" dirty="0" smtClean="0"/>
              <a:t>]); </a:t>
            </a:r>
          </a:p>
          <a:p>
            <a:pPr marL="457200" lvl="1" indent="0">
              <a:buNone/>
            </a:pPr>
            <a:r>
              <a:rPr lang="en-US" dirty="0" smtClean="0"/>
              <a:t>}</a:t>
            </a:r>
          </a:p>
          <a:p>
            <a:pPr marL="457200" lvl="1" indent="0">
              <a:buNone/>
            </a:pPr>
            <a:r>
              <a:rPr lang="en-US" dirty="0" smtClean="0"/>
              <a:t>// Eat</a:t>
            </a:r>
          </a:p>
          <a:p>
            <a:pPr marL="457200" lvl="1" indent="0">
              <a:buNone/>
            </a:pPr>
            <a:r>
              <a:rPr lang="en-US" dirty="0" err="1" smtClean="0"/>
              <a:t>sem_post</a:t>
            </a:r>
            <a:r>
              <a:rPr lang="en-US" dirty="0" smtClean="0"/>
              <a:t>(&amp;chopstick[(i+1)%n]); </a:t>
            </a:r>
            <a:r>
              <a:rPr lang="en-US" dirty="0" err="1" smtClean="0"/>
              <a:t>sem_post</a:t>
            </a:r>
            <a:r>
              <a:rPr lang="en-US" dirty="0" smtClean="0"/>
              <a:t>(&amp;chopstick[</a:t>
            </a:r>
            <a:r>
              <a:rPr lang="en-US" dirty="0" err="1" smtClean="0"/>
              <a:t>i</a:t>
            </a:r>
            <a:r>
              <a:rPr lang="en-US" dirty="0" smtClean="0"/>
              <a:t>]);</a:t>
            </a:r>
          </a:p>
          <a:p>
            <a:r>
              <a:rPr lang="en-US" dirty="0" smtClean="0"/>
              <a:t>Which solution offers more concurrency? Any common problem with these solutions?</a:t>
            </a:r>
          </a:p>
        </p:txBody>
      </p:sp>
    </p:spTree>
    <p:extLst>
      <p:ext uri="{BB962C8B-B14F-4D97-AF65-F5344CB8AC3E}">
        <p14:creationId xmlns:p14="http://schemas.microsoft.com/office/powerpoint/2010/main" val="37132490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Concurrency control with semaphores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Consider a function f in a program which can be executed by multiple threads</a:t>
            </a:r>
          </a:p>
          <a:p>
            <a:pPr lvl="1"/>
            <a:r>
              <a:rPr lang="en-US" dirty="0" smtClean="0"/>
              <a:t>The function f allocates a certain sized memory, carries out some computation, and frees the memory</a:t>
            </a:r>
          </a:p>
          <a:p>
            <a:pPr lvl="1"/>
            <a:r>
              <a:rPr lang="en-US" dirty="0" smtClean="0"/>
              <a:t>It turns out that if more than N threads are allowed to execute f simultaneously, the machine may run out of physical memory leading to poor performance</a:t>
            </a:r>
          </a:p>
          <a:p>
            <a:pPr lvl="2"/>
            <a:r>
              <a:rPr lang="en-US" dirty="0" smtClean="0"/>
              <a:t>This is referred to as memory thrashing</a:t>
            </a:r>
          </a:p>
          <a:p>
            <a:pPr lvl="2"/>
            <a:r>
              <a:rPr lang="en-US" dirty="0" smtClean="0"/>
              <a:t>N depends on the total size of installed physical memory</a:t>
            </a:r>
          </a:p>
          <a:p>
            <a:pPr lvl="1"/>
            <a:r>
              <a:rPr lang="en-US" dirty="0" smtClean="0"/>
              <a:t>One simple way to control the degree of concurrency in f is to call </a:t>
            </a:r>
            <a:r>
              <a:rPr lang="en-US" dirty="0" err="1" smtClean="0"/>
              <a:t>sem_wait</a:t>
            </a:r>
            <a:r>
              <a:rPr lang="en-US" dirty="0" smtClean="0"/>
              <a:t> (&amp;s) at the beginning of f and </a:t>
            </a:r>
            <a:r>
              <a:rPr lang="en-US" dirty="0" err="1" smtClean="0"/>
              <a:t>sem_post</a:t>
            </a:r>
            <a:r>
              <a:rPr lang="en-US" dirty="0" smtClean="0"/>
              <a:t> (&amp;s) just before returning from f where the semaphore s should be initialized with value N</a:t>
            </a:r>
          </a:p>
          <a:p>
            <a:pPr lvl="2"/>
            <a:r>
              <a:rPr lang="en-US" dirty="0" err="1" smtClean="0"/>
              <a:t>sem_init</a:t>
            </a:r>
            <a:r>
              <a:rPr lang="en-US" dirty="0" smtClean="0"/>
              <a:t> (&amp;s, 0, N)</a:t>
            </a:r>
          </a:p>
        </p:txBody>
      </p:sp>
    </p:spTree>
    <p:extLst>
      <p:ext uri="{BB962C8B-B14F-4D97-AF65-F5344CB8AC3E}">
        <p14:creationId xmlns:p14="http://schemas.microsoft.com/office/powerpoint/2010/main" val="34387874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Semaphores can be implemented using locks and condition variables</a:t>
            </a:r>
          </a:p>
          <a:p>
            <a:r>
              <a:rPr lang="en-US" dirty="0" smtClean="0"/>
              <a:t>We will implement a semaphore such that the value of the semaphore never becomes negative</a:t>
            </a:r>
          </a:p>
          <a:p>
            <a:pPr lvl="1"/>
            <a:r>
              <a:rPr lang="en-US" dirty="0" smtClean="0"/>
              <a:t>Deviates from original proposal by </a:t>
            </a:r>
            <a:r>
              <a:rPr lang="en-US" dirty="0" err="1" smtClean="0"/>
              <a:t>Dijkstra</a:t>
            </a:r>
            <a:endParaRPr lang="en-US" dirty="0" smtClean="0"/>
          </a:p>
          <a:p>
            <a:pPr lvl="1"/>
            <a:r>
              <a:rPr lang="en-US" dirty="0" smtClean="0"/>
              <a:t>No way to know how many processes/threads are waiting</a:t>
            </a:r>
          </a:p>
          <a:p>
            <a:pPr lvl="1"/>
            <a:r>
              <a:rPr lang="en-US" dirty="0" smtClean="0"/>
              <a:t>This will be referred to as a </a:t>
            </a:r>
            <a:r>
              <a:rPr lang="en-US" dirty="0" err="1" smtClean="0"/>
              <a:t>zemaphore</a:t>
            </a:r>
            <a:endParaRPr lang="en-US" dirty="0" smtClean="0"/>
          </a:p>
          <a:p>
            <a:pPr marL="457200" lvl="1" indent="0">
              <a:buNone/>
            </a:pPr>
            <a:r>
              <a:rPr lang="en-US" dirty="0" err="1" smtClean="0"/>
              <a:t>typedef</a:t>
            </a:r>
            <a:r>
              <a:rPr lang="en-US" dirty="0" smtClean="0"/>
              <a:t> </a:t>
            </a:r>
            <a:r>
              <a:rPr lang="en-US" dirty="0" err="1" smtClean="0"/>
              <a:t>struct</a:t>
            </a:r>
            <a:r>
              <a:rPr lang="en-US" dirty="0" smtClean="0"/>
              <a:t> {</a:t>
            </a:r>
          </a:p>
          <a:p>
            <a:pPr marL="457200" lvl="1" indent="0">
              <a:buNone/>
            </a:pPr>
            <a:r>
              <a:rPr lang="en-US" dirty="0" smtClean="0"/>
              <a:t>   </a:t>
            </a:r>
            <a:r>
              <a:rPr lang="en-US" dirty="0" err="1" smtClean="0"/>
              <a:t>int</a:t>
            </a:r>
            <a:r>
              <a:rPr lang="en-US" dirty="0" smtClean="0"/>
              <a:t> value;</a:t>
            </a:r>
          </a:p>
          <a:p>
            <a:pPr marL="457200" lvl="1" indent="0">
              <a:buNone/>
            </a:pPr>
            <a:r>
              <a:rPr lang="en-US" dirty="0" smtClean="0"/>
              <a:t>   </a:t>
            </a:r>
            <a:r>
              <a:rPr lang="en-US" dirty="0" err="1" smtClean="0"/>
              <a:t>pthread_mutex_t</a:t>
            </a:r>
            <a:r>
              <a:rPr lang="en-US" dirty="0" smtClean="0"/>
              <a:t> lock;</a:t>
            </a:r>
            <a:r>
              <a:rPr lang="en-US" dirty="0"/>
              <a:t> </a:t>
            </a:r>
            <a:r>
              <a:rPr lang="en-US" dirty="0" err="1" smtClean="0"/>
              <a:t>pthread_cond_t</a:t>
            </a:r>
            <a:r>
              <a:rPr lang="en-US" dirty="0" smtClean="0"/>
              <a:t> cv;</a:t>
            </a:r>
          </a:p>
          <a:p>
            <a:pPr marL="457200" lvl="1" indent="0">
              <a:buNone/>
            </a:pPr>
            <a:r>
              <a:rPr lang="en-US" dirty="0" smtClean="0"/>
              <a:t>} </a:t>
            </a:r>
            <a:r>
              <a:rPr lang="en-US" dirty="0" err="1" smtClean="0"/>
              <a:t>zem_t</a:t>
            </a:r>
            <a:r>
              <a:rPr lang="en-US" dirty="0" smtClean="0"/>
              <a:t>;</a:t>
            </a:r>
          </a:p>
        </p:txBody>
      </p:sp>
    </p:spTree>
    <p:extLst>
      <p:ext uri="{BB962C8B-B14F-4D97-AF65-F5344CB8AC3E}">
        <p14:creationId xmlns:p14="http://schemas.microsoft.com/office/powerpoint/2010/main" val="336228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Why synchronize?</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Intended outcome: (1, 0)</a:t>
            </a:r>
          </a:p>
          <a:p>
            <a:pPr marL="457200" lvl="1" indent="0">
              <a:buNone/>
            </a:pPr>
            <a:r>
              <a:rPr lang="en-US" dirty="0" smtClean="0"/>
              <a:t>P0: while (!</a:t>
            </a:r>
            <a:r>
              <a:rPr lang="en-US" dirty="0" err="1" smtClean="0"/>
              <a:t>flagA</a:t>
            </a:r>
            <a:r>
              <a:rPr lang="en-US" dirty="0" smtClean="0"/>
              <a:t>); A=1; </a:t>
            </a:r>
            <a:r>
              <a:rPr lang="en-US" dirty="0" err="1" smtClean="0"/>
              <a:t>printf</a:t>
            </a:r>
            <a:r>
              <a:rPr lang="en-US" dirty="0"/>
              <a:t> </a:t>
            </a:r>
            <a:r>
              <a:rPr lang="en-US" dirty="0" smtClean="0"/>
              <a:t>(“%d\n”, B);</a:t>
            </a:r>
          </a:p>
          <a:p>
            <a:pPr marL="457200" lvl="1" indent="0">
              <a:buNone/>
            </a:pPr>
            <a:r>
              <a:rPr lang="en-US" dirty="0" smtClean="0"/>
              <a:t>P1: B=1; </a:t>
            </a:r>
            <a:r>
              <a:rPr lang="en-US" dirty="0" err="1" smtClean="0"/>
              <a:t>printf</a:t>
            </a:r>
            <a:r>
              <a:rPr lang="en-US" dirty="0" smtClean="0"/>
              <a:t> (“%d\n”, A); </a:t>
            </a:r>
            <a:r>
              <a:rPr lang="en-US" dirty="0" err="1" smtClean="0"/>
              <a:t>flagA</a:t>
            </a:r>
            <a:r>
              <a:rPr lang="en-US" dirty="0" smtClean="0"/>
              <a:t>=1;</a:t>
            </a:r>
          </a:p>
          <a:p>
            <a:pPr marL="514350" indent="-457200"/>
            <a:r>
              <a:rPr lang="en-US" dirty="0" smtClean="0"/>
              <a:t>Intended outcome: (1, 1)</a:t>
            </a:r>
          </a:p>
          <a:p>
            <a:pPr marL="457200" lvl="1" indent="0">
              <a:buNone/>
            </a:pPr>
            <a:r>
              <a:rPr lang="en-US" dirty="0" smtClean="0"/>
              <a:t>P0: A=1; </a:t>
            </a:r>
            <a:r>
              <a:rPr lang="en-US" dirty="0" err="1" smtClean="0"/>
              <a:t>flagA</a:t>
            </a:r>
            <a:r>
              <a:rPr lang="en-US" dirty="0" smtClean="0"/>
              <a:t>=1; while (!</a:t>
            </a:r>
            <a:r>
              <a:rPr lang="en-US" dirty="0" err="1" smtClean="0"/>
              <a:t>flagB</a:t>
            </a:r>
            <a:r>
              <a:rPr lang="en-US" dirty="0" smtClean="0"/>
              <a:t>); </a:t>
            </a:r>
            <a:r>
              <a:rPr lang="en-US" dirty="0" err="1" smtClean="0"/>
              <a:t>printf</a:t>
            </a:r>
            <a:r>
              <a:rPr lang="en-US" dirty="0" smtClean="0"/>
              <a:t> (“%d\n”, B);</a:t>
            </a:r>
          </a:p>
          <a:p>
            <a:pPr marL="457200" lvl="1" indent="0">
              <a:buNone/>
            </a:pPr>
            <a:r>
              <a:rPr lang="en-US" dirty="0" smtClean="0"/>
              <a:t>P1: B=1; </a:t>
            </a:r>
            <a:r>
              <a:rPr lang="en-US" dirty="0" err="1" smtClean="0"/>
              <a:t>flagB</a:t>
            </a:r>
            <a:r>
              <a:rPr lang="en-US" dirty="0" smtClean="0"/>
              <a:t>=1; while (!</a:t>
            </a:r>
            <a:r>
              <a:rPr lang="en-US" dirty="0" err="1" smtClean="0"/>
              <a:t>flagA</a:t>
            </a:r>
            <a:r>
              <a:rPr lang="en-US" dirty="0" smtClean="0"/>
              <a:t>); </a:t>
            </a:r>
            <a:r>
              <a:rPr lang="en-US" dirty="0" err="1" smtClean="0"/>
              <a:t>printf</a:t>
            </a:r>
            <a:r>
              <a:rPr lang="en-US" dirty="0" smtClean="0"/>
              <a:t> (“%d\n”, A);</a:t>
            </a:r>
          </a:p>
          <a:p>
            <a:r>
              <a:rPr lang="en-US" dirty="0" smtClean="0"/>
              <a:t>Fundamental axiom of memory ordering</a:t>
            </a:r>
          </a:p>
          <a:p>
            <a:pPr lvl="1"/>
            <a:r>
              <a:rPr lang="en-US" dirty="0" smtClean="0"/>
              <a:t>A read operation to a shared memory location concurrent with a write operation to the same location can return either the old value or the new value and nothing else. From the returned value of the read operation, one can infer how the operations were ordered at the memory interface provided the old and new values are different</a:t>
            </a:r>
            <a:endParaRPr lang="en-US" dirty="0"/>
          </a:p>
        </p:txBody>
      </p:sp>
    </p:spTree>
    <p:extLst>
      <p:ext uri="{BB962C8B-B14F-4D97-AF65-F5344CB8AC3E}">
        <p14:creationId xmlns:p14="http://schemas.microsoft.com/office/powerpoint/2010/main" val="2485650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Initialization</a:t>
            </a:r>
          </a:p>
          <a:p>
            <a:pPr marL="457200" lvl="1" indent="0">
              <a:buNone/>
            </a:pPr>
            <a:r>
              <a:rPr lang="en-US" dirty="0" smtClean="0"/>
              <a:t>void </a:t>
            </a:r>
            <a:r>
              <a:rPr lang="en-US" dirty="0" err="1" smtClean="0"/>
              <a:t>zem_init</a:t>
            </a:r>
            <a:r>
              <a:rPr lang="en-US" dirty="0" smtClean="0"/>
              <a:t> (</a:t>
            </a:r>
            <a:r>
              <a:rPr lang="en-US" dirty="0" err="1" smtClean="0"/>
              <a:t>zem_t</a:t>
            </a:r>
            <a:r>
              <a:rPr lang="en-US" dirty="0" smtClean="0"/>
              <a:t> *z, </a:t>
            </a:r>
            <a:r>
              <a:rPr lang="en-US" dirty="0" err="1" smtClean="0"/>
              <a:t>int</a:t>
            </a:r>
            <a:r>
              <a:rPr lang="en-US" dirty="0" smtClean="0"/>
              <a:t> value) {</a:t>
            </a:r>
          </a:p>
          <a:p>
            <a:pPr marL="457200" lvl="1" indent="0">
              <a:buNone/>
            </a:pPr>
            <a:r>
              <a:rPr lang="en-US" dirty="0" smtClean="0"/>
              <a:t>   z-&gt;value = value;</a:t>
            </a:r>
          </a:p>
          <a:p>
            <a:pPr marL="457200" lvl="1" indent="0">
              <a:buNone/>
            </a:pPr>
            <a:r>
              <a:rPr lang="en-US" dirty="0" smtClean="0"/>
              <a:t>   </a:t>
            </a:r>
            <a:r>
              <a:rPr lang="en-US" dirty="0" err="1" smtClean="0"/>
              <a:t>pthread_cond_init</a:t>
            </a:r>
            <a:r>
              <a:rPr lang="en-US" dirty="0" smtClean="0"/>
              <a:t> (&amp;z-&gt;cv, NULL);</a:t>
            </a:r>
          </a:p>
          <a:p>
            <a:pPr marL="457200" lvl="1" indent="0">
              <a:buNone/>
            </a:pPr>
            <a:r>
              <a:rPr lang="en-US" dirty="0" smtClean="0"/>
              <a:t>   </a:t>
            </a:r>
            <a:r>
              <a:rPr lang="en-US" dirty="0" err="1" smtClean="0"/>
              <a:t>pthread_mutex_init</a:t>
            </a:r>
            <a:r>
              <a:rPr lang="en-US" dirty="0" smtClean="0"/>
              <a:t> (&amp;z-&gt;lock, NULL);</a:t>
            </a:r>
          </a:p>
          <a:p>
            <a:pPr marL="457200" lvl="1" indent="0">
              <a:buNone/>
            </a:pPr>
            <a:r>
              <a:rPr lang="en-US" dirty="0" smtClean="0"/>
              <a:t>}</a:t>
            </a:r>
          </a:p>
        </p:txBody>
      </p:sp>
    </p:spTree>
    <p:extLst>
      <p:ext uri="{BB962C8B-B14F-4D97-AF65-F5344CB8AC3E}">
        <p14:creationId xmlns:p14="http://schemas.microsoft.com/office/powerpoint/2010/main" val="25128409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Wait</a:t>
            </a:r>
          </a:p>
          <a:p>
            <a:pPr marL="457200" lvl="1" indent="0">
              <a:buNone/>
            </a:pPr>
            <a:r>
              <a:rPr lang="en-US" dirty="0" smtClean="0"/>
              <a:t>void </a:t>
            </a:r>
            <a:r>
              <a:rPr lang="en-US" dirty="0" err="1" smtClean="0"/>
              <a:t>zem_wait</a:t>
            </a:r>
            <a:r>
              <a:rPr lang="en-US" dirty="0" smtClean="0"/>
              <a:t> (</a:t>
            </a:r>
            <a:r>
              <a:rPr lang="en-US" dirty="0" err="1" smtClean="0"/>
              <a:t>zem_t</a:t>
            </a:r>
            <a:r>
              <a:rPr lang="en-US" dirty="0" smtClean="0"/>
              <a:t> *z) {</a:t>
            </a:r>
          </a:p>
          <a:p>
            <a:pPr marL="457200" lvl="1" indent="0">
              <a:buNone/>
            </a:pPr>
            <a:r>
              <a:rPr lang="en-US" dirty="0" smtClean="0"/>
              <a:t>   </a:t>
            </a:r>
            <a:r>
              <a:rPr lang="en-US" dirty="0" err="1" smtClean="0"/>
              <a:t>pthread_mutex_lock</a:t>
            </a:r>
            <a:r>
              <a:rPr lang="en-US" dirty="0" smtClean="0"/>
              <a:t> (&amp;z-&gt;lock);</a:t>
            </a:r>
          </a:p>
          <a:p>
            <a:pPr marL="457200" lvl="1" indent="0">
              <a:buNone/>
            </a:pPr>
            <a:r>
              <a:rPr lang="en-US" dirty="0" smtClean="0"/>
              <a:t>   while (z-&gt;value == 0) </a:t>
            </a:r>
            <a:r>
              <a:rPr lang="en-US" dirty="0" err="1" smtClean="0"/>
              <a:t>pthread_cond_wait</a:t>
            </a:r>
            <a:r>
              <a:rPr lang="en-US" dirty="0" smtClean="0"/>
              <a:t> (&amp;z-&gt;cv, &amp;z-&gt;lock);</a:t>
            </a:r>
          </a:p>
          <a:p>
            <a:pPr marL="457200" lvl="1" indent="0">
              <a:buNone/>
            </a:pPr>
            <a:r>
              <a:rPr lang="en-US" dirty="0" smtClean="0"/>
              <a:t>   z-&gt;value--;</a:t>
            </a:r>
          </a:p>
          <a:p>
            <a:pPr marL="457200" lvl="1" indent="0">
              <a:buNone/>
            </a:pPr>
            <a:r>
              <a:rPr lang="en-US" dirty="0" smtClean="0"/>
              <a:t>   </a:t>
            </a:r>
            <a:r>
              <a:rPr lang="en-US" dirty="0" err="1" smtClean="0"/>
              <a:t>pthread_mutex_unlock</a:t>
            </a:r>
            <a:r>
              <a:rPr lang="en-US" dirty="0" smtClean="0"/>
              <a:t> (&amp;z-&gt;lock);</a:t>
            </a:r>
          </a:p>
          <a:p>
            <a:pPr marL="457200" lvl="1" indent="0">
              <a:buNone/>
            </a:pPr>
            <a:r>
              <a:rPr lang="en-US" dirty="0" smtClean="0"/>
              <a:t>}</a:t>
            </a:r>
          </a:p>
        </p:txBody>
      </p:sp>
    </p:spTree>
    <p:extLst>
      <p:ext uri="{BB962C8B-B14F-4D97-AF65-F5344CB8AC3E}">
        <p14:creationId xmlns:p14="http://schemas.microsoft.com/office/powerpoint/2010/main" val="14908118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Implementation of semaphore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Post</a:t>
            </a:r>
          </a:p>
          <a:p>
            <a:pPr marL="457200" lvl="1" indent="0">
              <a:buNone/>
            </a:pPr>
            <a:r>
              <a:rPr lang="en-US" dirty="0" smtClean="0"/>
              <a:t>void </a:t>
            </a:r>
            <a:r>
              <a:rPr lang="en-US" dirty="0" err="1" smtClean="0"/>
              <a:t>zem_post</a:t>
            </a:r>
            <a:r>
              <a:rPr lang="en-US" dirty="0" smtClean="0"/>
              <a:t> (</a:t>
            </a:r>
            <a:r>
              <a:rPr lang="en-US" dirty="0" err="1" smtClean="0"/>
              <a:t>zem_t</a:t>
            </a:r>
            <a:r>
              <a:rPr lang="en-US" dirty="0" smtClean="0"/>
              <a:t> *z) {</a:t>
            </a:r>
          </a:p>
          <a:p>
            <a:pPr marL="457200" lvl="1" indent="0">
              <a:buNone/>
            </a:pPr>
            <a:r>
              <a:rPr lang="en-US" dirty="0" smtClean="0"/>
              <a:t>   </a:t>
            </a:r>
            <a:r>
              <a:rPr lang="en-US" dirty="0" err="1" smtClean="0"/>
              <a:t>pthread_mutex_lock</a:t>
            </a:r>
            <a:r>
              <a:rPr lang="en-US" dirty="0" smtClean="0"/>
              <a:t> (&amp;z-&gt;lock);</a:t>
            </a:r>
          </a:p>
          <a:p>
            <a:pPr marL="457200" lvl="1" indent="0">
              <a:buNone/>
            </a:pPr>
            <a:r>
              <a:rPr lang="en-US" dirty="0" smtClean="0"/>
              <a:t>   z-&gt;value++;</a:t>
            </a:r>
          </a:p>
          <a:p>
            <a:pPr marL="457200" lvl="1" indent="0">
              <a:buNone/>
            </a:pPr>
            <a:r>
              <a:rPr lang="en-US" dirty="0"/>
              <a:t> </a:t>
            </a:r>
            <a:r>
              <a:rPr lang="en-US" dirty="0" smtClean="0"/>
              <a:t>  </a:t>
            </a:r>
            <a:r>
              <a:rPr lang="en-US" dirty="0" err="1" smtClean="0"/>
              <a:t>pthread_cond_signal</a:t>
            </a:r>
            <a:r>
              <a:rPr lang="en-US" dirty="0" smtClean="0"/>
              <a:t> (&amp;z-&gt;</a:t>
            </a:r>
            <a:r>
              <a:rPr lang="en-US" dirty="0" err="1" smtClean="0"/>
              <a:t>cond</a:t>
            </a:r>
            <a:r>
              <a:rPr lang="en-US" dirty="0" smtClean="0"/>
              <a:t>);</a:t>
            </a:r>
          </a:p>
          <a:p>
            <a:pPr marL="457200" lvl="1" indent="0">
              <a:buNone/>
            </a:pPr>
            <a:r>
              <a:rPr lang="en-US" dirty="0" smtClean="0"/>
              <a:t>   </a:t>
            </a:r>
            <a:r>
              <a:rPr lang="en-US" dirty="0" err="1" smtClean="0"/>
              <a:t>pthread_mutex_unlock</a:t>
            </a:r>
            <a:r>
              <a:rPr lang="en-US" dirty="0" smtClean="0"/>
              <a:t> (&amp;z-&gt;lock);</a:t>
            </a:r>
          </a:p>
          <a:p>
            <a:pPr marL="457200" lvl="1" indent="0">
              <a:buNone/>
            </a:pPr>
            <a:r>
              <a:rPr lang="en-US" dirty="0"/>
              <a:t>}</a:t>
            </a:r>
            <a:endParaRPr lang="en-US" dirty="0" smtClean="0"/>
          </a:p>
        </p:txBody>
      </p:sp>
    </p:spTree>
    <p:extLst>
      <p:ext uri="{BB962C8B-B14F-4D97-AF65-F5344CB8AC3E}">
        <p14:creationId xmlns:p14="http://schemas.microsoft.com/office/powerpoint/2010/main" val="4473603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Primarily two types of bugs</a:t>
            </a:r>
          </a:p>
          <a:p>
            <a:pPr lvl="1"/>
            <a:r>
              <a:rPr lang="en-US" dirty="0" smtClean="0"/>
              <a:t>Deadlock and non-deadlock</a:t>
            </a:r>
          </a:p>
          <a:p>
            <a:pPr lvl="1"/>
            <a:r>
              <a:rPr lang="en-US" dirty="0" smtClean="0"/>
              <a:t>Recall that deadlock is a situation in which a group of processes or threads fails to make any progress</a:t>
            </a:r>
          </a:p>
          <a:p>
            <a:r>
              <a:rPr lang="en-US" dirty="0" smtClean="0"/>
              <a:t>Non-deadlock bugs are primarily of two types</a:t>
            </a:r>
          </a:p>
          <a:p>
            <a:pPr lvl="1"/>
            <a:r>
              <a:rPr lang="en-US" dirty="0" smtClean="0"/>
              <a:t>Atomicity violation and ordering violation bugs</a:t>
            </a:r>
          </a:p>
          <a:p>
            <a:r>
              <a:rPr lang="en-US" dirty="0" smtClean="0"/>
              <a:t>Atomicity violation normally happens when critical sections are not properly guarded by locks leading to loss of mutual exclusion</a:t>
            </a:r>
          </a:p>
        </p:txBody>
      </p:sp>
    </p:spTree>
    <p:extLst>
      <p:ext uri="{BB962C8B-B14F-4D97-AF65-F5344CB8AC3E}">
        <p14:creationId xmlns:p14="http://schemas.microsoft.com/office/powerpoint/2010/main" val="4125224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Atomicity violation arising from missing locks</a:t>
            </a:r>
          </a:p>
          <a:p>
            <a:pPr marL="457200" lvl="1" indent="0">
              <a:buNone/>
            </a:pPr>
            <a:r>
              <a:rPr lang="en-US" dirty="0" smtClean="0"/>
              <a:t>Thread1: if (</a:t>
            </a:r>
            <a:r>
              <a:rPr lang="en-US" dirty="0" err="1" smtClean="0"/>
              <a:t>ptr</a:t>
            </a:r>
            <a:r>
              <a:rPr lang="en-US" dirty="0" smtClean="0"/>
              <a:t>) *</a:t>
            </a:r>
            <a:r>
              <a:rPr lang="en-US" dirty="0" err="1" smtClean="0"/>
              <a:t>ptr</a:t>
            </a:r>
            <a:r>
              <a:rPr lang="en-US" dirty="0" smtClean="0"/>
              <a:t> = f(…);</a:t>
            </a:r>
          </a:p>
          <a:p>
            <a:pPr marL="457200" lvl="1" indent="0">
              <a:buNone/>
            </a:pPr>
            <a:r>
              <a:rPr lang="en-US" dirty="0" smtClean="0"/>
              <a:t>Thread2: </a:t>
            </a:r>
            <a:r>
              <a:rPr lang="en-US" dirty="0" err="1" smtClean="0"/>
              <a:t>ptr</a:t>
            </a:r>
            <a:r>
              <a:rPr lang="en-US" dirty="0" smtClean="0"/>
              <a:t> = NULL;</a:t>
            </a:r>
          </a:p>
          <a:p>
            <a:r>
              <a:rPr lang="en-US" dirty="0" smtClean="0"/>
              <a:t>Corrected code</a:t>
            </a:r>
          </a:p>
          <a:p>
            <a:pPr marL="457200" lvl="1" indent="0">
              <a:buNone/>
            </a:pPr>
            <a:r>
              <a:rPr lang="en-US" dirty="0" err="1" smtClean="0"/>
              <a:t>pthread_mutex_t</a:t>
            </a:r>
            <a:r>
              <a:rPr lang="en-US" dirty="0" smtClean="0"/>
              <a:t> lock = PTHREAD_MUTEX_INITIALIZER;</a:t>
            </a:r>
          </a:p>
          <a:p>
            <a:pPr marL="457200" lvl="1" indent="0">
              <a:buNone/>
            </a:pPr>
            <a:r>
              <a:rPr lang="en-US" dirty="0" smtClean="0"/>
              <a:t>Thread1: </a:t>
            </a:r>
            <a:r>
              <a:rPr lang="en-US" dirty="0" err="1" smtClean="0"/>
              <a:t>pthread_mutex_lock</a:t>
            </a:r>
            <a:r>
              <a:rPr lang="en-US" dirty="0" smtClean="0"/>
              <a:t>(&amp;lock);</a:t>
            </a:r>
          </a:p>
          <a:p>
            <a:pPr marL="457200" lvl="1" indent="0">
              <a:buNone/>
            </a:pPr>
            <a:r>
              <a:rPr lang="en-US" dirty="0" smtClean="0"/>
              <a:t>                 if (</a:t>
            </a:r>
            <a:r>
              <a:rPr lang="en-US" dirty="0" err="1" smtClean="0"/>
              <a:t>ptr</a:t>
            </a:r>
            <a:r>
              <a:rPr lang="en-US" dirty="0" smtClean="0"/>
              <a:t>) *</a:t>
            </a:r>
            <a:r>
              <a:rPr lang="en-US" dirty="0" err="1" smtClean="0"/>
              <a:t>ptr</a:t>
            </a:r>
            <a:r>
              <a:rPr lang="en-US" dirty="0" smtClean="0"/>
              <a:t> = f(…);</a:t>
            </a:r>
          </a:p>
          <a:p>
            <a:pPr marL="457200" lvl="1" indent="0">
              <a:buNone/>
            </a:pPr>
            <a:r>
              <a:rPr lang="en-US" dirty="0" smtClean="0"/>
              <a:t>                 </a:t>
            </a:r>
            <a:r>
              <a:rPr lang="en-US" dirty="0" err="1" smtClean="0"/>
              <a:t>pthread_mutex_unlock</a:t>
            </a:r>
            <a:r>
              <a:rPr lang="en-US" dirty="0" smtClean="0"/>
              <a:t>(&amp;lock);</a:t>
            </a:r>
          </a:p>
          <a:p>
            <a:pPr marL="457200" lvl="1" indent="0">
              <a:buNone/>
            </a:pPr>
            <a:r>
              <a:rPr lang="en-US" dirty="0" smtClean="0"/>
              <a:t>Thread2: </a:t>
            </a:r>
            <a:r>
              <a:rPr lang="en-US" dirty="0" err="1" smtClean="0"/>
              <a:t>pthread_mutex_lock</a:t>
            </a:r>
            <a:r>
              <a:rPr lang="en-US" dirty="0" smtClean="0"/>
              <a:t>(&amp;lock);</a:t>
            </a:r>
          </a:p>
          <a:p>
            <a:pPr marL="457200" lvl="1" indent="0">
              <a:buNone/>
            </a:pPr>
            <a:r>
              <a:rPr lang="en-US" dirty="0" smtClean="0"/>
              <a:t>                 </a:t>
            </a:r>
            <a:r>
              <a:rPr lang="en-US" dirty="0" err="1" smtClean="0"/>
              <a:t>ptr</a:t>
            </a:r>
            <a:r>
              <a:rPr lang="en-US" dirty="0" smtClean="0"/>
              <a:t> = NULL;</a:t>
            </a:r>
          </a:p>
          <a:p>
            <a:pPr marL="457200" lvl="1" indent="0">
              <a:buNone/>
            </a:pPr>
            <a:r>
              <a:rPr lang="en-US" dirty="0" smtClean="0"/>
              <a:t>                 </a:t>
            </a:r>
            <a:r>
              <a:rPr lang="en-US" dirty="0" err="1" smtClean="0"/>
              <a:t>pthread_mutex_unlock</a:t>
            </a:r>
            <a:r>
              <a:rPr lang="en-US" dirty="0" smtClean="0"/>
              <a:t>(&amp;lock);</a:t>
            </a:r>
          </a:p>
        </p:txBody>
      </p:sp>
    </p:spTree>
    <p:extLst>
      <p:ext uri="{BB962C8B-B14F-4D97-AF65-F5344CB8AC3E}">
        <p14:creationId xmlns:p14="http://schemas.microsoft.com/office/powerpoint/2010/main" val="27207668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Ordering violation bug</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int</a:t>
            </a:r>
            <a:r>
              <a:rPr lang="en-US" dirty="0" smtClean="0"/>
              <a:t> x; …} </a:t>
            </a:r>
            <a:r>
              <a:rPr lang="en-US" dirty="0" err="1" smtClean="0"/>
              <a:t>obj_t</a:t>
            </a:r>
            <a:r>
              <a:rPr lang="en-US" dirty="0" smtClean="0"/>
              <a:t>;</a:t>
            </a:r>
          </a:p>
          <a:p>
            <a:pPr marL="457200" lvl="1" indent="0">
              <a:buNone/>
            </a:pPr>
            <a:r>
              <a:rPr lang="en-US" dirty="0" smtClean="0"/>
              <a:t>Thread1: </a:t>
            </a:r>
            <a:r>
              <a:rPr lang="en-US" dirty="0" err="1" smtClean="0"/>
              <a:t>obj_t</a:t>
            </a:r>
            <a:r>
              <a:rPr lang="en-US" dirty="0" smtClean="0"/>
              <a:t> *</a:t>
            </a:r>
            <a:r>
              <a:rPr lang="en-US" dirty="0" err="1" smtClean="0"/>
              <a:t>ptr</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obj_t</a:t>
            </a:r>
            <a:r>
              <a:rPr lang="en-US" dirty="0" smtClean="0"/>
              <a:t>));</a:t>
            </a:r>
          </a:p>
          <a:p>
            <a:pPr marL="457200" lvl="1" indent="0">
              <a:buNone/>
            </a:pPr>
            <a:r>
              <a:rPr lang="en-US" dirty="0" smtClean="0"/>
              <a:t>Thread2: f(</a:t>
            </a:r>
            <a:r>
              <a:rPr lang="en-US" dirty="0" err="1" smtClean="0"/>
              <a:t>ptr</a:t>
            </a:r>
            <a:r>
              <a:rPr lang="en-US" dirty="0" smtClean="0"/>
              <a:t>-&gt;x);</a:t>
            </a:r>
          </a:p>
          <a:p>
            <a:r>
              <a:rPr lang="en-US" dirty="0" smtClean="0"/>
              <a:t>Corrected code</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int</a:t>
            </a:r>
            <a:r>
              <a:rPr lang="en-US" dirty="0" smtClean="0"/>
              <a:t> x; …} </a:t>
            </a:r>
            <a:r>
              <a:rPr lang="en-US" dirty="0" err="1" smtClean="0"/>
              <a:t>obj_t</a:t>
            </a:r>
            <a:r>
              <a:rPr lang="en-US" dirty="0" smtClean="0"/>
              <a:t>;</a:t>
            </a:r>
          </a:p>
          <a:p>
            <a:pPr marL="457200" lvl="1" indent="0">
              <a:buNone/>
            </a:pPr>
            <a:r>
              <a:rPr lang="en-US" dirty="0" err="1" smtClean="0"/>
              <a:t>sem_t</a:t>
            </a:r>
            <a:r>
              <a:rPr lang="en-US" dirty="0" smtClean="0"/>
              <a:t> s;</a:t>
            </a:r>
          </a:p>
          <a:p>
            <a:pPr marL="457200" lvl="1" indent="0">
              <a:buNone/>
            </a:pPr>
            <a:r>
              <a:rPr lang="en-US" dirty="0" err="1" smtClean="0"/>
              <a:t>sem_init</a:t>
            </a:r>
            <a:r>
              <a:rPr lang="en-US" dirty="0" smtClean="0"/>
              <a:t> (&amp;s, 0, 0);</a:t>
            </a:r>
          </a:p>
          <a:p>
            <a:pPr marL="457200" lvl="1" indent="0">
              <a:buNone/>
            </a:pPr>
            <a:r>
              <a:rPr lang="en-US" dirty="0" smtClean="0"/>
              <a:t>Thread1: </a:t>
            </a:r>
            <a:r>
              <a:rPr lang="en-US" dirty="0" err="1" smtClean="0"/>
              <a:t>obj_t</a:t>
            </a:r>
            <a:r>
              <a:rPr lang="en-US" dirty="0" smtClean="0"/>
              <a:t> *</a:t>
            </a:r>
            <a:r>
              <a:rPr lang="en-US" dirty="0" err="1" smtClean="0"/>
              <a:t>ptr</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obj_t</a:t>
            </a:r>
            <a:r>
              <a:rPr lang="en-US" dirty="0" smtClean="0"/>
              <a:t>));</a:t>
            </a:r>
          </a:p>
          <a:p>
            <a:pPr marL="457200" lvl="1" indent="0">
              <a:buNone/>
            </a:pPr>
            <a:r>
              <a:rPr lang="en-US" dirty="0" smtClean="0"/>
              <a:t>                 </a:t>
            </a:r>
            <a:r>
              <a:rPr lang="en-US" dirty="0" err="1" smtClean="0"/>
              <a:t>sem_post</a:t>
            </a:r>
            <a:r>
              <a:rPr lang="en-US" dirty="0" smtClean="0"/>
              <a:t> (&amp;s);</a:t>
            </a:r>
          </a:p>
          <a:p>
            <a:pPr marL="457200" lvl="1" indent="0">
              <a:buNone/>
            </a:pPr>
            <a:r>
              <a:rPr lang="en-US" dirty="0" smtClean="0"/>
              <a:t>Thread2: </a:t>
            </a:r>
            <a:r>
              <a:rPr lang="en-US" dirty="0" err="1" smtClean="0"/>
              <a:t>sem_wait</a:t>
            </a:r>
            <a:r>
              <a:rPr lang="en-US" dirty="0" smtClean="0"/>
              <a:t> (&amp;s); f(</a:t>
            </a:r>
            <a:r>
              <a:rPr lang="en-US" dirty="0" err="1" smtClean="0"/>
              <a:t>ptr</a:t>
            </a:r>
            <a:r>
              <a:rPr lang="en-US" dirty="0" smtClean="0"/>
              <a:t>-&gt;x);</a:t>
            </a:r>
          </a:p>
        </p:txBody>
      </p:sp>
    </p:spTree>
    <p:extLst>
      <p:ext uri="{BB962C8B-B14F-4D97-AF65-F5344CB8AC3E}">
        <p14:creationId xmlns:p14="http://schemas.microsoft.com/office/powerpoint/2010/main" val="19611821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fontScale="92500"/>
          </a:bodyPr>
          <a:lstStyle/>
          <a:p>
            <a:r>
              <a:rPr lang="en-US" dirty="0" smtClean="0"/>
              <a:t>Deadlocks usually arise when a thread is holding a resource (e.g., a lock) and waiting for more resources held by other threads and the situation is same in all threads</a:t>
            </a:r>
          </a:p>
          <a:p>
            <a:r>
              <a:rPr lang="en-US" dirty="0" smtClean="0"/>
              <a:t>Reasons for deadlock (all must hold)</a:t>
            </a:r>
          </a:p>
          <a:p>
            <a:pPr lvl="1"/>
            <a:r>
              <a:rPr lang="en-US" dirty="0" smtClean="0"/>
              <a:t>Mutual exclusion: threads </a:t>
            </a:r>
            <a:r>
              <a:rPr lang="en-US" smtClean="0"/>
              <a:t>claim exclusive </a:t>
            </a:r>
            <a:r>
              <a:rPr lang="en-US" dirty="0" smtClean="0"/>
              <a:t>ownership of resources (e.g., hold locks)</a:t>
            </a:r>
          </a:p>
          <a:p>
            <a:pPr lvl="1"/>
            <a:r>
              <a:rPr lang="en-US" dirty="0" smtClean="0"/>
              <a:t>Hold-and-wait: threads hold resources and wait for more</a:t>
            </a:r>
          </a:p>
          <a:p>
            <a:pPr lvl="1"/>
            <a:r>
              <a:rPr lang="en-US" dirty="0" smtClean="0"/>
              <a:t>No preemption: there is no way to take a resource back from a thread</a:t>
            </a:r>
          </a:p>
          <a:p>
            <a:pPr lvl="1"/>
            <a:r>
              <a:rPr lang="en-US" dirty="0" smtClean="0"/>
              <a:t>Circular wait: there is a circular chain of threads such that each thread holds a resource and requests more resource held by the next thread in the chain</a:t>
            </a:r>
          </a:p>
        </p:txBody>
      </p:sp>
    </p:spTree>
    <p:extLst>
      <p:ext uri="{BB962C8B-B14F-4D97-AF65-F5344CB8AC3E}">
        <p14:creationId xmlns:p14="http://schemas.microsoft.com/office/powerpoint/2010/main" val="40068947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Circular wait</a:t>
            </a:r>
          </a:p>
          <a:p>
            <a:pPr marL="457200" lvl="1" indent="0">
              <a:buNone/>
            </a:pPr>
            <a:r>
              <a:rPr lang="en-US" dirty="0" smtClean="0"/>
              <a:t>Thread1: </a:t>
            </a:r>
            <a:r>
              <a:rPr lang="en-US" dirty="0" err="1" smtClean="0"/>
              <a:t>pthread_mutex_lock</a:t>
            </a:r>
            <a:r>
              <a:rPr lang="en-US" dirty="0" smtClean="0"/>
              <a:t>(&amp;lock1);</a:t>
            </a:r>
          </a:p>
          <a:p>
            <a:pPr marL="457200" lvl="1" indent="0">
              <a:buNone/>
            </a:pPr>
            <a:r>
              <a:rPr lang="en-US" dirty="0" smtClean="0"/>
              <a:t>                 </a:t>
            </a:r>
            <a:r>
              <a:rPr lang="en-US" dirty="0" err="1" smtClean="0"/>
              <a:t>pthread_mutex_lock</a:t>
            </a:r>
            <a:r>
              <a:rPr lang="en-US" dirty="0" smtClean="0"/>
              <a:t>(&amp;lock2);</a:t>
            </a:r>
          </a:p>
          <a:p>
            <a:pPr marL="457200" lvl="1" indent="0">
              <a:buNone/>
            </a:pPr>
            <a:r>
              <a:rPr lang="en-US" dirty="0" smtClean="0"/>
              <a:t>Thread2: </a:t>
            </a:r>
            <a:r>
              <a:rPr lang="en-US" dirty="0" err="1" smtClean="0"/>
              <a:t>pthread_mutex_lock</a:t>
            </a:r>
            <a:r>
              <a:rPr lang="en-US" dirty="0" smtClean="0"/>
              <a:t>(&amp;lock2);</a:t>
            </a:r>
          </a:p>
          <a:p>
            <a:pPr marL="457200" lvl="1" indent="0">
              <a:buNone/>
            </a:pPr>
            <a:r>
              <a:rPr lang="en-US" dirty="0" smtClean="0"/>
              <a:t>                 </a:t>
            </a:r>
            <a:r>
              <a:rPr lang="en-US" dirty="0" err="1" smtClean="0"/>
              <a:t>pthread_mutex_lock</a:t>
            </a:r>
            <a:r>
              <a:rPr lang="en-US" dirty="0" smtClean="0"/>
              <a:t>(&amp;lock1);</a:t>
            </a:r>
          </a:p>
          <a:p>
            <a:pPr lvl="1"/>
            <a:r>
              <a:rPr lang="en-US" dirty="0" smtClean="0"/>
              <a:t>Can be prevented by imposing a strict order (total or partial) in which resources are acquired</a:t>
            </a:r>
          </a:p>
          <a:p>
            <a:pPr lvl="1"/>
            <a:r>
              <a:rPr lang="en-US" dirty="0" smtClean="0"/>
              <a:t>If it is not possible to impose any order in the acquire sequence (possibly because the acquires happen in different code regions), a dummy lock acquire can be introduced at the beginning to impose a common prefix</a:t>
            </a:r>
          </a:p>
        </p:txBody>
      </p:sp>
    </p:spTree>
    <p:extLst>
      <p:ext uri="{BB962C8B-B14F-4D97-AF65-F5344CB8AC3E}">
        <p14:creationId xmlns:p14="http://schemas.microsoft.com/office/powerpoint/2010/main" val="14363307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Preventing circular wait with dummy lock</a:t>
            </a:r>
          </a:p>
          <a:p>
            <a:pPr marL="457200" lvl="1" indent="0">
              <a:buNone/>
            </a:pPr>
            <a:r>
              <a:rPr lang="en-US" dirty="0" smtClean="0"/>
              <a:t>Thread1: </a:t>
            </a:r>
            <a:r>
              <a:rPr lang="en-US" dirty="0" err="1" smtClean="0"/>
              <a:t>pthread_mutex_lock</a:t>
            </a:r>
            <a:r>
              <a:rPr lang="en-US" dirty="0" smtClean="0"/>
              <a:t>(&amp;</a:t>
            </a:r>
            <a:r>
              <a:rPr lang="en-US" dirty="0" err="1" smtClean="0"/>
              <a:t>dummy_lock</a:t>
            </a:r>
            <a:r>
              <a:rPr lang="en-US" dirty="0" smtClean="0"/>
              <a:t>);</a:t>
            </a:r>
          </a:p>
          <a:p>
            <a:pPr marL="457200" lvl="1" indent="0">
              <a:buNone/>
            </a:pPr>
            <a:r>
              <a:rPr lang="en-US" dirty="0"/>
              <a:t> </a:t>
            </a:r>
            <a:r>
              <a:rPr lang="en-US" dirty="0" smtClean="0"/>
              <a:t>                </a:t>
            </a:r>
            <a:r>
              <a:rPr lang="en-US" dirty="0" err="1" smtClean="0"/>
              <a:t>pthread_mutex_lock</a:t>
            </a:r>
            <a:r>
              <a:rPr lang="en-US" dirty="0" smtClean="0"/>
              <a:t>(&amp;lock1);</a:t>
            </a:r>
          </a:p>
          <a:p>
            <a:pPr marL="457200" lvl="1" indent="0">
              <a:buNone/>
            </a:pPr>
            <a:r>
              <a:rPr lang="en-US" dirty="0" smtClean="0"/>
              <a:t>                 </a:t>
            </a:r>
            <a:r>
              <a:rPr lang="en-US" dirty="0" err="1" smtClean="0"/>
              <a:t>pthread_mutex_lock</a:t>
            </a:r>
            <a:r>
              <a:rPr lang="en-US" dirty="0" smtClean="0"/>
              <a:t>(&amp;lock2);</a:t>
            </a:r>
          </a:p>
          <a:p>
            <a:pPr marL="457200" lvl="1" indent="0">
              <a:buNone/>
            </a:pPr>
            <a:r>
              <a:rPr lang="en-US" dirty="0" smtClean="0"/>
              <a:t>Thread2: </a:t>
            </a:r>
            <a:r>
              <a:rPr lang="en-US" dirty="0" err="1" smtClean="0"/>
              <a:t>pthread_mutex_lock</a:t>
            </a:r>
            <a:r>
              <a:rPr lang="en-US" dirty="0" smtClean="0"/>
              <a:t>(&amp;</a:t>
            </a:r>
            <a:r>
              <a:rPr lang="en-US" dirty="0" err="1" smtClean="0"/>
              <a:t>dummy_lock</a:t>
            </a:r>
            <a:r>
              <a:rPr lang="en-US" dirty="0" smtClean="0"/>
              <a:t>);</a:t>
            </a:r>
          </a:p>
          <a:p>
            <a:pPr marL="457200" lvl="1" indent="0">
              <a:buNone/>
            </a:pPr>
            <a:r>
              <a:rPr lang="en-US" dirty="0"/>
              <a:t> </a:t>
            </a:r>
            <a:r>
              <a:rPr lang="en-US" dirty="0" smtClean="0"/>
              <a:t>                </a:t>
            </a:r>
            <a:r>
              <a:rPr lang="en-US" dirty="0" err="1" smtClean="0"/>
              <a:t>pthread_mutex_lock</a:t>
            </a:r>
            <a:r>
              <a:rPr lang="en-US" dirty="0" smtClean="0"/>
              <a:t>(&amp;lock2);</a:t>
            </a:r>
          </a:p>
          <a:p>
            <a:pPr marL="457200" lvl="1" indent="0">
              <a:buNone/>
            </a:pPr>
            <a:r>
              <a:rPr lang="en-US" dirty="0" smtClean="0"/>
              <a:t>                 </a:t>
            </a:r>
            <a:r>
              <a:rPr lang="en-US" dirty="0" err="1" smtClean="0"/>
              <a:t>pthread_mutex_lock</a:t>
            </a:r>
            <a:r>
              <a:rPr lang="en-US" dirty="0" smtClean="0"/>
              <a:t>(&amp;lock1);</a:t>
            </a:r>
          </a:p>
          <a:p>
            <a:r>
              <a:rPr lang="en-US" dirty="0" smtClean="0"/>
              <a:t>Hold-and-wait bugs are similar</a:t>
            </a:r>
          </a:p>
          <a:p>
            <a:r>
              <a:rPr lang="en-US" dirty="0" smtClean="0"/>
              <a:t>Dummy lock can be used to prevent hold-and-wait</a:t>
            </a:r>
          </a:p>
          <a:p>
            <a:pPr lvl="1"/>
            <a:r>
              <a:rPr lang="en-US" dirty="0" smtClean="0"/>
              <a:t>The threads which fail to acquire the dummy lock do not hold any lock at all</a:t>
            </a:r>
          </a:p>
        </p:txBody>
      </p:sp>
    </p:spTree>
    <p:extLst>
      <p:ext uri="{BB962C8B-B14F-4D97-AF65-F5344CB8AC3E}">
        <p14:creationId xmlns:p14="http://schemas.microsoft.com/office/powerpoint/2010/main" val="20623800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Hold-and-wait can also be prevented by releasing all acquired locks when a thread fails to get a lock</a:t>
            </a:r>
          </a:p>
          <a:p>
            <a:pPr marL="457200" lvl="1" indent="0">
              <a:buNone/>
            </a:pPr>
            <a:r>
              <a:rPr lang="en-US" dirty="0" smtClean="0"/>
              <a:t>Thread1: while (1) {</a:t>
            </a:r>
          </a:p>
          <a:p>
            <a:pPr marL="457200" lvl="1" indent="0">
              <a:buNone/>
            </a:pPr>
            <a:r>
              <a:rPr lang="en-US" dirty="0" smtClean="0"/>
              <a:t>                    </a:t>
            </a:r>
            <a:r>
              <a:rPr lang="en-US" dirty="0" err="1" smtClean="0"/>
              <a:t>pthread_mutex_lock</a:t>
            </a:r>
            <a:r>
              <a:rPr lang="en-US" dirty="0" smtClean="0"/>
              <a:t>(&amp;lock1);</a:t>
            </a:r>
          </a:p>
          <a:p>
            <a:pPr marL="457200" lvl="1" indent="0">
              <a:buNone/>
            </a:pPr>
            <a:r>
              <a:rPr lang="en-US" dirty="0" smtClean="0"/>
              <a:t>                    if (</a:t>
            </a:r>
            <a:r>
              <a:rPr lang="en-US" dirty="0" err="1" smtClean="0"/>
              <a:t>pthread_mutex_trylock</a:t>
            </a:r>
            <a:r>
              <a:rPr lang="en-US" dirty="0" smtClean="0"/>
              <a:t>(&amp;lock2) != 0) </a:t>
            </a:r>
          </a:p>
          <a:p>
            <a:pPr marL="457200" lvl="1" indent="0">
              <a:buNone/>
            </a:pPr>
            <a:r>
              <a:rPr lang="en-US" dirty="0"/>
              <a:t> </a:t>
            </a:r>
            <a:r>
              <a:rPr lang="en-US" dirty="0" smtClean="0"/>
              <a:t>                      </a:t>
            </a:r>
            <a:r>
              <a:rPr lang="en-US" dirty="0" err="1" smtClean="0"/>
              <a:t>pthread_mutex_unlock</a:t>
            </a:r>
            <a:r>
              <a:rPr lang="en-US" dirty="0" smtClean="0"/>
              <a:t>(&amp;lock1);</a:t>
            </a:r>
          </a:p>
          <a:p>
            <a:pPr marL="457200" lvl="1" indent="0">
              <a:buNone/>
            </a:pPr>
            <a:r>
              <a:rPr lang="en-US" dirty="0" smtClean="0"/>
              <a:t>                    else break;</a:t>
            </a:r>
          </a:p>
          <a:p>
            <a:pPr marL="457200" lvl="1" indent="0">
              <a:buNone/>
            </a:pPr>
            <a:r>
              <a:rPr lang="en-US" dirty="0" smtClean="0"/>
              <a:t>                  } </a:t>
            </a:r>
          </a:p>
          <a:p>
            <a:pPr lvl="1"/>
            <a:r>
              <a:rPr lang="en-US" dirty="0" smtClean="0"/>
              <a:t>Code for Thread2 is similar except that it acquires lock2 first and then tries to acquire lock1</a:t>
            </a:r>
          </a:p>
          <a:p>
            <a:pPr lvl="1"/>
            <a:r>
              <a:rPr lang="en-US" dirty="0" smtClean="0"/>
              <a:t>Two threads may remain in the while loop forever</a:t>
            </a:r>
          </a:p>
          <a:p>
            <a:pPr lvl="2"/>
            <a:r>
              <a:rPr lang="en-US" dirty="0" smtClean="0"/>
              <a:t>Referred to as a </a:t>
            </a:r>
            <a:r>
              <a:rPr lang="en-US" dirty="0" err="1" smtClean="0"/>
              <a:t>livelock</a:t>
            </a:r>
            <a:endParaRPr lang="en-US" dirty="0" smtClean="0"/>
          </a:p>
        </p:txBody>
      </p:sp>
    </p:spTree>
    <p:extLst>
      <p:ext uri="{BB962C8B-B14F-4D97-AF65-F5344CB8AC3E}">
        <p14:creationId xmlns:p14="http://schemas.microsoft.com/office/powerpoint/2010/main" val="3665589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This type of synchronization is called point-to-point synchronization and usually happens between a small group of threads (typically two)</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Hold-and-wait can also be prevented by releasing all acquired locks when a thread fails to get a lock</a:t>
            </a:r>
          </a:p>
          <a:p>
            <a:pPr lvl="1"/>
            <a:r>
              <a:rPr lang="en-US" dirty="0" smtClean="0"/>
              <a:t>Need to put random delays in the loop to reduce the probability of </a:t>
            </a:r>
            <a:r>
              <a:rPr lang="en-US" dirty="0" err="1" smtClean="0"/>
              <a:t>livelock</a:t>
            </a:r>
            <a:endParaRPr lang="en-US" dirty="0" smtClean="0"/>
          </a:p>
          <a:p>
            <a:pPr marL="457200" lvl="1" indent="0">
              <a:buNone/>
            </a:pPr>
            <a:r>
              <a:rPr lang="en-US" dirty="0" smtClean="0"/>
              <a:t>Thread1: while (1) {</a:t>
            </a:r>
          </a:p>
          <a:p>
            <a:pPr marL="457200" lvl="1" indent="0">
              <a:buNone/>
            </a:pPr>
            <a:r>
              <a:rPr lang="en-US" dirty="0" smtClean="0"/>
              <a:t>                    </a:t>
            </a:r>
            <a:r>
              <a:rPr lang="en-US" dirty="0" err="1" smtClean="0"/>
              <a:t>pthread_mutex_lock</a:t>
            </a:r>
            <a:r>
              <a:rPr lang="en-US" dirty="0" smtClean="0"/>
              <a:t>(&amp;lock1);</a:t>
            </a:r>
          </a:p>
          <a:p>
            <a:pPr marL="457200" lvl="1" indent="0">
              <a:buNone/>
            </a:pPr>
            <a:r>
              <a:rPr lang="en-US" dirty="0" smtClean="0"/>
              <a:t>                    if (</a:t>
            </a:r>
            <a:r>
              <a:rPr lang="en-US" dirty="0" err="1" smtClean="0"/>
              <a:t>pthread_mutex_trylock</a:t>
            </a:r>
            <a:r>
              <a:rPr lang="en-US" dirty="0" smtClean="0"/>
              <a:t>(&amp;lock2) != 0) </a:t>
            </a:r>
          </a:p>
          <a:p>
            <a:pPr marL="457200" lvl="1" indent="0">
              <a:buNone/>
            </a:pPr>
            <a:r>
              <a:rPr lang="en-US" dirty="0"/>
              <a:t> </a:t>
            </a:r>
            <a:r>
              <a:rPr lang="en-US" dirty="0" smtClean="0"/>
              <a:t>                      </a:t>
            </a:r>
            <a:r>
              <a:rPr lang="en-US" dirty="0" err="1" smtClean="0"/>
              <a:t>pthread_mutex_unlock</a:t>
            </a:r>
            <a:r>
              <a:rPr lang="en-US" dirty="0" smtClean="0"/>
              <a:t>(&amp;lock1);</a:t>
            </a:r>
          </a:p>
          <a:p>
            <a:pPr marL="457200" lvl="1" indent="0">
              <a:buNone/>
            </a:pPr>
            <a:r>
              <a:rPr lang="en-US" dirty="0" smtClean="0"/>
              <a:t>                    else break;</a:t>
            </a:r>
          </a:p>
          <a:p>
            <a:pPr marL="457200" lvl="1" indent="0">
              <a:buNone/>
            </a:pPr>
            <a:r>
              <a:rPr lang="en-US" dirty="0"/>
              <a:t> </a:t>
            </a:r>
            <a:r>
              <a:rPr lang="en-US" dirty="0" smtClean="0"/>
              <a:t>                   sleep(random()%5);</a:t>
            </a:r>
          </a:p>
          <a:p>
            <a:pPr marL="457200" lvl="1" indent="0">
              <a:buNone/>
            </a:pPr>
            <a:r>
              <a:rPr lang="en-US" dirty="0" smtClean="0"/>
              <a:t>                  } </a:t>
            </a:r>
          </a:p>
          <a:p>
            <a:pPr lvl="1"/>
            <a:r>
              <a:rPr lang="en-US" dirty="0" smtClean="0"/>
              <a:t>This solution also avoids no preemption problem</a:t>
            </a:r>
          </a:p>
        </p:txBody>
      </p:sp>
    </p:spTree>
    <p:extLst>
      <p:ext uri="{BB962C8B-B14F-4D97-AF65-F5344CB8AC3E}">
        <p14:creationId xmlns:p14="http://schemas.microsoft.com/office/powerpoint/2010/main" val="38067699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To prevent deadlocks arising from mutual exclusion, one needs to write lock-free concurrent programs</a:t>
            </a:r>
          </a:p>
          <a:p>
            <a:pPr lvl="1"/>
            <a:r>
              <a:rPr lang="en-US" dirty="0" smtClean="0"/>
              <a:t>Usually leads to heavy use of atomic instructions</a:t>
            </a:r>
          </a:p>
          <a:p>
            <a:pPr lvl="1"/>
            <a:r>
              <a:rPr lang="en-US" dirty="0" smtClean="0"/>
              <a:t>Consider the following piece of code</a:t>
            </a:r>
          </a:p>
          <a:p>
            <a:pPr marL="457200" lvl="1" indent="0">
              <a:buNone/>
            </a:pPr>
            <a:r>
              <a:rPr lang="en-US" dirty="0" err="1" smtClean="0"/>
              <a:t>pthread_mutex_lock</a:t>
            </a:r>
            <a:r>
              <a:rPr lang="en-US" dirty="0" smtClean="0"/>
              <a:t> (&amp;lock);</a:t>
            </a:r>
          </a:p>
          <a:p>
            <a:pPr marL="457200" lvl="1" indent="0">
              <a:buNone/>
            </a:pPr>
            <a:r>
              <a:rPr lang="en-US" dirty="0" smtClean="0"/>
              <a:t>value += amount;</a:t>
            </a:r>
          </a:p>
          <a:p>
            <a:pPr marL="457200" lvl="1" indent="0">
              <a:buNone/>
            </a:pPr>
            <a:r>
              <a:rPr lang="en-US" dirty="0" err="1" smtClean="0"/>
              <a:t>pthread_mutex_unlock</a:t>
            </a:r>
            <a:r>
              <a:rPr lang="en-US" dirty="0" smtClean="0"/>
              <a:t> (&amp;lock);</a:t>
            </a:r>
          </a:p>
          <a:p>
            <a:pPr lvl="1"/>
            <a:r>
              <a:rPr lang="en-US" dirty="0" smtClean="0"/>
              <a:t>To make it lock-free, we need to write “value += amount” as an atomic increment operation</a:t>
            </a:r>
          </a:p>
          <a:p>
            <a:pPr lvl="1"/>
            <a:r>
              <a:rPr lang="en-US" dirty="0" smtClean="0"/>
              <a:t>Such lock-free programs can be very complex to verify for correctness</a:t>
            </a:r>
          </a:p>
        </p:txBody>
      </p:sp>
    </p:spTree>
    <p:extLst>
      <p:ext uri="{BB962C8B-B14F-4D97-AF65-F5344CB8AC3E}">
        <p14:creationId xmlns:p14="http://schemas.microsoft.com/office/powerpoint/2010/main" val="19025933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To prevent deadlocks arising from mutual exclusion, one needs to write lock-free concurrent programs</a:t>
            </a:r>
          </a:p>
          <a:p>
            <a:pPr marL="457200" lvl="1" indent="0">
              <a:buNone/>
            </a:pPr>
            <a:r>
              <a:rPr lang="en-US" dirty="0"/>
              <a:t>void CAS (</a:t>
            </a:r>
            <a:r>
              <a:rPr lang="en-US" dirty="0" err="1"/>
              <a:t>int</a:t>
            </a:r>
            <a:r>
              <a:rPr lang="en-US" dirty="0"/>
              <a:t> </a:t>
            </a:r>
            <a:r>
              <a:rPr lang="en-US" dirty="0" err="1"/>
              <a:t>Vexp</a:t>
            </a:r>
            <a:r>
              <a:rPr lang="en-US" dirty="0"/>
              <a:t>, </a:t>
            </a:r>
            <a:r>
              <a:rPr lang="en-US" dirty="0" err="1"/>
              <a:t>int</a:t>
            </a:r>
            <a:r>
              <a:rPr lang="en-US" dirty="0"/>
              <a:t> *a, </a:t>
            </a:r>
            <a:r>
              <a:rPr lang="en-US" dirty="0" err="1"/>
              <a:t>int</a:t>
            </a:r>
            <a:r>
              <a:rPr lang="en-US" dirty="0"/>
              <a:t> *b) {</a:t>
            </a:r>
          </a:p>
          <a:p>
            <a:pPr marL="457200" lvl="1" indent="0">
              <a:buNone/>
            </a:pPr>
            <a:r>
              <a:rPr lang="en-US" dirty="0"/>
              <a:t>   </a:t>
            </a:r>
            <a:r>
              <a:rPr lang="en-US" dirty="0" err="1"/>
              <a:t>asm</a:t>
            </a:r>
            <a:r>
              <a:rPr lang="en-US" dirty="0"/>
              <a:t> (“</a:t>
            </a:r>
            <a:r>
              <a:rPr lang="en-US" dirty="0" err="1"/>
              <a:t>cmpxchg</a:t>
            </a:r>
            <a:r>
              <a:rPr lang="en-US" dirty="0"/>
              <a:t> </a:t>
            </a:r>
            <a:r>
              <a:rPr lang="en-US" dirty="0" err="1"/>
              <a:t>Vexp</a:t>
            </a:r>
            <a:r>
              <a:rPr lang="en-US" dirty="0"/>
              <a:t>, a, b”);</a:t>
            </a:r>
          </a:p>
          <a:p>
            <a:pPr marL="457200" lvl="1" indent="0">
              <a:buNone/>
            </a:pPr>
            <a:r>
              <a:rPr lang="en-US" dirty="0" smtClean="0"/>
              <a:t>}</a:t>
            </a:r>
          </a:p>
          <a:p>
            <a:pPr marL="457200" lvl="1" indent="0">
              <a:buNone/>
            </a:pPr>
            <a:r>
              <a:rPr lang="en-US" dirty="0" smtClean="0"/>
              <a:t>while (1) {</a:t>
            </a:r>
          </a:p>
          <a:p>
            <a:pPr marL="457200" lvl="1" indent="0">
              <a:buNone/>
            </a:pPr>
            <a:r>
              <a:rPr lang="en-US" dirty="0" smtClean="0"/>
              <a:t>   x = value;</a:t>
            </a:r>
          </a:p>
          <a:p>
            <a:pPr marL="457200" lvl="1" indent="0">
              <a:buNone/>
            </a:pPr>
            <a:r>
              <a:rPr lang="en-US" dirty="0" smtClean="0"/>
              <a:t>   y = x + amount;</a:t>
            </a:r>
          </a:p>
          <a:p>
            <a:pPr marL="457200" lvl="1" indent="0">
              <a:buNone/>
            </a:pPr>
            <a:r>
              <a:rPr lang="en-US" dirty="0" smtClean="0"/>
              <a:t>   CAS(x, &amp;value, &amp;y);</a:t>
            </a:r>
          </a:p>
          <a:p>
            <a:pPr marL="457200" lvl="1" indent="0">
              <a:buNone/>
            </a:pPr>
            <a:r>
              <a:rPr lang="en-US" dirty="0"/>
              <a:t> </a:t>
            </a:r>
            <a:r>
              <a:rPr lang="en-US" dirty="0" smtClean="0"/>
              <a:t>  if (x == y) break;</a:t>
            </a:r>
          </a:p>
          <a:p>
            <a:pPr marL="457200" lvl="1" indent="0">
              <a:buNone/>
            </a:pPr>
            <a:r>
              <a:rPr lang="en-US" dirty="0"/>
              <a:t>}</a:t>
            </a:r>
            <a:endParaRPr lang="en-US" dirty="0" smtClean="0"/>
          </a:p>
        </p:txBody>
      </p:sp>
    </p:spTree>
    <p:extLst>
      <p:ext uri="{BB962C8B-B14F-4D97-AF65-F5344CB8AC3E}">
        <p14:creationId xmlns:p14="http://schemas.microsoft.com/office/powerpoint/2010/main" val="36934313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Deadlocks could be avoided if the scheduler is made aware of all resource demands of all ready threads/processes</a:t>
            </a:r>
          </a:p>
          <a:p>
            <a:pPr lvl="1"/>
            <a:r>
              <a:rPr lang="en-US" dirty="0" smtClean="0"/>
              <a:t>The scheduler can avoid interleaving threads/processes with common resource demand</a:t>
            </a:r>
          </a:p>
          <a:p>
            <a:pPr lvl="1"/>
            <a:r>
              <a:rPr lang="en-US" dirty="0" smtClean="0"/>
              <a:t>Not a practical solution since all resource demands of a thread/process are not possible to know beforehand</a:t>
            </a:r>
          </a:p>
        </p:txBody>
      </p:sp>
    </p:spTree>
    <p:extLst>
      <p:ext uri="{BB962C8B-B14F-4D97-AF65-F5344CB8AC3E}">
        <p14:creationId xmlns:p14="http://schemas.microsoft.com/office/powerpoint/2010/main" val="20974220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Common bugs in synchronization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Deadlocks can be detected at run-time by constructing a wait-for graph and detecting cycles in the graph</a:t>
            </a:r>
          </a:p>
          <a:p>
            <a:pPr lvl="1"/>
            <a:r>
              <a:rPr lang="en-US" dirty="0" smtClean="0"/>
              <a:t>Vertices: threads and resources</a:t>
            </a:r>
          </a:p>
          <a:p>
            <a:pPr lvl="1"/>
            <a:r>
              <a:rPr lang="en-US" dirty="0" smtClean="0"/>
              <a:t>Edges: if thread T holds resource R, then (R, T) is a directed edge; if thread T has requested resource R and is waiting for it, then (T, R) is a directed edge</a:t>
            </a:r>
          </a:p>
          <a:p>
            <a:pPr lvl="1"/>
            <a:r>
              <a:rPr lang="en-US" dirty="0" smtClean="0"/>
              <a:t>A deadlock is detected if and only if this graph has a cycle</a:t>
            </a:r>
          </a:p>
          <a:p>
            <a:pPr lvl="1"/>
            <a:r>
              <a:rPr lang="en-US" dirty="0" smtClean="0"/>
              <a:t>Example: suppose T1 holds lock1 and is waiting for lock2; T2 holds locks2 and is waiting for lock1</a:t>
            </a:r>
            <a:endParaRPr lang="en-US" dirty="0"/>
          </a:p>
          <a:p>
            <a:pPr lvl="2"/>
            <a:r>
              <a:rPr lang="en-US" dirty="0" smtClean="0"/>
              <a:t>lock1 </a:t>
            </a:r>
            <a:r>
              <a:rPr lang="en-US" dirty="0" smtClean="0">
                <a:sym typeface="Wingdings" panose="05000000000000000000" pitchFamily="2" charset="2"/>
              </a:rPr>
              <a:t> T1  lock2  T2  lock1 (that’s a cycle)</a:t>
            </a:r>
            <a:endParaRPr lang="en-US" dirty="0" smtClean="0"/>
          </a:p>
        </p:txBody>
      </p:sp>
    </p:spTree>
    <p:extLst>
      <p:ext uri="{BB962C8B-B14F-4D97-AF65-F5344CB8AC3E}">
        <p14:creationId xmlns:p14="http://schemas.microsoft.com/office/powerpoint/2010/main" val="11057927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Data structures that can be operated on by multiple threads concurrently are called thread-safe data structures</a:t>
            </a:r>
          </a:p>
          <a:p>
            <a:r>
              <a:rPr lang="en-US" dirty="0" smtClean="0"/>
              <a:t>Starting from the traditional single-thread implementations of the data structure functions, critical sections are identified in these functions</a:t>
            </a:r>
          </a:p>
          <a:p>
            <a:r>
              <a:rPr lang="en-US" dirty="0" smtClean="0"/>
              <a:t>Critical sections are protected by appropriate locks</a:t>
            </a:r>
          </a:p>
          <a:p>
            <a:pPr lvl="1"/>
            <a:r>
              <a:rPr lang="en-US" smtClean="0"/>
              <a:t>Excessive </a:t>
            </a:r>
            <a:r>
              <a:rPr lang="en-US" dirty="0" smtClean="0"/>
              <a:t>use of locks or large critical sections may hamper concurrency</a:t>
            </a:r>
          </a:p>
          <a:p>
            <a:pPr lvl="1"/>
            <a:r>
              <a:rPr lang="en-US" dirty="0" smtClean="0"/>
              <a:t>Sometimes the functions may have to be designed differently to get adequate concurrency</a:t>
            </a:r>
          </a:p>
        </p:txBody>
      </p:sp>
    </p:spTree>
    <p:extLst>
      <p:ext uri="{BB962C8B-B14F-4D97-AF65-F5344CB8AC3E}">
        <p14:creationId xmlns:p14="http://schemas.microsoft.com/office/powerpoint/2010/main" val="5375904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making a linked list thread-safe</a:t>
            </a:r>
          </a:p>
          <a:p>
            <a:pPr lvl="1"/>
            <a:r>
              <a:rPr lang="en-US" dirty="0" smtClean="0"/>
              <a:t>Requires making the insert, delete, and search functions thread-safe</a:t>
            </a:r>
          </a:p>
          <a:p>
            <a:pPr lvl="1"/>
            <a:r>
              <a:rPr lang="en-US" dirty="0" smtClean="0"/>
              <a:t>Let us focus on the insert function which inserts a new element at the head of the list</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elem</a:t>
            </a:r>
            <a:r>
              <a:rPr lang="en-US" dirty="0" smtClean="0"/>
              <a:t> { </a:t>
            </a:r>
            <a:r>
              <a:rPr lang="en-US" dirty="0" err="1" smtClean="0"/>
              <a:t>int</a:t>
            </a:r>
            <a:r>
              <a:rPr lang="en-US" dirty="0" smtClean="0"/>
              <a:t> x; </a:t>
            </a:r>
          </a:p>
          <a:p>
            <a:pPr marL="457200" lvl="1" indent="0">
              <a:buNone/>
            </a:pPr>
            <a:r>
              <a:rPr lang="en-US" dirty="0" smtClean="0"/>
              <a:t>                                       </a:t>
            </a:r>
            <a:r>
              <a:rPr lang="en-US" dirty="0" err="1" smtClean="0"/>
              <a:t>struct</a:t>
            </a:r>
            <a:r>
              <a:rPr lang="en-US" dirty="0" smtClean="0"/>
              <a:t> </a:t>
            </a:r>
            <a:r>
              <a:rPr lang="en-US" dirty="0" err="1" smtClean="0"/>
              <a:t>elem</a:t>
            </a:r>
            <a:r>
              <a:rPr lang="en-US" dirty="0" smtClean="0"/>
              <a:t> *next; } </a:t>
            </a:r>
            <a:r>
              <a:rPr lang="en-US" dirty="0" err="1" smtClean="0"/>
              <a:t>elem_t</a:t>
            </a:r>
            <a:r>
              <a:rPr lang="en-US" dirty="0" smtClean="0"/>
              <a:t>;</a:t>
            </a:r>
          </a:p>
          <a:p>
            <a:pPr marL="457200" lvl="1" indent="0">
              <a:buNone/>
            </a:pPr>
            <a:r>
              <a:rPr lang="en-US" dirty="0" err="1" smtClean="0"/>
              <a:t>elem_t</a:t>
            </a:r>
            <a:r>
              <a:rPr lang="en-US" dirty="0" smtClean="0"/>
              <a:t> *head = NULL;</a:t>
            </a:r>
          </a:p>
          <a:p>
            <a:pPr marL="457200" lvl="1" indent="0">
              <a:buNone/>
            </a:pPr>
            <a:r>
              <a:rPr lang="en-US" dirty="0" smtClean="0"/>
              <a:t>void insert (</a:t>
            </a:r>
            <a:r>
              <a:rPr lang="en-US" dirty="0" err="1" smtClean="0"/>
              <a:t>int</a:t>
            </a:r>
            <a:r>
              <a:rPr lang="en-US" dirty="0" smtClean="0"/>
              <a:t> x) {</a:t>
            </a:r>
          </a:p>
          <a:p>
            <a:pPr marL="457200" lvl="1" indent="0">
              <a:buNone/>
            </a:pPr>
            <a:r>
              <a:rPr lang="en-US" dirty="0" smtClean="0"/>
              <a:t>   </a:t>
            </a:r>
            <a:r>
              <a:rPr lang="en-US" dirty="0" err="1" smtClean="0"/>
              <a:t>elem_t</a:t>
            </a:r>
            <a:r>
              <a:rPr lang="en-US" dirty="0" smtClean="0"/>
              <a:t> *node = (</a:t>
            </a:r>
            <a:r>
              <a:rPr lang="en-US" dirty="0" err="1" smtClean="0"/>
              <a:t>elem_t</a:t>
            </a:r>
            <a:r>
              <a:rPr lang="en-US" dirty="0" smtClean="0"/>
              <a:t>*)</a:t>
            </a:r>
            <a:r>
              <a:rPr lang="en-US" dirty="0" err="1" smtClean="0"/>
              <a:t>malloc</a:t>
            </a:r>
            <a:r>
              <a:rPr lang="en-US" dirty="0" smtClean="0"/>
              <a:t>(</a:t>
            </a:r>
            <a:r>
              <a:rPr lang="en-US" dirty="0" err="1" smtClean="0"/>
              <a:t>sizeof</a:t>
            </a:r>
            <a:r>
              <a:rPr lang="en-US" dirty="0" smtClean="0"/>
              <a:t>(</a:t>
            </a:r>
            <a:r>
              <a:rPr lang="en-US" dirty="0" err="1" smtClean="0"/>
              <a:t>elem_t</a:t>
            </a:r>
            <a:r>
              <a:rPr lang="en-US" dirty="0" smtClean="0"/>
              <a:t>));</a:t>
            </a:r>
          </a:p>
          <a:p>
            <a:pPr marL="457200" lvl="1" indent="0">
              <a:buNone/>
            </a:pPr>
            <a:r>
              <a:rPr lang="en-US" dirty="0" smtClean="0"/>
              <a:t>   node-&gt;x = x; node-&gt;next = head; head = node;</a:t>
            </a:r>
          </a:p>
          <a:p>
            <a:pPr marL="457200" lvl="1" indent="0">
              <a:buNone/>
            </a:pPr>
            <a:r>
              <a:rPr lang="en-US" dirty="0" smtClean="0"/>
              <a:t>}  // What portion of this function is a critical section?</a:t>
            </a:r>
          </a:p>
        </p:txBody>
      </p:sp>
    </p:spTree>
    <p:extLst>
      <p:ext uri="{BB962C8B-B14F-4D97-AF65-F5344CB8AC3E}">
        <p14:creationId xmlns:p14="http://schemas.microsoft.com/office/powerpoint/2010/main" val="19115685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Thread-safe data structures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10000"/>
          </a:bodyPr>
          <a:lstStyle/>
          <a:p>
            <a:r>
              <a:rPr lang="en-US" dirty="0" smtClean="0"/>
              <a:t>Thread-safe insert</a:t>
            </a:r>
          </a:p>
          <a:p>
            <a:pPr lvl="1"/>
            <a:r>
              <a:rPr lang="en-US" dirty="0" smtClean="0"/>
              <a:t>The portion of insert that reads or updates the list forms a critical section</a:t>
            </a:r>
          </a:p>
          <a:p>
            <a:pPr marL="457200" lvl="1" indent="0">
              <a:buNone/>
            </a:pPr>
            <a:r>
              <a:rPr lang="en-US" dirty="0" err="1" smtClean="0"/>
              <a:t>typedef</a:t>
            </a:r>
            <a:r>
              <a:rPr lang="en-US" dirty="0" smtClean="0"/>
              <a:t> </a:t>
            </a:r>
            <a:r>
              <a:rPr lang="en-US" dirty="0" err="1" smtClean="0"/>
              <a:t>struct</a:t>
            </a:r>
            <a:r>
              <a:rPr lang="en-US" dirty="0" smtClean="0"/>
              <a:t> </a:t>
            </a:r>
            <a:r>
              <a:rPr lang="en-US" dirty="0" err="1" smtClean="0"/>
              <a:t>elem</a:t>
            </a:r>
            <a:r>
              <a:rPr lang="en-US" dirty="0" smtClean="0"/>
              <a:t> { </a:t>
            </a:r>
            <a:r>
              <a:rPr lang="en-US" dirty="0" err="1" smtClean="0"/>
              <a:t>int</a:t>
            </a:r>
            <a:r>
              <a:rPr lang="en-US" dirty="0" smtClean="0"/>
              <a:t> x; </a:t>
            </a:r>
          </a:p>
          <a:p>
            <a:pPr marL="457200" lvl="1" indent="0">
              <a:buNone/>
            </a:pPr>
            <a:r>
              <a:rPr lang="en-US" dirty="0" smtClean="0"/>
              <a:t>                                       </a:t>
            </a:r>
            <a:r>
              <a:rPr lang="en-US" dirty="0" err="1" smtClean="0"/>
              <a:t>struct</a:t>
            </a:r>
            <a:r>
              <a:rPr lang="en-US" dirty="0" smtClean="0"/>
              <a:t> </a:t>
            </a:r>
            <a:r>
              <a:rPr lang="en-US" dirty="0" err="1" smtClean="0"/>
              <a:t>elem</a:t>
            </a:r>
            <a:r>
              <a:rPr lang="en-US" dirty="0" smtClean="0"/>
              <a:t> *next; } </a:t>
            </a:r>
            <a:r>
              <a:rPr lang="en-US" dirty="0" err="1" smtClean="0"/>
              <a:t>elem_t</a:t>
            </a:r>
            <a:r>
              <a:rPr lang="en-US" dirty="0" smtClean="0"/>
              <a:t>;</a:t>
            </a:r>
          </a:p>
          <a:p>
            <a:pPr marL="457200" lvl="1" indent="0">
              <a:buNone/>
            </a:pPr>
            <a:r>
              <a:rPr lang="en-US" dirty="0" err="1" smtClean="0"/>
              <a:t>elem_t</a:t>
            </a:r>
            <a:r>
              <a:rPr lang="en-US" dirty="0" smtClean="0"/>
              <a:t> *head = NULL;</a:t>
            </a:r>
          </a:p>
          <a:p>
            <a:pPr marL="457200" lvl="1" indent="0">
              <a:buNone/>
            </a:pPr>
            <a:r>
              <a:rPr lang="en-US" dirty="0" err="1" smtClean="0"/>
              <a:t>pthread_mutex_t</a:t>
            </a:r>
            <a:r>
              <a:rPr lang="en-US" dirty="0" smtClean="0"/>
              <a:t> lock = PTHREAD_MUTEX_INITIALIZER;</a:t>
            </a:r>
          </a:p>
          <a:p>
            <a:pPr marL="457200" lvl="1" indent="0">
              <a:buNone/>
            </a:pPr>
            <a:r>
              <a:rPr lang="en-US" dirty="0" smtClean="0"/>
              <a:t>void insert (</a:t>
            </a:r>
            <a:r>
              <a:rPr lang="en-US" dirty="0" err="1" smtClean="0"/>
              <a:t>int</a:t>
            </a:r>
            <a:r>
              <a:rPr lang="en-US" dirty="0" smtClean="0"/>
              <a:t> x) {</a:t>
            </a:r>
          </a:p>
          <a:p>
            <a:pPr marL="457200" lvl="1" indent="0">
              <a:buNone/>
            </a:pPr>
            <a:r>
              <a:rPr lang="en-US" dirty="0" smtClean="0"/>
              <a:t>   </a:t>
            </a:r>
            <a:r>
              <a:rPr lang="en-US" dirty="0" err="1" smtClean="0"/>
              <a:t>elem_t</a:t>
            </a:r>
            <a:r>
              <a:rPr lang="en-US" dirty="0" smtClean="0"/>
              <a:t> *node = (</a:t>
            </a:r>
            <a:r>
              <a:rPr lang="en-US" dirty="0" err="1" smtClean="0"/>
              <a:t>elem_t</a:t>
            </a:r>
            <a:r>
              <a:rPr lang="en-US" dirty="0" smtClean="0"/>
              <a:t>*)</a:t>
            </a:r>
            <a:r>
              <a:rPr lang="en-US" dirty="0" err="1" smtClean="0"/>
              <a:t>malloc</a:t>
            </a:r>
            <a:r>
              <a:rPr lang="en-US" dirty="0" smtClean="0"/>
              <a:t>(</a:t>
            </a:r>
            <a:r>
              <a:rPr lang="en-US" dirty="0" err="1" smtClean="0"/>
              <a:t>sizeof</a:t>
            </a:r>
            <a:r>
              <a:rPr lang="en-US" dirty="0" smtClean="0"/>
              <a:t>(</a:t>
            </a:r>
            <a:r>
              <a:rPr lang="en-US" dirty="0" err="1" smtClean="0"/>
              <a:t>elem_t</a:t>
            </a:r>
            <a:r>
              <a:rPr lang="en-US" dirty="0" smtClean="0"/>
              <a:t>));</a:t>
            </a:r>
          </a:p>
          <a:p>
            <a:pPr marL="457200" lvl="1" indent="0">
              <a:buNone/>
            </a:pPr>
            <a:r>
              <a:rPr lang="en-US" dirty="0" smtClean="0"/>
              <a:t>   node-&gt;x = x;</a:t>
            </a:r>
          </a:p>
          <a:p>
            <a:pPr marL="457200" lvl="1" indent="0">
              <a:buNone/>
            </a:pPr>
            <a:r>
              <a:rPr lang="en-US" dirty="0"/>
              <a:t> </a:t>
            </a:r>
            <a:r>
              <a:rPr lang="en-US" dirty="0" smtClean="0"/>
              <a:t>  </a:t>
            </a:r>
            <a:r>
              <a:rPr lang="en-US" dirty="0" err="1" smtClean="0"/>
              <a:t>pthread_mutex_lock</a:t>
            </a:r>
            <a:r>
              <a:rPr lang="en-US" dirty="0" smtClean="0"/>
              <a:t> (&amp;lock); </a:t>
            </a:r>
          </a:p>
          <a:p>
            <a:pPr marL="457200" lvl="1" indent="0">
              <a:buNone/>
            </a:pPr>
            <a:r>
              <a:rPr lang="en-US" dirty="0"/>
              <a:t> </a:t>
            </a:r>
            <a:r>
              <a:rPr lang="en-US" dirty="0" smtClean="0"/>
              <a:t>  node-&gt;next = head; head = node;</a:t>
            </a:r>
          </a:p>
          <a:p>
            <a:pPr marL="457200" lvl="1" indent="0">
              <a:buNone/>
            </a:pPr>
            <a:r>
              <a:rPr lang="en-US" dirty="0"/>
              <a:t> </a:t>
            </a:r>
            <a:r>
              <a:rPr lang="en-US" dirty="0" smtClean="0"/>
              <a:t>  </a:t>
            </a:r>
            <a:r>
              <a:rPr lang="en-US" dirty="0" err="1" smtClean="0"/>
              <a:t>pthread_mutex_unlock</a:t>
            </a:r>
            <a:r>
              <a:rPr lang="en-US" dirty="0" smtClean="0"/>
              <a:t> (&amp;lock);</a:t>
            </a:r>
          </a:p>
          <a:p>
            <a:pPr marL="457200" lvl="1" indent="0">
              <a:buNone/>
            </a:pPr>
            <a:r>
              <a:rPr lang="en-US" smtClean="0"/>
              <a:t>}</a:t>
            </a:r>
            <a:endParaRPr lang="en-US" dirty="0" smtClean="0"/>
          </a:p>
        </p:txBody>
      </p:sp>
    </p:spTree>
    <p:extLst>
      <p:ext uri="{BB962C8B-B14F-4D97-AF65-F5344CB8AC3E}">
        <p14:creationId xmlns:p14="http://schemas.microsoft.com/office/powerpoint/2010/main" val="256600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33871</TotalTime>
  <Words>7926</Words>
  <Application>Microsoft Office PowerPoint</Application>
  <PresentationFormat>On-screen Show (4:3)</PresentationFormat>
  <Paragraphs>925</Paragraphs>
  <Slides>97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97</vt:i4>
      </vt:variant>
    </vt:vector>
  </HeadingPairs>
  <TitlesOfParts>
    <vt:vector size="101" baseType="lpstr">
      <vt:lpstr>Arial</vt:lpstr>
      <vt:lpstr>Calibri</vt:lpstr>
      <vt:lpstr>Wingdings</vt:lpstr>
      <vt:lpstr>Office Theme</vt:lpstr>
      <vt:lpstr>Synchronization</vt:lpstr>
      <vt:lpstr>Agenda</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Critical sections and consensus</vt:lpstr>
      <vt:lpstr>Critical sections and consensus</vt:lpstr>
      <vt:lpstr>Critical sections and consensus</vt:lpstr>
      <vt:lpstr>Critical sections and consensus</vt:lpstr>
      <vt:lpstr>Critical sections and consensus</vt:lpstr>
      <vt:lpstr>Mutual exclusion algorithms</vt:lpstr>
      <vt:lpstr>Mutual exclusion algorithms</vt:lpstr>
      <vt:lpstr>Mutual exclusion algorithms</vt:lpstr>
      <vt:lpstr>Mutual exclusion algorithms</vt:lpstr>
      <vt:lpstr>Mutual exclusion algorithms</vt:lpstr>
      <vt:lpstr>Dekker’s algorithm</vt:lpstr>
      <vt:lpstr>Dekker’s algorithm</vt:lpstr>
      <vt:lpstr>Peterson’s algorithm</vt:lpstr>
      <vt:lpstr>Lamport’s Bakery algorithm</vt:lpstr>
      <vt:lpstr>Lamport’s Bakery algorithm</vt:lpstr>
      <vt:lpstr>Hardware support</vt:lpstr>
      <vt:lpstr>Hardware support</vt:lpstr>
      <vt:lpstr>Hardware support</vt:lpstr>
      <vt:lpstr>Hardware support</vt:lpstr>
      <vt:lpstr>Hardware support</vt:lpstr>
      <vt:lpstr>Hardware support</vt:lpstr>
      <vt:lpstr>Hardware support</vt:lpstr>
      <vt:lpstr>Spin locks</vt:lpstr>
      <vt:lpstr>Don’t spin, just yield</vt:lpstr>
      <vt:lpstr>Using futex() system call of Linux</vt:lpstr>
      <vt:lpstr>Using futex() system call of Linux</vt:lpstr>
      <vt:lpstr>Locks in POSIX thread library</vt:lpstr>
      <vt:lpstr>Summary: mutual exclusion</vt:lpstr>
      <vt:lpstr>Condition variables</vt:lpstr>
      <vt:lpstr>Condition variables</vt:lpstr>
      <vt:lpstr>Condition variables</vt:lpstr>
      <vt:lpstr>Condition variables in POSIX</vt:lpstr>
      <vt:lpstr>Covering condition</vt:lpstr>
      <vt:lpstr>Covering condition</vt:lpstr>
      <vt:lpstr>Semaphores</vt:lpstr>
      <vt:lpstr>Semaphores</vt:lpstr>
      <vt:lpstr>Semaphores</vt:lpstr>
      <vt:lpstr>Semaphores</vt:lpstr>
      <vt:lpstr>POSIX semaphores</vt:lpstr>
      <vt:lpstr>POSIX semaphores</vt:lpstr>
      <vt:lpstr>Semaphores</vt:lpstr>
      <vt:lpstr>Semaphores</vt:lpstr>
      <vt:lpstr>Semaphores: deadlock</vt:lpstr>
      <vt:lpstr>Semaphores: deadlock</vt:lpstr>
      <vt:lpstr>Semaphores: deadlock</vt:lpstr>
      <vt:lpstr>Semaphores: deadlock</vt:lpstr>
      <vt:lpstr>Bounded buffer problem revisited</vt:lpstr>
      <vt:lpstr>Bounded buffer problem (Buggy#2)</vt:lpstr>
      <vt:lpstr>Bounded buffer problem (Buggy#3)</vt:lpstr>
      <vt:lpstr>Bounded buffer problem (Correct)</vt:lpstr>
      <vt:lpstr>Bounded buffer problem</vt:lpstr>
      <vt:lpstr>Bounded buffer problem (Buggy#4)</vt:lpstr>
      <vt:lpstr>Bounded buffer problem (Buggy#5)</vt:lpstr>
      <vt:lpstr>Bounded buffer problem (Correct)</vt:lpstr>
      <vt:lpstr>Bounded buffer problem (Correct)</vt:lpstr>
      <vt:lpstr>Reader/Writer lock</vt:lpstr>
      <vt:lpstr>Reader/Writer lock</vt:lpstr>
      <vt:lpstr>Reader/Writer lock</vt:lpstr>
      <vt:lpstr>Reader/Writer lock</vt:lpstr>
      <vt:lpstr>Reader/Writer lock</vt:lpstr>
      <vt:lpstr>Dining philosophers’ problem</vt:lpstr>
      <vt:lpstr>Dining philosophers’ problem</vt:lpstr>
      <vt:lpstr>Dining philosophers’ problem</vt:lpstr>
      <vt:lpstr>Dining philosophers’ problem</vt:lpstr>
      <vt:lpstr>Concurrency control with semaphores</vt:lpstr>
      <vt:lpstr>Implementation of semaphore</vt:lpstr>
      <vt:lpstr>Implementation of semaphore</vt:lpstr>
      <vt:lpstr>Implementation of semaphore</vt:lpstr>
      <vt:lpstr>Implementation of semaphore</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Common bugs in synchronization</vt:lpstr>
      <vt:lpstr>Thread-safe data structures</vt:lpstr>
      <vt:lpstr>Thread-safe data structures</vt:lpstr>
      <vt:lpstr>Thread-safe data structures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Chaudhuri, MainakX</dc:creator>
  <cp:lastModifiedBy>CSE</cp:lastModifiedBy>
  <cp:revision>301</cp:revision>
  <dcterms:created xsi:type="dcterms:W3CDTF">2013-09-18T05:56:23Z</dcterms:created>
  <dcterms:modified xsi:type="dcterms:W3CDTF">2024-10-23T09:59:42Z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e6282b02-7cbc-4a59-810e-368e59a829a2</vt:lpwstr>
  </property>
</Properties>
</file>