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2" r:id="rId15"/>
    <p:sldId id="273" r:id="rId16"/>
    <p:sldId id="267" r:id="rId17"/>
    <p:sldId id="268"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4DF4A-0B00-4A8D-A2C5-FF60A9F8A682}" type="datetimeFigureOut">
              <a:rPr lang="en-US" smtClean="0"/>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22D82-56D3-49F2-8637-5EE48A477EC7}" type="slidenum">
              <a:rPr lang="en-US" smtClean="0"/>
              <a:t>‹#›</a:t>
            </a:fld>
            <a:endParaRPr lang="en-US"/>
          </a:p>
        </p:txBody>
      </p:sp>
    </p:spTree>
    <p:extLst>
      <p:ext uri="{BB962C8B-B14F-4D97-AF65-F5344CB8AC3E}">
        <p14:creationId xmlns:p14="http://schemas.microsoft.com/office/powerpoint/2010/main" val="948520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1459-2B77-4D79-9897-9BA39C2A17CC}"/>
              </a:ext>
            </a:extLst>
          </p:cNvPr>
          <p:cNvSpPr>
            <a:spLocks noGrp="1"/>
          </p:cNvSpPr>
          <p:nvPr>
            <p:ph type="ctrTitle"/>
          </p:nvPr>
        </p:nvSpPr>
        <p:spPr/>
        <p:txBody>
          <a:bodyPr/>
          <a:lstStyle/>
          <a:p>
            <a:r>
              <a:rPr lang="en-US" dirty="0"/>
              <a:t>CROSS-MODEL STYLE TRANFER </a:t>
            </a:r>
          </a:p>
        </p:txBody>
      </p:sp>
      <p:sp>
        <p:nvSpPr>
          <p:cNvPr id="3" name="Subtitle 2">
            <a:extLst>
              <a:ext uri="{FF2B5EF4-FFF2-40B4-BE49-F238E27FC236}">
                <a16:creationId xmlns:a16="http://schemas.microsoft.com/office/drawing/2014/main" id="{53FDC61F-D7E1-4708-90A3-EFF39A5441AE}"/>
              </a:ext>
            </a:extLst>
          </p:cNvPr>
          <p:cNvSpPr>
            <a:spLocks noGrp="1"/>
          </p:cNvSpPr>
          <p:nvPr>
            <p:ph type="subTitle" idx="1"/>
          </p:nvPr>
        </p:nvSpPr>
        <p:spPr/>
        <p:txBody>
          <a:bodyPr>
            <a:normAutofit lnSpcReduction="10000"/>
          </a:bodyPr>
          <a:lstStyle/>
          <a:p>
            <a:r>
              <a:rPr lang="en-US" dirty="0"/>
              <a:t>DEEPESH TANK</a:t>
            </a:r>
          </a:p>
          <a:p>
            <a:r>
              <a:rPr lang="en-US" dirty="0"/>
              <a:t>18075017</a:t>
            </a:r>
          </a:p>
          <a:p>
            <a:r>
              <a:rPr lang="en-US" dirty="0"/>
              <a:t>CSE BTECH 4</a:t>
            </a:r>
            <a:r>
              <a:rPr lang="en-US" baseline="30000" dirty="0"/>
              <a:t>th</a:t>
            </a:r>
            <a:r>
              <a:rPr lang="en-US" dirty="0"/>
              <a:t> SEMESTER</a:t>
            </a:r>
          </a:p>
        </p:txBody>
      </p:sp>
    </p:spTree>
    <p:extLst>
      <p:ext uri="{BB962C8B-B14F-4D97-AF65-F5344CB8AC3E}">
        <p14:creationId xmlns:p14="http://schemas.microsoft.com/office/powerpoint/2010/main" val="339465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Brief Working of Code: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endParaRPr lang="en-US" b="1" u="sng" dirty="0"/>
          </a:p>
          <a:p>
            <a:pPr marL="285750" indent="-285750" algn="l">
              <a:buFont typeface="Arial" panose="020B0604020202020204" pitchFamily="34" charset="0"/>
              <a:buChar char="•"/>
            </a:pPr>
            <a:r>
              <a:rPr lang="en-US" dirty="0"/>
              <a:t>For optimizing the generated image at each iteration we use fmin_l_bfgs_b algorithm.</a:t>
            </a:r>
          </a:p>
          <a:p>
            <a:pPr marL="285750" indent="-285750" algn="l">
              <a:buFont typeface="Arial" panose="020B0604020202020204" pitchFamily="34" charset="0"/>
              <a:buChar char="•"/>
            </a:pPr>
            <a:r>
              <a:rPr lang="en-US" dirty="0"/>
              <a:t>Finally we form an output image from generated image NumPy array obtained by vgg16 architecture.</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416559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Minor difference with paper:</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endParaRPr lang="en-US" dirty="0"/>
          </a:p>
          <a:p>
            <a:pPr marL="285750" indent="-285750" algn="l">
              <a:buFont typeface="Arial" panose="020B0604020202020204" pitchFamily="34" charset="0"/>
              <a:buChar char="•"/>
            </a:pPr>
            <a:r>
              <a:rPr lang="en-US" dirty="0"/>
              <a:t>We use better algorithm fmin_l_bfgs_b instead of gradient descent for optimization.</a:t>
            </a:r>
          </a:p>
          <a:p>
            <a:pPr marL="285750" indent="-285750" algn="l">
              <a:buFont typeface="Arial" panose="020B0604020202020204" pitchFamily="34" charset="0"/>
              <a:buChar char="•"/>
            </a:pPr>
            <a:r>
              <a:rPr lang="en-US" dirty="0"/>
              <a:t>We use pytesseract pretrained optical character recognition (OCR) tool for text retrieval process instead of complicated word2vec model.</a:t>
            </a:r>
          </a:p>
          <a:p>
            <a:pPr marL="285750" indent="-285750" algn="l">
              <a:buFont typeface="Arial" panose="020B0604020202020204" pitchFamily="34" charset="0"/>
              <a:buChar char="•"/>
            </a:pPr>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74288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Parameter and Hyperparameters:</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endParaRPr lang="en-US" dirty="0"/>
          </a:p>
          <a:p>
            <a:pPr marL="285750" indent="-285750" algn="l">
              <a:buFont typeface="Arial" panose="020B0604020202020204" pitchFamily="34" charset="0"/>
              <a:buChar char="•"/>
            </a:pPr>
            <a:r>
              <a:rPr lang="en-US" dirty="0"/>
              <a:t>Style weight = 5.0</a:t>
            </a:r>
          </a:p>
          <a:p>
            <a:pPr marL="285750" indent="-285750" algn="l">
              <a:buFont typeface="Arial" panose="020B0604020202020204" pitchFamily="34" charset="0"/>
              <a:buChar char="•"/>
            </a:pPr>
            <a:r>
              <a:rPr lang="en-US" dirty="0"/>
              <a:t>Content weight = 0.05</a:t>
            </a:r>
          </a:p>
          <a:p>
            <a:pPr marL="285750" indent="-285750" algn="l">
              <a:buFont typeface="Arial" panose="020B0604020202020204" pitchFamily="34" charset="0"/>
              <a:buChar char="•"/>
            </a:pPr>
            <a:r>
              <a:rPr lang="en-US" dirty="0"/>
              <a:t>Total variation Weight = 1.0</a:t>
            </a:r>
          </a:p>
          <a:p>
            <a:pPr marL="285750" indent="-285750" algn="l">
              <a:buFont typeface="Arial" panose="020B0604020202020204" pitchFamily="34" charset="0"/>
              <a:buChar char="•"/>
            </a:pPr>
            <a:r>
              <a:rPr lang="en-US" dirty="0"/>
              <a:t>Iterations = 10</a:t>
            </a:r>
          </a:p>
          <a:p>
            <a:pPr marL="285750" indent="-285750" algn="l">
              <a:buFont typeface="Arial" panose="020B0604020202020204" pitchFamily="34" charset="0"/>
              <a:buChar char="•"/>
            </a:pPr>
            <a:r>
              <a:rPr lang="en-US" dirty="0"/>
              <a:t>K = 3</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20348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(input -&gt; output):</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endParaRPr lang="en-US" dirty="0"/>
          </a:p>
          <a:p>
            <a:pPr algn="l"/>
            <a:endParaRPr lang="en-US" dirty="0"/>
          </a:p>
          <a:p>
            <a:pPr algn="l"/>
            <a:endParaRPr lang="en-US" dirty="0"/>
          </a:p>
          <a:p>
            <a:pPr algn="l"/>
            <a:endParaRPr lang="en-US" dirty="0"/>
          </a:p>
        </p:txBody>
      </p:sp>
      <p:pic>
        <p:nvPicPr>
          <p:cNvPr id="3" name="Picture 2">
            <a:extLst>
              <a:ext uri="{FF2B5EF4-FFF2-40B4-BE49-F238E27FC236}">
                <a16:creationId xmlns:a16="http://schemas.microsoft.com/office/drawing/2014/main" id="{3D70475F-97D8-4F7D-8626-FC838F6A4209}"/>
              </a:ext>
            </a:extLst>
          </p:cNvPr>
          <p:cNvPicPr>
            <a:picLocks noChangeAspect="1"/>
          </p:cNvPicPr>
          <p:nvPr/>
        </p:nvPicPr>
        <p:blipFill rotWithShape="1">
          <a:blip r:embed="rId2"/>
          <a:srcRect l="19792" t="31386" r="30413" b="4659"/>
          <a:stretch/>
        </p:blipFill>
        <p:spPr>
          <a:xfrm>
            <a:off x="1196674" y="2045868"/>
            <a:ext cx="6331132" cy="4574076"/>
          </a:xfrm>
          <a:prstGeom prst="rect">
            <a:avLst/>
          </a:prstGeom>
        </p:spPr>
      </p:pic>
      <p:sp>
        <p:nvSpPr>
          <p:cNvPr id="4" name="TextBox 3">
            <a:extLst>
              <a:ext uri="{FF2B5EF4-FFF2-40B4-BE49-F238E27FC236}">
                <a16:creationId xmlns:a16="http://schemas.microsoft.com/office/drawing/2014/main" id="{E523F79B-A7D4-4F52-AD5B-F08CC768F7AB}"/>
              </a:ext>
            </a:extLst>
          </p:cNvPr>
          <p:cNvSpPr txBox="1"/>
          <p:nvPr/>
        </p:nvSpPr>
        <p:spPr>
          <a:xfrm>
            <a:off x="4886492" y="2513467"/>
            <a:ext cx="1910777" cy="369332"/>
          </a:xfrm>
          <a:prstGeom prst="rect">
            <a:avLst/>
          </a:prstGeom>
          <a:noFill/>
        </p:spPr>
        <p:txBody>
          <a:bodyPr wrap="square" rtlCol="0">
            <a:spAutoFit/>
          </a:bodyPr>
          <a:lstStyle/>
          <a:p>
            <a:r>
              <a:rPr lang="en-US" dirty="0"/>
              <a:t>Input image</a:t>
            </a:r>
          </a:p>
        </p:txBody>
      </p:sp>
      <p:sp>
        <p:nvSpPr>
          <p:cNvPr id="6" name="Arrow: Right 5">
            <a:extLst>
              <a:ext uri="{FF2B5EF4-FFF2-40B4-BE49-F238E27FC236}">
                <a16:creationId xmlns:a16="http://schemas.microsoft.com/office/drawing/2014/main" id="{ACF82BD9-C588-4C58-82E4-65EB91B7F83E}"/>
              </a:ext>
            </a:extLst>
          </p:cNvPr>
          <p:cNvSpPr/>
          <p:nvPr/>
        </p:nvSpPr>
        <p:spPr>
          <a:xfrm rot="10800000">
            <a:off x="3788229" y="245581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F0C1C43-39DA-4AA3-B3E6-871BFF3D0099}"/>
              </a:ext>
            </a:extLst>
          </p:cNvPr>
          <p:cNvSpPr/>
          <p:nvPr/>
        </p:nvSpPr>
        <p:spPr>
          <a:xfrm rot="9457067">
            <a:off x="4822052" y="42236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FD8704-3E53-4FE0-BD90-232D4F55D90F}"/>
              </a:ext>
            </a:extLst>
          </p:cNvPr>
          <p:cNvSpPr txBox="1"/>
          <p:nvPr/>
        </p:nvSpPr>
        <p:spPr>
          <a:xfrm>
            <a:off x="5795217" y="4096640"/>
            <a:ext cx="2517603" cy="369332"/>
          </a:xfrm>
          <a:prstGeom prst="rect">
            <a:avLst/>
          </a:prstGeom>
          <a:noFill/>
        </p:spPr>
        <p:txBody>
          <a:bodyPr wrap="square" rtlCol="0">
            <a:spAutoFit/>
          </a:bodyPr>
          <a:lstStyle/>
          <a:p>
            <a:r>
              <a:rPr lang="en-US" dirty="0"/>
              <a:t>Retrieved text image</a:t>
            </a:r>
          </a:p>
        </p:txBody>
      </p:sp>
      <p:sp>
        <p:nvSpPr>
          <p:cNvPr id="10" name="Arrow: Right 9">
            <a:extLst>
              <a:ext uri="{FF2B5EF4-FFF2-40B4-BE49-F238E27FC236}">
                <a16:creationId xmlns:a16="http://schemas.microsoft.com/office/drawing/2014/main" id="{843A4B8C-85B2-4A13-826E-F4FD79415ADB}"/>
              </a:ext>
            </a:extLst>
          </p:cNvPr>
          <p:cNvSpPr/>
          <p:nvPr/>
        </p:nvSpPr>
        <p:spPr>
          <a:xfrm rot="10800000">
            <a:off x="2838994" y="5320937"/>
            <a:ext cx="978408"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58582BA-CAD5-4DFD-A3CF-9B6D70533E38}"/>
              </a:ext>
            </a:extLst>
          </p:cNvPr>
          <p:cNvSpPr txBox="1"/>
          <p:nvPr/>
        </p:nvSpPr>
        <p:spPr>
          <a:xfrm>
            <a:off x="4197531" y="5190309"/>
            <a:ext cx="1658345" cy="369332"/>
          </a:xfrm>
          <a:prstGeom prst="rect">
            <a:avLst/>
          </a:prstGeom>
          <a:noFill/>
        </p:spPr>
        <p:txBody>
          <a:bodyPr wrap="square" rtlCol="0">
            <a:spAutoFit/>
          </a:bodyPr>
          <a:lstStyle/>
          <a:p>
            <a:r>
              <a:rPr lang="en-US" dirty="0"/>
              <a:t>Images found</a:t>
            </a:r>
          </a:p>
        </p:txBody>
      </p:sp>
      <p:sp>
        <p:nvSpPr>
          <p:cNvPr id="12" name="Arrow: Right 11">
            <a:extLst>
              <a:ext uri="{FF2B5EF4-FFF2-40B4-BE49-F238E27FC236}">
                <a16:creationId xmlns:a16="http://schemas.microsoft.com/office/drawing/2014/main" id="{23DDFCE3-BD28-4E8E-9D95-601486BC86A1}"/>
              </a:ext>
            </a:extLst>
          </p:cNvPr>
          <p:cNvSpPr/>
          <p:nvPr/>
        </p:nvSpPr>
        <p:spPr>
          <a:xfrm rot="8638438">
            <a:off x="6931588" y="5832286"/>
            <a:ext cx="1010195" cy="255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1E16EFA-5BC4-4F03-9AF8-8CDDF7904F92}"/>
              </a:ext>
            </a:extLst>
          </p:cNvPr>
          <p:cNvSpPr txBox="1"/>
          <p:nvPr/>
        </p:nvSpPr>
        <p:spPr>
          <a:xfrm>
            <a:off x="7994469" y="5425440"/>
            <a:ext cx="2351314" cy="923330"/>
          </a:xfrm>
          <a:prstGeom prst="rect">
            <a:avLst/>
          </a:prstGeom>
          <a:noFill/>
        </p:spPr>
        <p:txBody>
          <a:bodyPr wrap="square" rtlCol="0">
            <a:spAutoFit/>
          </a:bodyPr>
          <a:lstStyle/>
          <a:p>
            <a:r>
              <a:rPr lang="en-US" dirty="0"/>
              <a:t>Top k matched image</a:t>
            </a:r>
          </a:p>
          <a:p>
            <a:endParaRPr lang="en-US" dirty="0"/>
          </a:p>
        </p:txBody>
      </p:sp>
    </p:spTree>
    <p:extLst>
      <p:ext uri="{BB962C8B-B14F-4D97-AF65-F5344CB8AC3E}">
        <p14:creationId xmlns:p14="http://schemas.microsoft.com/office/powerpoint/2010/main" val="2032161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(input -&gt; output):</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endParaRPr lang="en-US" dirty="0"/>
          </a:p>
          <a:p>
            <a:pPr algn="l"/>
            <a:endParaRPr lang="en-US" dirty="0"/>
          </a:p>
          <a:p>
            <a:pPr algn="l"/>
            <a:endParaRPr lang="en-US" dirty="0"/>
          </a:p>
          <a:p>
            <a:pPr algn="l"/>
            <a:endParaRPr lang="en-US" dirty="0"/>
          </a:p>
        </p:txBody>
      </p:sp>
      <p:pic>
        <p:nvPicPr>
          <p:cNvPr id="14" name="Picture 13">
            <a:extLst>
              <a:ext uri="{FF2B5EF4-FFF2-40B4-BE49-F238E27FC236}">
                <a16:creationId xmlns:a16="http://schemas.microsoft.com/office/drawing/2014/main" id="{5FE4576A-72E0-4840-B67C-B8BD80CA78DC}"/>
              </a:ext>
            </a:extLst>
          </p:cNvPr>
          <p:cNvPicPr>
            <a:picLocks noChangeAspect="1"/>
          </p:cNvPicPr>
          <p:nvPr/>
        </p:nvPicPr>
        <p:blipFill rotWithShape="1">
          <a:blip r:embed="rId2"/>
          <a:srcRect l="22214" t="67429" r="59786" b="1714"/>
          <a:stretch/>
        </p:blipFill>
        <p:spPr>
          <a:xfrm>
            <a:off x="3755476" y="2564144"/>
            <a:ext cx="2194560" cy="2116184"/>
          </a:xfrm>
          <a:prstGeom prst="rect">
            <a:avLst/>
          </a:prstGeom>
        </p:spPr>
      </p:pic>
      <p:pic>
        <p:nvPicPr>
          <p:cNvPr id="16" name="Picture 15">
            <a:extLst>
              <a:ext uri="{FF2B5EF4-FFF2-40B4-BE49-F238E27FC236}">
                <a16:creationId xmlns:a16="http://schemas.microsoft.com/office/drawing/2014/main" id="{A48E44B3-79C1-402F-A63E-DFBAB62F9B3B}"/>
              </a:ext>
            </a:extLst>
          </p:cNvPr>
          <p:cNvPicPr>
            <a:picLocks noChangeAspect="1"/>
          </p:cNvPicPr>
          <p:nvPr/>
        </p:nvPicPr>
        <p:blipFill rotWithShape="1">
          <a:blip r:embed="rId2"/>
          <a:srcRect l="21858" t="28191" r="59357" b="40952"/>
          <a:stretch/>
        </p:blipFill>
        <p:spPr>
          <a:xfrm>
            <a:off x="1236617" y="2564144"/>
            <a:ext cx="2290354" cy="2116184"/>
          </a:xfrm>
          <a:prstGeom prst="rect">
            <a:avLst/>
          </a:prstGeom>
        </p:spPr>
      </p:pic>
      <p:pic>
        <p:nvPicPr>
          <p:cNvPr id="18" name="Picture 17">
            <a:extLst>
              <a:ext uri="{FF2B5EF4-FFF2-40B4-BE49-F238E27FC236}">
                <a16:creationId xmlns:a16="http://schemas.microsoft.com/office/drawing/2014/main" id="{3C3B3C2A-9AE4-4432-8076-DD4C16823650}"/>
              </a:ext>
            </a:extLst>
          </p:cNvPr>
          <p:cNvPicPr>
            <a:picLocks noChangeAspect="1"/>
          </p:cNvPicPr>
          <p:nvPr/>
        </p:nvPicPr>
        <p:blipFill rotWithShape="1">
          <a:blip r:embed="rId3"/>
          <a:srcRect l="22286" t="54984" r="59714" b="14159"/>
          <a:stretch/>
        </p:blipFill>
        <p:spPr>
          <a:xfrm>
            <a:off x="6178541" y="2602179"/>
            <a:ext cx="2194561" cy="2116185"/>
          </a:xfrm>
          <a:prstGeom prst="rect">
            <a:avLst/>
          </a:prstGeom>
        </p:spPr>
      </p:pic>
      <p:sp>
        <p:nvSpPr>
          <p:cNvPr id="19" name="TextBox 18">
            <a:extLst>
              <a:ext uri="{FF2B5EF4-FFF2-40B4-BE49-F238E27FC236}">
                <a16:creationId xmlns:a16="http://schemas.microsoft.com/office/drawing/2014/main" id="{75877BDE-AE8C-4163-85EC-7C732D91FBA1}"/>
              </a:ext>
            </a:extLst>
          </p:cNvPr>
          <p:cNvSpPr txBox="1"/>
          <p:nvPr/>
        </p:nvSpPr>
        <p:spPr>
          <a:xfrm>
            <a:off x="1631126" y="4680328"/>
            <a:ext cx="1835974" cy="646331"/>
          </a:xfrm>
          <a:prstGeom prst="rect">
            <a:avLst/>
          </a:prstGeom>
          <a:noFill/>
        </p:spPr>
        <p:txBody>
          <a:bodyPr wrap="square" rtlCol="0">
            <a:spAutoFit/>
          </a:bodyPr>
          <a:lstStyle/>
          <a:p>
            <a:r>
              <a:rPr lang="en-US" dirty="0"/>
              <a:t>TOP 1</a:t>
            </a:r>
            <a:r>
              <a:rPr lang="en-US" baseline="30000" dirty="0"/>
              <a:t>st </a:t>
            </a:r>
            <a:r>
              <a:rPr lang="en-US" dirty="0"/>
              <a:t> matched image</a:t>
            </a:r>
          </a:p>
        </p:txBody>
      </p:sp>
      <p:sp>
        <p:nvSpPr>
          <p:cNvPr id="20" name="TextBox 19">
            <a:extLst>
              <a:ext uri="{FF2B5EF4-FFF2-40B4-BE49-F238E27FC236}">
                <a16:creationId xmlns:a16="http://schemas.microsoft.com/office/drawing/2014/main" id="{C1D72FD2-80F4-4789-A931-E5114AB21C92}"/>
              </a:ext>
            </a:extLst>
          </p:cNvPr>
          <p:cNvSpPr txBox="1"/>
          <p:nvPr/>
        </p:nvSpPr>
        <p:spPr>
          <a:xfrm>
            <a:off x="4161062" y="4680328"/>
            <a:ext cx="1835974" cy="646331"/>
          </a:xfrm>
          <a:prstGeom prst="rect">
            <a:avLst/>
          </a:prstGeom>
          <a:noFill/>
        </p:spPr>
        <p:txBody>
          <a:bodyPr wrap="square" rtlCol="0">
            <a:spAutoFit/>
          </a:bodyPr>
          <a:lstStyle/>
          <a:p>
            <a:r>
              <a:rPr lang="en-US" dirty="0"/>
              <a:t>TOP 2</a:t>
            </a:r>
            <a:r>
              <a:rPr lang="en-US" baseline="30000" dirty="0"/>
              <a:t>nd</a:t>
            </a:r>
            <a:r>
              <a:rPr lang="en-US" dirty="0"/>
              <a:t>  matched image</a:t>
            </a:r>
          </a:p>
        </p:txBody>
      </p:sp>
      <p:sp>
        <p:nvSpPr>
          <p:cNvPr id="21" name="TextBox 20">
            <a:extLst>
              <a:ext uri="{FF2B5EF4-FFF2-40B4-BE49-F238E27FC236}">
                <a16:creationId xmlns:a16="http://schemas.microsoft.com/office/drawing/2014/main" id="{984A492E-776B-40CC-BFA6-D2599ED0DCDC}"/>
              </a:ext>
            </a:extLst>
          </p:cNvPr>
          <p:cNvSpPr txBox="1"/>
          <p:nvPr/>
        </p:nvSpPr>
        <p:spPr>
          <a:xfrm>
            <a:off x="6506742" y="4680328"/>
            <a:ext cx="1835974" cy="646331"/>
          </a:xfrm>
          <a:prstGeom prst="rect">
            <a:avLst/>
          </a:prstGeom>
          <a:noFill/>
        </p:spPr>
        <p:txBody>
          <a:bodyPr wrap="square" rtlCol="0">
            <a:spAutoFit/>
          </a:bodyPr>
          <a:lstStyle/>
          <a:p>
            <a:r>
              <a:rPr lang="en-US" dirty="0"/>
              <a:t>TOP 3</a:t>
            </a:r>
            <a:r>
              <a:rPr lang="en-US" baseline="30000" dirty="0"/>
              <a:t>rd</a:t>
            </a:r>
            <a:r>
              <a:rPr lang="en-US" dirty="0"/>
              <a:t> matched image</a:t>
            </a:r>
          </a:p>
        </p:txBody>
      </p:sp>
    </p:spTree>
    <p:extLst>
      <p:ext uri="{BB962C8B-B14F-4D97-AF65-F5344CB8AC3E}">
        <p14:creationId xmlns:p14="http://schemas.microsoft.com/office/powerpoint/2010/main" val="416637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(input -&gt; output):</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endParaRPr lang="en-US" dirty="0"/>
          </a:p>
          <a:p>
            <a:pPr algn="l"/>
            <a:endParaRPr lang="en-US" dirty="0"/>
          </a:p>
          <a:p>
            <a:pPr algn="l"/>
            <a:endParaRPr lang="en-US" dirty="0"/>
          </a:p>
          <a:p>
            <a:pPr algn="l"/>
            <a:endParaRPr lang="en-US" dirty="0"/>
          </a:p>
        </p:txBody>
      </p:sp>
      <p:pic>
        <p:nvPicPr>
          <p:cNvPr id="3" name="Picture 2">
            <a:extLst>
              <a:ext uri="{FF2B5EF4-FFF2-40B4-BE49-F238E27FC236}">
                <a16:creationId xmlns:a16="http://schemas.microsoft.com/office/drawing/2014/main" id="{4AE78D9D-CCB8-4D84-9DF6-0EB236B64C72}"/>
              </a:ext>
            </a:extLst>
          </p:cNvPr>
          <p:cNvPicPr>
            <a:picLocks noChangeAspect="1"/>
          </p:cNvPicPr>
          <p:nvPr/>
        </p:nvPicPr>
        <p:blipFill rotWithShape="1">
          <a:blip r:embed="rId2"/>
          <a:srcRect l="21750" t="29333" r="42187" b="6222"/>
          <a:stretch/>
        </p:blipFill>
        <p:spPr>
          <a:xfrm>
            <a:off x="1465122" y="2038834"/>
            <a:ext cx="4396740" cy="4419600"/>
          </a:xfrm>
          <a:prstGeom prst="rect">
            <a:avLst/>
          </a:prstGeom>
        </p:spPr>
      </p:pic>
      <p:sp>
        <p:nvSpPr>
          <p:cNvPr id="4" name="Arrow: Right 3">
            <a:extLst>
              <a:ext uri="{FF2B5EF4-FFF2-40B4-BE49-F238E27FC236}">
                <a16:creationId xmlns:a16="http://schemas.microsoft.com/office/drawing/2014/main" id="{732EEE21-BB37-4EFF-84BF-D84D4C86797D}"/>
              </a:ext>
            </a:extLst>
          </p:cNvPr>
          <p:cNvSpPr/>
          <p:nvPr/>
        </p:nvSpPr>
        <p:spPr>
          <a:xfrm rot="10800000">
            <a:off x="6330140" y="3692170"/>
            <a:ext cx="1104900" cy="229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2A9CB8-44F6-4FB6-A814-C09F8F6897E1}"/>
              </a:ext>
            </a:extLst>
          </p:cNvPr>
          <p:cNvSpPr txBox="1"/>
          <p:nvPr/>
        </p:nvSpPr>
        <p:spPr>
          <a:xfrm>
            <a:off x="7435040" y="3622084"/>
            <a:ext cx="2118360" cy="369332"/>
          </a:xfrm>
          <a:prstGeom prst="rect">
            <a:avLst/>
          </a:prstGeom>
          <a:noFill/>
        </p:spPr>
        <p:txBody>
          <a:bodyPr wrap="square" rtlCol="0">
            <a:spAutoFit/>
          </a:bodyPr>
          <a:lstStyle/>
          <a:p>
            <a:r>
              <a:rPr lang="en-US" dirty="0"/>
              <a:t>Output image</a:t>
            </a:r>
          </a:p>
        </p:txBody>
      </p:sp>
      <p:pic>
        <p:nvPicPr>
          <p:cNvPr id="15" name="Picture 14">
            <a:extLst>
              <a:ext uri="{FF2B5EF4-FFF2-40B4-BE49-F238E27FC236}">
                <a16:creationId xmlns:a16="http://schemas.microsoft.com/office/drawing/2014/main" id="{153EEBAD-8F45-47F4-9CB6-FBF0C08B05C8}"/>
              </a:ext>
            </a:extLst>
          </p:cNvPr>
          <p:cNvPicPr>
            <a:picLocks noChangeAspect="1"/>
          </p:cNvPicPr>
          <p:nvPr/>
        </p:nvPicPr>
        <p:blipFill rotWithShape="1">
          <a:blip r:embed="rId3"/>
          <a:srcRect l="24584" t="32400" r="61932" b="40538"/>
          <a:stretch/>
        </p:blipFill>
        <p:spPr>
          <a:xfrm>
            <a:off x="5996086" y="4522954"/>
            <a:ext cx="1714500" cy="1935480"/>
          </a:xfrm>
          <a:prstGeom prst="rect">
            <a:avLst/>
          </a:prstGeom>
        </p:spPr>
      </p:pic>
      <p:sp>
        <p:nvSpPr>
          <p:cNvPr id="8" name="Arrow: Right 7">
            <a:extLst>
              <a:ext uri="{FF2B5EF4-FFF2-40B4-BE49-F238E27FC236}">
                <a16:creationId xmlns:a16="http://schemas.microsoft.com/office/drawing/2014/main" id="{289112BD-CD20-4EB8-A8B9-061125666445}"/>
              </a:ext>
            </a:extLst>
          </p:cNvPr>
          <p:cNvSpPr/>
          <p:nvPr/>
        </p:nvSpPr>
        <p:spPr>
          <a:xfrm rot="10800000">
            <a:off x="7935298" y="4709161"/>
            <a:ext cx="842942" cy="205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1D44B16-DE38-47DE-83F7-10962C54EA27}"/>
              </a:ext>
            </a:extLst>
          </p:cNvPr>
          <p:cNvSpPr txBox="1"/>
          <p:nvPr/>
        </p:nvSpPr>
        <p:spPr>
          <a:xfrm>
            <a:off x="8831134" y="4627365"/>
            <a:ext cx="2118360" cy="369332"/>
          </a:xfrm>
          <a:prstGeom prst="rect">
            <a:avLst/>
          </a:prstGeom>
          <a:noFill/>
        </p:spPr>
        <p:txBody>
          <a:bodyPr wrap="square" rtlCol="0">
            <a:spAutoFit/>
          </a:bodyPr>
          <a:lstStyle/>
          <a:p>
            <a:r>
              <a:rPr lang="en-US" dirty="0"/>
              <a:t>input image</a:t>
            </a:r>
          </a:p>
        </p:txBody>
      </p:sp>
    </p:spTree>
    <p:extLst>
      <p:ext uri="{BB962C8B-B14F-4D97-AF65-F5344CB8AC3E}">
        <p14:creationId xmlns:p14="http://schemas.microsoft.com/office/powerpoint/2010/main" val="368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Analysis of code: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r>
              <a:rPr lang="en-US" dirty="0"/>
              <a:t>Strong Points:</a:t>
            </a:r>
          </a:p>
          <a:p>
            <a:pPr marL="342900" indent="-342900" algn="l">
              <a:buAutoNum type="arabicPeriod"/>
            </a:pPr>
            <a:r>
              <a:rPr lang="en-US" dirty="0"/>
              <a:t>Our method gives the best result as we used pretrained pytesseract model ensuring accuracy of 98 – 99 % which greater than purposed word2vec model of original paper.</a:t>
            </a:r>
          </a:p>
          <a:p>
            <a:pPr marL="342900" indent="-342900" algn="l">
              <a:buAutoNum type="arabicPeriod"/>
            </a:pPr>
            <a:r>
              <a:rPr lang="en-US" dirty="0"/>
              <a:t>Pytesseract based on retrieving letter from image than forming word therefore identifying out of vocabulary words while word2vec can’t identify such words.</a:t>
            </a:r>
          </a:p>
          <a:p>
            <a:pPr marL="342900" indent="-342900" algn="l">
              <a:buFont typeface="Wingdings 3" charset="2"/>
              <a:buAutoNum type="arabicPeriod"/>
            </a:pPr>
            <a:r>
              <a:rPr lang="en-US" dirty="0"/>
              <a:t>We didn’t use YFCC100m dataset therefore ensuring code can be designed for a particular task and thus increasing computational speed of code.</a:t>
            </a:r>
          </a:p>
          <a:p>
            <a:pPr marL="342900" indent="-342900" algn="l">
              <a:buFont typeface="Wingdings 3" charset="2"/>
              <a:buAutoNum type="arabicPeriod"/>
            </a:pPr>
            <a:endParaRPr lang="en-US" dirty="0"/>
          </a:p>
          <a:p>
            <a:pPr marL="342900" indent="-342900" algn="l">
              <a:buAutoNum type="arabicPeriod"/>
            </a:pPr>
            <a:endParaRPr lang="en-US" dirty="0"/>
          </a:p>
          <a:p>
            <a:pPr marL="285750" indent="-285750" algn="l">
              <a:buFont typeface="Arial" panose="020B0604020202020204" pitchFamily="34" charset="0"/>
              <a:buChar char="•"/>
            </a:pPr>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795965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Analysis of code: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r>
              <a:rPr lang="en-US" dirty="0"/>
              <a:t>Weak Points:</a:t>
            </a:r>
          </a:p>
          <a:p>
            <a:pPr marL="342900" indent="-342900" algn="l">
              <a:buFont typeface="Wingdings 3" charset="2"/>
              <a:buAutoNum type="arabicPeriod"/>
            </a:pPr>
            <a:r>
              <a:rPr lang="en-US" dirty="0"/>
              <a:t>All style images should be almost similar as we have manually created they may not be therefore combination of the gram matrix may result to transfer style from chaotic noise image to  content image .</a:t>
            </a:r>
            <a:br>
              <a:rPr lang="en-US" dirty="0"/>
            </a:br>
            <a:r>
              <a:rPr lang="en-US" dirty="0"/>
              <a:t>Solution to this problem is to keep k a small integer therefore we take k=3 for implementation and keeping style weight to be also a small number.</a:t>
            </a:r>
          </a:p>
          <a:p>
            <a:pPr marL="342900" indent="-342900" algn="l">
              <a:buAutoNum type="arabicPeriod"/>
            </a:pPr>
            <a:endParaRPr lang="en-US" dirty="0"/>
          </a:p>
          <a:p>
            <a:pPr marL="285750" indent="-285750" algn="l">
              <a:buFont typeface="Arial" panose="020B0604020202020204" pitchFamily="34" charset="0"/>
              <a:buChar char="•"/>
            </a:pPr>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641326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Reference: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4412566"/>
          </a:xfrm>
        </p:spPr>
        <p:txBody>
          <a:bodyPr>
            <a:normAutofit lnSpcReduction="10000"/>
          </a:bodyPr>
          <a:lstStyle/>
          <a:p>
            <a:pPr marL="342900" indent="-342900" algn="l">
              <a:buFont typeface="+mj-lt"/>
              <a:buAutoNum type="arabicPeriod"/>
            </a:pPr>
            <a:r>
              <a:rPr lang="en-US" dirty="0"/>
              <a:t> CROSS-MODALSTYLETRANSFER Sahil Chelaramani*, Abhishek Jha*, Anoop M. Namboodiri (CVIT, KCIS, IIIT Hyderabad, India)</a:t>
            </a:r>
          </a:p>
          <a:p>
            <a:pPr marL="342900" indent="-342900" algn="l">
              <a:buFont typeface="+mj-lt"/>
              <a:buAutoNum type="arabicPeriod"/>
            </a:pPr>
            <a:r>
              <a:rPr lang="en-US" dirty="0"/>
              <a:t>Leon A. Gatys, Alexander S. Ecker, and Matthias Bethge, “Image style transfer using convolutional neural networks,” in CVPR, June 2016</a:t>
            </a:r>
          </a:p>
          <a:p>
            <a:pPr marL="342900" indent="-342900" algn="l">
              <a:buFont typeface="+mj-lt"/>
              <a:buAutoNum type="arabicPeriod"/>
            </a:pPr>
            <a:r>
              <a:rPr lang="en-US" dirty="0"/>
              <a:t> R. H. Byrd, P. Lu and J. Nocedal. A Limited Memory Algorithm for Bound Constrained Optimization, (1995), SIAM Journal on Scientific and Statistical Computing, 16, 5, pp. 1190-1208</a:t>
            </a:r>
          </a:p>
          <a:p>
            <a:pPr marL="342900" indent="-342900" algn="l">
              <a:buFont typeface="+mj-lt"/>
              <a:buAutoNum type="arabicPeriod"/>
            </a:pPr>
            <a:r>
              <a:rPr lang="en-US" dirty="0"/>
              <a:t>C. Zhu, R. H. Byrd and J. Nocedal. L-BFGS-B: Algorithm 778: L-BFGS-B, FORTRAN routines for large scale bound constrained optimization (1997), ACM Transactions on Mathematical Software, 23, 4, pp. 550 – 560</a:t>
            </a:r>
          </a:p>
          <a:p>
            <a:pPr marL="342900" indent="-342900" algn="l">
              <a:buFont typeface="+mj-lt"/>
              <a:buAutoNum type="arabicPeriod"/>
            </a:pPr>
            <a:r>
              <a:rPr lang="en-US" dirty="0"/>
              <a:t>J.L. Morales and J. Nocedal. L-BFGS-B: Remark on Algorithm 778: L-BFGS-B, FORTRAN routines for large scale bound constrained optimization (2011), ACM Transactions on Mathematical Software, 38, 1.</a:t>
            </a:r>
          </a:p>
          <a:p>
            <a:pPr marL="342900" indent="-342900" algn="l">
              <a:buFont typeface="+mj-lt"/>
              <a:buAutoNum type="arabicPeriod"/>
            </a:pPr>
            <a:endParaRPr lang="en-US" dirty="0"/>
          </a:p>
          <a:p>
            <a:pPr marL="342900" indent="-342900" algn="l">
              <a:buFont typeface="+mj-lt"/>
              <a:buAutoNum type="arabicPeriod"/>
            </a:pPr>
            <a:endParaRPr lang="en-US" dirty="0"/>
          </a:p>
          <a:p>
            <a:pPr algn="l"/>
            <a:endParaRPr lang="en-US" dirty="0"/>
          </a:p>
          <a:p>
            <a:pPr algn="l"/>
            <a:endParaRPr lang="en-US" dirty="0"/>
          </a:p>
        </p:txBody>
      </p:sp>
    </p:spTree>
    <p:extLst>
      <p:ext uri="{BB962C8B-B14F-4D97-AF65-F5344CB8AC3E}">
        <p14:creationId xmlns:p14="http://schemas.microsoft.com/office/powerpoint/2010/main" val="311143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About Project</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2853303"/>
          </a:xfrm>
        </p:spPr>
        <p:txBody>
          <a:bodyPr>
            <a:normAutofit/>
          </a:bodyPr>
          <a:lstStyle/>
          <a:p>
            <a:pPr algn="l"/>
            <a:r>
              <a:rPr lang="en-US" dirty="0"/>
              <a:t>This project is code implementation of paper </a:t>
            </a:r>
          </a:p>
          <a:p>
            <a:pPr algn="l"/>
            <a:r>
              <a:rPr lang="en-US" dirty="0"/>
              <a:t>Cross modal style transfer </a:t>
            </a:r>
          </a:p>
          <a:p>
            <a:pPr algn="l"/>
            <a:r>
              <a:rPr lang="en-US" dirty="0"/>
              <a:t>By</a:t>
            </a:r>
          </a:p>
          <a:p>
            <a:pPr algn="l"/>
            <a:r>
              <a:rPr lang="en-US" dirty="0"/>
              <a:t>Sahil Chelaramani(CVIT)</a:t>
            </a:r>
          </a:p>
          <a:p>
            <a:pPr algn="l"/>
            <a:r>
              <a:rPr lang="en-US" dirty="0"/>
              <a:t>Abhishek Jha(KCIS)</a:t>
            </a:r>
          </a:p>
          <a:p>
            <a:pPr algn="l"/>
            <a:r>
              <a:rPr lang="en-US" dirty="0"/>
              <a:t>Anoop M. Namboodiri(IIIT Hyderabad)</a:t>
            </a:r>
          </a:p>
          <a:p>
            <a:pPr algn="l"/>
            <a:endParaRPr lang="en-US" dirty="0"/>
          </a:p>
          <a:p>
            <a:pPr algn="l"/>
            <a:endParaRPr lang="en-US" dirty="0"/>
          </a:p>
        </p:txBody>
      </p:sp>
    </p:spTree>
    <p:extLst>
      <p:ext uri="{BB962C8B-B14F-4D97-AF65-F5344CB8AC3E}">
        <p14:creationId xmlns:p14="http://schemas.microsoft.com/office/powerpoint/2010/main" val="106748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Method/Objective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398587"/>
          </a:xfrm>
        </p:spPr>
        <p:txBody>
          <a:bodyPr>
            <a:normAutofit/>
          </a:bodyPr>
          <a:lstStyle/>
          <a:p>
            <a:pPr algn="l"/>
            <a:r>
              <a:rPr lang="en-US" dirty="0"/>
              <a:t>This Project transfers the style from  the text described in the content image</a:t>
            </a:r>
          </a:p>
          <a:p>
            <a:pPr algn="l"/>
            <a:r>
              <a:rPr lang="en-US" dirty="0"/>
              <a:t>The group of k style image is matched from image database by the text retrieved from the content image and  used for style transfer.</a:t>
            </a:r>
          </a:p>
          <a:p>
            <a:pPr algn="l"/>
            <a:r>
              <a:rPr lang="en-US" dirty="0"/>
              <a:t>Original paper implemented using k = 5</a:t>
            </a:r>
          </a:p>
          <a:p>
            <a:pPr algn="l"/>
            <a:r>
              <a:rPr lang="en-US" dirty="0"/>
              <a:t>The code implemented here is for k = 3 and can be modified for any value.</a:t>
            </a:r>
          </a:p>
          <a:p>
            <a:pPr algn="l"/>
            <a:r>
              <a:rPr lang="en-US" dirty="0"/>
              <a:t>K &gt;= 5 in code causes kernel to dies on our system. Therefore its is value is limited by computational power of CPU.</a:t>
            </a:r>
          </a:p>
          <a:p>
            <a:pPr algn="l"/>
            <a:endParaRPr lang="en-US" dirty="0"/>
          </a:p>
          <a:p>
            <a:pPr algn="l"/>
            <a:endParaRPr lang="en-US" dirty="0"/>
          </a:p>
        </p:txBody>
      </p:sp>
    </p:spTree>
    <p:extLst>
      <p:ext uri="{BB962C8B-B14F-4D97-AF65-F5344CB8AC3E}">
        <p14:creationId xmlns:p14="http://schemas.microsoft.com/office/powerpoint/2010/main" val="198784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Database: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398587"/>
          </a:xfrm>
        </p:spPr>
        <p:txBody>
          <a:bodyPr>
            <a:normAutofit/>
          </a:bodyPr>
          <a:lstStyle/>
          <a:p>
            <a:pPr algn="l"/>
            <a:r>
              <a:rPr lang="en-US" dirty="0"/>
              <a:t>We didn’t use large sized YFCC100m dataset(&gt;15).Therefore we manually created our dataset.</a:t>
            </a:r>
          </a:p>
          <a:p>
            <a:pPr algn="l"/>
            <a:r>
              <a:rPr lang="en-US" dirty="0"/>
              <a:t>We have a dataset of 10 content images which are of size </a:t>
            </a:r>
          </a:p>
          <a:p>
            <a:pPr algn="l"/>
            <a:r>
              <a:rPr lang="en-US" dirty="0"/>
              <a:t>576 x 512 pixels.</a:t>
            </a:r>
          </a:p>
          <a:p>
            <a:pPr algn="l"/>
            <a:r>
              <a:rPr lang="en-US" dirty="0"/>
              <a:t>Image part of content image is an image of 512 x 512 pixels</a:t>
            </a:r>
          </a:p>
          <a:p>
            <a:pPr algn="l"/>
            <a:r>
              <a:rPr lang="en-US" dirty="0"/>
              <a:t>Text part of content image is an image of 64 x 512 pixels</a:t>
            </a:r>
          </a:p>
          <a:p>
            <a:pPr algn="l"/>
            <a:r>
              <a:rPr lang="en-US" dirty="0"/>
              <a:t>And have a dataset of 52 style-text caption images for style transfer of random sizes.</a:t>
            </a:r>
          </a:p>
          <a:p>
            <a:pPr algn="l"/>
            <a:endParaRPr lang="en-US" dirty="0"/>
          </a:p>
        </p:txBody>
      </p:sp>
    </p:spTree>
    <p:extLst>
      <p:ext uri="{BB962C8B-B14F-4D97-AF65-F5344CB8AC3E}">
        <p14:creationId xmlns:p14="http://schemas.microsoft.com/office/powerpoint/2010/main" val="400685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Architecture: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398587"/>
          </a:xfrm>
        </p:spPr>
        <p:txBody>
          <a:bodyPr>
            <a:normAutofit/>
          </a:bodyPr>
          <a:lstStyle/>
          <a:p>
            <a:pPr algn="l"/>
            <a:r>
              <a:rPr lang="en-US" dirty="0"/>
              <a:t>We use VGG16 architecture for implementing code</a:t>
            </a:r>
          </a:p>
          <a:p>
            <a:pPr algn="l"/>
            <a:r>
              <a:rPr lang="en-US" dirty="0"/>
              <a:t>Layers which are used are:</a:t>
            </a:r>
          </a:p>
          <a:p>
            <a:pPr algn="l"/>
            <a:r>
              <a:rPr lang="en-US" dirty="0"/>
              <a:t>block1_conv2 , block2_conv2 , block3_conv3 , block4_conv3 , block5_conv3</a:t>
            </a:r>
          </a:p>
          <a:p>
            <a:pPr algn="l"/>
            <a:r>
              <a:rPr lang="en-US" dirty="0"/>
              <a:t>We have taken Weighted parameter of these layers as same as the parameter which were obtained by training the whole vgg16 on standard dataset “ImageNet”(15 million images).</a:t>
            </a:r>
          </a:p>
          <a:p>
            <a:pPr algn="l"/>
            <a:endParaRPr lang="en-US" dirty="0"/>
          </a:p>
        </p:txBody>
      </p:sp>
    </p:spTree>
    <p:extLst>
      <p:ext uri="{BB962C8B-B14F-4D97-AF65-F5344CB8AC3E}">
        <p14:creationId xmlns:p14="http://schemas.microsoft.com/office/powerpoint/2010/main" val="2502990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418C7E-D37A-4CFC-BE39-501973DAAED2}"/>
              </a:ext>
            </a:extLst>
          </p:cNvPr>
          <p:cNvPicPr>
            <a:picLocks noChangeAspect="1"/>
          </p:cNvPicPr>
          <p:nvPr/>
        </p:nvPicPr>
        <p:blipFill rotWithShape="1">
          <a:blip r:embed="rId2"/>
          <a:srcRect l="19092" t="12971" r="36129" b="30204"/>
          <a:stretch/>
        </p:blipFill>
        <p:spPr>
          <a:xfrm>
            <a:off x="1979802" y="1342239"/>
            <a:ext cx="5805182" cy="3858936"/>
          </a:xfrm>
          <a:prstGeom prst="rect">
            <a:avLst/>
          </a:prstGeom>
        </p:spPr>
      </p:pic>
    </p:spTree>
    <p:extLst>
      <p:ext uri="{BB962C8B-B14F-4D97-AF65-F5344CB8AC3E}">
        <p14:creationId xmlns:p14="http://schemas.microsoft.com/office/powerpoint/2010/main" val="254112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Brief Working of Code: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endParaRPr lang="en-US" b="1" u="sng" dirty="0"/>
          </a:p>
          <a:p>
            <a:pPr marL="285750" indent="-285750" algn="l">
              <a:buFont typeface="Arial" panose="020B0604020202020204" pitchFamily="34" charset="0"/>
              <a:buChar char="•"/>
            </a:pPr>
            <a:r>
              <a:rPr lang="en-US" dirty="0"/>
              <a:t>We take input image manually</a:t>
            </a:r>
          </a:p>
          <a:p>
            <a:pPr marL="285750" indent="-285750" algn="l">
              <a:buFont typeface="Arial" panose="020B0604020202020204" pitchFamily="34" charset="0"/>
              <a:buChar char="•"/>
            </a:pPr>
            <a:r>
              <a:rPr lang="en-US" dirty="0"/>
              <a:t>We divide the image in two parts : content image and text image</a:t>
            </a:r>
          </a:p>
          <a:p>
            <a:pPr marL="285750" indent="-285750" algn="l">
              <a:buFont typeface="Arial" panose="020B0604020202020204" pitchFamily="34" charset="0"/>
              <a:buChar char="•"/>
            </a:pPr>
            <a:r>
              <a:rPr lang="en-US" dirty="0"/>
              <a:t>Text image is then proceeded on pytesseract to retrieved the displayed data in text format.</a:t>
            </a:r>
          </a:p>
          <a:p>
            <a:pPr marL="285750" indent="-285750" algn="l">
              <a:buFont typeface="Arial" panose="020B0604020202020204" pitchFamily="34" charset="0"/>
              <a:buChar char="•"/>
            </a:pPr>
            <a:r>
              <a:rPr lang="en-US" dirty="0"/>
              <a:t>The retrieved data is matched with style image caption pair in database to obtain all style image resembling the text.</a:t>
            </a:r>
          </a:p>
          <a:p>
            <a:pPr marL="285750" indent="-285750" algn="l">
              <a:buFont typeface="Arial" panose="020B0604020202020204" pitchFamily="34" charset="0"/>
              <a:buChar char="•"/>
            </a:pPr>
            <a:r>
              <a:rPr lang="en-US" dirty="0"/>
              <a:t>The top k images taken into consideration. They are decided by visual similarity with content image . Only top k matched images are taken.</a:t>
            </a:r>
          </a:p>
          <a:p>
            <a:pPr algn="l"/>
            <a:endParaRPr lang="en-US" dirty="0"/>
          </a:p>
          <a:p>
            <a:pPr algn="l"/>
            <a:endParaRPr lang="en-US" dirty="0"/>
          </a:p>
        </p:txBody>
      </p:sp>
    </p:spTree>
    <p:extLst>
      <p:ext uri="{BB962C8B-B14F-4D97-AF65-F5344CB8AC3E}">
        <p14:creationId xmlns:p14="http://schemas.microsoft.com/office/powerpoint/2010/main" val="409345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Brief Working of Code: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endParaRPr lang="en-US" b="1" u="sng" dirty="0"/>
          </a:p>
          <a:p>
            <a:pPr marL="285750" indent="-285750" algn="l">
              <a:buFont typeface="Arial" panose="020B0604020202020204" pitchFamily="34" charset="0"/>
              <a:buChar char="•"/>
            </a:pPr>
            <a:r>
              <a:rPr lang="en-US" dirty="0"/>
              <a:t>The visual similarity is decided by comparing each style image with content image on grey scale.</a:t>
            </a:r>
          </a:p>
          <a:p>
            <a:pPr marL="285750" indent="-285750" algn="l">
              <a:buFont typeface="Arial" panose="020B0604020202020204" pitchFamily="34" charset="0"/>
              <a:buChar char="•"/>
            </a:pPr>
            <a:r>
              <a:rPr lang="en-US" dirty="0"/>
              <a:t>The top k images are tagged with their weighted probability of how similar are they are with content image.</a:t>
            </a:r>
          </a:p>
          <a:p>
            <a:pPr marL="285750" indent="-285750" algn="l">
              <a:buFont typeface="Arial" panose="020B0604020202020204" pitchFamily="34" charset="0"/>
              <a:buChar char="•"/>
            </a:pPr>
            <a:r>
              <a:rPr lang="en-US" dirty="0"/>
              <a:t>The k images along with input images are then processed as modified input in form of array of RGB channels for input in vgg16 architecture.</a:t>
            </a:r>
          </a:p>
          <a:p>
            <a:pPr marL="285750" indent="-285750" algn="l">
              <a:buFont typeface="Arial" panose="020B0604020202020204" pitchFamily="34" charset="0"/>
              <a:buChar char="•"/>
            </a:pPr>
            <a:r>
              <a:rPr lang="en-US" dirty="0"/>
              <a:t>Total loss = cw*(content loss) + sw*(style loss) + tvw(total variation loss)</a:t>
            </a:r>
          </a:p>
          <a:p>
            <a:pPr marL="285750" indent="-285750" algn="l">
              <a:buFont typeface="Arial" panose="020B0604020202020204" pitchFamily="34" charset="0"/>
              <a:buChar char="•"/>
            </a:pPr>
            <a:r>
              <a:rPr lang="en-US" dirty="0"/>
              <a:t>cw = content weight, sw=style weight ,tvw = total variation weight</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409638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4BDD50-57F8-4054-9ACF-9E3485D35214}"/>
              </a:ext>
            </a:extLst>
          </p:cNvPr>
          <p:cNvSpPr>
            <a:spLocks noGrp="1"/>
          </p:cNvSpPr>
          <p:nvPr>
            <p:ph type="ctrTitle"/>
          </p:nvPr>
        </p:nvSpPr>
        <p:spPr>
          <a:xfrm>
            <a:off x="1330898" y="399566"/>
            <a:ext cx="7766936" cy="1646302"/>
          </a:xfrm>
        </p:spPr>
        <p:txBody>
          <a:bodyPr/>
          <a:lstStyle/>
          <a:p>
            <a:pPr algn="l"/>
            <a:r>
              <a:rPr lang="en-US" sz="2800" dirty="0"/>
              <a:t>Brief Working of Code:</a:t>
            </a:r>
          </a:p>
        </p:txBody>
      </p:sp>
      <p:sp>
        <p:nvSpPr>
          <p:cNvPr id="7" name="Subtitle 6">
            <a:extLst>
              <a:ext uri="{FF2B5EF4-FFF2-40B4-BE49-F238E27FC236}">
                <a16:creationId xmlns:a16="http://schemas.microsoft.com/office/drawing/2014/main" id="{58831097-EAA8-418F-85EA-AB656F741679}"/>
              </a:ext>
            </a:extLst>
          </p:cNvPr>
          <p:cNvSpPr>
            <a:spLocks noGrp="1"/>
          </p:cNvSpPr>
          <p:nvPr>
            <p:ph type="subTitle" idx="1"/>
          </p:nvPr>
        </p:nvSpPr>
        <p:spPr>
          <a:xfrm>
            <a:off x="1465122" y="2045868"/>
            <a:ext cx="7766936" cy="3750925"/>
          </a:xfrm>
        </p:spPr>
        <p:txBody>
          <a:bodyPr>
            <a:normAutofit/>
          </a:bodyPr>
          <a:lstStyle/>
          <a:p>
            <a:pPr algn="l"/>
            <a:endParaRPr lang="en-US" b="1" u="sng" dirty="0"/>
          </a:p>
          <a:p>
            <a:pPr marL="285750" indent="-285750" algn="l">
              <a:buFont typeface="Arial" panose="020B0604020202020204" pitchFamily="34" charset="0"/>
              <a:buChar char="•"/>
            </a:pPr>
            <a:r>
              <a:rPr lang="en-US" dirty="0"/>
              <a:t>content and total variation loss are calculated same as calculated in standard style transfer paper of Leon Gatys’s neural style transfer.</a:t>
            </a:r>
          </a:p>
          <a:p>
            <a:pPr marL="285750" indent="-285750" algn="l">
              <a:buFont typeface="Arial" panose="020B0604020202020204" pitchFamily="34" charset="0"/>
              <a:buChar char="•"/>
            </a:pPr>
            <a:r>
              <a:rPr lang="en-US" dirty="0"/>
              <a:t>In style loss we calculate gram matrix for each of k style image and finally take weighted mean of them.</a:t>
            </a:r>
          </a:p>
          <a:p>
            <a:pPr marL="285750" indent="-285750" algn="l">
              <a:buFont typeface="Arial" panose="020B0604020202020204" pitchFamily="34" charset="0"/>
              <a:buChar char="•"/>
            </a:pPr>
            <a:endParaRPr lang="en-US" dirty="0"/>
          </a:p>
          <a:p>
            <a:pPr algn="l"/>
            <a:endParaRPr lang="en-US" dirty="0"/>
          </a:p>
          <a:p>
            <a:pPr marL="285750" indent="-285750" algn="l">
              <a:buFont typeface="Arial" panose="020B0604020202020204" pitchFamily="34" charset="0"/>
              <a:buChar char="•"/>
            </a:pPr>
            <a:r>
              <a:rPr lang="en-US" dirty="0"/>
              <a:t>Wi is the weighted probability associated with i</a:t>
            </a:r>
            <a:r>
              <a:rPr lang="en-US" baseline="30000" dirty="0"/>
              <a:t>th</a:t>
            </a:r>
            <a:r>
              <a:rPr lang="en-US" dirty="0"/>
              <a:t>  image.</a:t>
            </a:r>
          </a:p>
          <a:p>
            <a:pPr algn="l"/>
            <a:endParaRPr lang="en-US" dirty="0"/>
          </a:p>
          <a:p>
            <a:pPr algn="l"/>
            <a:endParaRPr lang="en-US" dirty="0"/>
          </a:p>
          <a:p>
            <a:pPr algn="l"/>
            <a:endParaRPr lang="en-US" dirty="0"/>
          </a:p>
        </p:txBody>
      </p:sp>
      <p:pic>
        <p:nvPicPr>
          <p:cNvPr id="3" name="Picture 2">
            <a:extLst>
              <a:ext uri="{FF2B5EF4-FFF2-40B4-BE49-F238E27FC236}">
                <a16:creationId xmlns:a16="http://schemas.microsoft.com/office/drawing/2014/main" id="{4B7AD81D-1026-494E-B949-B520A2719121}"/>
              </a:ext>
            </a:extLst>
          </p:cNvPr>
          <p:cNvPicPr>
            <a:picLocks noChangeAspect="1"/>
          </p:cNvPicPr>
          <p:nvPr/>
        </p:nvPicPr>
        <p:blipFill rotWithShape="1">
          <a:blip r:embed="rId2"/>
          <a:srcRect l="21812" t="47706" r="62018" b="41285"/>
          <a:stretch/>
        </p:blipFill>
        <p:spPr>
          <a:xfrm>
            <a:off x="1974235" y="3758267"/>
            <a:ext cx="1971413" cy="755010"/>
          </a:xfrm>
          <a:prstGeom prst="rect">
            <a:avLst/>
          </a:prstGeom>
        </p:spPr>
      </p:pic>
      <p:pic>
        <p:nvPicPr>
          <p:cNvPr id="6" name="Picture 5">
            <a:extLst>
              <a:ext uri="{FF2B5EF4-FFF2-40B4-BE49-F238E27FC236}">
                <a16:creationId xmlns:a16="http://schemas.microsoft.com/office/drawing/2014/main" id="{66F4BF99-7DD0-4135-A291-E4AD0F863043}"/>
              </a:ext>
            </a:extLst>
          </p:cNvPr>
          <p:cNvPicPr>
            <a:picLocks noChangeAspect="1"/>
          </p:cNvPicPr>
          <p:nvPr/>
        </p:nvPicPr>
        <p:blipFill rotWithShape="1">
          <a:blip r:embed="rId2"/>
          <a:srcRect l="18235" t="66789" r="52660" b="28685"/>
          <a:stretch/>
        </p:blipFill>
        <p:spPr>
          <a:xfrm>
            <a:off x="3766657" y="4202883"/>
            <a:ext cx="3548543" cy="310394"/>
          </a:xfrm>
          <a:prstGeom prst="rect">
            <a:avLst/>
          </a:prstGeom>
        </p:spPr>
      </p:pic>
    </p:spTree>
    <p:extLst>
      <p:ext uri="{BB962C8B-B14F-4D97-AF65-F5344CB8AC3E}">
        <p14:creationId xmlns:p14="http://schemas.microsoft.com/office/powerpoint/2010/main" val="7204172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TotalTime>
  <Words>977</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CROSS-MODEL STYLE TRANFER </vt:lpstr>
      <vt:lpstr>About Project</vt:lpstr>
      <vt:lpstr>Method/Objective</vt:lpstr>
      <vt:lpstr>Database:</vt:lpstr>
      <vt:lpstr>Architecture:</vt:lpstr>
      <vt:lpstr>PowerPoint Presentation</vt:lpstr>
      <vt:lpstr>Brief Working of Code:</vt:lpstr>
      <vt:lpstr>Brief Working of Code:</vt:lpstr>
      <vt:lpstr>Brief Working of Code:</vt:lpstr>
      <vt:lpstr>Brief Working of Code:</vt:lpstr>
      <vt:lpstr>Minor difference with paper:</vt:lpstr>
      <vt:lpstr>Parameter and Hyperparameters:</vt:lpstr>
      <vt:lpstr>(input -&gt; output):</vt:lpstr>
      <vt:lpstr>(input -&gt; output):</vt:lpstr>
      <vt:lpstr>(input -&gt; output):</vt:lpstr>
      <vt:lpstr>Analysis of code:</vt:lpstr>
      <vt:lpstr>Analysis of code: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CROSS-MODEL STYLE TRANFER</dc:title>
  <dc:creator>Deepesh Tank</dc:creator>
  <cp:lastModifiedBy>Deepesh Tank</cp:lastModifiedBy>
  <cp:revision>16</cp:revision>
  <dcterms:created xsi:type="dcterms:W3CDTF">2020-04-08T17:12:47Z</dcterms:created>
  <dcterms:modified xsi:type="dcterms:W3CDTF">2020-04-08T20:41:06Z</dcterms:modified>
</cp:coreProperties>
</file>