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F0A5C3-B341-4BA1-A6FE-48F3213EB1B9}">
  <a:tblStyle styleId="{37F0A5C3-B341-4BA1-A6FE-48F3213EB1B9}"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C996A-8CDF-4F1C-AD5E-881A91F1864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3f2a32579_0_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3f2a32579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3f2a32579_1_3: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3f2a32579_1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3f2a32579_1_19: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3f2a32579_1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256124" y="317100"/>
            <a:ext cx="2651760"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0" i="0">
                <a:solidFill>
                  <a:srgbClr val="DD7E6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92161" y="1176351"/>
            <a:ext cx="8359677" cy="316865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1800" b="0"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p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56124" y="317100"/>
            <a:ext cx="2651760"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0" i="0">
                <a:solidFill>
                  <a:srgbClr val="DD7E6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256124" y="317100"/>
            <a:ext cx="2651760"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0" i="0">
                <a:solidFill>
                  <a:srgbClr val="DD7E6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6"/>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124" y="317100"/>
            <a:ext cx="2651760" cy="45212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800" b="0" i="0" u="none" strike="noStrike" cap="none">
                <a:solidFill>
                  <a:srgbClr val="DD7E6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92161" y="1176351"/>
            <a:ext cx="8359677" cy="316865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deep-dive-into-netflixs-recommender-system-341806ae3b48"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github.com/smalec/movielens" TargetMode="External"/><Relationship Id="rId5" Type="http://schemas.openxmlformats.org/officeDocument/2006/relationships/hyperlink" Target="https://towardsdatascience.com/evaluating-a-real-life-recommender-system-error-based-and-ranking-based-84708e3285b" TargetMode="External"/><Relationship Id="rId4" Type="http://schemas.openxmlformats.org/officeDocument/2006/relationships/hyperlink" Target="https://www.diva-portal.org/smash/get/diva2:927190/FULLTEXT01.pdf"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254650" y="637594"/>
            <a:ext cx="6619200" cy="2962800"/>
          </a:xfrm>
          <a:prstGeom prst="rect">
            <a:avLst/>
          </a:prstGeom>
          <a:noFill/>
          <a:ln>
            <a:noFill/>
          </a:ln>
        </p:spPr>
        <p:txBody>
          <a:bodyPr spcFirstLastPara="1" wrap="square" lIns="0" tIns="40625" rIns="0" bIns="0" anchor="t" anchorCtr="0">
            <a:noAutofit/>
          </a:bodyPr>
          <a:lstStyle/>
          <a:p>
            <a:pPr marL="2292985" marR="5080" lvl="0" indent="-2280920" algn="l" rtl="0">
              <a:lnSpc>
                <a:spcPct val="119615"/>
              </a:lnSpc>
              <a:spcBef>
                <a:spcPts val="0"/>
              </a:spcBef>
              <a:spcAft>
                <a:spcPts val="0"/>
              </a:spcAft>
              <a:buNone/>
            </a:pPr>
            <a:r>
              <a:rPr lang="en-US" sz="5200" b="1">
                <a:latin typeface="Impact"/>
                <a:ea typeface="Impact"/>
                <a:cs typeface="Impact"/>
                <a:sym typeface="Impact"/>
              </a:rPr>
              <a:t>MOVIE</a:t>
            </a:r>
            <a:endParaRPr sz="5200" b="1">
              <a:latin typeface="Impact"/>
              <a:ea typeface="Impact"/>
              <a:cs typeface="Impact"/>
              <a:sym typeface="Impact"/>
            </a:endParaRPr>
          </a:p>
          <a:p>
            <a:pPr marL="2292985" marR="5080" lvl="0" indent="-2280920" algn="l" rtl="0">
              <a:lnSpc>
                <a:spcPct val="119615"/>
              </a:lnSpc>
              <a:spcBef>
                <a:spcPts val="0"/>
              </a:spcBef>
              <a:spcAft>
                <a:spcPts val="0"/>
              </a:spcAft>
              <a:buNone/>
            </a:pPr>
            <a:r>
              <a:rPr lang="en-US" sz="5200" b="1">
                <a:latin typeface="Impact"/>
                <a:ea typeface="Impact"/>
                <a:cs typeface="Impact"/>
                <a:sym typeface="Impact"/>
              </a:rPr>
              <a:t>RECOMMENDATION</a:t>
            </a:r>
            <a:endParaRPr sz="5200" b="1">
              <a:latin typeface="Impact"/>
              <a:ea typeface="Impact"/>
              <a:cs typeface="Impact"/>
              <a:sym typeface="Impact"/>
            </a:endParaRPr>
          </a:p>
          <a:p>
            <a:pPr marL="2292985" marR="5080" lvl="0" indent="-2280920" algn="l" rtl="0">
              <a:lnSpc>
                <a:spcPct val="119615"/>
              </a:lnSpc>
              <a:spcBef>
                <a:spcPts val="0"/>
              </a:spcBef>
              <a:spcAft>
                <a:spcPts val="0"/>
              </a:spcAft>
              <a:buNone/>
            </a:pPr>
            <a:r>
              <a:rPr lang="en-US" sz="5200" b="1">
                <a:latin typeface="Impact"/>
                <a:ea typeface="Impact"/>
                <a:cs typeface="Impact"/>
                <a:sym typeface="Impact"/>
              </a:rPr>
              <a:t>SYSTEM</a:t>
            </a:r>
            <a:endParaRPr sz="5200">
              <a:latin typeface="Impact"/>
              <a:ea typeface="Impact"/>
              <a:cs typeface="Impact"/>
              <a:sym typeface="Impact"/>
            </a:endParaRPr>
          </a:p>
        </p:txBody>
      </p:sp>
      <p:sp>
        <p:nvSpPr>
          <p:cNvPr id="44" name="Google Shape;44;p7"/>
          <p:cNvSpPr txBox="1"/>
          <p:nvPr/>
        </p:nvSpPr>
        <p:spPr>
          <a:xfrm>
            <a:off x="6653266" y="2634101"/>
            <a:ext cx="2105660" cy="3454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100" b="1" i="0" u="sng" strike="noStrike" cap="none">
                <a:solidFill>
                  <a:srgbClr val="990000"/>
                </a:solidFill>
                <a:latin typeface="Courier New"/>
                <a:ea typeface="Courier New"/>
                <a:cs typeface="Courier New"/>
                <a:sym typeface="Courier New"/>
              </a:rPr>
              <a:t>Group Members</a:t>
            </a:r>
            <a:endParaRPr sz="2100" b="0" i="0" u="none" strike="noStrike" cap="none">
              <a:solidFill>
                <a:schemeClr val="dk1"/>
              </a:solidFill>
              <a:latin typeface="Courier New"/>
              <a:ea typeface="Courier New"/>
              <a:cs typeface="Courier New"/>
              <a:sym typeface="Courier New"/>
            </a:endParaRPr>
          </a:p>
        </p:txBody>
      </p:sp>
      <p:graphicFrame>
        <p:nvGraphicFramePr>
          <p:cNvPr id="45" name="Google Shape;45;p7"/>
          <p:cNvGraphicFramePr/>
          <p:nvPr/>
        </p:nvGraphicFramePr>
        <p:xfrm>
          <a:off x="4233530" y="3015318"/>
          <a:ext cx="4544700" cy="1340233"/>
        </p:xfrm>
        <a:graphic>
          <a:graphicData uri="http://schemas.openxmlformats.org/drawingml/2006/table">
            <a:tbl>
              <a:tblPr firstRow="1" bandRow="1">
                <a:noFill/>
                <a:tableStyleId>{37F0A5C3-B341-4BA1-A6FE-48F3213EB1B9}</a:tableStyleId>
              </a:tblPr>
              <a:tblGrid>
                <a:gridCol w="3152150">
                  <a:extLst>
                    <a:ext uri="{9D8B030D-6E8A-4147-A177-3AD203B41FA5}">
                      <a16:colId xmlns:a16="http://schemas.microsoft.com/office/drawing/2014/main" val="20000"/>
                    </a:ext>
                  </a:extLst>
                </a:gridCol>
                <a:gridCol w="1392550">
                  <a:extLst>
                    <a:ext uri="{9D8B030D-6E8A-4147-A177-3AD203B41FA5}">
                      <a16:colId xmlns:a16="http://schemas.microsoft.com/office/drawing/2014/main" val="20001"/>
                    </a:ext>
                  </a:extLst>
                </a:gridCol>
              </a:tblGrid>
              <a:tr h="312975">
                <a:tc>
                  <a:txBody>
                    <a:bodyPr/>
                    <a:lstStyle/>
                    <a:p>
                      <a:pPr marL="0" marR="71755" lvl="0" indent="0" algn="r" rtl="0">
                        <a:lnSpc>
                          <a:spcPct val="103333"/>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Aasav Badera</a:t>
                      </a:r>
                      <a:endParaRPr sz="2100" u="none" strike="noStrike" cap="none">
                        <a:latin typeface="Courier New"/>
                        <a:ea typeface="Courier New"/>
                        <a:cs typeface="Courier New"/>
                        <a:sym typeface="Courier New"/>
                      </a:endParaRPr>
                    </a:p>
                  </a:txBody>
                  <a:tcPr marL="0" marR="0" marT="0" marB="0"/>
                </a:tc>
                <a:tc>
                  <a:txBody>
                    <a:bodyPr/>
                    <a:lstStyle/>
                    <a:p>
                      <a:pPr marL="0" marR="24130" lvl="0" indent="0" algn="r" rtl="0">
                        <a:lnSpc>
                          <a:spcPct val="103333"/>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18075001</a:t>
                      </a:r>
                      <a:endParaRPr sz="21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0"/>
                  </a:ext>
                </a:extLst>
              </a:tr>
              <a:tr h="323850">
                <a:tc>
                  <a:txBody>
                    <a:bodyPr/>
                    <a:lstStyle/>
                    <a:p>
                      <a:pPr marL="0" marR="71755" lvl="0" indent="0" algn="r" rtl="0">
                        <a:lnSpc>
                          <a:spcPct val="107380"/>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Deepesh Tank</a:t>
                      </a:r>
                      <a:endParaRPr sz="2100" u="none" strike="noStrike" cap="none">
                        <a:latin typeface="Courier New"/>
                        <a:ea typeface="Courier New"/>
                        <a:cs typeface="Courier New"/>
                        <a:sym typeface="Courier New"/>
                      </a:endParaRPr>
                    </a:p>
                  </a:txBody>
                  <a:tcPr marL="0" marR="0" marT="0" marB="0"/>
                </a:tc>
                <a:tc>
                  <a:txBody>
                    <a:bodyPr/>
                    <a:lstStyle/>
                    <a:p>
                      <a:pPr marL="0" marR="24130" lvl="0" indent="0" algn="r" rtl="0">
                        <a:lnSpc>
                          <a:spcPct val="107380"/>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18075017</a:t>
                      </a:r>
                      <a:endParaRPr sz="21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323850">
                <a:tc>
                  <a:txBody>
                    <a:bodyPr/>
                    <a:lstStyle/>
                    <a:p>
                      <a:pPr marL="0" marR="72390" lvl="0" indent="0" algn="r" rtl="0">
                        <a:lnSpc>
                          <a:spcPct val="107380"/>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Dishant Chaurasia</a:t>
                      </a:r>
                      <a:endParaRPr sz="2100" u="none" strike="noStrike" cap="none">
                        <a:latin typeface="Courier New"/>
                        <a:ea typeface="Courier New"/>
                        <a:cs typeface="Courier New"/>
                        <a:sym typeface="Courier New"/>
                      </a:endParaRPr>
                    </a:p>
                  </a:txBody>
                  <a:tcPr marL="0" marR="0" marT="0" marB="0"/>
                </a:tc>
                <a:tc>
                  <a:txBody>
                    <a:bodyPr/>
                    <a:lstStyle/>
                    <a:p>
                      <a:pPr marL="0" marR="24130" lvl="0" indent="0" algn="r" rtl="0">
                        <a:lnSpc>
                          <a:spcPct val="107380"/>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18075018</a:t>
                      </a:r>
                      <a:endParaRPr sz="21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2"/>
                  </a:ext>
                </a:extLst>
              </a:tr>
              <a:tr h="312975">
                <a:tc>
                  <a:txBody>
                    <a:bodyPr/>
                    <a:lstStyle/>
                    <a:p>
                      <a:pPr marL="0" marR="72390" lvl="0" indent="0" algn="r" rtl="0">
                        <a:lnSpc>
                          <a:spcPct val="107380"/>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Divyansh Chaturvedi</a:t>
                      </a:r>
                      <a:endParaRPr sz="2100" u="none" strike="noStrike" cap="none">
                        <a:latin typeface="Courier New"/>
                        <a:ea typeface="Courier New"/>
                        <a:cs typeface="Courier New"/>
                        <a:sym typeface="Courier New"/>
                      </a:endParaRPr>
                    </a:p>
                  </a:txBody>
                  <a:tcPr marL="0" marR="0" marT="0" marB="0"/>
                </a:tc>
                <a:tc>
                  <a:txBody>
                    <a:bodyPr/>
                    <a:lstStyle/>
                    <a:p>
                      <a:pPr marL="0" marR="24130" lvl="0" indent="0" algn="r" rtl="0">
                        <a:lnSpc>
                          <a:spcPct val="107380"/>
                        </a:lnSpc>
                        <a:spcBef>
                          <a:spcPts val="0"/>
                        </a:spcBef>
                        <a:spcAft>
                          <a:spcPts val="0"/>
                        </a:spcAft>
                        <a:buNone/>
                      </a:pPr>
                      <a:r>
                        <a:rPr lang="en-US" sz="2100" b="1" u="none" strike="noStrike" cap="none">
                          <a:solidFill>
                            <a:srgbClr val="595959"/>
                          </a:solidFill>
                          <a:latin typeface="Courier New"/>
                          <a:ea typeface="Courier New"/>
                          <a:cs typeface="Courier New"/>
                          <a:sym typeface="Courier New"/>
                        </a:rPr>
                        <a:t>18074005</a:t>
                      </a:r>
                      <a:endParaRPr sz="21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256124" y="317100"/>
            <a:ext cx="2651760" cy="4521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User-Item Matrix</a:t>
            </a:r>
            <a:endParaRPr/>
          </a:p>
        </p:txBody>
      </p:sp>
      <p:sp>
        <p:nvSpPr>
          <p:cNvPr id="102" name="Google Shape;102;p16"/>
          <p:cNvSpPr txBox="1"/>
          <p:nvPr/>
        </p:nvSpPr>
        <p:spPr>
          <a:xfrm>
            <a:off x="475248" y="759624"/>
            <a:ext cx="8147684" cy="1254125"/>
          </a:xfrm>
          <a:prstGeom prst="rect">
            <a:avLst/>
          </a:prstGeom>
          <a:noFill/>
          <a:ln>
            <a:noFill/>
          </a:ln>
        </p:spPr>
        <p:txBody>
          <a:bodyPr spcFirstLastPara="1" wrap="square" lIns="0" tIns="12700" rIns="0" bIns="0" anchor="t" anchorCtr="0">
            <a:noAutofit/>
          </a:bodyPr>
          <a:lstStyle/>
          <a:p>
            <a:pPr marL="379095" marR="5080" lvl="0" indent="-367030" algn="l" rtl="0">
              <a:lnSpc>
                <a:spcPct val="1493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will create an user-item Matrix which will have users vs movies as it’s  parameters and the data inside each cell will be rating given by a user of that  row to that movie from 1 to 5 or 0 if not watched.</a:t>
            </a:r>
            <a:endParaRPr sz="1800">
              <a:solidFill>
                <a:schemeClr val="dk1"/>
              </a:solidFill>
              <a:latin typeface="Arial"/>
              <a:ea typeface="Arial"/>
              <a:cs typeface="Arial"/>
              <a:sym typeface="Arial"/>
            </a:endParaRPr>
          </a:p>
        </p:txBody>
      </p:sp>
      <p:sp>
        <p:nvSpPr>
          <p:cNvPr id="103" name="Google Shape;103;p16"/>
          <p:cNvSpPr/>
          <p:nvPr/>
        </p:nvSpPr>
        <p:spPr>
          <a:xfrm>
            <a:off x="1485896" y="2370532"/>
            <a:ext cx="6172187" cy="26765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39714" y="317100"/>
            <a:ext cx="5458876" cy="43088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MODEL ARCHITECTURE</a:t>
            </a:r>
            <a:endParaRPr/>
          </a:p>
        </p:txBody>
      </p:sp>
      <p:sp>
        <p:nvSpPr>
          <p:cNvPr id="109" name="Google Shape;109;p17"/>
          <p:cNvSpPr/>
          <p:nvPr/>
        </p:nvSpPr>
        <p:spPr>
          <a:xfrm>
            <a:off x="2667000" y="5543550"/>
            <a:ext cx="304800" cy="3048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7"/>
          <p:cNvSpPr/>
          <p:nvPr/>
        </p:nvSpPr>
        <p:spPr>
          <a:xfrm rot="9398283">
            <a:off x="4214969" y="1846746"/>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7"/>
          <p:cNvSpPr/>
          <p:nvPr/>
        </p:nvSpPr>
        <p:spPr>
          <a:xfrm rot="9398283">
            <a:off x="4214969" y="2062319"/>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17"/>
          <p:cNvSpPr/>
          <p:nvPr/>
        </p:nvSpPr>
        <p:spPr>
          <a:xfrm rot="9398283">
            <a:off x="4214969" y="2277892"/>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17"/>
          <p:cNvSpPr/>
          <p:nvPr/>
        </p:nvSpPr>
        <p:spPr>
          <a:xfrm rot="9398283">
            <a:off x="4214969" y="2493465"/>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7"/>
          <p:cNvSpPr/>
          <p:nvPr/>
        </p:nvSpPr>
        <p:spPr>
          <a:xfrm rot="9398283">
            <a:off x="4214969" y="2709038"/>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17"/>
          <p:cNvSpPr/>
          <p:nvPr/>
        </p:nvSpPr>
        <p:spPr>
          <a:xfrm rot="9398283">
            <a:off x="4214969" y="2924611"/>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17"/>
          <p:cNvSpPr/>
          <p:nvPr/>
        </p:nvSpPr>
        <p:spPr>
          <a:xfrm rot="9398283">
            <a:off x="4214969" y="3140184"/>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17"/>
          <p:cNvSpPr/>
          <p:nvPr/>
        </p:nvSpPr>
        <p:spPr>
          <a:xfrm rot="9398283">
            <a:off x="4214969" y="3355757"/>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17"/>
          <p:cNvSpPr/>
          <p:nvPr/>
        </p:nvSpPr>
        <p:spPr>
          <a:xfrm rot="9398283">
            <a:off x="4214969" y="3587300"/>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7"/>
          <p:cNvSpPr/>
          <p:nvPr/>
        </p:nvSpPr>
        <p:spPr>
          <a:xfrm rot="9398283">
            <a:off x="4214969" y="3802873"/>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7"/>
          <p:cNvSpPr/>
          <p:nvPr/>
        </p:nvSpPr>
        <p:spPr>
          <a:xfrm rot="9398283">
            <a:off x="5822556" y="2958555"/>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7"/>
          <p:cNvSpPr/>
          <p:nvPr/>
        </p:nvSpPr>
        <p:spPr>
          <a:xfrm rot="9398283">
            <a:off x="5822556" y="3174128"/>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7"/>
          <p:cNvSpPr/>
          <p:nvPr/>
        </p:nvSpPr>
        <p:spPr>
          <a:xfrm rot="9398283">
            <a:off x="5822556" y="3389701"/>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7"/>
          <p:cNvSpPr/>
          <p:nvPr/>
        </p:nvSpPr>
        <p:spPr>
          <a:xfrm rot="9398283">
            <a:off x="5822556" y="3605274"/>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7"/>
          <p:cNvSpPr/>
          <p:nvPr/>
        </p:nvSpPr>
        <p:spPr>
          <a:xfrm rot="9398283">
            <a:off x="5822556" y="3820847"/>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17"/>
          <p:cNvSpPr/>
          <p:nvPr/>
        </p:nvSpPr>
        <p:spPr>
          <a:xfrm rot="9398283">
            <a:off x="5822556" y="4036420"/>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17"/>
          <p:cNvSpPr/>
          <p:nvPr/>
        </p:nvSpPr>
        <p:spPr>
          <a:xfrm rot="9398283">
            <a:off x="5822556" y="4251993"/>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7"/>
          <p:cNvSpPr/>
          <p:nvPr/>
        </p:nvSpPr>
        <p:spPr>
          <a:xfrm rot="9398283">
            <a:off x="5822556" y="4467566"/>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7"/>
          <p:cNvSpPr/>
          <p:nvPr/>
        </p:nvSpPr>
        <p:spPr>
          <a:xfrm rot="9398283">
            <a:off x="5822556" y="4699109"/>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7"/>
          <p:cNvSpPr/>
          <p:nvPr/>
        </p:nvSpPr>
        <p:spPr>
          <a:xfrm rot="9398283">
            <a:off x="5822556" y="4914682"/>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7"/>
          <p:cNvSpPr/>
          <p:nvPr/>
        </p:nvSpPr>
        <p:spPr>
          <a:xfrm rot="9398283">
            <a:off x="5822557" y="785239"/>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7"/>
          <p:cNvSpPr/>
          <p:nvPr/>
        </p:nvSpPr>
        <p:spPr>
          <a:xfrm rot="9398283">
            <a:off x="5822557" y="1000812"/>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17"/>
          <p:cNvSpPr/>
          <p:nvPr/>
        </p:nvSpPr>
        <p:spPr>
          <a:xfrm rot="9398283">
            <a:off x="5822557" y="1216385"/>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17"/>
          <p:cNvSpPr/>
          <p:nvPr/>
        </p:nvSpPr>
        <p:spPr>
          <a:xfrm rot="9398283">
            <a:off x="5822557" y="1431958"/>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17"/>
          <p:cNvSpPr/>
          <p:nvPr/>
        </p:nvSpPr>
        <p:spPr>
          <a:xfrm rot="9398283">
            <a:off x="5822557" y="1647531"/>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17"/>
          <p:cNvSpPr/>
          <p:nvPr/>
        </p:nvSpPr>
        <p:spPr>
          <a:xfrm rot="9398283">
            <a:off x="5822557" y="1863104"/>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7"/>
          <p:cNvSpPr/>
          <p:nvPr/>
        </p:nvSpPr>
        <p:spPr>
          <a:xfrm rot="9398283">
            <a:off x="5822557" y="2078677"/>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7"/>
          <p:cNvSpPr/>
          <p:nvPr/>
        </p:nvSpPr>
        <p:spPr>
          <a:xfrm rot="9398283">
            <a:off x="5822557" y="2294250"/>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7"/>
          <p:cNvSpPr/>
          <p:nvPr/>
        </p:nvSpPr>
        <p:spPr>
          <a:xfrm rot="9398283">
            <a:off x="5822557" y="2525793"/>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7"/>
          <p:cNvSpPr/>
          <p:nvPr/>
        </p:nvSpPr>
        <p:spPr>
          <a:xfrm rot="9398283">
            <a:off x="5822557" y="2741366"/>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7"/>
          <p:cNvSpPr/>
          <p:nvPr/>
        </p:nvSpPr>
        <p:spPr>
          <a:xfrm rot="9398283">
            <a:off x="2607379" y="2958556"/>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7"/>
          <p:cNvSpPr/>
          <p:nvPr/>
        </p:nvSpPr>
        <p:spPr>
          <a:xfrm rot="9398283">
            <a:off x="2607379" y="3174129"/>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7"/>
          <p:cNvSpPr/>
          <p:nvPr/>
        </p:nvSpPr>
        <p:spPr>
          <a:xfrm rot="9398283">
            <a:off x="2607379" y="3389702"/>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7"/>
          <p:cNvSpPr/>
          <p:nvPr/>
        </p:nvSpPr>
        <p:spPr>
          <a:xfrm rot="9398283">
            <a:off x="2607379" y="3605275"/>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7"/>
          <p:cNvSpPr/>
          <p:nvPr/>
        </p:nvSpPr>
        <p:spPr>
          <a:xfrm rot="9398283">
            <a:off x="2607379" y="3820848"/>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7"/>
          <p:cNvSpPr/>
          <p:nvPr/>
        </p:nvSpPr>
        <p:spPr>
          <a:xfrm rot="9398283">
            <a:off x="2607379" y="4036421"/>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17"/>
          <p:cNvSpPr/>
          <p:nvPr/>
        </p:nvSpPr>
        <p:spPr>
          <a:xfrm rot="9398283">
            <a:off x="2607379" y="4251994"/>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17"/>
          <p:cNvSpPr/>
          <p:nvPr/>
        </p:nvSpPr>
        <p:spPr>
          <a:xfrm rot="9398283">
            <a:off x="2607379" y="4467567"/>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17"/>
          <p:cNvSpPr/>
          <p:nvPr/>
        </p:nvSpPr>
        <p:spPr>
          <a:xfrm rot="9398283">
            <a:off x="2607379" y="4699110"/>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17"/>
          <p:cNvSpPr/>
          <p:nvPr/>
        </p:nvSpPr>
        <p:spPr>
          <a:xfrm rot="9398283">
            <a:off x="2607379" y="4914683"/>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17"/>
          <p:cNvSpPr/>
          <p:nvPr/>
        </p:nvSpPr>
        <p:spPr>
          <a:xfrm rot="9398283">
            <a:off x="2607380" y="785240"/>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17"/>
          <p:cNvSpPr/>
          <p:nvPr/>
        </p:nvSpPr>
        <p:spPr>
          <a:xfrm rot="9398283">
            <a:off x="2607380" y="1000813"/>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7"/>
          <p:cNvSpPr/>
          <p:nvPr/>
        </p:nvSpPr>
        <p:spPr>
          <a:xfrm rot="9398283">
            <a:off x="2607380" y="1216386"/>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17"/>
          <p:cNvSpPr/>
          <p:nvPr/>
        </p:nvSpPr>
        <p:spPr>
          <a:xfrm rot="9398283">
            <a:off x="2607380" y="1431959"/>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7"/>
          <p:cNvSpPr/>
          <p:nvPr/>
        </p:nvSpPr>
        <p:spPr>
          <a:xfrm rot="9398283">
            <a:off x="2607380" y="1647532"/>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7"/>
          <p:cNvSpPr/>
          <p:nvPr/>
        </p:nvSpPr>
        <p:spPr>
          <a:xfrm rot="9398283">
            <a:off x="2607380" y="1863105"/>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17"/>
          <p:cNvSpPr/>
          <p:nvPr/>
        </p:nvSpPr>
        <p:spPr>
          <a:xfrm rot="9398283">
            <a:off x="2607380" y="2078678"/>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7"/>
          <p:cNvSpPr/>
          <p:nvPr/>
        </p:nvSpPr>
        <p:spPr>
          <a:xfrm rot="9398283">
            <a:off x="2607380" y="2294251"/>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17"/>
          <p:cNvSpPr/>
          <p:nvPr/>
        </p:nvSpPr>
        <p:spPr>
          <a:xfrm rot="9398283">
            <a:off x="2607380" y="2525794"/>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17"/>
          <p:cNvSpPr/>
          <p:nvPr/>
        </p:nvSpPr>
        <p:spPr>
          <a:xfrm rot="9398283">
            <a:off x="2607380" y="2741367"/>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7"/>
          <p:cNvSpPr/>
          <p:nvPr/>
        </p:nvSpPr>
        <p:spPr>
          <a:xfrm rot="9398283">
            <a:off x="7300156" y="777969"/>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7"/>
          <p:cNvSpPr/>
          <p:nvPr/>
        </p:nvSpPr>
        <p:spPr>
          <a:xfrm rot="9398283">
            <a:off x="7400326" y="4907415"/>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17"/>
          <p:cNvSpPr/>
          <p:nvPr/>
        </p:nvSpPr>
        <p:spPr>
          <a:xfrm rot="9398283">
            <a:off x="999790" y="777970"/>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17"/>
          <p:cNvSpPr/>
          <p:nvPr/>
        </p:nvSpPr>
        <p:spPr>
          <a:xfrm rot="9398283">
            <a:off x="1099960" y="4907416"/>
            <a:ext cx="152400" cy="152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7"/>
          <p:cNvSpPr/>
          <p:nvPr/>
        </p:nvSpPr>
        <p:spPr>
          <a:xfrm>
            <a:off x="639423" y="876082"/>
            <a:ext cx="466390" cy="41148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7"/>
          <p:cNvSpPr txBox="1"/>
          <p:nvPr/>
        </p:nvSpPr>
        <p:spPr>
          <a:xfrm>
            <a:off x="-78283" y="2726597"/>
            <a:ext cx="950901" cy="43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1682 NODES</a:t>
            </a:r>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INPUT LAYER</a:t>
            </a:r>
            <a:endParaRPr/>
          </a:p>
        </p:txBody>
      </p:sp>
      <p:sp>
        <p:nvSpPr>
          <p:cNvPr id="166" name="Google Shape;166;p17"/>
          <p:cNvSpPr txBox="1"/>
          <p:nvPr/>
        </p:nvSpPr>
        <p:spPr>
          <a:xfrm>
            <a:off x="1632508" y="2733708"/>
            <a:ext cx="1263092"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20 NODES</a:t>
            </a:r>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FIRST HIDDEN LAYER</a:t>
            </a:r>
            <a:endParaRPr/>
          </a:p>
        </p:txBody>
      </p:sp>
      <p:sp>
        <p:nvSpPr>
          <p:cNvPr id="167" name="Google Shape;167;p17"/>
          <p:cNvSpPr txBox="1"/>
          <p:nvPr/>
        </p:nvSpPr>
        <p:spPr>
          <a:xfrm>
            <a:off x="3103104" y="2721431"/>
            <a:ext cx="1263092"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10 NODES</a:t>
            </a:r>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SECOND HIDDEN LAYER</a:t>
            </a:r>
            <a:endParaRPr/>
          </a:p>
        </p:txBody>
      </p:sp>
      <p:sp>
        <p:nvSpPr>
          <p:cNvPr id="168" name="Google Shape;168;p17"/>
          <p:cNvSpPr txBox="1"/>
          <p:nvPr/>
        </p:nvSpPr>
        <p:spPr>
          <a:xfrm>
            <a:off x="4735834" y="2747157"/>
            <a:ext cx="1263092"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20 NODES</a:t>
            </a:r>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THIRD HIDDEN LAYER</a:t>
            </a:r>
            <a:endParaRPr/>
          </a:p>
        </p:txBody>
      </p:sp>
      <p:sp>
        <p:nvSpPr>
          <p:cNvPr id="169" name="Google Shape;169;p17"/>
          <p:cNvSpPr/>
          <p:nvPr/>
        </p:nvSpPr>
        <p:spPr>
          <a:xfrm>
            <a:off x="7376356" y="876082"/>
            <a:ext cx="624644" cy="4114800"/>
          </a:xfrm>
          <a:prstGeom prst="righ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7"/>
          <p:cNvSpPr txBox="1"/>
          <p:nvPr/>
        </p:nvSpPr>
        <p:spPr>
          <a:xfrm>
            <a:off x="7984929" y="2733603"/>
            <a:ext cx="1079142" cy="43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1682 NODES</a:t>
            </a:r>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OUTPUT LAYER</a:t>
            </a:r>
            <a:endParaRPr/>
          </a:p>
        </p:txBody>
      </p:sp>
      <p:sp>
        <p:nvSpPr>
          <p:cNvPr id="171" name="Google Shape;171;p17"/>
          <p:cNvSpPr txBox="1"/>
          <p:nvPr/>
        </p:nvSpPr>
        <p:spPr>
          <a:xfrm>
            <a:off x="3694797" y="4428363"/>
            <a:ext cx="1263092"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NODES OF TWO ADJACENT LAYERS</a:t>
            </a:r>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ARE CONNECTED</a:t>
            </a:r>
            <a:endParaRPr/>
          </a:p>
        </p:txBody>
      </p:sp>
      <p:cxnSp>
        <p:nvCxnSpPr>
          <p:cNvPr id="172" name="Google Shape;172;p17"/>
          <p:cNvCxnSpPr>
            <a:stCxn id="162" idx="1"/>
            <a:endCxn id="162" idx="1"/>
          </p:cNvCxnSpPr>
          <p:nvPr/>
        </p:nvCxnSpPr>
        <p:spPr>
          <a:xfrm>
            <a:off x="1146820" y="882268"/>
            <a:ext cx="0" cy="0"/>
          </a:xfrm>
          <a:prstGeom prst="straightConnector1">
            <a:avLst/>
          </a:prstGeom>
          <a:noFill/>
          <a:ln w="9525" cap="flat" cmpd="sng">
            <a:solidFill>
              <a:srgbClr val="4A7DBA"/>
            </a:solidFill>
            <a:prstDash val="solid"/>
            <a:round/>
            <a:headEnd type="none" w="sm" len="sm"/>
            <a:tailEnd type="none" w="sm" len="sm"/>
          </a:ln>
        </p:spPr>
      </p:cxnSp>
      <p:cxnSp>
        <p:nvCxnSpPr>
          <p:cNvPr id="173" name="Google Shape;173;p17"/>
          <p:cNvCxnSpPr>
            <a:stCxn id="162" idx="1"/>
            <a:endCxn id="153" idx="5"/>
          </p:cNvCxnSpPr>
          <p:nvPr/>
        </p:nvCxnSpPr>
        <p:spPr>
          <a:xfrm>
            <a:off x="1146820" y="882268"/>
            <a:ext cx="1465800" cy="597900"/>
          </a:xfrm>
          <a:prstGeom prst="straightConnector1">
            <a:avLst/>
          </a:prstGeom>
          <a:noFill/>
          <a:ln w="9525" cap="flat" cmpd="sng">
            <a:solidFill>
              <a:srgbClr val="4A7DBA"/>
            </a:solidFill>
            <a:prstDash val="solid"/>
            <a:round/>
            <a:headEnd type="none" w="sm" len="sm"/>
            <a:tailEnd type="none" w="sm" len="sm"/>
          </a:ln>
        </p:spPr>
      </p:cxnSp>
      <p:cxnSp>
        <p:nvCxnSpPr>
          <p:cNvPr id="174" name="Google Shape;174;p17"/>
          <p:cNvCxnSpPr>
            <a:stCxn id="150" idx="1"/>
            <a:endCxn id="110" idx="5"/>
          </p:cNvCxnSpPr>
          <p:nvPr/>
        </p:nvCxnSpPr>
        <p:spPr>
          <a:xfrm>
            <a:off x="2754410" y="889538"/>
            <a:ext cx="1465800" cy="1005300"/>
          </a:xfrm>
          <a:prstGeom prst="straightConnector1">
            <a:avLst/>
          </a:prstGeom>
          <a:noFill/>
          <a:ln w="9525" cap="flat" cmpd="sng">
            <a:solidFill>
              <a:srgbClr val="4A7DBA"/>
            </a:solidFill>
            <a:prstDash val="solid"/>
            <a:round/>
            <a:headEnd type="none" w="sm" len="sm"/>
            <a:tailEnd type="none" w="sm" len="sm"/>
          </a:ln>
        </p:spPr>
      </p:cxnSp>
      <p:cxnSp>
        <p:nvCxnSpPr>
          <p:cNvPr id="175" name="Google Shape;175;p17"/>
          <p:cNvCxnSpPr>
            <a:stCxn id="150" idx="1"/>
            <a:endCxn id="111" idx="5"/>
          </p:cNvCxnSpPr>
          <p:nvPr/>
        </p:nvCxnSpPr>
        <p:spPr>
          <a:xfrm>
            <a:off x="2754410" y="889538"/>
            <a:ext cx="1465800" cy="1221000"/>
          </a:xfrm>
          <a:prstGeom prst="straightConnector1">
            <a:avLst/>
          </a:prstGeom>
          <a:noFill/>
          <a:ln w="9525" cap="flat" cmpd="sng">
            <a:solidFill>
              <a:srgbClr val="4A7DBA"/>
            </a:solidFill>
            <a:prstDash val="solid"/>
            <a:round/>
            <a:headEnd type="none" w="sm" len="sm"/>
            <a:tailEnd type="none" w="sm" len="sm"/>
          </a:ln>
        </p:spPr>
      </p:cxnSp>
      <p:cxnSp>
        <p:nvCxnSpPr>
          <p:cNvPr id="176" name="Google Shape;176;p17"/>
          <p:cNvCxnSpPr>
            <a:stCxn id="150" idx="1"/>
            <a:endCxn id="112" idx="5"/>
          </p:cNvCxnSpPr>
          <p:nvPr/>
        </p:nvCxnSpPr>
        <p:spPr>
          <a:xfrm>
            <a:off x="2754410" y="889538"/>
            <a:ext cx="1465800" cy="1436400"/>
          </a:xfrm>
          <a:prstGeom prst="straightConnector1">
            <a:avLst/>
          </a:prstGeom>
          <a:noFill/>
          <a:ln w="9525" cap="flat" cmpd="sng">
            <a:solidFill>
              <a:srgbClr val="4A7DBA"/>
            </a:solidFill>
            <a:prstDash val="solid"/>
            <a:round/>
            <a:headEnd type="none" w="sm" len="sm"/>
            <a:tailEnd type="none" w="sm" len="sm"/>
          </a:ln>
        </p:spPr>
      </p:cxnSp>
      <p:cxnSp>
        <p:nvCxnSpPr>
          <p:cNvPr id="177" name="Google Shape;177;p17"/>
          <p:cNvCxnSpPr>
            <a:stCxn id="150" idx="1"/>
            <a:endCxn id="113" idx="5"/>
          </p:cNvCxnSpPr>
          <p:nvPr/>
        </p:nvCxnSpPr>
        <p:spPr>
          <a:xfrm>
            <a:off x="2754410" y="889538"/>
            <a:ext cx="1465800" cy="1652100"/>
          </a:xfrm>
          <a:prstGeom prst="straightConnector1">
            <a:avLst/>
          </a:prstGeom>
          <a:noFill/>
          <a:ln w="9525" cap="flat" cmpd="sng">
            <a:solidFill>
              <a:srgbClr val="4A7DBA"/>
            </a:solidFill>
            <a:prstDash val="solid"/>
            <a:round/>
            <a:headEnd type="none" w="sm" len="sm"/>
            <a:tailEnd type="none" w="sm" len="sm"/>
          </a:ln>
        </p:spPr>
      </p:cxnSp>
      <p:cxnSp>
        <p:nvCxnSpPr>
          <p:cNvPr id="178" name="Google Shape;178;p17"/>
          <p:cNvCxnSpPr>
            <a:stCxn id="150" idx="1"/>
          </p:cNvCxnSpPr>
          <p:nvPr/>
        </p:nvCxnSpPr>
        <p:spPr>
          <a:xfrm>
            <a:off x="2754410" y="889538"/>
            <a:ext cx="1465800" cy="1856700"/>
          </a:xfrm>
          <a:prstGeom prst="straightConnector1">
            <a:avLst/>
          </a:prstGeom>
          <a:noFill/>
          <a:ln w="9525" cap="flat" cmpd="sng">
            <a:solidFill>
              <a:srgbClr val="4A7DBA"/>
            </a:solidFill>
            <a:prstDash val="solid"/>
            <a:round/>
            <a:headEnd type="none" w="sm" len="sm"/>
            <a:tailEnd type="none" w="sm" len="sm"/>
          </a:ln>
        </p:spPr>
      </p:cxnSp>
      <p:cxnSp>
        <p:nvCxnSpPr>
          <p:cNvPr id="179" name="Google Shape;179;p17"/>
          <p:cNvCxnSpPr>
            <a:stCxn id="145" idx="2"/>
          </p:cNvCxnSpPr>
          <p:nvPr/>
        </p:nvCxnSpPr>
        <p:spPr>
          <a:xfrm rot="10800000" flipH="1">
            <a:off x="2753532" y="3216305"/>
            <a:ext cx="1466700" cy="866100"/>
          </a:xfrm>
          <a:prstGeom prst="straightConnector1">
            <a:avLst/>
          </a:prstGeom>
          <a:noFill/>
          <a:ln w="9525" cap="flat" cmpd="sng">
            <a:solidFill>
              <a:srgbClr val="4A7DBA"/>
            </a:solidFill>
            <a:prstDash val="solid"/>
            <a:round/>
            <a:headEnd type="none" w="sm" len="sm"/>
            <a:tailEnd type="none" w="sm" len="sm"/>
          </a:ln>
        </p:spPr>
      </p:cxnSp>
      <p:cxnSp>
        <p:nvCxnSpPr>
          <p:cNvPr id="180" name="Google Shape;180;p17"/>
          <p:cNvCxnSpPr>
            <a:stCxn id="146" idx="2"/>
          </p:cNvCxnSpPr>
          <p:nvPr/>
        </p:nvCxnSpPr>
        <p:spPr>
          <a:xfrm rot="10800000" flipH="1">
            <a:off x="2753532" y="3222178"/>
            <a:ext cx="1466700" cy="1075800"/>
          </a:xfrm>
          <a:prstGeom prst="straightConnector1">
            <a:avLst/>
          </a:prstGeom>
          <a:noFill/>
          <a:ln w="9525" cap="flat" cmpd="sng">
            <a:solidFill>
              <a:srgbClr val="4A7DBA"/>
            </a:solidFill>
            <a:prstDash val="solid"/>
            <a:round/>
            <a:headEnd type="none" w="sm" len="sm"/>
            <a:tailEnd type="none" w="sm" len="sm"/>
          </a:ln>
        </p:spPr>
      </p:cxnSp>
      <p:cxnSp>
        <p:nvCxnSpPr>
          <p:cNvPr id="181" name="Google Shape;181;p17"/>
          <p:cNvCxnSpPr>
            <a:stCxn id="147" idx="2"/>
          </p:cNvCxnSpPr>
          <p:nvPr/>
        </p:nvCxnSpPr>
        <p:spPr>
          <a:xfrm rot="10800000" flipH="1">
            <a:off x="2753532" y="3231351"/>
            <a:ext cx="1435800" cy="1282200"/>
          </a:xfrm>
          <a:prstGeom prst="straightConnector1">
            <a:avLst/>
          </a:prstGeom>
          <a:noFill/>
          <a:ln w="9525" cap="flat" cmpd="sng">
            <a:solidFill>
              <a:srgbClr val="4A7DBA"/>
            </a:solidFill>
            <a:prstDash val="solid"/>
            <a:round/>
            <a:headEnd type="none" w="sm" len="sm"/>
            <a:tailEnd type="none" w="sm" len="sm"/>
          </a:ln>
        </p:spPr>
      </p:cxnSp>
      <p:cxnSp>
        <p:nvCxnSpPr>
          <p:cNvPr id="182" name="Google Shape;182;p17"/>
          <p:cNvCxnSpPr>
            <a:stCxn id="148" idx="2"/>
          </p:cNvCxnSpPr>
          <p:nvPr/>
        </p:nvCxnSpPr>
        <p:spPr>
          <a:xfrm rot="10800000" flipH="1">
            <a:off x="2753532" y="3224994"/>
            <a:ext cx="1437600" cy="1520100"/>
          </a:xfrm>
          <a:prstGeom prst="straightConnector1">
            <a:avLst/>
          </a:prstGeom>
          <a:noFill/>
          <a:ln w="9525" cap="flat" cmpd="sng">
            <a:solidFill>
              <a:srgbClr val="4A7DBA"/>
            </a:solidFill>
            <a:prstDash val="solid"/>
            <a:round/>
            <a:headEnd type="none" w="sm" len="sm"/>
            <a:tailEnd type="none" w="sm" len="sm"/>
          </a:ln>
        </p:spPr>
      </p:cxnSp>
      <p:cxnSp>
        <p:nvCxnSpPr>
          <p:cNvPr id="183" name="Google Shape;183;p17"/>
          <p:cNvCxnSpPr>
            <a:endCxn id="118" idx="5"/>
          </p:cNvCxnSpPr>
          <p:nvPr/>
        </p:nvCxnSpPr>
        <p:spPr>
          <a:xfrm>
            <a:off x="2708339" y="3053102"/>
            <a:ext cx="1512000" cy="582300"/>
          </a:xfrm>
          <a:prstGeom prst="straightConnector1">
            <a:avLst/>
          </a:prstGeom>
          <a:noFill/>
          <a:ln w="9525" cap="flat" cmpd="sng">
            <a:solidFill>
              <a:srgbClr val="4A7DBA"/>
            </a:solidFill>
            <a:prstDash val="solid"/>
            <a:round/>
            <a:headEnd type="none" w="sm" len="sm"/>
            <a:tailEnd type="none" w="sm" len="sm"/>
          </a:ln>
        </p:spPr>
      </p:cxnSp>
      <p:cxnSp>
        <p:nvCxnSpPr>
          <p:cNvPr id="184" name="Google Shape;184;p17"/>
          <p:cNvCxnSpPr>
            <a:endCxn id="119" idx="5"/>
          </p:cNvCxnSpPr>
          <p:nvPr/>
        </p:nvCxnSpPr>
        <p:spPr>
          <a:xfrm>
            <a:off x="2683439" y="3033175"/>
            <a:ext cx="1536900" cy="817800"/>
          </a:xfrm>
          <a:prstGeom prst="straightConnector1">
            <a:avLst/>
          </a:prstGeom>
          <a:noFill/>
          <a:ln w="9525" cap="flat" cmpd="sng">
            <a:solidFill>
              <a:srgbClr val="4A7DBA"/>
            </a:solidFill>
            <a:prstDash val="solid"/>
            <a:round/>
            <a:headEnd type="none" w="sm" len="sm"/>
            <a:tailEnd type="none" w="sm" len="sm"/>
          </a:ln>
        </p:spPr>
      </p:cxnSp>
      <p:cxnSp>
        <p:nvCxnSpPr>
          <p:cNvPr id="185" name="Google Shape;185;p17"/>
          <p:cNvCxnSpPr>
            <a:endCxn id="117" idx="6"/>
          </p:cNvCxnSpPr>
          <p:nvPr/>
        </p:nvCxnSpPr>
        <p:spPr>
          <a:xfrm>
            <a:off x="2704116" y="3028373"/>
            <a:ext cx="1517100" cy="433800"/>
          </a:xfrm>
          <a:prstGeom prst="straightConnector1">
            <a:avLst/>
          </a:prstGeom>
          <a:noFill/>
          <a:ln w="9525" cap="flat" cmpd="sng">
            <a:solidFill>
              <a:srgbClr val="4A7DBA"/>
            </a:solidFill>
            <a:prstDash val="solid"/>
            <a:round/>
            <a:headEnd type="none" w="sm" len="sm"/>
            <a:tailEnd type="none" w="sm" len="sm"/>
          </a:ln>
        </p:spPr>
      </p:cxnSp>
      <p:cxnSp>
        <p:nvCxnSpPr>
          <p:cNvPr id="186" name="Google Shape;186;p17"/>
          <p:cNvCxnSpPr>
            <a:stCxn id="113" idx="1"/>
            <a:endCxn id="135" idx="6"/>
          </p:cNvCxnSpPr>
          <p:nvPr/>
        </p:nvCxnSpPr>
        <p:spPr>
          <a:xfrm rot="10800000" flipH="1">
            <a:off x="4361999" y="1969563"/>
            <a:ext cx="1466700" cy="628200"/>
          </a:xfrm>
          <a:prstGeom prst="straightConnector1">
            <a:avLst/>
          </a:prstGeom>
          <a:noFill/>
          <a:ln w="9525" cap="flat" cmpd="sng">
            <a:solidFill>
              <a:srgbClr val="4A7DBA"/>
            </a:solidFill>
            <a:prstDash val="solid"/>
            <a:round/>
            <a:headEnd type="none" w="sm" len="sm"/>
            <a:tailEnd type="none" w="sm" len="sm"/>
          </a:ln>
        </p:spPr>
      </p:cxnSp>
      <p:cxnSp>
        <p:nvCxnSpPr>
          <p:cNvPr id="187" name="Google Shape;187;p17"/>
          <p:cNvCxnSpPr>
            <a:stCxn id="113" idx="1"/>
            <a:endCxn id="134" idx="6"/>
          </p:cNvCxnSpPr>
          <p:nvPr/>
        </p:nvCxnSpPr>
        <p:spPr>
          <a:xfrm rot="10800000" flipH="1">
            <a:off x="4361999" y="1753863"/>
            <a:ext cx="1466700" cy="843900"/>
          </a:xfrm>
          <a:prstGeom prst="straightConnector1">
            <a:avLst/>
          </a:prstGeom>
          <a:noFill/>
          <a:ln w="9525" cap="flat" cmpd="sng">
            <a:solidFill>
              <a:srgbClr val="4A7DBA"/>
            </a:solidFill>
            <a:prstDash val="solid"/>
            <a:round/>
            <a:headEnd type="none" w="sm" len="sm"/>
            <a:tailEnd type="none" w="sm" len="sm"/>
          </a:ln>
        </p:spPr>
      </p:cxnSp>
      <p:cxnSp>
        <p:nvCxnSpPr>
          <p:cNvPr id="188" name="Google Shape;188;p17"/>
          <p:cNvCxnSpPr>
            <a:stCxn id="113" idx="2"/>
            <a:endCxn id="133" idx="6"/>
          </p:cNvCxnSpPr>
          <p:nvPr/>
        </p:nvCxnSpPr>
        <p:spPr>
          <a:xfrm rot="10800000" flipH="1">
            <a:off x="4361122" y="1538349"/>
            <a:ext cx="1467600" cy="1001100"/>
          </a:xfrm>
          <a:prstGeom prst="straightConnector1">
            <a:avLst/>
          </a:prstGeom>
          <a:noFill/>
          <a:ln w="9525" cap="flat" cmpd="sng">
            <a:solidFill>
              <a:srgbClr val="4A7DBA"/>
            </a:solidFill>
            <a:prstDash val="solid"/>
            <a:round/>
            <a:headEnd type="none" w="sm" len="sm"/>
            <a:tailEnd type="none" w="sm" len="sm"/>
          </a:ln>
        </p:spPr>
      </p:cxnSp>
      <p:cxnSp>
        <p:nvCxnSpPr>
          <p:cNvPr id="189" name="Google Shape;189;p17"/>
          <p:cNvCxnSpPr>
            <a:stCxn id="113" idx="2"/>
            <a:endCxn id="132" idx="6"/>
          </p:cNvCxnSpPr>
          <p:nvPr/>
        </p:nvCxnSpPr>
        <p:spPr>
          <a:xfrm rot="10800000" flipH="1">
            <a:off x="4361122" y="1322949"/>
            <a:ext cx="1467600" cy="1216500"/>
          </a:xfrm>
          <a:prstGeom prst="straightConnector1">
            <a:avLst/>
          </a:prstGeom>
          <a:noFill/>
          <a:ln w="9525" cap="flat" cmpd="sng">
            <a:solidFill>
              <a:srgbClr val="4A7DBA"/>
            </a:solidFill>
            <a:prstDash val="solid"/>
            <a:round/>
            <a:headEnd type="none" w="sm" len="sm"/>
            <a:tailEnd type="none" w="sm" len="sm"/>
          </a:ln>
        </p:spPr>
      </p:cxnSp>
      <p:cxnSp>
        <p:nvCxnSpPr>
          <p:cNvPr id="190" name="Google Shape;190;p17"/>
          <p:cNvCxnSpPr>
            <a:stCxn id="132" idx="6"/>
            <a:endCxn id="112" idx="2"/>
          </p:cNvCxnSpPr>
          <p:nvPr/>
        </p:nvCxnSpPr>
        <p:spPr>
          <a:xfrm flipH="1">
            <a:off x="4361204" y="1322801"/>
            <a:ext cx="1467600" cy="1001100"/>
          </a:xfrm>
          <a:prstGeom prst="straightConnector1">
            <a:avLst/>
          </a:prstGeom>
          <a:noFill/>
          <a:ln w="9525" cap="flat" cmpd="sng">
            <a:solidFill>
              <a:srgbClr val="4A7DBA"/>
            </a:solidFill>
            <a:prstDash val="solid"/>
            <a:round/>
            <a:headEnd type="none" w="sm" len="sm"/>
            <a:tailEnd type="none" w="sm" len="sm"/>
          </a:ln>
        </p:spPr>
      </p:cxnSp>
      <p:cxnSp>
        <p:nvCxnSpPr>
          <p:cNvPr id="191" name="Google Shape;191;p17"/>
          <p:cNvCxnSpPr>
            <a:stCxn id="132" idx="6"/>
          </p:cNvCxnSpPr>
          <p:nvPr/>
        </p:nvCxnSpPr>
        <p:spPr>
          <a:xfrm flipH="1">
            <a:off x="4361204" y="1322801"/>
            <a:ext cx="1467600" cy="1437000"/>
          </a:xfrm>
          <a:prstGeom prst="straightConnector1">
            <a:avLst/>
          </a:prstGeom>
          <a:noFill/>
          <a:ln w="9525" cap="flat" cmpd="sng">
            <a:solidFill>
              <a:srgbClr val="4A7DBA"/>
            </a:solidFill>
            <a:prstDash val="solid"/>
            <a:round/>
            <a:headEnd type="none" w="sm" len="sm"/>
            <a:tailEnd type="none" w="sm" len="sm"/>
          </a:ln>
        </p:spPr>
      </p:cxnSp>
      <p:cxnSp>
        <p:nvCxnSpPr>
          <p:cNvPr id="192" name="Google Shape;192;p17"/>
          <p:cNvCxnSpPr>
            <a:stCxn id="132" idx="6"/>
            <a:endCxn id="119" idx="2"/>
          </p:cNvCxnSpPr>
          <p:nvPr/>
        </p:nvCxnSpPr>
        <p:spPr>
          <a:xfrm flipH="1">
            <a:off x="4361204" y="1322801"/>
            <a:ext cx="1467600" cy="2526000"/>
          </a:xfrm>
          <a:prstGeom prst="straightConnector1">
            <a:avLst/>
          </a:prstGeom>
          <a:noFill/>
          <a:ln w="9525" cap="flat" cmpd="sng">
            <a:solidFill>
              <a:srgbClr val="4A7DBA"/>
            </a:solidFill>
            <a:prstDash val="solid"/>
            <a:round/>
            <a:headEnd type="none" w="sm" len="sm"/>
            <a:tailEnd type="none" w="sm" len="sm"/>
          </a:ln>
        </p:spPr>
      </p:cxnSp>
      <p:cxnSp>
        <p:nvCxnSpPr>
          <p:cNvPr id="193" name="Google Shape;193;p17"/>
          <p:cNvCxnSpPr>
            <a:stCxn id="119" idx="2"/>
            <a:endCxn id="126" idx="5"/>
          </p:cNvCxnSpPr>
          <p:nvPr/>
        </p:nvCxnSpPr>
        <p:spPr>
          <a:xfrm>
            <a:off x="4361122" y="3848857"/>
            <a:ext cx="1466700" cy="451200"/>
          </a:xfrm>
          <a:prstGeom prst="straightConnector1">
            <a:avLst/>
          </a:prstGeom>
          <a:noFill/>
          <a:ln w="9525" cap="flat" cmpd="sng">
            <a:solidFill>
              <a:srgbClr val="4A7DBA"/>
            </a:solidFill>
            <a:prstDash val="solid"/>
            <a:round/>
            <a:headEnd type="none" w="sm" len="sm"/>
            <a:tailEnd type="none" w="sm" len="sm"/>
          </a:ln>
        </p:spPr>
      </p:cxnSp>
      <p:cxnSp>
        <p:nvCxnSpPr>
          <p:cNvPr id="194" name="Google Shape;194;p17"/>
          <p:cNvCxnSpPr>
            <a:stCxn id="127" idx="5"/>
            <a:endCxn id="118" idx="1"/>
          </p:cNvCxnSpPr>
          <p:nvPr/>
        </p:nvCxnSpPr>
        <p:spPr>
          <a:xfrm rot="10800000">
            <a:off x="4362126" y="3691568"/>
            <a:ext cx="1465800" cy="824100"/>
          </a:xfrm>
          <a:prstGeom prst="straightConnector1">
            <a:avLst/>
          </a:prstGeom>
          <a:noFill/>
          <a:ln w="9525" cap="flat" cmpd="sng">
            <a:solidFill>
              <a:srgbClr val="4A7DBA"/>
            </a:solidFill>
            <a:prstDash val="solid"/>
            <a:round/>
            <a:headEnd type="none" w="sm" len="sm"/>
            <a:tailEnd type="none" w="sm" len="sm"/>
          </a:ln>
        </p:spPr>
      </p:cxnSp>
      <p:cxnSp>
        <p:nvCxnSpPr>
          <p:cNvPr id="195" name="Google Shape;195;p17"/>
          <p:cNvCxnSpPr>
            <a:stCxn id="128" idx="5"/>
            <a:endCxn id="117" idx="1"/>
          </p:cNvCxnSpPr>
          <p:nvPr/>
        </p:nvCxnSpPr>
        <p:spPr>
          <a:xfrm rot="10800000">
            <a:off x="4362126" y="3459911"/>
            <a:ext cx="1465800" cy="1287300"/>
          </a:xfrm>
          <a:prstGeom prst="straightConnector1">
            <a:avLst/>
          </a:prstGeom>
          <a:noFill/>
          <a:ln w="9525" cap="flat" cmpd="sng">
            <a:solidFill>
              <a:srgbClr val="4A7DBA"/>
            </a:solidFill>
            <a:prstDash val="solid"/>
            <a:round/>
            <a:headEnd type="none" w="sm" len="sm"/>
            <a:tailEnd type="none" w="sm" len="sm"/>
          </a:ln>
        </p:spPr>
      </p:cxnSp>
      <p:cxnSp>
        <p:nvCxnSpPr>
          <p:cNvPr id="196" name="Google Shape;196;p17"/>
          <p:cNvCxnSpPr>
            <a:stCxn id="129" idx="5"/>
            <a:endCxn id="116" idx="1"/>
          </p:cNvCxnSpPr>
          <p:nvPr/>
        </p:nvCxnSpPr>
        <p:spPr>
          <a:xfrm rot="10800000">
            <a:off x="4362126" y="3244384"/>
            <a:ext cx="1465800" cy="1718400"/>
          </a:xfrm>
          <a:prstGeom prst="straightConnector1">
            <a:avLst/>
          </a:prstGeom>
          <a:noFill/>
          <a:ln w="9525" cap="flat" cmpd="sng">
            <a:solidFill>
              <a:srgbClr val="4A7DBA"/>
            </a:solidFill>
            <a:prstDash val="solid"/>
            <a:round/>
            <a:headEnd type="none" w="sm" len="sm"/>
            <a:tailEnd type="none" w="sm" len="sm"/>
          </a:ln>
        </p:spPr>
      </p:cxnSp>
      <p:cxnSp>
        <p:nvCxnSpPr>
          <p:cNvPr id="197" name="Google Shape;197;p17"/>
          <p:cNvCxnSpPr>
            <a:stCxn id="136" idx="1"/>
          </p:cNvCxnSpPr>
          <p:nvPr/>
        </p:nvCxnSpPr>
        <p:spPr>
          <a:xfrm rot="10800000" flipH="1">
            <a:off x="5969587" y="1276375"/>
            <a:ext cx="1406700" cy="906600"/>
          </a:xfrm>
          <a:prstGeom prst="straightConnector1">
            <a:avLst/>
          </a:prstGeom>
          <a:noFill/>
          <a:ln w="9525" cap="flat" cmpd="sng">
            <a:solidFill>
              <a:srgbClr val="4A7DBA"/>
            </a:solidFill>
            <a:prstDash val="solid"/>
            <a:round/>
            <a:headEnd type="none" w="sm" len="sm"/>
            <a:tailEnd type="none" w="sm" len="sm"/>
          </a:ln>
        </p:spPr>
      </p:cxnSp>
      <p:cxnSp>
        <p:nvCxnSpPr>
          <p:cNvPr id="198" name="Google Shape;198;p17"/>
          <p:cNvCxnSpPr>
            <a:stCxn id="137" idx="1"/>
          </p:cNvCxnSpPr>
          <p:nvPr/>
        </p:nvCxnSpPr>
        <p:spPr>
          <a:xfrm>
            <a:off x="5969587" y="2398548"/>
            <a:ext cx="1436700" cy="944700"/>
          </a:xfrm>
          <a:prstGeom prst="straightConnector1">
            <a:avLst/>
          </a:prstGeom>
          <a:noFill/>
          <a:ln w="9525" cap="flat" cmpd="sng">
            <a:solidFill>
              <a:srgbClr val="4A7DBA"/>
            </a:solidFill>
            <a:prstDash val="solid"/>
            <a:round/>
            <a:headEnd type="none" w="sm" len="sm"/>
            <a:tailEnd type="none" w="sm" len="sm"/>
          </a:ln>
        </p:spPr>
      </p:cxnSp>
      <p:cxnSp>
        <p:nvCxnSpPr>
          <p:cNvPr id="199" name="Google Shape;199;p17"/>
          <p:cNvCxnSpPr>
            <a:stCxn id="122" idx="2"/>
          </p:cNvCxnSpPr>
          <p:nvPr/>
        </p:nvCxnSpPr>
        <p:spPr>
          <a:xfrm rot="10800000" flipH="1">
            <a:off x="5968709" y="2404585"/>
            <a:ext cx="1307400" cy="1031100"/>
          </a:xfrm>
          <a:prstGeom prst="straightConnector1">
            <a:avLst/>
          </a:prstGeom>
          <a:noFill/>
          <a:ln w="9525" cap="flat" cmpd="sng">
            <a:solidFill>
              <a:srgbClr val="4A7DBA"/>
            </a:solidFill>
            <a:prstDash val="solid"/>
            <a:round/>
            <a:headEnd type="none" w="sm" len="sm"/>
            <a:tailEnd type="none" w="sm" len="sm"/>
          </a:ln>
        </p:spPr>
      </p:cxnSp>
      <p:cxnSp>
        <p:nvCxnSpPr>
          <p:cNvPr id="200" name="Google Shape;200;p17"/>
          <p:cNvCxnSpPr>
            <a:stCxn id="155" idx="6"/>
          </p:cNvCxnSpPr>
          <p:nvPr/>
        </p:nvCxnSpPr>
        <p:spPr>
          <a:xfrm flipH="1">
            <a:off x="1190727" y="1969521"/>
            <a:ext cx="1422900" cy="1562700"/>
          </a:xfrm>
          <a:prstGeom prst="straightConnector1">
            <a:avLst/>
          </a:prstGeom>
          <a:noFill/>
          <a:ln w="9525" cap="flat" cmpd="sng">
            <a:solidFill>
              <a:srgbClr val="4A7DBA"/>
            </a:solidFill>
            <a:prstDash val="solid"/>
            <a:round/>
            <a:headEnd type="none" w="sm" len="sm"/>
            <a:tailEnd type="none" w="sm" len="sm"/>
          </a:ln>
        </p:spPr>
      </p:cxnSp>
      <p:cxnSp>
        <p:nvCxnSpPr>
          <p:cNvPr id="201" name="Google Shape;201;p17"/>
          <p:cNvCxnSpPr>
            <a:stCxn id="145" idx="7"/>
          </p:cNvCxnSpPr>
          <p:nvPr/>
        </p:nvCxnSpPr>
        <p:spPr>
          <a:xfrm rot="10800000">
            <a:off x="1175281" y="2154851"/>
            <a:ext cx="1480200" cy="2028600"/>
          </a:xfrm>
          <a:prstGeom prst="straightConnector1">
            <a:avLst/>
          </a:prstGeom>
          <a:noFill/>
          <a:ln w="9525" cap="flat" cmpd="sng">
            <a:solidFill>
              <a:srgbClr val="4A7DBA"/>
            </a:solidFill>
            <a:prstDash val="solid"/>
            <a:round/>
            <a:headEnd type="none" w="sm" len="sm"/>
            <a:tailEnd type="none" w="sm" len="sm"/>
          </a:ln>
        </p:spPr>
      </p:cxnSp>
      <p:cxnSp>
        <p:nvCxnSpPr>
          <p:cNvPr id="202" name="Google Shape;202;p17"/>
          <p:cNvCxnSpPr>
            <a:stCxn id="146" idx="5"/>
          </p:cNvCxnSpPr>
          <p:nvPr/>
        </p:nvCxnSpPr>
        <p:spPr>
          <a:xfrm rot="10800000">
            <a:off x="1175749" y="4112596"/>
            <a:ext cx="1437000" cy="187500"/>
          </a:xfrm>
          <a:prstGeom prst="straightConnector1">
            <a:avLst/>
          </a:prstGeom>
          <a:noFill/>
          <a:ln w="9525" cap="flat" cmpd="sng">
            <a:solidFill>
              <a:srgbClr val="4A7DBA"/>
            </a:solidFill>
            <a:prstDash val="solid"/>
            <a:round/>
            <a:headEnd type="none" w="sm" len="sm"/>
            <a:tailEnd type="none" w="sm" len="sm"/>
          </a:ln>
        </p:spPr>
      </p:cxnSp>
      <p:cxnSp>
        <p:nvCxnSpPr>
          <p:cNvPr id="203" name="Google Shape;203;p17"/>
          <p:cNvCxnSpPr>
            <a:endCxn id="146" idx="5"/>
          </p:cNvCxnSpPr>
          <p:nvPr/>
        </p:nvCxnSpPr>
        <p:spPr>
          <a:xfrm rot="10800000" flipH="1">
            <a:off x="1190749" y="4300096"/>
            <a:ext cx="1422000" cy="34380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sp>
        <p:nvSpPr>
          <p:cNvPr id="208" name="Google Shape;208;p18"/>
          <p:cNvSpPr txBox="1">
            <a:spLocks noGrp="1"/>
          </p:cNvSpPr>
          <p:nvPr>
            <p:ph type="title"/>
          </p:nvPr>
        </p:nvSpPr>
        <p:spPr>
          <a:xfrm>
            <a:off x="384724" y="503825"/>
            <a:ext cx="1718310" cy="4521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Algorithm :</a:t>
            </a:r>
            <a:endParaRPr/>
          </a:p>
        </p:txBody>
      </p:sp>
      <p:sp>
        <p:nvSpPr>
          <p:cNvPr id="209" name="Google Shape;209;p18"/>
          <p:cNvSpPr txBox="1"/>
          <p:nvPr/>
        </p:nvSpPr>
        <p:spPr>
          <a:xfrm>
            <a:off x="327574" y="1081101"/>
            <a:ext cx="8394065" cy="3292475"/>
          </a:xfrm>
          <a:prstGeom prst="rect">
            <a:avLst/>
          </a:prstGeom>
          <a:noFill/>
          <a:ln>
            <a:noFill/>
          </a:ln>
        </p:spPr>
        <p:txBody>
          <a:bodyPr spcFirstLastPara="1" wrap="square" lIns="0" tIns="12700" rIns="0" bIns="0" anchor="t" anchorCtr="0">
            <a:noAutofit/>
          </a:bodyPr>
          <a:lstStyle/>
          <a:p>
            <a:pPr marL="12700" marR="313690" lvl="0" indent="0" algn="l" rtl="0">
              <a:lnSpc>
                <a:spcPct val="149300"/>
              </a:lnSpc>
              <a:spcBef>
                <a:spcPts val="0"/>
              </a:spcBef>
              <a:spcAft>
                <a:spcPts val="0"/>
              </a:spcAft>
              <a:buNone/>
            </a:pPr>
            <a:r>
              <a:rPr lang="en-US" sz="1800" b="1">
                <a:solidFill>
                  <a:schemeClr val="dk1"/>
                </a:solidFill>
                <a:latin typeface="Arial"/>
                <a:ea typeface="Arial"/>
                <a:cs typeface="Arial"/>
                <a:sym typeface="Arial"/>
              </a:rPr>
              <a:t>Step 1</a:t>
            </a:r>
            <a:r>
              <a:rPr lang="en-US" sz="1800">
                <a:solidFill>
                  <a:schemeClr val="dk1"/>
                </a:solidFill>
                <a:latin typeface="Arial"/>
                <a:ea typeface="Arial"/>
                <a:cs typeface="Arial"/>
                <a:sym typeface="Arial"/>
              </a:rPr>
              <a:t>: Each cell (u,i) of user-item matrix contains the rating (from 1 to 5, 0 if no  rating) of the movie i by the user u.</a:t>
            </a:r>
            <a:endParaRPr sz="1800">
              <a:solidFill>
                <a:schemeClr val="dk1"/>
              </a:solidFill>
              <a:latin typeface="Arial"/>
              <a:ea typeface="Arial"/>
              <a:cs typeface="Arial"/>
              <a:sym typeface="Arial"/>
            </a:endParaRPr>
          </a:p>
          <a:p>
            <a:pPr marL="12700" marR="123189" lvl="0" indent="0" algn="l" rtl="0">
              <a:lnSpc>
                <a:spcPct val="149300"/>
              </a:lnSpc>
              <a:spcBef>
                <a:spcPts val="1050"/>
              </a:spcBef>
              <a:spcAft>
                <a:spcPts val="0"/>
              </a:spcAft>
              <a:buNone/>
            </a:pPr>
            <a:r>
              <a:rPr lang="en-US" sz="1800" b="1">
                <a:solidFill>
                  <a:schemeClr val="dk1"/>
                </a:solidFill>
                <a:latin typeface="Arial"/>
                <a:ea typeface="Arial"/>
                <a:cs typeface="Arial"/>
                <a:sym typeface="Arial"/>
              </a:rPr>
              <a:t>Step 2</a:t>
            </a:r>
            <a:r>
              <a:rPr lang="en-US" sz="1800">
                <a:solidFill>
                  <a:schemeClr val="dk1"/>
                </a:solidFill>
                <a:latin typeface="Arial"/>
                <a:ea typeface="Arial"/>
                <a:cs typeface="Arial"/>
                <a:sym typeface="Arial"/>
              </a:rPr>
              <a:t>: The input vector for first user x = (r1, r2,.......,rm) contains all its ratings for  all the movies.It is then fed into the network.</a:t>
            </a:r>
            <a:endParaRPr sz="1800">
              <a:solidFill>
                <a:schemeClr val="dk1"/>
              </a:solidFill>
              <a:latin typeface="Arial"/>
              <a:ea typeface="Arial"/>
              <a:cs typeface="Arial"/>
              <a:sym typeface="Arial"/>
            </a:endParaRPr>
          </a:p>
          <a:p>
            <a:pPr marL="12700" marR="213995" lvl="0" indent="0" algn="l" rtl="0">
              <a:lnSpc>
                <a:spcPct val="149300"/>
              </a:lnSpc>
              <a:spcBef>
                <a:spcPts val="1050"/>
              </a:spcBef>
              <a:spcAft>
                <a:spcPts val="0"/>
              </a:spcAft>
              <a:buNone/>
            </a:pPr>
            <a:r>
              <a:rPr lang="en-US" sz="1800" b="1">
                <a:solidFill>
                  <a:schemeClr val="dk1"/>
                </a:solidFill>
                <a:latin typeface="Arial"/>
                <a:ea typeface="Arial"/>
                <a:cs typeface="Arial"/>
                <a:sym typeface="Arial"/>
              </a:rPr>
              <a:t>Step 3</a:t>
            </a:r>
            <a:r>
              <a:rPr lang="en-US" sz="1800">
                <a:solidFill>
                  <a:schemeClr val="dk1"/>
                </a:solidFill>
                <a:latin typeface="Arial"/>
                <a:ea typeface="Arial"/>
                <a:cs typeface="Arial"/>
                <a:sym typeface="Arial"/>
              </a:rPr>
              <a:t>: The input vector x is encoded into a vector z of lower dimensions using a  mapping function f (here </a:t>
            </a:r>
            <a:r>
              <a:rPr lang="en-US" sz="1800">
                <a:solidFill>
                  <a:schemeClr val="dk1"/>
                </a:solidFill>
              </a:rPr>
              <a:t>Sigmoid </a:t>
            </a:r>
            <a:r>
              <a:rPr lang="en-US" sz="1800">
                <a:solidFill>
                  <a:schemeClr val="dk1"/>
                </a:solidFill>
                <a:latin typeface="Arial"/>
                <a:ea typeface="Arial"/>
                <a:cs typeface="Arial"/>
                <a:sym typeface="Arial"/>
              </a:rPr>
              <a:t>function).</a:t>
            </a:r>
            <a:endParaRPr sz="1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1800">
              <a:solidFill>
                <a:schemeClr val="dk1"/>
              </a:solidFill>
              <a:latin typeface="Arial"/>
              <a:ea typeface="Arial"/>
              <a:cs typeface="Arial"/>
              <a:sym typeface="Arial"/>
            </a:endParaRPr>
          </a:p>
          <a:p>
            <a:pPr marL="1440815"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z = f(Wx + b) where W is the vector of input weights and b is the bias</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19"/>
          <p:cNvSpPr txBox="1"/>
          <p:nvPr/>
        </p:nvSpPr>
        <p:spPr>
          <a:xfrm>
            <a:off x="327574" y="89350"/>
            <a:ext cx="8234045" cy="3568700"/>
          </a:xfrm>
          <a:prstGeom prst="rect">
            <a:avLst/>
          </a:prstGeom>
          <a:noFill/>
          <a:ln>
            <a:noFill/>
          </a:ln>
        </p:spPr>
        <p:txBody>
          <a:bodyPr spcFirstLastPara="1" wrap="square" lIns="0" tIns="12700" rIns="0" bIns="0" anchor="t" anchorCtr="0">
            <a:noAutofit/>
          </a:bodyPr>
          <a:lstStyle/>
          <a:p>
            <a:pPr marL="12700" marR="203200" lvl="0" indent="0" algn="l" rtl="0">
              <a:lnSpc>
                <a:spcPct val="149300"/>
              </a:lnSpc>
              <a:spcBef>
                <a:spcPts val="0"/>
              </a:spcBef>
              <a:spcAft>
                <a:spcPts val="0"/>
              </a:spcAft>
              <a:buNone/>
            </a:pPr>
            <a:r>
              <a:rPr lang="en-US" sz="1800" b="1">
                <a:solidFill>
                  <a:schemeClr val="dk1"/>
                </a:solidFill>
                <a:latin typeface="Arial"/>
                <a:ea typeface="Arial"/>
                <a:cs typeface="Arial"/>
                <a:sym typeface="Arial"/>
              </a:rPr>
              <a:t>Step 4</a:t>
            </a:r>
            <a:r>
              <a:rPr lang="en-US" sz="1800">
                <a:solidFill>
                  <a:schemeClr val="dk1"/>
                </a:solidFill>
                <a:latin typeface="Arial"/>
                <a:ea typeface="Arial"/>
                <a:cs typeface="Arial"/>
                <a:sym typeface="Arial"/>
              </a:rPr>
              <a:t>: z is then decoded into the output vector y of same dimensions as x.The  aim is to replicate x(input vector).</a:t>
            </a:r>
            <a:endParaRPr sz="1800">
              <a:solidFill>
                <a:schemeClr val="dk1"/>
              </a:solidFill>
              <a:latin typeface="Arial"/>
              <a:ea typeface="Arial"/>
              <a:cs typeface="Arial"/>
              <a:sym typeface="Arial"/>
            </a:endParaRPr>
          </a:p>
          <a:p>
            <a:pPr marL="12700" marR="565150" lvl="0" indent="0" algn="l" rtl="0">
              <a:lnSpc>
                <a:spcPct val="149300"/>
              </a:lnSpc>
              <a:spcBef>
                <a:spcPts val="1050"/>
              </a:spcBef>
              <a:spcAft>
                <a:spcPts val="0"/>
              </a:spcAft>
              <a:buNone/>
            </a:pPr>
            <a:r>
              <a:rPr lang="en-US" sz="1800" b="1">
                <a:solidFill>
                  <a:schemeClr val="dk1"/>
                </a:solidFill>
                <a:latin typeface="Arial"/>
                <a:ea typeface="Arial"/>
                <a:cs typeface="Arial"/>
                <a:sym typeface="Arial"/>
              </a:rPr>
              <a:t>Step 5</a:t>
            </a:r>
            <a:r>
              <a:rPr lang="en-US" sz="1800">
                <a:solidFill>
                  <a:schemeClr val="dk1"/>
                </a:solidFill>
                <a:latin typeface="Arial"/>
                <a:ea typeface="Arial"/>
                <a:cs typeface="Arial"/>
                <a:sym typeface="Arial"/>
              </a:rPr>
              <a:t>: Then we compute reconstruction error d(x,y) = ||x-y||. Our goal is to  minimize the reconstruction error.</a:t>
            </a:r>
            <a:endParaRPr sz="1800">
              <a:solidFill>
                <a:schemeClr val="dk1"/>
              </a:solidFill>
              <a:latin typeface="Arial"/>
              <a:ea typeface="Arial"/>
              <a:cs typeface="Arial"/>
              <a:sym typeface="Arial"/>
            </a:endParaRPr>
          </a:p>
          <a:p>
            <a:pPr marL="12700" marR="5080" lvl="0" indent="0" algn="l" rtl="0">
              <a:lnSpc>
                <a:spcPct val="149300"/>
              </a:lnSpc>
              <a:spcBef>
                <a:spcPts val="1050"/>
              </a:spcBef>
              <a:spcAft>
                <a:spcPts val="0"/>
              </a:spcAft>
              <a:buNone/>
            </a:pPr>
            <a:r>
              <a:rPr lang="en-US" sz="1800" b="1">
                <a:solidFill>
                  <a:schemeClr val="dk1"/>
                </a:solidFill>
                <a:latin typeface="Arial"/>
                <a:ea typeface="Arial"/>
                <a:cs typeface="Arial"/>
                <a:sym typeface="Arial"/>
              </a:rPr>
              <a:t>Step 6</a:t>
            </a:r>
            <a:r>
              <a:rPr lang="en-US" sz="1800">
                <a:solidFill>
                  <a:schemeClr val="dk1"/>
                </a:solidFill>
                <a:latin typeface="Arial"/>
                <a:ea typeface="Arial"/>
                <a:cs typeface="Arial"/>
                <a:sym typeface="Arial"/>
              </a:rPr>
              <a:t>: This step is essentially gradient descent.The error is back propagated  from right to left. The weights are updated according to how much they are  responsible for the error. The learning rate decides by how much we are updating  the weights.</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20"/>
          <p:cNvSpPr txBox="1"/>
          <p:nvPr/>
        </p:nvSpPr>
        <p:spPr>
          <a:xfrm>
            <a:off x="327574" y="331780"/>
            <a:ext cx="8079105" cy="12522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Step 7</a:t>
            </a:r>
            <a:r>
              <a:rPr lang="en-US" sz="1800">
                <a:solidFill>
                  <a:schemeClr val="dk1"/>
                </a:solidFill>
                <a:latin typeface="Arial"/>
                <a:ea typeface="Arial"/>
                <a:cs typeface="Arial"/>
                <a:sym typeface="Arial"/>
              </a:rPr>
              <a:t>: The steps 1-6 are repeated for each user.</a:t>
            </a:r>
            <a:endParaRPr sz="1800">
              <a:solidFill>
                <a:schemeClr val="dk1"/>
              </a:solidFill>
              <a:latin typeface="Arial"/>
              <a:ea typeface="Arial"/>
              <a:cs typeface="Arial"/>
              <a:sym typeface="Arial"/>
            </a:endParaRPr>
          </a:p>
          <a:p>
            <a:pPr marL="12700" marR="5080" lvl="0" indent="0" algn="l" rtl="0">
              <a:lnSpc>
                <a:spcPct val="149300"/>
              </a:lnSpc>
              <a:spcBef>
                <a:spcPts val="1050"/>
              </a:spcBef>
              <a:spcAft>
                <a:spcPts val="0"/>
              </a:spcAft>
              <a:buNone/>
            </a:pPr>
            <a:r>
              <a:rPr lang="en-US" sz="1800" b="1">
                <a:solidFill>
                  <a:schemeClr val="dk1"/>
                </a:solidFill>
                <a:latin typeface="Arial"/>
                <a:ea typeface="Arial"/>
                <a:cs typeface="Arial"/>
                <a:sym typeface="Arial"/>
              </a:rPr>
              <a:t>Step 8</a:t>
            </a:r>
            <a:r>
              <a:rPr lang="en-US" sz="1800">
                <a:solidFill>
                  <a:schemeClr val="dk1"/>
                </a:solidFill>
                <a:latin typeface="Arial"/>
                <a:ea typeface="Arial"/>
                <a:cs typeface="Arial"/>
                <a:sym typeface="Arial"/>
              </a:rPr>
              <a:t>: When the whole training set passes through the network, that makes an  epoch. We redo more epochs to improve the accuracy of the model.</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256125" y="317100"/>
            <a:ext cx="4512300" cy="1086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K-Fold Cross Validation</a:t>
            </a:r>
            <a:endParaRPr/>
          </a:p>
        </p:txBody>
      </p:sp>
      <p:sp>
        <p:nvSpPr>
          <p:cNvPr id="225" name="Google Shape;225;p21"/>
          <p:cNvSpPr txBox="1">
            <a:spLocks noGrp="1"/>
          </p:cNvSpPr>
          <p:nvPr>
            <p:ph type="body" idx="1"/>
          </p:nvPr>
        </p:nvSpPr>
        <p:spPr>
          <a:xfrm>
            <a:off x="392161" y="1176351"/>
            <a:ext cx="8359800" cy="3168600"/>
          </a:xfrm>
          <a:prstGeom prst="rect">
            <a:avLst/>
          </a:prstGeom>
        </p:spPr>
        <p:txBody>
          <a:bodyPr spcFirstLastPara="1" wrap="square" lIns="0" tIns="0" rIns="0" bIns="0" anchor="t" anchorCtr="0">
            <a:noAutofit/>
          </a:bodyPr>
          <a:lstStyle/>
          <a:p>
            <a:pPr marL="457200" lvl="0" indent="-342900" algn="l" rtl="0">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Cross-validation is a resampling procedure used to evaluate machine learning models on a limited data sample.</a:t>
            </a:r>
            <a:endParaRPr>
              <a:solidFill>
                <a:srgbClr val="555555"/>
              </a:solidFill>
              <a:highlight>
                <a:srgbClr val="FFFFFF"/>
              </a:highlight>
              <a:latin typeface="Calibri"/>
              <a:ea typeface="Calibri"/>
              <a:cs typeface="Calibri"/>
              <a:sym typeface="Calibri"/>
            </a:endParaRPr>
          </a:p>
          <a:p>
            <a:pPr marL="457200" lvl="0" indent="0" algn="l" rtl="0">
              <a:spcBef>
                <a:spcPts val="0"/>
              </a:spcBef>
              <a:spcAft>
                <a:spcPts val="0"/>
              </a:spcAft>
              <a:buNone/>
            </a:pPr>
            <a:endParaRPr>
              <a:solidFill>
                <a:srgbClr val="555555"/>
              </a:solidFill>
              <a:highlight>
                <a:srgbClr val="FFFFFF"/>
              </a:highlight>
              <a:latin typeface="Calibri"/>
              <a:ea typeface="Calibri"/>
              <a:cs typeface="Calibri"/>
              <a:sym typeface="Calibri"/>
            </a:endParaRPr>
          </a:p>
          <a:p>
            <a:pPr marL="457200" lvl="0" indent="-342900" algn="l" rtl="0">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Motivation is to use a limited sample in order to estimate how the model is expected to perform in general when used to make predictions on data not used during the training of the model.</a:t>
            </a:r>
            <a:endParaRPr>
              <a:solidFill>
                <a:srgbClr val="555555"/>
              </a:solidFill>
              <a:highlight>
                <a:srgbClr val="FFFFFF"/>
              </a:highlight>
              <a:latin typeface="Calibri"/>
              <a:ea typeface="Calibri"/>
              <a:cs typeface="Calibri"/>
              <a:sym typeface="Calibri"/>
            </a:endParaRPr>
          </a:p>
          <a:p>
            <a:pPr marL="457200" lvl="0" indent="0" algn="l" rtl="0">
              <a:spcBef>
                <a:spcPts val="0"/>
              </a:spcBef>
              <a:spcAft>
                <a:spcPts val="0"/>
              </a:spcAft>
              <a:buNone/>
            </a:pPr>
            <a:endParaRPr>
              <a:solidFill>
                <a:srgbClr val="555555"/>
              </a:solidFill>
              <a:highlight>
                <a:srgbClr val="FFFFFF"/>
              </a:highlight>
              <a:latin typeface="Calibri"/>
              <a:ea typeface="Calibri"/>
              <a:cs typeface="Calibri"/>
              <a:sym typeface="Calibri"/>
            </a:endParaRPr>
          </a:p>
          <a:p>
            <a:pPr marL="457200" lvl="0" indent="-342900" algn="l" rtl="0">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Parameter  ‘k‘ refers to the number of groups that a given data sample is to be split into.</a:t>
            </a:r>
            <a:endParaRPr>
              <a:solidFill>
                <a:srgbClr val="555555"/>
              </a:solidFill>
              <a:highlight>
                <a:srgbClr val="FFFFFF"/>
              </a:highlight>
              <a:latin typeface="Calibri"/>
              <a:ea typeface="Calibri"/>
              <a:cs typeface="Calibri"/>
              <a:sym typeface="Calibri"/>
            </a:endParaRPr>
          </a:p>
          <a:p>
            <a:pPr marL="457200" lvl="0" indent="0" algn="l" rtl="0">
              <a:spcBef>
                <a:spcPts val="0"/>
              </a:spcBef>
              <a:spcAft>
                <a:spcPts val="0"/>
              </a:spcAft>
              <a:buNone/>
            </a:pPr>
            <a:endParaRPr>
              <a:solidFill>
                <a:srgbClr val="555555"/>
              </a:solidFill>
              <a:highlight>
                <a:srgbClr val="FFFFFF"/>
              </a:highlight>
              <a:latin typeface="Calibri"/>
              <a:ea typeface="Calibri"/>
              <a:cs typeface="Calibri"/>
              <a:sym typeface="Calibri"/>
            </a:endParaRPr>
          </a:p>
          <a:p>
            <a:pPr marL="457200" lvl="0" indent="-342900" algn="l" rtl="0">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We have taken value of k =5, thus making it 5-fold cross validation.</a:t>
            </a:r>
            <a:endParaRPr>
              <a:solidFill>
                <a:srgbClr val="555555"/>
              </a:solidFill>
              <a:highlight>
                <a:srgbClr val="FFFFFF"/>
              </a:highlight>
              <a:latin typeface="Calibri"/>
              <a:ea typeface="Calibri"/>
              <a:cs typeface="Calibri"/>
              <a:sym typeface="Calibri"/>
            </a:endParaRPr>
          </a:p>
          <a:p>
            <a:pPr marL="0" lvl="0" indent="0" algn="l" rtl="0">
              <a:spcBef>
                <a:spcPts val="0"/>
              </a:spcBef>
              <a:spcAft>
                <a:spcPts val="0"/>
              </a:spcAft>
              <a:buNone/>
            </a:pPr>
            <a:endParaRPr sz="1150">
              <a:solidFill>
                <a:srgbClr val="555555"/>
              </a:solidFill>
              <a:highlight>
                <a:srgbClr val="FFFFFF"/>
              </a:highlight>
            </a:endParaRPr>
          </a:p>
          <a:p>
            <a:pPr marL="0" lvl="0" indent="0" algn="l" rtl="0">
              <a:spcBef>
                <a:spcPts val="0"/>
              </a:spcBef>
              <a:spcAft>
                <a:spcPts val="0"/>
              </a:spcAft>
              <a:buNone/>
            </a:pPr>
            <a:endParaRPr sz="1150">
              <a:solidFill>
                <a:srgbClr val="555555"/>
              </a:solidFill>
              <a:highlight>
                <a:srgbClr val="FFFFFF"/>
              </a:highlight>
            </a:endParaRPr>
          </a:p>
          <a:p>
            <a:pPr marL="0" lvl="0" indent="0" algn="l" rtl="0">
              <a:spcBef>
                <a:spcPts val="0"/>
              </a:spcBef>
              <a:spcAft>
                <a:spcPts val="0"/>
              </a:spcAft>
              <a:buNone/>
            </a:pPr>
            <a:r>
              <a:rPr lang="en-US" sz="1150">
                <a:solidFill>
                  <a:srgbClr val="555555"/>
                </a:solidFill>
                <a:highlight>
                  <a:srgbClr val="FFFFFF"/>
                </a:highlight>
              </a:rPr>
              <a:t>	</a:t>
            </a:r>
            <a:endParaRPr sz="1150">
              <a:solidFill>
                <a:srgbClr val="555555"/>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256124" y="317100"/>
            <a:ext cx="2651700" cy="45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Procedure:</a:t>
            </a:r>
            <a:endParaRPr/>
          </a:p>
        </p:txBody>
      </p:sp>
      <p:sp>
        <p:nvSpPr>
          <p:cNvPr id="231" name="Google Shape;231;p22"/>
          <p:cNvSpPr txBox="1">
            <a:spLocks noGrp="1"/>
          </p:cNvSpPr>
          <p:nvPr>
            <p:ph type="body" idx="1"/>
          </p:nvPr>
        </p:nvSpPr>
        <p:spPr>
          <a:xfrm>
            <a:off x="392161" y="1176351"/>
            <a:ext cx="8359800" cy="31686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a:solidFill>
                  <a:srgbClr val="555555"/>
                </a:solidFill>
                <a:highlight>
                  <a:srgbClr val="FFFFFF"/>
                </a:highlight>
                <a:latin typeface="Calibri"/>
                <a:ea typeface="Calibri"/>
                <a:cs typeface="Calibri"/>
                <a:sym typeface="Calibri"/>
              </a:rPr>
              <a:t>The procedure is as follow:</a:t>
            </a:r>
            <a:endParaRPr>
              <a:solidFill>
                <a:srgbClr val="555555"/>
              </a:solidFill>
              <a:highlight>
                <a:srgbClr val="FFFFFF"/>
              </a:highlight>
              <a:latin typeface="Calibri"/>
              <a:ea typeface="Calibri"/>
              <a:cs typeface="Calibri"/>
              <a:sym typeface="Calibri"/>
            </a:endParaRPr>
          </a:p>
          <a:p>
            <a:pPr marL="457200" lvl="0" indent="-342900" algn="l" rtl="0">
              <a:lnSpc>
                <a:spcPct val="115000"/>
              </a:lnSpc>
              <a:spcBef>
                <a:spcPts val="220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Shuffle the dataset randomly.</a:t>
            </a:r>
            <a:endParaRPr>
              <a:solidFill>
                <a:srgbClr val="555555"/>
              </a:solidFill>
              <a:highlight>
                <a:srgbClr val="FFFFFF"/>
              </a:highlight>
              <a:latin typeface="Calibri"/>
              <a:ea typeface="Calibri"/>
              <a:cs typeface="Calibri"/>
              <a:sym typeface="Calibri"/>
            </a:endParaRPr>
          </a:p>
          <a:p>
            <a:pPr marL="457200" lvl="0" indent="-342900" algn="l" rtl="0">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Split the dataset into k(in our case 5) groups.</a:t>
            </a:r>
            <a:endParaRPr>
              <a:solidFill>
                <a:srgbClr val="555555"/>
              </a:solidFill>
              <a:highlight>
                <a:srgbClr val="FFFFFF"/>
              </a:highlight>
              <a:latin typeface="Calibri"/>
              <a:ea typeface="Calibri"/>
              <a:cs typeface="Calibri"/>
              <a:sym typeface="Calibri"/>
            </a:endParaRPr>
          </a:p>
          <a:p>
            <a:pPr marL="457200" lvl="0" indent="-342900" algn="l" rtl="0">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For each unique group:</a:t>
            </a:r>
            <a:endParaRPr>
              <a:solidFill>
                <a:srgbClr val="555555"/>
              </a:solidFill>
              <a:highlight>
                <a:srgbClr val="FFFFFF"/>
              </a:highlight>
              <a:latin typeface="Calibri"/>
              <a:ea typeface="Calibri"/>
              <a:cs typeface="Calibri"/>
              <a:sym typeface="Calibri"/>
            </a:endParaRPr>
          </a:p>
          <a:p>
            <a:pPr marL="914400" lvl="1" indent="-342900" algn="l" rtl="0">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Take the group as a testing data set</a:t>
            </a:r>
            <a:endParaRPr>
              <a:solidFill>
                <a:srgbClr val="555555"/>
              </a:solidFill>
              <a:highlight>
                <a:srgbClr val="FFFFFF"/>
              </a:highlight>
            </a:endParaRPr>
          </a:p>
          <a:p>
            <a:pPr marL="914400" lvl="1" indent="-342900" algn="l" rtl="0">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Take the remaining groups as a training data set</a:t>
            </a:r>
            <a:endParaRPr>
              <a:solidFill>
                <a:srgbClr val="555555"/>
              </a:solidFill>
              <a:highlight>
                <a:srgbClr val="FFFFFF"/>
              </a:highlight>
            </a:endParaRPr>
          </a:p>
          <a:p>
            <a:pPr marL="914400" lvl="1" indent="-342900" algn="l" rtl="0">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Train a model on the training set and evaluate it on the test set</a:t>
            </a:r>
            <a:endParaRPr>
              <a:solidFill>
                <a:srgbClr val="555555"/>
              </a:solidFill>
              <a:highlight>
                <a:srgbClr val="FFFFFF"/>
              </a:highlight>
            </a:endParaRPr>
          </a:p>
          <a:p>
            <a:pPr marL="914400" lvl="1" indent="-342900" algn="l" rtl="0">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Retain the evaluation score and discard the model.</a:t>
            </a:r>
            <a:endParaRPr>
              <a:solidFill>
                <a:srgbClr val="555555"/>
              </a:solidFill>
              <a:highlight>
                <a:srgbClr val="FFFFFF"/>
              </a:highlight>
            </a:endParaRPr>
          </a:p>
          <a:p>
            <a:pPr marL="457200" lvl="0" indent="-342900" algn="l" rtl="0">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Summarize the skill of the model using the evaluation scores.</a:t>
            </a:r>
            <a:endParaRPr>
              <a:solidFill>
                <a:srgbClr val="555555"/>
              </a:solidFill>
              <a:highlight>
                <a:srgbClr val="FFFFFF"/>
              </a:highlight>
              <a:latin typeface="Calibri"/>
              <a:ea typeface="Calibri"/>
              <a:cs typeface="Calibri"/>
              <a:sym typeface="Calibri"/>
            </a:endParaRPr>
          </a:p>
          <a:p>
            <a:pPr marL="0" lvl="0" indent="0" algn="l" rtl="0">
              <a:spcBef>
                <a:spcPts val="22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a:spLocks noGrp="1"/>
          </p:cNvSpPr>
          <p:nvPr>
            <p:ph type="title"/>
          </p:nvPr>
        </p:nvSpPr>
        <p:spPr>
          <a:xfrm>
            <a:off x="256124" y="317100"/>
            <a:ext cx="2651700" cy="45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Dataset splitting:</a:t>
            </a:r>
            <a:endParaRPr/>
          </a:p>
        </p:txBody>
      </p:sp>
      <p:sp>
        <p:nvSpPr>
          <p:cNvPr id="237" name="Google Shape;237;p23"/>
          <p:cNvSpPr txBox="1">
            <a:spLocks noGrp="1"/>
          </p:cNvSpPr>
          <p:nvPr>
            <p:ph type="body" idx="1"/>
          </p:nvPr>
        </p:nvSpPr>
        <p:spPr>
          <a:xfrm>
            <a:off x="392161" y="1176351"/>
            <a:ext cx="8359800" cy="31686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We have splitted the dataset into 5 different ratios of training and test data.</a:t>
            </a: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They are as follows:		</a:t>
            </a:r>
            <a:endParaRPr sz="2000">
              <a:latin typeface="Calibri"/>
              <a:ea typeface="Calibri"/>
              <a:cs typeface="Calibri"/>
              <a:sym typeface="Calibri"/>
            </a:endParaRPr>
          </a:p>
          <a:p>
            <a:pPr marL="914400" lvl="1" indent="-355600" algn="l" rtl="0">
              <a:spcBef>
                <a:spcPts val="0"/>
              </a:spcBef>
              <a:spcAft>
                <a:spcPts val="0"/>
              </a:spcAft>
              <a:buSzPts val="2000"/>
              <a:buFont typeface="Calibri"/>
              <a:buChar char="○"/>
            </a:pPr>
            <a:r>
              <a:rPr lang="en-US" sz="2000"/>
              <a:t>50-50 for training dataset and testing dataset.</a:t>
            </a:r>
            <a:endParaRPr sz="2000"/>
          </a:p>
          <a:p>
            <a:pPr marL="914400" lvl="1" indent="-355600" algn="l" rtl="0">
              <a:spcBef>
                <a:spcPts val="0"/>
              </a:spcBef>
              <a:spcAft>
                <a:spcPts val="0"/>
              </a:spcAft>
              <a:buSzPts val="2000"/>
              <a:buFont typeface="Calibri"/>
              <a:buChar char="○"/>
            </a:pPr>
            <a:r>
              <a:rPr lang="en-US" sz="2000"/>
              <a:t>60-40 for training dataset and testing dataset.</a:t>
            </a:r>
            <a:endParaRPr sz="2000"/>
          </a:p>
          <a:p>
            <a:pPr marL="914400" lvl="1" indent="-355600" algn="l" rtl="0">
              <a:spcBef>
                <a:spcPts val="0"/>
              </a:spcBef>
              <a:spcAft>
                <a:spcPts val="0"/>
              </a:spcAft>
              <a:buSzPts val="2000"/>
              <a:buFont typeface="Calibri"/>
              <a:buChar char="○"/>
            </a:pPr>
            <a:r>
              <a:rPr lang="en-US" sz="2000"/>
              <a:t>70-30 for training dataset and testing dataset.</a:t>
            </a:r>
            <a:endParaRPr sz="2000"/>
          </a:p>
          <a:p>
            <a:pPr marL="914400" lvl="1" indent="-355600" algn="l" rtl="0">
              <a:spcBef>
                <a:spcPts val="0"/>
              </a:spcBef>
              <a:spcAft>
                <a:spcPts val="0"/>
              </a:spcAft>
              <a:buSzPts val="2000"/>
              <a:buFont typeface="Calibri"/>
              <a:buChar char="○"/>
            </a:pPr>
            <a:r>
              <a:rPr lang="en-US" sz="2000"/>
              <a:t>80-20 for training dataset and testing dataset.</a:t>
            </a:r>
            <a:endParaRPr sz="2000"/>
          </a:p>
          <a:p>
            <a:pPr marL="914400" lvl="1" indent="-355600" algn="l" rtl="0">
              <a:spcBef>
                <a:spcPts val="0"/>
              </a:spcBef>
              <a:spcAft>
                <a:spcPts val="0"/>
              </a:spcAft>
              <a:buSzPts val="2000"/>
              <a:buFont typeface="Calibri"/>
              <a:buChar char="○"/>
            </a:pPr>
            <a:r>
              <a:rPr lang="en-US" sz="2000"/>
              <a:t>90-10 for training dataset and testing dataset.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381000" y="361950"/>
            <a:ext cx="6701876"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Parameters &amp; Hyperparameters Tuning :</a:t>
            </a:r>
            <a:endParaRPr/>
          </a:p>
        </p:txBody>
      </p:sp>
      <p:sp>
        <p:nvSpPr>
          <p:cNvPr id="243" name="Google Shape;243;p24"/>
          <p:cNvSpPr txBox="1"/>
          <p:nvPr/>
        </p:nvSpPr>
        <p:spPr>
          <a:xfrm>
            <a:off x="457200" y="1200150"/>
            <a:ext cx="7924800" cy="37347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Parameter: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Previously we had 10 - 8 - 10 nodes in hidden layers, now we 20 - 10 -  20 nodes in the hidden layers.</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Activation Function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Changed to sigmoid for the best results.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Learning rate: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Learning rate has been tuned to 0.01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074" y="135825"/>
            <a:ext cx="2511000" cy="4437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RESULTS :</a:t>
            </a:r>
            <a:endParaRPr/>
          </a:p>
        </p:txBody>
      </p:sp>
      <p:graphicFrame>
        <p:nvGraphicFramePr>
          <p:cNvPr id="249" name="Google Shape;249;p25"/>
          <p:cNvGraphicFramePr/>
          <p:nvPr/>
        </p:nvGraphicFramePr>
        <p:xfrm>
          <a:off x="311075" y="1256100"/>
          <a:ext cx="3000000" cy="3000000"/>
        </p:xfrm>
        <a:graphic>
          <a:graphicData uri="http://schemas.openxmlformats.org/drawingml/2006/table">
            <a:tbl>
              <a:tblPr firstRow="1" bandRow="1">
                <a:noFill/>
                <a:tableStyleId>{284C996A-8CDF-4F1C-AD5E-881A91F18646}</a:tableStyleId>
              </a:tblPr>
              <a:tblGrid>
                <a:gridCol w="1760475">
                  <a:extLst>
                    <a:ext uri="{9D8B030D-6E8A-4147-A177-3AD203B41FA5}">
                      <a16:colId xmlns:a16="http://schemas.microsoft.com/office/drawing/2014/main" val="20000"/>
                    </a:ext>
                  </a:extLst>
                </a:gridCol>
                <a:gridCol w="1097950">
                  <a:extLst>
                    <a:ext uri="{9D8B030D-6E8A-4147-A177-3AD203B41FA5}">
                      <a16:colId xmlns:a16="http://schemas.microsoft.com/office/drawing/2014/main" val="20001"/>
                    </a:ext>
                  </a:extLst>
                </a:gridCol>
                <a:gridCol w="1429225">
                  <a:extLst>
                    <a:ext uri="{9D8B030D-6E8A-4147-A177-3AD203B41FA5}">
                      <a16:colId xmlns:a16="http://schemas.microsoft.com/office/drawing/2014/main" val="20002"/>
                    </a:ext>
                  </a:extLst>
                </a:gridCol>
                <a:gridCol w="1429225">
                  <a:extLst>
                    <a:ext uri="{9D8B030D-6E8A-4147-A177-3AD203B41FA5}">
                      <a16:colId xmlns:a16="http://schemas.microsoft.com/office/drawing/2014/main" val="20003"/>
                    </a:ext>
                  </a:extLst>
                </a:gridCol>
                <a:gridCol w="1429225">
                  <a:extLst>
                    <a:ext uri="{9D8B030D-6E8A-4147-A177-3AD203B41FA5}">
                      <a16:colId xmlns:a16="http://schemas.microsoft.com/office/drawing/2014/main" val="20004"/>
                    </a:ext>
                  </a:extLst>
                </a:gridCol>
                <a:gridCol w="1429225">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a:t>RMSE Loss</a:t>
                      </a:r>
                      <a:endParaRPr/>
                    </a:p>
                  </a:txBody>
                  <a:tcPr marL="91450" marR="91450" marT="45725" marB="45725"/>
                </a:tc>
                <a:tc>
                  <a:txBody>
                    <a:bodyPr/>
                    <a:lstStyle/>
                    <a:p>
                      <a:pPr marL="0" marR="0" lvl="0" indent="0" algn="l" rtl="0">
                        <a:spcBef>
                          <a:spcPts val="0"/>
                        </a:spcBef>
                        <a:spcAft>
                          <a:spcPts val="0"/>
                        </a:spcAft>
                        <a:buNone/>
                      </a:pPr>
                      <a:r>
                        <a:rPr lang="en-US" sz="1800"/>
                        <a:t>90-10</a:t>
                      </a:r>
                      <a:endParaRPr/>
                    </a:p>
                  </a:txBody>
                  <a:tcPr marL="91450" marR="91450" marT="45725" marB="45725"/>
                </a:tc>
                <a:tc>
                  <a:txBody>
                    <a:bodyPr/>
                    <a:lstStyle/>
                    <a:p>
                      <a:pPr marL="0" marR="0" lvl="0" indent="0" algn="l" rtl="0">
                        <a:spcBef>
                          <a:spcPts val="0"/>
                        </a:spcBef>
                        <a:spcAft>
                          <a:spcPts val="0"/>
                        </a:spcAft>
                        <a:buNone/>
                      </a:pPr>
                      <a:r>
                        <a:rPr lang="en-US" sz="1800"/>
                        <a:t>80-20</a:t>
                      </a:r>
                      <a:endParaRPr/>
                    </a:p>
                  </a:txBody>
                  <a:tcPr marL="91450" marR="91450" marT="45725" marB="45725"/>
                </a:tc>
                <a:tc>
                  <a:txBody>
                    <a:bodyPr/>
                    <a:lstStyle/>
                    <a:p>
                      <a:pPr marL="0" marR="0" lvl="0" indent="0" algn="l" rtl="0">
                        <a:spcBef>
                          <a:spcPts val="0"/>
                        </a:spcBef>
                        <a:spcAft>
                          <a:spcPts val="0"/>
                        </a:spcAft>
                        <a:buNone/>
                      </a:pPr>
                      <a:r>
                        <a:rPr lang="en-US" sz="1800"/>
                        <a:t>70-30</a:t>
                      </a:r>
                      <a:endParaRPr/>
                    </a:p>
                  </a:txBody>
                  <a:tcPr marL="91450" marR="91450" marT="45725" marB="45725"/>
                </a:tc>
                <a:tc>
                  <a:txBody>
                    <a:bodyPr/>
                    <a:lstStyle/>
                    <a:p>
                      <a:pPr marL="0" marR="0" lvl="0" indent="0" algn="l" rtl="0">
                        <a:spcBef>
                          <a:spcPts val="0"/>
                        </a:spcBef>
                        <a:spcAft>
                          <a:spcPts val="0"/>
                        </a:spcAft>
                        <a:buNone/>
                      </a:pPr>
                      <a:r>
                        <a:rPr lang="en-US" sz="1800"/>
                        <a:t>60-40</a:t>
                      </a:r>
                      <a:endParaRPr/>
                    </a:p>
                  </a:txBody>
                  <a:tcPr marL="91450" marR="91450" marT="45725" marB="45725"/>
                </a:tc>
                <a:tc>
                  <a:txBody>
                    <a:bodyPr/>
                    <a:lstStyle/>
                    <a:p>
                      <a:pPr marL="0" marR="0" lvl="0" indent="0" algn="l" rtl="0">
                        <a:spcBef>
                          <a:spcPts val="0"/>
                        </a:spcBef>
                        <a:spcAft>
                          <a:spcPts val="0"/>
                        </a:spcAft>
                        <a:buNone/>
                      </a:pPr>
                      <a:r>
                        <a:rPr lang="en-US" sz="1800"/>
                        <a:t>50-50</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Set 1</a:t>
                      </a:r>
                      <a:endParaRPr/>
                    </a:p>
                  </a:txBody>
                  <a:tcPr marL="91450" marR="91450" marT="45725" marB="45725"/>
                </a:tc>
                <a:tc>
                  <a:txBody>
                    <a:bodyPr/>
                    <a:lstStyle/>
                    <a:p>
                      <a:pPr marL="0" marR="0" lvl="0" indent="0" algn="l" rtl="0">
                        <a:spcBef>
                          <a:spcPts val="0"/>
                        </a:spcBef>
                        <a:spcAft>
                          <a:spcPts val="0"/>
                        </a:spcAft>
                        <a:buNone/>
                      </a:pPr>
                      <a:r>
                        <a:rPr lang="en-US" sz="1800"/>
                        <a:t>0.9309</a:t>
                      </a:r>
                      <a:endParaRPr sz="18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en-US" sz="1800"/>
                        <a:t>0.9670</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1.0031</a:t>
                      </a:r>
                      <a:endParaRPr sz="1800"/>
                    </a:p>
                  </a:txBody>
                  <a:tcPr marL="91450" marR="91450" marT="45725" marB="45725"/>
                </a:tc>
                <a:tc>
                  <a:txBody>
                    <a:bodyPr/>
                    <a:lstStyle/>
                    <a:p>
                      <a:pPr marL="0" marR="0" lvl="0" indent="0" algn="l" rtl="0">
                        <a:spcBef>
                          <a:spcPts val="0"/>
                        </a:spcBef>
                        <a:spcAft>
                          <a:spcPts val="0"/>
                        </a:spcAft>
                        <a:buNone/>
                      </a:pPr>
                      <a:r>
                        <a:rPr lang="en-US" sz="1800"/>
                        <a:t>1.0248</a:t>
                      </a:r>
                      <a:endParaRPr sz="1800"/>
                    </a:p>
                  </a:txBody>
                  <a:tcPr marL="91450" marR="91450" marT="45725" marB="45725"/>
                </a:tc>
                <a:tc>
                  <a:txBody>
                    <a:bodyPr/>
                    <a:lstStyle/>
                    <a:p>
                      <a:pPr marL="0" marR="0" lvl="0" indent="0" algn="l" rtl="0">
                        <a:spcBef>
                          <a:spcPts val="0"/>
                        </a:spcBef>
                        <a:spcAft>
                          <a:spcPts val="0"/>
                        </a:spcAft>
                        <a:buNone/>
                      </a:pPr>
                      <a:r>
                        <a:rPr lang="en-US" sz="1800"/>
                        <a:t>0.9848</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Set 2</a:t>
                      </a:r>
                      <a:endParaRPr/>
                    </a:p>
                  </a:txBody>
                  <a:tcPr marL="91450" marR="91450" marT="45725" marB="45725"/>
                </a:tc>
                <a:tc>
                  <a:txBody>
                    <a:bodyPr/>
                    <a:lstStyle/>
                    <a:p>
                      <a:pPr marL="0" marR="0" lvl="0" indent="0" algn="l" rtl="0">
                        <a:spcBef>
                          <a:spcPts val="0"/>
                        </a:spcBef>
                        <a:spcAft>
                          <a:spcPts val="0"/>
                        </a:spcAft>
                        <a:buNone/>
                      </a:pPr>
                      <a:r>
                        <a:rPr lang="en-US" sz="1800"/>
                        <a:t>0.9186</a:t>
                      </a:r>
                      <a:endParaRPr sz="1800"/>
                    </a:p>
                  </a:txBody>
                  <a:tcPr marL="91450" marR="91450" marT="45725" marB="45725"/>
                </a:tc>
                <a:tc>
                  <a:txBody>
                    <a:bodyPr/>
                    <a:lstStyle/>
                    <a:p>
                      <a:pPr marL="0" marR="0" lvl="0" indent="0" algn="l" rtl="0">
                        <a:spcBef>
                          <a:spcPts val="0"/>
                        </a:spcBef>
                        <a:spcAft>
                          <a:spcPts val="0"/>
                        </a:spcAft>
                        <a:buNone/>
                      </a:pPr>
                      <a:r>
                        <a:rPr lang="en-US" sz="1800"/>
                        <a:t>0.9642</a:t>
                      </a:r>
                      <a:endParaRPr/>
                    </a:p>
                  </a:txBody>
                  <a:tcPr marL="91450" marR="91450" marT="45725" marB="45725"/>
                </a:tc>
                <a:tc>
                  <a:txBody>
                    <a:bodyPr/>
                    <a:lstStyle/>
                    <a:p>
                      <a:pPr marL="0" marR="0" lvl="0" indent="0" algn="l" rtl="0">
                        <a:spcBef>
                          <a:spcPts val="0"/>
                        </a:spcBef>
                        <a:spcAft>
                          <a:spcPts val="0"/>
                        </a:spcAft>
                        <a:buNone/>
                      </a:pPr>
                      <a:r>
                        <a:rPr lang="en-US" sz="1800"/>
                        <a:t>0.9772</a:t>
                      </a:r>
                      <a:endParaRPr sz="1800"/>
                    </a:p>
                  </a:txBody>
                  <a:tcPr marL="91450" marR="91450" marT="45725" marB="45725"/>
                </a:tc>
                <a:tc>
                  <a:txBody>
                    <a:bodyPr/>
                    <a:lstStyle/>
                    <a:p>
                      <a:pPr marL="0" marR="0" lvl="0" indent="0" algn="l" rtl="0">
                        <a:spcBef>
                          <a:spcPts val="0"/>
                        </a:spcBef>
                        <a:spcAft>
                          <a:spcPts val="0"/>
                        </a:spcAft>
                        <a:buNone/>
                      </a:pPr>
                      <a:r>
                        <a:rPr lang="en-US" sz="1800"/>
                        <a:t>0.9957</a:t>
                      </a:r>
                      <a:endParaRPr sz="1800"/>
                    </a:p>
                  </a:txBody>
                  <a:tcPr marL="91450" marR="91450" marT="45725" marB="45725"/>
                </a:tc>
                <a:tc>
                  <a:txBody>
                    <a:bodyPr/>
                    <a:lstStyle/>
                    <a:p>
                      <a:pPr marL="0" marR="0" lvl="0" indent="0" algn="l" rtl="0">
                        <a:spcBef>
                          <a:spcPts val="0"/>
                        </a:spcBef>
                        <a:spcAft>
                          <a:spcPts val="0"/>
                        </a:spcAft>
                        <a:buNone/>
                      </a:pPr>
                      <a:r>
                        <a:rPr lang="en-US" sz="1800"/>
                        <a:t>0.9835</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Set 3</a:t>
                      </a:r>
                      <a:endParaRPr/>
                    </a:p>
                  </a:txBody>
                  <a:tcPr marL="91450" marR="91450" marT="45725" marB="45725"/>
                </a:tc>
                <a:tc>
                  <a:txBody>
                    <a:bodyPr/>
                    <a:lstStyle/>
                    <a:p>
                      <a:pPr marL="0" marR="0" lvl="0" indent="0" algn="l" rtl="0">
                        <a:spcBef>
                          <a:spcPts val="0"/>
                        </a:spcBef>
                        <a:spcAft>
                          <a:spcPts val="0"/>
                        </a:spcAft>
                        <a:buNone/>
                      </a:pPr>
                      <a:r>
                        <a:rPr lang="en-US" sz="1800"/>
                        <a:t>0.9275</a:t>
                      </a:r>
                      <a:endParaRPr sz="1800"/>
                    </a:p>
                  </a:txBody>
                  <a:tcPr marL="91450" marR="91450" marT="45725" marB="45725"/>
                </a:tc>
                <a:tc>
                  <a:txBody>
                    <a:bodyPr/>
                    <a:lstStyle/>
                    <a:p>
                      <a:pPr marL="0" marR="0" lvl="0" indent="0" algn="l" rtl="0">
                        <a:spcBef>
                          <a:spcPts val="0"/>
                        </a:spcBef>
                        <a:spcAft>
                          <a:spcPts val="0"/>
                        </a:spcAft>
                        <a:buNone/>
                      </a:pPr>
                      <a:r>
                        <a:rPr lang="en-US" sz="1800"/>
                        <a:t>0.9762</a:t>
                      </a:r>
                      <a:endParaRPr/>
                    </a:p>
                  </a:txBody>
                  <a:tcPr marL="91450" marR="91450" marT="45725" marB="45725"/>
                </a:tc>
                <a:tc>
                  <a:txBody>
                    <a:bodyPr/>
                    <a:lstStyle/>
                    <a:p>
                      <a:pPr marL="0" marR="0" lvl="0" indent="0" algn="l" rtl="0">
                        <a:spcBef>
                          <a:spcPts val="0"/>
                        </a:spcBef>
                        <a:spcAft>
                          <a:spcPts val="0"/>
                        </a:spcAft>
                        <a:buNone/>
                      </a:pPr>
                      <a:r>
                        <a:rPr lang="en-US" sz="1800"/>
                        <a:t>1.0117</a:t>
                      </a:r>
                      <a:endParaRPr sz="1800"/>
                    </a:p>
                  </a:txBody>
                  <a:tcPr marL="91450" marR="91450" marT="45725" marB="45725"/>
                </a:tc>
                <a:tc>
                  <a:txBody>
                    <a:bodyPr/>
                    <a:lstStyle/>
                    <a:p>
                      <a:pPr marL="0" marR="0" lvl="0" indent="0" algn="l" rtl="0">
                        <a:spcBef>
                          <a:spcPts val="0"/>
                        </a:spcBef>
                        <a:spcAft>
                          <a:spcPts val="0"/>
                        </a:spcAft>
                        <a:buNone/>
                      </a:pPr>
                      <a:r>
                        <a:rPr lang="en-US" sz="1800"/>
                        <a:t>1.0115</a:t>
                      </a:r>
                      <a:endParaRPr sz="1800"/>
                    </a:p>
                  </a:txBody>
                  <a:tcPr marL="91450" marR="91450" marT="45725" marB="45725"/>
                </a:tc>
                <a:tc>
                  <a:txBody>
                    <a:bodyPr/>
                    <a:lstStyle/>
                    <a:p>
                      <a:pPr marL="0" marR="0" lvl="0" indent="0" algn="l" rtl="0">
                        <a:spcBef>
                          <a:spcPts val="0"/>
                        </a:spcBef>
                        <a:spcAft>
                          <a:spcPts val="0"/>
                        </a:spcAft>
                        <a:buNone/>
                      </a:pPr>
                      <a:r>
                        <a:rPr lang="en-US" sz="1800"/>
                        <a:t>0.9847</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Set 4</a:t>
                      </a:r>
                      <a:endParaRPr/>
                    </a:p>
                  </a:txBody>
                  <a:tcPr marL="91450" marR="91450" marT="45725" marB="45725"/>
                </a:tc>
                <a:tc>
                  <a:txBody>
                    <a:bodyPr/>
                    <a:lstStyle/>
                    <a:p>
                      <a:pPr marL="0" marR="0" lvl="0" indent="0" algn="l" rtl="0">
                        <a:spcBef>
                          <a:spcPts val="0"/>
                        </a:spcBef>
                        <a:spcAft>
                          <a:spcPts val="0"/>
                        </a:spcAft>
                        <a:buNone/>
                      </a:pPr>
                      <a:r>
                        <a:rPr lang="en-US" sz="1800"/>
                        <a:t>0.9181</a:t>
                      </a:r>
                      <a:endParaRPr sz="1800"/>
                    </a:p>
                  </a:txBody>
                  <a:tcPr marL="91450" marR="91450" marT="45725" marB="45725"/>
                </a:tc>
                <a:tc>
                  <a:txBody>
                    <a:bodyPr/>
                    <a:lstStyle/>
                    <a:p>
                      <a:pPr marL="0" marR="0" lvl="0" indent="0" algn="l" rtl="0">
                        <a:spcBef>
                          <a:spcPts val="0"/>
                        </a:spcBef>
                        <a:spcAft>
                          <a:spcPts val="0"/>
                        </a:spcAft>
                        <a:buNone/>
                      </a:pPr>
                      <a:r>
                        <a:rPr lang="en-US" sz="1800"/>
                        <a:t>0.9686</a:t>
                      </a:r>
                      <a:endParaRPr/>
                    </a:p>
                  </a:txBody>
                  <a:tcPr marL="91450" marR="91450" marT="45725" marB="45725"/>
                </a:tc>
                <a:tc>
                  <a:txBody>
                    <a:bodyPr/>
                    <a:lstStyle/>
                    <a:p>
                      <a:pPr marL="0" marR="0" lvl="0" indent="0" algn="l" rtl="0">
                        <a:spcBef>
                          <a:spcPts val="0"/>
                        </a:spcBef>
                        <a:spcAft>
                          <a:spcPts val="0"/>
                        </a:spcAft>
                        <a:buNone/>
                      </a:pPr>
                      <a:r>
                        <a:rPr lang="en-US" sz="1800"/>
                        <a:t>0.9940</a:t>
                      </a:r>
                      <a:endParaRPr sz="1800"/>
                    </a:p>
                  </a:txBody>
                  <a:tcPr marL="91450" marR="91450" marT="45725" marB="45725"/>
                </a:tc>
                <a:tc>
                  <a:txBody>
                    <a:bodyPr/>
                    <a:lstStyle/>
                    <a:p>
                      <a:pPr marL="0" marR="0" lvl="0" indent="0" algn="l" rtl="0">
                        <a:spcBef>
                          <a:spcPts val="0"/>
                        </a:spcBef>
                        <a:spcAft>
                          <a:spcPts val="0"/>
                        </a:spcAft>
                        <a:buNone/>
                      </a:pPr>
                      <a:r>
                        <a:rPr lang="en-US" sz="1800"/>
                        <a:t>0.9973</a:t>
                      </a:r>
                      <a:endParaRPr sz="1800"/>
                    </a:p>
                  </a:txBody>
                  <a:tcPr marL="91450" marR="91450" marT="45725" marB="45725"/>
                </a:tc>
                <a:tc>
                  <a:txBody>
                    <a:bodyPr/>
                    <a:lstStyle/>
                    <a:p>
                      <a:pPr marL="0" marR="0" lvl="0" indent="0" algn="l" rtl="0">
                        <a:spcBef>
                          <a:spcPts val="0"/>
                        </a:spcBef>
                        <a:spcAft>
                          <a:spcPts val="0"/>
                        </a:spcAft>
                        <a:buNone/>
                      </a:pPr>
                      <a:r>
                        <a:rPr lang="en-US" sz="1800"/>
                        <a:t>0.9858</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Set 5</a:t>
                      </a:r>
                      <a:endParaRPr/>
                    </a:p>
                  </a:txBody>
                  <a:tcPr marL="91450" marR="91450" marT="45725" marB="45725"/>
                </a:tc>
                <a:tc>
                  <a:txBody>
                    <a:bodyPr/>
                    <a:lstStyle/>
                    <a:p>
                      <a:pPr marL="0" marR="0" lvl="0" indent="0" algn="l" rtl="0">
                        <a:spcBef>
                          <a:spcPts val="0"/>
                        </a:spcBef>
                        <a:spcAft>
                          <a:spcPts val="0"/>
                        </a:spcAft>
                        <a:buNone/>
                      </a:pPr>
                      <a:r>
                        <a:rPr lang="en-US" sz="1800"/>
                        <a:t>0.9308</a:t>
                      </a:r>
                      <a:endParaRPr sz="1800"/>
                    </a:p>
                  </a:txBody>
                  <a:tcPr marL="91450" marR="91450" marT="45725" marB="45725"/>
                </a:tc>
                <a:tc>
                  <a:txBody>
                    <a:bodyPr/>
                    <a:lstStyle/>
                    <a:p>
                      <a:pPr marL="0" marR="0" lvl="0" indent="0" algn="l" rtl="0">
                        <a:spcBef>
                          <a:spcPts val="0"/>
                        </a:spcBef>
                        <a:spcAft>
                          <a:spcPts val="0"/>
                        </a:spcAft>
                        <a:buNone/>
                      </a:pPr>
                      <a:r>
                        <a:rPr lang="en-US" sz="1800"/>
                        <a:t>0.9579</a:t>
                      </a:r>
                      <a:endParaRPr/>
                    </a:p>
                  </a:txBody>
                  <a:tcPr marL="91450" marR="91450" marT="45725" marB="45725"/>
                </a:tc>
                <a:tc>
                  <a:txBody>
                    <a:bodyPr/>
                    <a:lstStyle/>
                    <a:p>
                      <a:pPr marL="0" marR="0" lvl="0" indent="0" algn="l" rtl="0">
                        <a:spcBef>
                          <a:spcPts val="0"/>
                        </a:spcBef>
                        <a:spcAft>
                          <a:spcPts val="0"/>
                        </a:spcAft>
                        <a:buNone/>
                      </a:pPr>
                      <a:r>
                        <a:rPr lang="en-US" sz="1800"/>
                        <a:t>0.9943</a:t>
                      </a:r>
                      <a:endParaRPr sz="1800"/>
                    </a:p>
                  </a:txBody>
                  <a:tcPr marL="91450" marR="91450" marT="45725" marB="45725"/>
                </a:tc>
                <a:tc>
                  <a:txBody>
                    <a:bodyPr/>
                    <a:lstStyle/>
                    <a:p>
                      <a:pPr marL="0" marR="0" lvl="0" indent="0" algn="l" rtl="0">
                        <a:spcBef>
                          <a:spcPts val="0"/>
                        </a:spcBef>
                        <a:spcAft>
                          <a:spcPts val="0"/>
                        </a:spcAft>
                        <a:buNone/>
                      </a:pPr>
                      <a:r>
                        <a:rPr lang="en-US" sz="1800"/>
                        <a:t>1.0800</a:t>
                      </a:r>
                      <a:endParaRPr sz="1800"/>
                    </a:p>
                  </a:txBody>
                  <a:tcPr marL="91450" marR="91450" marT="45725" marB="45725"/>
                </a:tc>
                <a:tc>
                  <a:txBody>
                    <a:bodyPr/>
                    <a:lstStyle/>
                    <a:p>
                      <a:pPr marL="0" marR="0" lvl="0" indent="0" algn="l" rtl="0">
                        <a:spcBef>
                          <a:spcPts val="0"/>
                        </a:spcBef>
                        <a:spcAft>
                          <a:spcPts val="0"/>
                        </a:spcAft>
                        <a:buNone/>
                      </a:pPr>
                      <a:r>
                        <a:rPr lang="en-US" sz="1800"/>
                        <a:t>0.9841</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RMSE Loss after 5-fold cross validation</a:t>
                      </a:r>
                      <a:endParaRPr sz="1800"/>
                    </a:p>
                  </a:txBody>
                  <a:tcPr marL="91450" marR="91450" marT="45725" marB="45725"/>
                </a:tc>
                <a:tc>
                  <a:txBody>
                    <a:bodyPr/>
                    <a:lstStyle/>
                    <a:p>
                      <a:pPr marL="0" marR="0" lvl="0" indent="0" algn="l" rtl="0">
                        <a:spcBef>
                          <a:spcPts val="0"/>
                        </a:spcBef>
                        <a:spcAft>
                          <a:spcPts val="0"/>
                        </a:spcAft>
                        <a:buNone/>
                      </a:pPr>
                      <a:r>
                        <a:rPr lang="en-US" sz="1800"/>
                        <a:t>0.9252</a:t>
                      </a:r>
                      <a:endParaRPr sz="1800"/>
                    </a:p>
                  </a:txBody>
                  <a:tcPr marL="91450" marR="91450" marT="45725" marB="45725"/>
                </a:tc>
                <a:tc>
                  <a:txBody>
                    <a:bodyPr/>
                    <a:lstStyle/>
                    <a:p>
                      <a:pPr marL="0" marR="0" lvl="0" indent="0" algn="l" rtl="0">
                        <a:spcBef>
                          <a:spcPts val="0"/>
                        </a:spcBef>
                        <a:spcAft>
                          <a:spcPts val="0"/>
                        </a:spcAft>
                        <a:buNone/>
                      </a:pPr>
                      <a:r>
                        <a:rPr lang="en-US" sz="1800"/>
                        <a:t>0.9668</a:t>
                      </a:r>
                      <a:endParaRPr/>
                    </a:p>
                  </a:txBody>
                  <a:tcPr marL="91450" marR="91450" marT="45725" marB="45725"/>
                </a:tc>
                <a:tc>
                  <a:txBody>
                    <a:bodyPr/>
                    <a:lstStyle/>
                    <a:p>
                      <a:pPr marL="0" marR="0" lvl="0" indent="0" algn="l" rtl="0">
                        <a:spcBef>
                          <a:spcPts val="0"/>
                        </a:spcBef>
                        <a:spcAft>
                          <a:spcPts val="0"/>
                        </a:spcAft>
                        <a:buNone/>
                      </a:pPr>
                      <a:r>
                        <a:rPr lang="en-US" sz="1800"/>
                        <a:t>0.9960</a:t>
                      </a:r>
                      <a:endParaRPr sz="1800"/>
                    </a:p>
                  </a:txBody>
                  <a:tcPr marL="91450" marR="91450" marT="45725" marB="45725"/>
                </a:tc>
                <a:tc>
                  <a:txBody>
                    <a:bodyPr/>
                    <a:lstStyle/>
                    <a:p>
                      <a:pPr marL="0" marR="0" lvl="0" indent="0" algn="l" rtl="0">
                        <a:spcBef>
                          <a:spcPts val="0"/>
                        </a:spcBef>
                        <a:spcAft>
                          <a:spcPts val="0"/>
                        </a:spcAft>
                        <a:buNone/>
                      </a:pPr>
                      <a:r>
                        <a:rPr lang="en-US" sz="1800"/>
                        <a:t>1.0218</a:t>
                      </a:r>
                      <a:endParaRPr sz="1800"/>
                    </a:p>
                  </a:txBody>
                  <a:tcPr marL="91450" marR="91450" marT="45725" marB="45725"/>
                </a:tc>
                <a:tc>
                  <a:txBody>
                    <a:bodyPr/>
                    <a:lstStyle/>
                    <a:p>
                      <a:pPr marL="0" marR="0" lvl="0" indent="0" algn="l" rtl="0">
                        <a:spcBef>
                          <a:spcPts val="0"/>
                        </a:spcBef>
                        <a:spcAft>
                          <a:spcPts val="0"/>
                        </a:spcAft>
                        <a:buNone/>
                      </a:pPr>
                      <a:r>
                        <a:rPr lang="en-US" sz="1800"/>
                        <a:t>0.9846</a:t>
                      </a:r>
                      <a:endParaRPr sz="1800"/>
                    </a:p>
                  </a:txBody>
                  <a:tcPr marL="91450" marR="91450" marT="45725" marB="45725"/>
                </a:tc>
                <a:extLst>
                  <a:ext uri="{0D108BD9-81ED-4DB2-BD59-A6C34878D82A}">
                    <a16:rowId xmlns:a16="http://schemas.microsoft.com/office/drawing/2014/main" val="10006"/>
                  </a:ext>
                </a:extLst>
              </a:tr>
            </a:tbl>
          </a:graphicData>
        </a:graphic>
      </p:graphicFrame>
      <p:sp>
        <p:nvSpPr>
          <p:cNvPr id="250" name="Google Shape;250;p25"/>
          <p:cNvSpPr txBox="1"/>
          <p:nvPr/>
        </p:nvSpPr>
        <p:spPr>
          <a:xfrm>
            <a:off x="2752550" y="934825"/>
            <a:ext cx="35052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Ratio of Training and Test Dataset</a:t>
            </a:r>
            <a:endParaRPr/>
          </a:p>
        </p:txBody>
      </p:sp>
      <p:sp>
        <p:nvSpPr>
          <p:cNvPr id="251" name="Google Shape;251;p25"/>
          <p:cNvSpPr txBox="1"/>
          <p:nvPr/>
        </p:nvSpPr>
        <p:spPr>
          <a:xfrm>
            <a:off x="533400" y="4788682"/>
            <a:ext cx="518160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Note: Total epochs on each set is 100</a:t>
            </a:r>
            <a:endParaRPr/>
          </a:p>
        </p:txBody>
      </p:sp>
      <p:sp>
        <p:nvSpPr>
          <p:cNvPr id="252" name="Google Shape;252;p25"/>
          <p:cNvSpPr txBox="1"/>
          <p:nvPr/>
        </p:nvSpPr>
        <p:spPr>
          <a:xfrm>
            <a:off x="5791200" y="4703592"/>
            <a:ext cx="25146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Dataset Source : </a:t>
            </a:r>
            <a:r>
              <a:rPr lang="en-US" sz="1000" b="0" i="0">
                <a:solidFill>
                  <a:srgbClr val="24292E"/>
                </a:solidFill>
                <a:latin typeface="Arial"/>
                <a:ea typeface="Arial"/>
                <a:cs typeface="Arial"/>
                <a:sym typeface="Arial"/>
              </a:rPr>
              <a:t>https://grouplens.org/datasets/movielens/</a:t>
            </a:r>
            <a:endParaRPr sz="1000">
              <a:solidFill>
                <a:schemeClr val="dk1"/>
              </a:solidFill>
              <a:latin typeface="Calibri"/>
              <a:ea typeface="Calibri"/>
              <a:cs typeface="Calibri"/>
              <a:sym typeface="Calibri"/>
            </a:endParaRPr>
          </a:p>
        </p:txBody>
      </p:sp>
      <p:sp>
        <p:nvSpPr>
          <p:cNvPr id="253" name="Google Shape;253;p25"/>
          <p:cNvSpPr txBox="1"/>
          <p:nvPr/>
        </p:nvSpPr>
        <p:spPr>
          <a:xfrm>
            <a:off x="229350" y="579525"/>
            <a:ext cx="6844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 Previous RMSE Loss = 1.0243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84724" y="503825"/>
            <a:ext cx="2748280" cy="4521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b="1">
                <a:latin typeface="Arial"/>
                <a:ea typeface="Arial"/>
                <a:cs typeface="Arial"/>
                <a:sym typeface="Arial"/>
              </a:rPr>
              <a:t>INTRODUCTION</a:t>
            </a:r>
            <a:endParaRPr/>
          </a:p>
        </p:txBody>
      </p:sp>
      <p:sp>
        <p:nvSpPr>
          <p:cNvPr id="51" name="Google Shape;51;p8"/>
          <p:cNvSpPr txBox="1"/>
          <p:nvPr/>
        </p:nvSpPr>
        <p:spPr>
          <a:xfrm>
            <a:off x="498260" y="1103580"/>
            <a:ext cx="8197215" cy="1739900"/>
          </a:xfrm>
          <a:prstGeom prst="rect">
            <a:avLst/>
          </a:prstGeom>
          <a:noFill/>
          <a:ln>
            <a:noFill/>
          </a:ln>
        </p:spPr>
        <p:txBody>
          <a:bodyPr spcFirstLastPara="1" wrap="square" lIns="0" tIns="12700" rIns="0" bIns="0" anchor="t" anchorCtr="0">
            <a:noAutofit/>
          </a:bodyPr>
          <a:lstStyle/>
          <a:p>
            <a:pPr marL="356235" marR="198120" lvl="0" indent="-344169" algn="l" rtl="0">
              <a:lnSpc>
                <a:spcPct val="15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A Movie Recommendation System seeks to predict or filter movie preferences according to  the user's choices.</a:t>
            </a:r>
            <a:endParaRPr sz="1500" b="0" i="0" u="none" strike="noStrike" cap="none">
              <a:solidFill>
                <a:schemeClr val="dk1"/>
              </a:solidFill>
              <a:latin typeface="Arial"/>
              <a:ea typeface="Arial"/>
              <a:cs typeface="Arial"/>
              <a:sym typeface="Arial"/>
            </a:endParaRPr>
          </a:p>
          <a:p>
            <a:pPr marL="356235" marR="5080" lvl="0" indent="-344169" algn="l" rtl="0">
              <a:lnSpc>
                <a:spcPct val="15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Recommendation System typically speed up searches and make it easier for users to access  content they’re interested in and surprise them with movies based on their likes that they  would have never searched for.</a:t>
            </a:r>
            <a:endParaRPr sz="1500" b="0" i="0" u="none" strike="noStrike" cap="none">
              <a:solidFill>
                <a:schemeClr val="dk1"/>
              </a:solidFill>
              <a:latin typeface="Arial"/>
              <a:ea typeface="Arial"/>
              <a:cs typeface="Arial"/>
              <a:sym typeface="Arial"/>
            </a:endParaRPr>
          </a:p>
        </p:txBody>
      </p:sp>
      <p:sp>
        <p:nvSpPr>
          <p:cNvPr id="52" name="Google Shape;52;p8"/>
          <p:cNvSpPr txBox="1"/>
          <p:nvPr/>
        </p:nvSpPr>
        <p:spPr>
          <a:xfrm>
            <a:off x="510960" y="2952696"/>
            <a:ext cx="7820025" cy="228600"/>
          </a:xfrm>
          <a:prstGeom prst="rect">
            <a:avLst/>
          </a:prstGeom>
          <a:solidFill>
            <a:srgbClr val="FFFF00"/>
          </a:solidFill>
          <a:ln>
            <a:noFill/>
          </a:ln>
        </p:spPr>
        <p:txBody>
          <a:bodyPr spcFirstLastPara="1" wrap="square" lIns="0" tIns="0" rIns="0" bIns="0" anchor="t" anchorCtr="0">
            <a:noAutofit/>
          </a:bodyPr>
          <a:lstStyle/>
          <a:p>
            <a:pPr marL="343535" marR="0" lvl="0" indent="-343535" algn="l" rtl="0">
              <a:lnSpc>
                <a:spcPct val="115933"/>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The main goal of this data mining project is to build a movie recommendation engine that</a:t>
            </a:r>
            <a:endParaRPr sz="1500" b="0" i="0" u="none" strike="noStrike" cap="none">
              <a:solidFill>
                <a:schemeClr val="dk1"/>
              </a:solidFill>
              <a:latin typeface="Arial"/>
              <a:ea typeface="Arial"/>
              <a:cs typeface="Arial"/>
              <a:sym typeface="Arial"/>
            </a:endParaRPr>
          </a:p>
        </p:txBody>
      </p:sp>
      <p:sp>
        <p:nvSpPr>
          <p:cNvPr id="53" name="Google Shape;53;p8"/>
          <p:cNvSpPr txBox="1"/>
          <p:nvPr/>
        </p:nvSpPr>
        <p:spPr>
          <a:xfrm>
            <a:off x="854623" y="3295595"/>
            <a:ext cx="7846695" cy="228600"/>
          </a:xfrm>
          <a:prstGeom prst="rect">
            <a:avLst/>
          </a:prstGeom>
          <a:solidFill>
            <a:srgbClr val="FFFF00"/>
          </a:solidFill>
          <a:ln>
            <a:noFill/>
          </a:ln>
        </p:spPr>
        <p:txBody>
          <a:bodyPr spcFirstLastPara="1" wrap="square" lIns="0" tIns="0" rIns="0" bIns="0" anchor="t" anchorCtr="0">
            <a:noAutofit/>
          </a:bodyPr>
          <a:lstStyle/>
          <a:p>
            <a:pPr marL="0" marR="0" lvl="0" indent="0" algn="l" rtl="0">
              <a:lnSpc>
                <a:spcPct val="115933"/>
              </a:lnSpc>
              <a:spcBef>
                <a:spcPts val="0"/>
              </a:spcBef>
              <a:spcAft>
                <a:spcPts val="0"/>
              </a:spcAft>
              <a:buNone/>
            </a:pPr>
            <a:r>
              <a:rPr lang="en-US" sz="1500" b="0" i="0" u="none" strike="noStrike" cap="none">
                <a:solidFill>
                  <a:schemeClr val="dk1"/>
                </a:solidFill>
                <a:latin typeface="Arial"/>
                <a:ea typeface="Arial"/>
                <a:cs typeface="Arial"/>
                <a:sym typeface="Arial"/>
              </a:rPr>
              <a:t>predicts the rating that a user would give to a movie that he has not yet rated and to minimize</a:t>
            </a:r>
            <a:endParaRPr sz="1500" b="0" i="0" u="none" strike="noStrike" cap="none">
              <a:solidFill>
                <a:schemeClr val="dk1"/>
              </a:solidFill>
              <a:latin typeface="Arial"/>
              <a:ea typeface="Arial"/>
              <a:cs typeface="Arial"/>
              <a:sym typeface="Arial"/>
            </a:endParaRPr>
          </a:p>
        </p:txBody>
      </p:sp>
      <p:sp>
        <p:nvSpPr>
          <p:cNvPr id="54" name="Google Shape;54;p8"/>
          <p:cNvSpPr txBox="1"/>
          <p:nvPr/>
        </p:nvSpPr>
        <p:spPr>
          <a:xfrm>
            <a:off x="854623" y="3638494"/>
            <a:ext cx="5122545" cy="228600"/>
          </a:xfrm>
          <a:prstGeom prst="rect">
            <a:avLst/>
          </a:prstGeom>
          <a:solidFill>
            <a:srgbClr val="FFFF00"/>
          </a:solidFill>
          <a:ln>
            <a:noFill/>
          </a:ln>
        </p:spPr>
        <p:txBody>
          <a:bodyPr spcFirstLastPara="1" wrap="square" lIns="0" tIns="0" rIns="0" bIns="0" anchor="t" anchorCtr="0">
            <a:noAutofit/>
          </a:bodyPr>
          <a:lstStyle/>
          <a:p>
            <a:pPr marL="0" marR="0" lvl="0" indent="0" algn="l" rtl="0">
              <a:lnSpc>
                <a:spcPct val="115933"/>
              </a:lnSpc>
              <a:spcBef>
                <a:spcPts val="0"/>
              </a:spcBef>
              <a:spcAft>
                <a:spcPts val="0"/>
              </a:spcAft>
              <a:buNone/>
            </a:pPr>
            <a:r>
              <a:rPr lang="en-US" sz="1500" b="0" i="0" u="none" strike="noStrike" cap="none">
                <a:solidFill>
                  <a:schemeClr val="dk1"/>
                </a:solidFill>
                <a:latin typeface="Arial"/>
                <a:ea typeface="Arial"/>
                <a:cs typeface="Arial"/>
                <a:sym typeface="Arial"/>
              </a:rPr>
              <a:t>the difference between the actual rating and predicted rating.</a:t>
            </a:r>
            <a:endParaRPr sz="1500" b="0" i="0" u="none" strike="noStrike" cap="none">
              <a:solidFill>
                <a:schemeClr val="dk1"/>
              </a:solidFill>
              <a:latin typeface="Arial"/>
              <a:ea typeface="Arial"/>
              <a:cs typeface="Arial"/>
              <a:sym typeface="Arial"/>
            </a:endParaRPr>
          </a:p>
        </p:txBody>
      </p:sp>
      <p:sp>
        <p:nvSpPr>
          <p:cNvPr id="55" name="Google Shape;55;p8"/>
          <p:cNvSpPr txBox="1"/>
          <p:nvPr/>
        </p:nvSpPr>
        <p:spPr>
          <a:xfrm>
            <a:off x="498260" y="3846774"/>
            <a:ext cx="7762240" cy="711200"/>
          </a:xfrm>
          <a:prstGeom prst="rect">
            <a:avLst/>
          </a:prstGeom>
          <a:noFill/>
          <a:ln>
            <a:noFill/>
          </a:ln>
        </p:spPr>
        <p:txBody>
          <a:bodyPr spcFirstLastPara="1" wrap="square" lIns="0" tIns="12700" rIns="0" bIns="0" anchor="t" anchorCtr="0">
            <a:noAutofit/>
          </a:bodyPr>
          <a:lstStyle/>
          <a:p>
            <a:pPr marL="356235" marR="5080" lvl="0" indent="-344169" algn="l" rtl="0">
              <a:lnSpc>
                <a:spcPct val="15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Companies like Netflix , Amazon , Youtube etc uses their own complex recommendation  systems to enhance their user’s experiences as well as attracts new users.</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381000" y="361950"/>
            <a:ext cx="6702000" cy="8745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Comparison with other standard recommendation system :</a:t>
            </a:r>
            <a:endParaRPr/>
          </a:p>
        </p:txBody>
      </p:sp>
      <p:graphicFrame>
        <p:nvGraphicFramePr>
          <p:cNvPr id="259" name="Google Shape;259;p26"/>
          <p:cNvGraphicFramePr/>
          <p:nvPr/>
        </p:nvGraphicFramePr>
        <p:xfrm>
          <a:off x="517950" y="1639725"/>
          <a:ext cx="3000000" cy="3000000"/>
        </p:xfrm>
        <a:graphic>
          <a:graphicData uri="http://schemas.openxmlformats.org/drawingml/2006/table">
            <a:tbl>
              <a:tblPr firstRow="1" bandRow="1">
                <a:noFill/>
                <a:tableStyleId>{284C996A-8CDF-4F1C-AD5E-881A91F18646}</a:tableStyleId>
              </a:tblPr>
              <a:tblGrid>
                <a:gridCol w="1042475">
                  <a:extLst>
                    <a:ext uri="{9D8B030D-6E8A-4147-A177-3AD203B41FA5}">
                      <a16:colId xmlns:a16="http://schemas.microsoft.com/office/drawing/2014/main" val="20000"/>
                    </a:ext>
                  </a:extLst>
                </a:gridCol>
                <a:gridCol w="1042475">
                  <a:extLst>
                    <a:ext uri="{9D8B030D-6E8A-4147-A177-3AD203B41FA5}">
                      <a16:colId xmlns:a16="http://schemas.microsoft.com/office/drawing/2014/main" val="20001"/>
                    </a:ext>
                  </a:extLst>
                </a:gridCol>
                <a:gridCol w="1042475">
                  <a:extLst>
                    <a:ext uri="{9D8B030D-6E8A-4147-A177-3AD203B41FA5}">
                      <a16:colId xmlns:a16="http://schemas.microsoft.com/office/drawing/2014/main" val="20002"/>
                    </a:ext>
                  </a:extLst>
                </a:gridCol>
                <a:gridCol w="1042475">
                  <a:extLst>
                    <a:ext uri="{9D8B030D-6E8A-4147-A177-3AD203B41FA5}">
                      <a16:colId xmlns:a16="http://schemas.microsoft.com/office/drawing/2014/main" val="20003"/>
                    </a:ext>
                  </a:extLst>
                </a:gridCol>
                <a:gridCol w="1042475">
                  <a:extLst>
                    <a:ext uri="{9D8B030D-6E8A-4147-A177-3AD203B41FA5}">
                      <a16:colId xmlns:a16="http://schemas.microsoft.com/office/drawing/2014/main" val="20004"/>
                    </a:ext>
                  </a:extLst>
                </a:gridCol>
                <a:gridCol w="1042475">
                  <a:extLst>
                    <a:ext uri="{9D8B030D-6E8A-4147-A177-3AD203B41FA5}">
                      <a16:colId xmlns:a16="http://schemas.microsoft.com/office/drawing/2014/main" val="20005"/>
                    </a:ext>
                  </a:extLst>
                </a:gridCol>
                <a:gridCol w="1042475">
                  <a:extLst>
                    <a:ext uri="{9D8B030D-6E8A-4147-A177-3AD203B41FA5}">
                      <a16:colId xmlns:a16="http://schemas.microsoft.com/office/drawing/2014/main" val="20006"/>
                    </a:ext>
                  </a:extLst>
                </a:gridCol>
                <a:gridCol w="1062725">
                  <a:extLst>
                    <a:ext uri="{9D8B030D-6E8A-4147-A177-3AD203B41FA5}">
                      <a16:colId xmlns:a16="http://schemas.microsoft.com/office/drawing/2014/main" val="20007"/>
                    </a:ext>
                  </a:extLst>
                </a:gridCol>
              </a:tblGrid>
              <a:tr h="1716500">
                <a:tc>
                  <a:txBody>
                    <a:bodyPr/>
                    <a:lstStyle/>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None/>
                      </a:pPr>
                      <a:r>
                        <a:rPr lang="en-US" sz="1000" b="0" i="1"/>
                        <a:t>Netflix Recommendation System (2009)</a:t>
                      </a:r>
                      <a:endParaRPr/>
                    </a:p>
                    <a:p>
                      <a:pPr marL="0" lvl="0" indent="0" algn="l" rtl="0">
                        <a:spcBef>
                          <a:spcPts val="0"/>
                        </a:spcBef>
                        <a:spcAft>
                          <a:spcPts val="0"/>
                        </a:spcAft>
                        <a:buNone/>
                      </a:pPr>
                      <a:r>
                        <a:rPr lang="en-US" sz="1000" b="0" i="1"/>
                        <a:t>Matrix Factorisation</a:t>
                      </a:r>
                      <a:r>
                        <a:rPr lang="en-US" sz="1000" b="0"/>
                        <a:t> (a.k.a. SVD) and </a:t>
                      </a:r>
                      <a:r>
                        <a:rPr lang="en-US" sz="1000" b="0" i="1"/>
                        <a:t>Restricted Boltzmann Machines </a:t>
                      </a:r>
                      <a:r>
                        <a:rPr lang="en-US" sz="1000" b="0"/>
                        <a:t>(RBM)</a:t>
                      </a:r>
                      <a:endParaRPr sz="1000"/>
                    </a:p>
                  </a:txBody>
                  <a:tcPr marL="91450" marR="91450" marT="45725" marB="45725"/>
                </a:tc>
                <a:tc>
                  <a:txBody>
                    <a:bodyPr/>
                    <a:lstStyle/>
                    <a:p>
                      <a:pPr marL="0" lvl="0" indent="0" algn="l" rtl="0">
                        <a:spcBef>
                          <a:spcPts val="0"/>
                        </a:spcBef>
                        <a:spcAft>
                          <a:spcPts val="0"/>
                        </a:spcAft>
                        <a:buNone/>
                      </a:pPr>
                      <a:r>
                        <a:rPr lang="en-US" sz="1000"/>
                        <a:t>MovieLens Recommendation using Matrix Factorization by Jakob Ivarsson</a:t>
                      </a:r>
                      <a:endParaRPr sz="900"/>
                    </a:p>
                  </a:txBody>
                  <a:tcPr marL="91450" marR="91450" marT="45725" marB="45725"/>
                </a:tc>
                <a:tc>
                  <a:txBody>
                    <a:bodyPr/>
                    <a:lstStyle/>
                    <a:p>
                      <a:pPr marL="0" lvl="0" indent="0" algn="l" rtl="0">
                        <a:spcBef>
                          <a:spcPts val="0"/>
                        </a:spcBef>
                        <a:spcAft>
                          <a:spcPts val="0"/>
                        </a:spcAft>
                        <a:buNone/>
                      </a:pPr>
                      <a:r>
                        <a:rPr lang="en-US" sz="900"/>
                        <a:t>Top N recommendation System by Susan Li</a:t>
                      </a:r>
                      <a:endParaRPr sz="900"/>
                    </a:p>
                  </a:txBody>
                  <a:tcPr marL="91450" marR="91450" marT="45725" marB="45725"/>
                </a:tc>
                <a:tc>
                  <a:txBody>
                    <a:bodyPr/>
                    <a:lstStyle/>
                    <a:p>
                      <a:pPr marL="0" lvl="0" indent="0" algn="l" rtl="0">
                        <a:spcBef>
                          <a:spcPts val="0"/>
                        </a:spcBef>
                        <a:spcAft>
                          <a:spcPts val="0"/>
                        </a:spcAft>
                        <a:buNone/>
                      </a:pPr>
                      <a:r>
                        <a:rPr lang="en-US" sz="1000"/>
                        <a:t>MovieLens Recommender System</a:t>
                      </a:r>
                      <a:endParaRPr/>
                    </a:p>
                    <a:p>
                      <a:pPr marL="0" lvl="0" indent="0" algn="l" rtl="0">
                        <a:spcBef>
                          <a:spcPts val="0"/>
                        </a:spcBef>
                        <a:spcAft>
                          <a:spcPts val="0"/>
                        </a:spcAft>
                        <a:buNone/>
                      </a:pPr>
                      <a:r>
                        <a:rPr lang="en-US" sz="1000"/>
                        <a:t>Collaborative filtering</a:t>
                      </a:r>
                      <a:endParaRPr/>
                    </a:p>
                    <a:p>
                      <a:pPr marL="0" marR="0" lvl="0" indent="0" algn="l" rtl="0">
                        <a:spcBef>
                          <a:spcPts val="0"/>
                        </a:spcBef>
                        <a:spcAft>
                          <a:spcPts val="0"/>
                        </a:spcAft>
                        <a:buNone/>
                      </a:pPr>
                      <a:endParaRPr sz="900"/>
                    </a:p>
                  </a:txBody>
                  <a:tcPr marL="91450" marR="91450" marT="45725" marB="45725"/>
                </a:tc>
                <a:tc>
                  <a:txBody>
                    <a:bodyPr/>
                    <a:lstStyle/>
                    <a:p>
                      <a:pPr marL="0" marR="0" lvl="0" indent="0" algn="l" rtl="0">
                        <a:spcBef>
                          <a:spcPts val="0"/>
                        </a:spcBef>
                        <a:spcAft>
                          <a:spcPts val="0"/>
                        </a:spcAft>
                        <a:buNone/>
                      </a:pPr>
                      <a:r>
                        <a:rPr lang="en-US" sz="900"/>
                        <a:t>Our Project based on Movielens Dataset</a:t>
                      </a:r>
                      <a:endParaRPr/>
                    </a:p>
                    <a:p>
                      <a:pPr marL="0" marR="0" lvl="0" indent="0" algn="l" rtl="0">
                        <a:spcBef>
                          <a:spcPts val="0"/>
                        </a:spcBef>
                        <a:spcAft>
                          <a:spcPts val="0"/>
                        </a:spcAft>
                        <a:buNone/>
                      </a:pPr>
                      <a:r>
                        <a:rPr lang="en-US" sz="900"/>
                        <a:t>(100k)</a:t>
                      </a:r>
                      <a:endParaRPr/>
                    </a:p>
                    <a:p>
                      <a:pPr marL="0" marR="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000" b="0" i="1"/>
                        <a:t>Netflix Recommendation System (2007)</a:t>
                      </a:r>
                      <a:endParaRPr/>
                    </a:p>
                    <a:p>
                      <a:pPr marL="0" lvl="0" indent="0" algn="l" rtl="0">
                        <a:spcBef>
                          <a:spcPts val="0"/>
                        </a:spcBef>
                        <a:spcAft>
                          <a:spcPts val="0"/>
                        </a:spcAft>
                        <a:buClr>
                          <a:schemeClr val="dk1"/>
                        </a:buClr>
                        <a:buSzPts val="1100"/>
                        <a:buFont typeface="Arial"/>
                        <a:buNone/>
                      </a:pPr>
                      <a:r>
                        <a:rPr lang="en-US" sz="1000" b="0" i="1"/>
                        <a:t> CineMatch</a:t>
                      </a:r>
                      <a:endParaRPr sz="900"/>
                    </a:p>
                  </a:txBody>
                  <a:tcPr marL="91450" marR="91450" marT="45725" marB="45725"/>
                </a:tc>
                <a:tc>
                  <a:txBody>
                    <a:bodyPr/>
                    <a:lstStyle/>
                    <a:p>
                      <a:pPr marL="0" marR="0" lvl="0" indent="0" algn="l" rtl="0">
                        <a:lnSpc>
                          <a:spcPct val="100000"/>
                        </a:lnSpc>
                        <a:spcBef>
                          <a:spcPts val="0"/>
                        </a:spcBef>
                        <a:spcAft>
                          <a:spcPts val="0"/>
                        </a:spcAft>
                        <a:buClr>
                          <a:schemeClr val="lt1"/>
                        </a:buClr>
                        <a:buSzPts val="1000"/>
                        <a:buFont typeface="Calibri"/>
                        <a:buNone/>
                      </a:pPr>
                      <a:r>
                        <a:rPr lang="en-US" sz="1000" b="1" i="0">
                          <a:solidFill>
                            <a:schemeClr val="lt1"/>
                          </a:solidFill>
                          <a:latin typeface="Calibri"/>
                          <a:ea typeface="Calibri"/>
                          <a:cs typeface="Calibri"/>
                          <a:sym typeface="Calibri"/>
                        </a:rPr>
                        <a:t>MovieLens Recommender System</a:t>
                      </a:r>
                      <a:endParaRPr/>
                    </a:p>
                    <a:p>
                      <a:pPr marL="0" marR="0" lvl="0" indent="0" algn="l" rtl="0">
                        <a:lnSpc>
                          <a:spcPct val="100000"/>
                        </a:lnSpc>
                        <a:spcBef>
                          <a:spcPts val="0"/>
                        </a:spcBef>
                        <a:spcAft>
                          <a:spcPts val="0"/>
                        </a:spcAft>
                        <a:buClr>
                          <a:schemeClr val="lt1"/>
                        </a:buClr>
                        <a:buSzPts val="1000"/>
                        <a:buFont typeface="Calibri"/>
                        <a:buNone/>
                      </a:pPr>
                      <a:r>
                        <a:rPr lang="en-US" sz="1000" b="1" i="0">
                          <a:solidFill>
                            <a:schemeClr val="lt1"/>
                          </a:solidFill>
                          <a:latin typeface="Calibri"/>
                          <a:ea typeface="Calibri"/>
                          <a:cs typeface="Calibri"/>
                          <a:sym typeface="Calibri"/>
                        </a:rPr>
                        <a:t>Content-based recommendation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533400">
                <a:tc>
                  <a:txBody>
                    <a:bodyPr/>
                    <a:lstStyle/>
                    <a:p>
                      <a:pPr marL="0" marR="0" lvl="0" indent="0" algn="l" rtl="0">
                        <a:spcBef>
                          <a:spcPts val="0"/>
                        </a:spcBef>
                        <a:spcAft>
                          <a:spcPts val="0"/>
                        </a:spcAft>
                        <a:buNone/>
                      </a:pPr>
                      <a:r>
                        <a:rPr lang="en-US" sz="1800"/>
                        <a:t>Loss</a:t>
                      </a:r>
                      <a:endParaRPr/>
                    </a:p>
                  </a:txBody>
                  <a:tcPr marL="91450" marR="91450" marT="45725" marB="45725"/>
                </a:tc>
                <a:tc>
                  <a:txBody>
                    <a:bodyPr/>
                    <a:lstStyle/>
                    <a:p>
                      <a:pPr marL="0" lvl="0" indent="0" algn="l" rtl="0">
                        <a:spcBef>
                          <a:spcPts val="0"/>
                        </a:spcBef>
                        <a:spcAft>
                          <a:spcPts val="0"/>
                        </a:spcAft>
                        <a:buNone/>
                      </a:pPr>
                      <a:r>
                        <a:rPr lang="en-US" sz="1800" u="sng">
                          <a:solidFill>
                            <a:schemeClr val="hlink"/>
                          </a:solidFill>
                          <a:hlinkClick r:id="rId3"/>
                        </a:rPr>
                        <a:t>0.8567</a:t>
                      </a:r>
                      <a:endParaRPr sz="1800"/>
                    </a:p>
                  </a:txBody>
                  <a:tcPr marL="91450" marR="91450" marT="45725" marB="45725"/>
                </a:tc>
                <a:tc>
                  <a:txBody>
                    <a:bodyPr/>
                    <a:lstStyle/>
                    <a:p>
                      <a:pPr marL="0" lvl="0" indent="0" algn="l" rtl="0">
                        <a:spcBef>
                          <a:spcPts val="0"/>
                        </a:spcBef>
                        <a:spcAft>
                          <a:spcPts val="0"/>
                        </a:spcAft>
                        <a:buNone/>
                      </a:pPr>
                      <a:r>
                        <a:rPr lang="en-US" sz="1800" u="sng">
                          <a:solidFill>
                            <a:schemeClr val="hlink"/>
                          </a:solidFill>
                          <a:hlinkClick r:id="rId4"/>
                        </a:rPr>
                        <a:t>0.8743 </a:t>
                      </a:r>
                      <a:endParaRPr sz="1800"/>
                    </a:p>
                  </a:txBody>
                  <a:tcPr marL="91450" marR="91450" marT="45725" marB="45725"/>
                </a:tc>
                <a:tc>
                  <a:txBody>
                    <a:bodyPr/>
                    <a:lstStyle/>
                    <a:p>
                      <a:pPr marL="0" lvl="0" indent="0" algn="l" rtl="0">
                        <a:spcBef>
                          <a:spcPts val="0"/>
                        </a:spcBef>
                        <a:spcAft>
                          <a:spcPts val="0"/>
                        </a:spcAft>
                        <a:buNone/>
                      </a:pPr>
                      <a:r>
                        <a:rPr lang="en-US" sz="1800" u="sng">
                          <a:solidFill>
                            <a:schemeClr val="hlink"/>
                          </a:solidFill>
                          <a:hlinkClick r:id="rId5"/>
                        </a:rPr>
                        <a:t>0.89958</a:t>
                      </a:r>
                      <a:endParaRPr sz="1800"/>
                    </a:p>
                  </a:txBody>
                  <a:tcPr marL="91450" marR="91450" marT="45725" marB="45725"/>
                </a:tc>
                <a:tc>
                  <a:txBody>
                    <a:bodyPr/>
                    <a:lstStyle/>
                    <a:p>
                      <a:pPr marL="0" lvl="0" indent="0" algn="l" rtl="0">
                        <a:spcBef>
                          <a:spcPts val="0"/>
                        </a:spcBef>
                        <a:spcAft>
                          <a:spcPts val="0"/>
                        </a:spcAft>
                        <a:buNone/>
                      </a:pPr>
                      <a:r>
                        <a:rPr lang="en-US" sz="1800" u="sng">
                          <a:solidFill>
                            <a:schemeClr val="hlink"/>
                          </a:solidFill>
                          <a:hlinkClick r:id="rId6"/>
                        </a:rPr>
                        <a:t>0.923</a:t>
                      </a:r>
                      <a:endParaRPr sz="1800"/>
                    </a:p>
                  </a:txBody>
                  <a:tcPr marL="91450" marR="91450" marT="45725" marB="45725"/>
                </a:tc>
                <a:tc>
                  <a:txBody>
                    <a:bodyPr/>
                    <a:lstStyle/>
                    <a:p>
                      <a:pPr marL="0" marR="0" lvl="0" indent="0" algn="l" rtl="0">
                        <a:spcBef>
                          <a:spcPts val="0"/>
                        </a:spcBef>
                        <a:spcAft>
                          <a:spcPts val="0"/>
                        </a:spcAft>
                        <a:buNone/>
                      </a:pPr>
                      <a:r>
                        <a:rPr lang="en-US" sz="1800"/>
                        <a:t>0.9252</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u="sng">
                          <a:solidFill>
                            <a:schemeClr val="hlink"/>
                          </a:solidFill>
                          <a:hlinkClick r:id="rId3"/>
                        </a:rPr>
                        <a:t>0.9525</a:t>
                      </a:r>
                      <a:endParaRPr sz="1800"/>
                    </a:p>
                  </a:txBody>
                  <a:tcPr marL="91450" marR="91450" marT="45725" marB="45725"/>
                </a:tc>
                <a:tc>
                  <a:txBody>
                    <a:bodyPr/>
                    <a:lstStyle/>
                    <a:p>
                      <a:pPr marL="0" marR="0" lvl="0" indent="0" algn="l" rtl="0">
                        <a:spcBef>
                          <a:spcPts val="0"/>
                        </a:spcBef>
                        <a:spcAft>
                          <a:spcPts val="0"/>
                        </a:spcAft>
                        <a:buNone/>
                      </a:pPr>
                      <a:r>
                        <a:rPr lang="en-US" sz="1800" b="0" i="0" u="sng">
                          <a:solidFill>
                            <a:schemeClr val="hlink"/>
                          </a:solidFill>
                          <a:latin typeface="Calibri"/>
                          <a:ea typeface="Calibri"/>
                          <a:cs typeface="Calibri"/>
                          <a:sym typeface="Calibri"/>
                          <a:hlinkClick r:id="rId6"/>
                        </a:rPr>
                        <a:t>0.993</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2281375" y="1960698"/>
            <a:ext cx="4758900" cy="1916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5000"/>
              <a:t>THANK YOU</a:t>
            </a:r>
            <a:endParaRPr sz="5000"/>
          </a:p>
          <a:p>
            <a:pPr marL="12700" lvl="0" indent="0" algn="l" rtl="0">
              <a:lnSpc>
                <a:spcPct val="100000"/>
              </a:lnSpc>
              <a:spcBef>
                <a:spcPts val="0"/>
              </a:spcBef>
              <a:spcAft>
                <a:spcPts val="0"/>
              </a:spcAft>
              <a:buNone/>
            </a:pP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84724" y="503825"/>
            <a:ext cx="7259320" cy="880744"/>
          </a:xfrm>
          <a:prstGeom prst="rect">
            <a:avLst/>
          </a:prstGeom>
          <a:noFill/>
          <a:ln>
            <a:noFill/>
          </a:ln>
        </p:spPr>
        <p:txBody>
          <a:bodyPr spcFirstLastPara="1" wrap="square" lIns="0" tIns="10775" rIns="0" bIns="0" anchor="t" anchorCtr="0">
            <a:noAutofit/>
          </a:bodyPr>
          <a:lstStyle/>
          <a:p>
            <a:pPr marL="12700" marR="5080" lvl="0" indent="0" algn="l" rtl="0">
              <a:lnSpc>
                <a:spcPct val="100400"/>
              </a:lnSpc>
              <a:spcBef>
                <a:spcPts val="0"/>
              </a:spcBef>
              <a:spcAft>
                <a:spcPts val="0"/>
              </a:spcAft>
              <a:buNone/>
            </a:pPr>
            <a:r>
              <a:rPr lang="en-US" b="1">
                <a:latin typeface="Arial"/>
                <a:ea typeface="Arial"/>
                <a:cs typeface="Arial"/>
                <a:sym typeface="Arial"/>
              </a:rPr>
              <a:t>WHY RECOMMENDATIONS SYSTEMS ARE  IMPORTANT ?</a:t>
            </a:r>
            <a:endParaRPr/>
          </a:p>
        </p:txBody>
      </p:sp>
      <p:sp>
        <p:nvSpPr>
          <p:cNvPr id="61" name="Google Shape;61;p9"/>
          <p:cNvSpPr txBox="1"/>
          <p:nvPr/>
        </p:nvSpPr>
        <p:spPr>
          <a:xfrm>
            <a:off x="475248" y="1495895"/>
            <a:ext cx="8007350" cy="2225675"/>
          </a:xfrm>
          <a:prstGeom prst="rect">
            <a:avLst/>
          </a:prstGeom>
          <a:noFill/>
          <a:ln>
            <a:noFill/>
          </a:ln>
        </p:spPr>
        <p:txBody>
          <a:bodyPr spcFirstLastPara="1" wrap="square" lIns="0" tIns="12700" rIns="0" bIns="0" anchor="t" anchorCtr="0">
            <a:noAutofit/>
          </a:bodyPr>
          <a:lstStyle/>
          <a:p>
            <a:pPr marL="379095" marR="577850" lvl="0" indent="-367030" algn="l" rtl="0">
              <a:lnSpc>
                <a:spcPct val="114599"/>
              </a:lnSpc>
              <a:spcBef>
                <a:spcPts val="0"/>
              </a:spcBef>
              <a:spcAft>
                <a:spcPts val="0"/>
              </a:spcAft>
              <a:buClr>
                <a:srgbClr val="595959"/>
              </a:buClr>
              <a:buSzPts val="1800"/>
              <a:buFont typeface="Arial"/>
              <a:buChar char="●"/>
            </a:pPr>
            <a:r>
              <a:rPr lang="en-US" sz="1800" b="0" i="0" u="none" strike="noStrike" cap="none">
                <a:solidFill>
                  <a:srgbClr val="444444"/>
                </a:solidFill>
                <a:latin typeface="Arial"/>
                <a:ea typeface="Arial"/>
                <a:cs typeface="Arial"/>
                <a:sym typeface="Arial"/>
              </a:rPr>
              <a:t>35% of the purchases on Amazon are the result of their recommender  system.</a:t>
            </a:r>
            <a:endParaRPr sz="1800" b="0" i="0" u="none" strike="noStrike" cap="none">
              <a:solidFill>
                <a:schemeClr val="dk1"/>
              </a:solidFill>
              <a:latin typeface="Arial"/>
              <a:ea typeface="Arial"/>
              <a:cs typeface="Arial"/>
              <a:sym typeface="Arial"/>
            </a:endParaRPr>
          </a:p>
          <a:p>
            <a:pPr marL="379095" marR="676910" lvl="0" indent="-367030" algn="l" rtl="0">
              <a:lnSpc>
                <a:spcPct val="114599"/>
              </a:lnSpc>
              <a:spcBef>
                <a:spcPts val="0"/>
              </a:spcBef>
              <a:spcAft>
                <a:spcPts val="0"/>
              </a:spcAft>
              <a:buClr>
                <a:srgbClr val="444444"/>
              </a:buClr>
              <a:buSzPts val="1800"/>
              <a:buFont typeface="Arial"/>
              <a:buChar char="●"/>
            </a:pPr>
            <a:r>
              <a:rPr lang="en-US" sz="1800" b="0" i="0" u="none" strike="noStrike" cap="none">
                <a:solidFill>
                  <a:srgbClr val="444444"/>
                </a:solidFill>
                <a:latin typeface="Arial"/>
                <a:ea typeface="Arial"/>
                <a:cs typeface="Arial"/>
                <a:sym typeface="Arial"/>
              </a:rPr>
              <a:t>Recommendations are responsible for 70% of the time people spend  watching videos on youtube</a:t>
            </a:r>
            <a:r>
              <a:rPr lang="en-US" sz="1800" b="1" i="0" u="none" strike="noStrike" cap="none">
                <a:solidFill>
                  <a:srgbClr val="444444"/>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379095" marR="0" lvl="0" indent="-367030" algn="l" rtl="0">
              <a:lnSpc>
                <a:spcPct val="100000"/>
              </a:lnSpc>
              <a:spcBef>
                <a:spcPts val="315"/>
              </a:spcBef>
              <a:spcAft>
                <a:spcPts val="0"/>
              </a:spcAft>
              <a:buClr>
                <a:srgbClr val="444444"/>
              </a:buClr>
              <a:buSzPts val="1800"/>
              <a:buFont typeface="Arial"/>
              <a:buChar char="●"/>
            </a:pPr>
            <a:r>
              <a:rPr lang="en-US" sz="1800" b="0" i="0" u="none" strike="noStrike" cap="none">
                <a:solidFill>
                  <a:srgbClr val="444444"/>
                </a:solidFill>
                <a:latin typeface="Arial"/>
                <a:ea typeface="Arial"/>
                <a:cs typeface="Arial"/>
                <a:sym typeface="Arial"/>
              </a:rPr>
              <a:t>75% of what people are watching on Netflix comes from recommendations</a:t>
            </a:r>
            <a:endParaRPr sz="1800" b="0" i="0" u="none" strike="noStrike" cap="none">
              <a:solidFill>
                <a:schemeClr val="dk1"/>
              </a:solidFill>
              <a:latin typeface="Arial"/>
              <a:ea typeface="Arial"/>
              <a:cs typeface="Arial"/>
              <a:sym typeface="Arial"/>
            </a:endParaRPr>
          </a:p>
          <a:p>
            <a:pPr marL="379095" marR="5080" lvl="0" indent="-367030" algn="l" rtl="0">
              <a:lnSpc>
                <a:spcPct val="114599"/>
              </a:lnSpc>
              <a:spcBef>
                <a:spcPts val="0"/>
              </a:spcBef>
              <a:spcAft>
                <a:spcPts val="0"/>
              </a:spcAft>
              <a:buClr>
                <a:srgbClr val="444444"/>
              </a:buClr>
              <a:buSzPts val="1800"/>
              <a:buFont typeface="Arial"/>
              <a:buChar char="●"/>
            </a:pPr>
            <a:r>
              <a:rPr lang="en-US" sz="1800" b="0" i="0" u="none" strike="noStrike" cap="none">
                <a:solidFill>
                  <a:srgbClr val="444444"/>
                </a:solidFill>
                <a:latin typeface="Arial"/>
                <a:ea typeface="Arial"/>
                <a:cs typeface="Arial"/>
                <a:sym typeface="Arial"/>
              </a:rPr>
              <a:t>Employing a recommender system enables Netflix to save around $1 billion  each year.</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84724" y="503825"/>
            <a:ext cx="7022465" cy="4521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b="1">
                <a:latin typeface="Arial"/>
                <a:ea typeface="Arial"/>
                <a:cs typeface="Arial"/>
                <a:sym typeface="Arial"/>
              </a:rPr>
              <a:t>TYPES OF RECOMMENDATION ENGINES</a:t>
            </a:r>
            <a:endParaRPr/>
          </a:p>
        </p:txBody>
      </p:sp>
      <p:sp>
        <p:nvSpPr>
          <p:cNvPr id="67" name="Google Shape;67;p10"/>
          <p:cNvSpPr txBox="1"/>
          <p:nvPr/>
        </p:nvSpPr>
        <p:spPr>
          <a:xfrm>
            <a:off x="482979" y="1180668"/>
            <a:ext cx="8147050" cy="3273425"/>
          </a:xfrm>
          <a:prstGeom prst="rect">
            <a:avLst/>
          </a:prstGeom>
          <a:noFill/>
          <a:ln>
            <a:noFill/>
          </a:ln>
        </p:spPr>
        <p:txBody>
          <a:bodyPr spcFirstLastPara="1" wrap="square" lIns="0" tIns="48875" rIns="0" bIns="0" anchor="t" anchorCtr="0">
            <a:noAutofit/>
          </a:bodyPr>
          <a:lstStyle/>
          <a:p>
            <a:pPr marL="371475" marR="0" lvl="0" indent="-35941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There are basically three types of recommendation engines:</a:t>
            </a:r>
            <a:endParaRPr sz="1700" b="0" i="0" u="none" strike="noStrike" cap="none">
              <a:solidFill>
                <a:schemeClr val="dk1"/>
              </a:solidFill>
              <a:latin typeface="Arial"/>
              <a:ea typeface="Arial"/>
              <a:cs typeface="Arial"/>
              <a:sym typeface="Arial"/>
            </a:endParaRPr>
          </a:p>
          <a:p>
            <a:pPr marL="828675" marR="0" lvl="1" indent="-409575" algn="l" rtl="0">
              <a:lnSpc>
                <a:spcPct val="100000"/>
              </a:lnSpc>
              <a:spcBef>
                <a:spcPts val="284"/>
              </a:spcBef>
              <a:spcAft>
                <a:spcPts val="0"/>
              </a:spcAft>
              <a:buClr>
                <a:schemeClr val="dk1"/>
              </a:buClr>
              <a:buSzPts val="1700"/>
              <a:buFont typeface="Arial"/>
              <a:buAutoNum type="alphaLcPeriod"/>
            </a:pPr>
            <a:r>
              <a:rPr lang="en-US" sz="1700" b="0" i="0" u="none" strike="noStrike" cap="none">
                <a:solidFill>
                  <a:schemeClr val="dk1"/>
                </a:solidFill>
                <a:latin typeface="Arial"/>
                <a:ea typeface="Arial"/>
                <a:cs typeface="Arial"/>
                <a:sym typeface="Arial"/>
              </a:rPr>
              <a:t>Collaborative filtering :</a:t>
            </a:r>
            <a:endParaRPr sz="1700" b="0" i="0" u="none" strike="noStrike" cap="none">
              <a:solidFill>
                <a:schemeClr val="dk1"/>
              </a:solidFill>
              <a:latin typeface="Arial"/>
              <a:ea typeface="Arial"/>
              <a:cs typeface="Arial"/>
              <a:sym typeface="Arial"/>
            </a:endParaRPr>
          </a:p>
          <a:p>
            <a:pPr marL="828675" marR="102235" lvl="0" indent="0" algn="l" rtl="0">
              <a:lnSpc>
                <a:spcPct val="113999"/>
              </a:lnSpc>
              <a:spcBef>
                <a:spcPts val="0"/>
              </a:spcBef>
              <a:spcAft>
                <a:spcPts val="0"/>
              </a:spcAft>
              <a:buNone/>
            </a:pPr>
            <a:r>
              <a:rPr lang="en-US" sz="1700" b="0" i="0" u="none" strike="noStrike" cap="none">
                <a:solidFill>
                  <a:schemeClr val="dk1"/>
                </a:solidFill>
                <a:latin typeface="Arial"/>
                <a:ea typeface="Arial"/>
                <a:cs typeface="Arial"/>
                <a:sym typeface="Arial"/>
              </a:rPr>
              <a:t>This method is usually based on collecting and analyzing information on  user’s behaviors, their activities or preferences and predicting what they will  like based on the similarity with other users.</a:t>
            </a:r>
            <a:endParaRPr sz="1700" b="0" i="0" u="none" strike="noStrike" cap="none">
              <a:solidFill>
                <a:schemeClr val="dk1"/>
              </a:solidFill>
              <a:latin typeface="Arial"/>
              <a:ea typeface="Arial"/>
              <a:cs typeface="Arial"/>
              <a:sym typeface="Arial"/>
            </a:endParaRPr>
          </a:p>
          <a:p>
            <a:pPr marL="828675" marR="0" lvl="1" indent="-409575" algn="l" rtl="0">
              <a:lnSpc>
                <a:spcPct val="100000"/>
              </a:lnSpc>
              <a:spcBef>
                <a:spcPts val="284"/>
              </a:spcBef>
              <a:spcAft>
                <a:spcPts val="0"/>
              </a:spcAft>
              <a:buClr>
                <a:schemeClr val="dk1"/>
              </a:buClr>
              <a:buSzPts val="1700"/>
              <a:buFont typeface="Arial"/>
              <a:buAutoNum type="alphaLcPeriod"/>
            </a:pPr>
            <a:r>
              <a:rPr lang="en-US" sz="1700" b="0" i="0" u="none" strike="noStrike" cap="none">
                <a:solidFill>
                  <a:schemeClr val="dk1"/>
                </a:solidFill>
                <a:latin typeface="Arial"/>
                <a:ea typeface="Arial"/>
                <a:cs typeface="Arial"/>
                <a:sym typeface="Arial"/>
              </a:rPr>
              <a:t>Content-Based Filtering:</a:t>
            </a:r>
            <a:endParaRPr sz="1700" b="0" i="0" u="none" strike="noStrike" cap="none">
              <a:solidFill>
                <a:schemeClr val="dk1"/>
              </a:solidFill>
              <a:latin typeface="Arial"/>
              <a:ea typeface="Arial"/>
              <a:cs typeface="Arial"/>
              <a:sym typeface="Arial"/>
            </a:endParaRPr>
          </a:p>
          <a:p>
            <a:pPr marL="828675" marR="5080" lvl="0" indent="0" algn="l" rtl="0">
              <a:lnSpc>
                <a:spcPct val="113999"/>
              </a:lnSpc>
              <a:spcBef>
                <a:spcPts val="0"/>
              </a:spcBef>
              <a:spcAft>
                <a:spcPts val="0"/>
              </a:spcAft>
              <a:buNone/>
            </a:pPr>
            <a:r>
              <a:rPr lang="en-US" sz="1700" b="0" i="0" u="none" strike="noStrike" cap="none">
                <a:solidFill>
                  <a:schemeClr val="dk1"/>
                </a:solidFill>
                <a:latin typeface="Arial"/>
                <a:ea typeface="Arial"/>
                <a:cs typeface="Arial"/>
                <a:sym typeface="Arial"/>
              </a:rPr>
              <a:t>This method is based on the description of an item and a profile of the user’s  preferred choices</a:t>
            </a:r>
            <a:endParaRPr sz="1700" b="0" i="0" u="none" strike="noStrike" cap="none">
              <a:solidFill>
                <a:schemeClr val="dk1"/>
              </a:solidFill>
              <a:latin typeface="Arial"/>
              <a:ea typeface="Arial"/>
              <a:cs typeface="Arial"/>
              <a:sym typeface="Arial"/>
            </a:endParaRPr>
          </a:p>
          <a:p>
            <a:pPr marL="828675" marR="0" lvl="1" indent="-397510" algn="l" rtl="0">
              <a:lnSpc>
                <a:spcPct val="100000"/>
              </a:lnSpc>
              <a:spcBef>
                <a:spcPts val="280"/>
              </a:spcBef>
              <a:spcAft>
                <a:spcPts val="0"/>
              </a:spcAft>
              <a:buClr>
                <a:schemeClr val="dk1"/>
              </a:buClr>
              <a:buSzPts val="1700"/>
              <a:buFont typeface="Arial"/>
              <a:buAutoNum type="alphaLcPeriod"/>
            </a:pPr>
            <a:r>
              <a:rPr lang="en-US" sz="1700" b="0" i="0" u="none" strike="noStrike" cap="none">
                <a:solidFill>
                  <a:schemeClr val="dk1"/>
                </a:solidFill>
                <a:latin typeface="Arial"/>
                <a:ea typeface="Arial"/>
                <a:cs typeface="Arial"/>
                <a:sym typeface="Arial"/>
              </a:rPr>
              <a:t>Hybrid Recommendation Systems:</a:t>
            </a:r>
            <a:endParaRPr sz="1700" b="0" i="0" u="none" strike="noStrike" cap="none">
              <a:solidFill>
                <a:schemeClr val="dk1"/>
              </a:solidFill>
              <a:latin typeface="Arial"/>
              <a:ea typeface="Arial"/>
              <a:cs typeface="Arial"/>
              <a:sym typeface="Arial"/>
            </a:endParaRPr>
          </a:p>
          <a:p>
            <a:pPr marL="828675" marR="737235" lvl="0" indent="0" algn="l" rtl="0">
              <a:lnSpc>
                <a:spcPct val="113999"/>
              </a:lnSpc>
              <a:spcBef>
                <a:spcPts val="0"/>
              </a:spcBef>
              <a:spcAft>
                <a:spcPts val="0"/>
              </a:spcAft>
              <a:buNone/>
            </a:pPr>
            <a:r>
              <a:rPr lang="en-US" sz="1700" b="0" i="0" u="none" strike="noStrike" cap="none">
                <a:solidFill>
                  <a:schemeClr val="dk1"/>
                </a:solidFill>
                <a:latin typeface="Arial"/>
                <a:ea typeface="Arial"/>
                <a:cs typeface="Arial"/>
                <a:sym typeface="Arial"/>
              </a:rPr>
              <a:t>This method is implemented by making content-based and  collaborative-based predictions separately and then combining them.</a:t>
            </a:r>
            <a:endParaRPr sz="17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11"/>
          <p:cNvSpPr/>
          <p:nvPr/>
        </p:nvSpPr>
        <p:spPr>
          <a:xfrm>
            <a:off x="1672617" y="296538"/>
            <a:ext cx="6694815" cy="425495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12"/>
          <p:cNvSpPr/>
          <p:nvPr/>
        </p:nvSpPr>
        <p:spPr>
          <a:xfrm>
            <a:off x="1154111" y="290061"/>
            <a:ext cx="7234587" cy="456335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84724" y="503825"/>
            <a:ext cx="3169285" cy="4521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b="1">
                <a:latin typeface="Arial"/>
                <a:ea typeface="Arial"/>
                <a:cs typeface="Arial"/>
                <a:sym typeface="Arial"/>
              </a:rPr>
              <a:t>IMPLEMENTATION</a:t>
            </a:r>
            <a:endParaRPr/>
          </a:p>
        </p:txBody>
      </p:sp>
      <p:sp>
        <p:nvSpPr>
          <p:cNvPr id="83" name="Google Shape;83;p13"/>
          <p:cNvSpPr txBox="1"/>
          <p:nvPr/>
        </p:nvSpPr>
        <p:spPr>
          <a:xfrm>
            <a:off x="475248" y="1176351"/>
            <a:ext cx="8066405" cy="2540000"/>
          </a:xfrm>
          <a:prstGeom prst="rect">
            <a:avLst/>
          </a:prstGeom>
          <a:noFill/>
          <a:ln>
            <a:noFill/>
          </a:ln>
        </p:spPr>
        <p:txBody>
          <a:bodyPr spcFirstLastPara="1" wrap="square" lIns="0" tIns="12700" rIns="0" bIns="0" anchor="t" anchorCtr="0">
            <a:noAutofit/>
          </a:bodyPr>
          <a:lstStyle/>
          <a:p>
            <a:pPr marL="379095" marR="5080" lvl="0" indent="-367030" algn="l" rtl="0">
              <a:lnSpc>
                <a:spcPct val="114599"/>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our project we use collaborative filtering for our movie recommendation  system.Collaborative filtering is based on the assumption that people who  agreed in the past will agree in the future, and that they will like similar kinds  of items as they liked in the past.</a:t>
            </a:r>
            <a:endParaRPr sz="1800">
              <a:solidFill>
                <a:schemeClr val="dk1"/>
              </a:solidFill>
              <a:latin typeface="Arial"/>
              <a:ea typeface="Arial"/>
              <a:cs typeface="Arial"/>
              <a:sym typeface="Arial"/>
            </a:endParaRPr>
          </a:p>
          <a:p>
            <a:pPr marL="379095" marR="116839" lvl="0" indent="-367030" algn="l" rtl="0">
              <a:lnSpc>
                <a:spcPct val="114599"/>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example, if a person A likes item 1, 2, 3 and B like 2,3,4 then they have  similar interests and A should like item 4 and B should like item 1.</a:t>
            </a:r>
            <a:endParaRPr sz="1800">
              <a:solidFill>
                <a:schemeClr val="dk1"/>
              </a:solidFill>
              <a:latin typeface="Arial"/>
              <a:ea typeface="Arial"/>
              <a:cs typeface="Arial"/>
              <a:sym typeface="Arial"/>
            </a:endParaRPr>
          </a:p>
          <a:p>
            <a:pPr marL="379095" marR="93980" lvl="0" indent="-367030" algn="l" rtl="0">
              <a:lnSpc>
                <a:spcPct val="114599"/>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use Artificial Neural Network (ANN) consisting of stacked autoencoders  for implementing the project.</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384724" y="503825"/>
            <a:ext cx="3039110" cy="4521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b="1">
                <a:latin typeface="Arial"/>
                <a:ea typeface="Arial"/>
                <a:cs typeface="Arial"/>
                <a:sym typeface="Arial"/>
              </a:rPr>
              <a:t>AUTOENCODERS</a:t>
            </a:r>
            <a:endParaRPr/>
          </a:p>
        </p:txBody>
      </p:sp>
      <p:sp>
        <p:nvSpPr>
          <p:cNvPr id="89" name="Google Shape;89;p14"/>
          <p:cNvSpPr txBox="1">
            <a:spLocks noGrp="1"/>
          </p:cNvSpPr>
          <p:nvPr>
            <p:ph type="body" idx="1"/>
          </p:nvPr>
        </p:nvSpPr>
        <p:spPr>
          <a:xfrm>
            <a:off x="392161" y="1176351"/>
            <a:ext cx="8359677" cy="3168650"/>
          </a:xfrm>
          <a:prstGeom prst="rect">
            <a:avLst/>
          </a:prstGeom>
          <a:noFill/>
          <a:ln>
            <a:noFill/>
          </a:ln>
        </p:spPr>
        <p:txBody>
          <a:bodyPr spcFirstLastPara="1" wrap="square" lIns="0" tIns="12700" rIns="0" bIns="0" anchor="t" anchorCtr="0">
            <a:noAutofit/>
          </a:bodyPr>
          <a:lstStyle/>
          <a:p>
            <a:pPr marL="461644" marR="5080" lvl="0" indent="-367029" algn="l" rtl="0">
              <a:lnSpc>
                <a:spcPct val="114599"/>
              </a:lnSpc>
              <a:spcBef>
                <a:spcPts val="0"/>
              </a:spcBef>
              <a:spcAft>
                <a:spcPts val="0"/>
              </a:spcAft>
              <a:buClr>
                <a:schemeClr val="dk1"/>
              </a:buClr>
              <a:buSzPts val="1800"/>
              <a:buFont typeface="Arial"/>
              <a:buChar char="●"/>
            </a:pPr>
            <a:r>
              <a:rPr lang="en-US"/>
              <a:t>An autoencoder neural network is an Unsupervised Machine learning  algorithm that applies backpropagation, setting the target values to be equal  to the inputs. Autoencoders are used to reduce the size of our inputs into a  smaller representation. If anyone needs the original data, they can reconstruct  it from the compressed data.</a:t>
            </a:r>
            <a:endParaRPr/>
          </a:p>
          <a:p>
            <a:pPr marL="461644" lvl="0" indent="-367029" algn="l" rtl="0">
              <a:lnSpc>
                <a:spcPct val="100000"/>
              </a:lnSpc>
              <a:spcBef>
                <a:spcPts val="315"/>
              </a:spcBef>
              <a:spcAft>
                <a:spcPts val="0"/>
              </a:spcAft>
              <a:buClr>
                <a:schemeClr val="dk1"/>
              </a:buClr>
              <a:buSzPts val="1800"/>
              <a:buFont typeface="Arial"/>
              <a:buChar char="●"/>
            </a:pPr>
            <a:r>
              <a:rPr lang="en-US"/>
              <a:t>Application of autoencoders :</a:t>
            </a:r>
            <a:endParaRPr/>
          </a:p>
          <a:p>
            <a:pPr marL="918844" lvl="1" indent="-367665" algn="l" rtl="0">
              <a:lnSpc>
                <a:spcPct val="100000"/>
              </a:lnSpc>
              <a:spcBef>
                <a:spcPts val="315"/>
              </a:spcBef>
              <a:spcAft>
                <a:spcPts val="0"/>
              </a:spcAft>
              <a:buSzPts val="1800"/>
              <a:buFont typeface="Arial"/>
              <a:buChar char="○"/>
            </a:pPr>
            <a:r>
              <a:rPr lang="en-US" sz="1800">
                <a:latin typeface="Arial"/>
                <a:ea typeface="Arial"/>
                <a:cs typeface="Arial"/>
                <a:sym typeface="Arial"/>
              </a:rPr>
              <a:t>Data Reduction</a:t>
            </a:r>
            <a:endParaRPr sz="1800">
              <a:latin typeface="Arial"/>
              <a:ea typeface="Arial"/>
              <a:cs typeface="Arial"/>
              <a:sym typeface="Arial"/>
            </a:endParaRPr>
          </a:p>
          <a:p>
            <a:pPr marL="918844" lvl="1" indent="-367665" algn="l" rtl="0">
              <a:lnSpc>
                <a:spcPct val="100000"/>
              </a:lnSpc>
              <a:spcBef>
                <a:spcPts val="315"/>
              </a:spcBef>
              <a:spcAft>
                <a:spcPts val="0"/>
              </a:spcAft>
              <a:buSzPts val="1800"/>
              <a:buFont typeface="Arial"/>
              <a:buChar char="○"/>
            </a:pPr>
            <a:r>
              <a:rPr lang="en-US" sz="1800">
                <a:latin typeface="Arial"/>
                <a:ea typeface="Arial"/>
                <a:cs typeface="Arial"/>
                <a:sym typeface="Arial"/>
              </a:rPr>
              <a:t>Image Denoising</a:t>
            </a:r>
            <a:endParaRPr sz="1800">
              <a:latin typeface="Arial"/>
              <a:ea typeface="Arial"/>
              <a:cs typeface="Arial"/>
              <a:sym typeface="Arial"/>
            </a:endParaRPr>
          </a:p>
          <a:p>
            <a:pPr marL="918844" lvl="1" indent="-367665" algn="l" rtl="0">
              <a:lnSpc>
                <a:spcPct val="100000"/>
              </a:lnSpc>
              <a:spcBef>
                <a:spcPts val="315"/>
              </a:spcBef>
              <a:spcAft>
                <a:spcPts val="0"/>
              </a:spcAft>
              <a:buSzPts val="1800"/>
              <a:buFont typeface="Arial"/>
              <a:buChar char="○"/>
            </a:pPr>
            <a:r>
              <a:rPr lang="en-US" sz="1800">
                <a:latin typeface="Arial"/>
                <a:ea typeface="Arial"/>
                <a:cs typeface="Arial"/>
                <a:sym typeface="Arial"/>
              </a:rPr>
              <a:t>Recommendation System</a:t>
            </a:r>
            <a:endParaRPr sz="1800">
              <a:latin typeface="Arial"/>
              <a:ea typeface="Arial"/>
              <a:cs typeface="Arial"/>
              <a:sym typeface="Arial"/>
            </a:endParaRPr>
          </a:p>
          <a:p>
            <a:pPr marL="918844" lvl="1" indent="-367665" algn="l" rtl="0">
              <a:lnSpc>
                <a:spcPct val="100000"/>
              </a:lnSpc>
              <a:spcBef>
                <a:spcPts val="315"/>
              </a:spcBef>
              <a:spcAft>
                <a:spcPts val="0"/>
              </a:spcAft>
              <a:buSzPts val="1800"/>
              <a:buFont typeface="Arial"/>
              <a:buChar char="○"/>
            </a:pPr>
            <a:r>
              <a:rPr lang="en-US" sz="1800">
                <a:latin typeface="Arial"/>
                <a:ea typeface="Arial"/>
                <a:cs typeface="Arial"/>
                <a:sym typeface="Arial"/>
              </a:rPr>
              <a:t>Feature Extraction</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490625" y="402875"/>
            <a:ext cx="5793000" cy="782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b="1">
                <a:latin typeface="Arial"/>
                <a:ea typeface="Arial"/>
                <a:cs typeface="Arial"/>
                <a:sym typeface="Arial"/>
              </a:rPr>
              <a:t>STACKED</a:t>
            </a:r>
            <a:r>
              <a:rPr lang="en-US" b="1"/>
              <a:t> </a:t>
            </a:r>
            <a:r>
              <a:rPr lang="en-US" b="1">
                <a:latin typeface="Arial"/>
                <a:ea typeface="Arial"/>
                <a:cs typeface="Arial"/>
                <a:sym typeface="Arial"/>
              </a:rPr>
              <a:t>AUTOENCODERS</a:t>
            </a:r>
            <a:endParaRPr/>
          </a:p>
        </p:txBody>
      </p:sp>
      <p:sp>
        <p:nvSpPr>
          <p:cNvPr id="95" name="Google Shape;95;p15"/>
          <p:cNvSpPr txBox="1"/>
          <p:nvPr/>
        </p:nvSpPr>
        <p:spPr>
          <a:xfrm>
            <a:off x="490620" y="1184986"/>
            <a:ext cx="7971790" cy="854075"/>
          </a:xfrm>
          <a:prstGeom prst="rect">
            <a:avLst/>
          </a:prstGeom>
          <a:noFill/>
          <a:ln>
            <a:noFill/>
          </a:ln>
        </p:spPr>
        <p:txBody>
          <a:bodyPr spcFirstLastPara="1" wrap="square" lIns="0" tIns="12700" rIns="0" bIns="0" anchor="t" anchorCtr="0">
            <a:noAutofit/>
          </a:bodyPr>
          <a:lstStyle/>
          <a:p>
            <a:pPr marL="363855" marR="5080" lvl="0" indent="-351790" algn="l" rtl="0">
              <a:lnSpc>
                <a:spcPct val="113300"/>
              </a:lnSpc>
              <a:spcBef>
                <a:spcPts val="0"/>
              </a:spcBef>
              <a:spcAft>
                <a:spcPts val="0"/>
              </a:spcAft>
              <a:buClr>
                <a:srgbClr val="282828"/>
              </a:buClr>
              <a:buSzPts val="1600"/>
              <a:buFont typeface="Arial"/>
              <a:buChar char="●"/>
            </a:pPr>
            <a:r>
              <a:rPr lang="en-US" sz="1600">
                <a:solidFill>
                  <a:srgbClr val="282828"/>
                </a:solidFill>
                <a:latin typeface="Arial"/>
                <a:ea typeface="Arial"/>
                <a:cs typeface="Arial"/>
                <a:sym typeface="Arial"/>
              </a:rPr>
              <a:t>A stacked autoencoder is a neural network consist several layers of autoencoders  where output of each hidden layer is connected to the input of the successive hidden  layer.</a:t>
            </a:r>
            <a:endParaRPr sz="1600">
              <a:solidFill>
                <a:schemeClr val="dk1"/>
              </a:solidFill>
              <a:latin typeface="Arial"/>
              <a:ea typeface="Arial"/>
              <a:cs typeface="Arial"/>
              <a:sym typeface="Arial"/>
            </a:endParaRPr>
          </a:p>
        </p:txBody>
      </p:sp>
      <p:sp>
        <p:nvSpPr>
          <p:cNvPr id="96" name="Google Shape;96;p15"/>
          <p:cNvSpPr/>
          <p:nvPr/>
        </p:nvSpPr>
        <p:spPr>
          <a:xfrm>
            <a:off x="2132187" y="2117343"/>
            <a:ext cx="4624092" cy="24865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1312</Words>
  <Application>Microsoft Office PowerPoint</Application>
  <PresentationFormat>On-screen Show (16:9)</PresentationFormat>
  <Paragraphs>178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Impact</vt:lpstr>
      <vt:lpstr>Office Theme</vt:lpstr>
      <vt:lpstr>MOVIE RECOMMENDATION SYSTEM</vt:lpstr>
      <vt:lpstr>INTRODUCTION</vt:lpstr>
      <vt:lpstr>WHY RECOMMENDATIONS SYSTEMS ARE  IMPORTANT ?</vt:lpstr>
      <vt:lpstr>TYPES OF RECOMMENDATION ENGINES</vt:lpstr>
      <vt:lpstr>PowerPoint Presentation</vt:lpstr>
      <vt:lpstr>PowerPoint Presentation</vt:lpstr>
      <vt:lpstr>IMPLEMENTATION</vt:lpstr>
      <vt:lpstr>AUTOENCODERS</vt:lpstr>
      <vt:lpstr>STACKED AUTOENCODERS</vt:lpstr>
      <vt:lpstr>User-Item Matrix</vt:lpstr>
      <vt:lpstr>MODEL ARCHITECTURE</vt:lpstr>
      <vt:lpstr>Algorithm :</vt:lpstr>
      <vt:lpstr>PowerPoint Presentation</vt:lpstr>
      <vt:lpstr>PowerPoint Presentation</vt:lpstr>
      <vt:lpstr>K-Fold Cross Validation</vt:lpstr>
      <vt:lpstr>Procedure:</vt:lpstr>
      <vt:lpstr>Dataset splitting:</vt:lpstr>
      <vt:lpstr>Parameters &amp; Hyperparameters Tuning :</vt:lpstr>
      <vt:lpstr>RESULTS :</vt:lpstr>
      <vt:lpstr>Comparison with other standard recommendation system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aasav badera</cp:lastModifiedBy>
  <cp:revision>1</cp:revision>
  <dcterms:modified xsi:type="dcterms:W3CDTF">2020-11-01T07:34:05Z</dcterms:modified>
</cp:coreProperties>
</file>