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F0A5C3-B341-4BA1-A6FE-48F3213EB1B9}">
  <a:tblStyle styleId="{37F0A5C3-B341-4BA1-A6FE-48F3213EB1B9}"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84C996A-8CDF-4F1C-AD5E-881A91F18646}"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3f2a32579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3f2a32579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53f2a32579_1_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3f2a32579_1_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53f2a32579_1_1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3f2a32579_1_1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256124" y="317100"/>
            <a:ext cx="2651760" cy="4521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800">
                <a:solidFill>
                  <a:srgbClr val="DD7E6B"/>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392161" y="1176351"/>
            <a:ext cx="8359677" cy="316865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18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3"/>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4"/>
          <p:cNvSpPr txBox="1"/>
          <p:nvPr>
            <p:ph type="title"/>
          </p:nvPr>
        </p:nvSpPr>
        <p:spPr>
          <a:xfrm>
            <a:off x="256124" y="317100"/>
            <a:ext cx="2651760" cy="4521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800">
                <a:solidFill>
                  <a:srgbClr val="DD7E6B"/>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5"/>
          <p:cNvSpPr txBox="1"/>
          <p:nvPr>
            <p:ph type="ctrTitle"/>
          </p:nvPr>
        </p:nvSpPr>
        <p:spPr>
          <a:xfrm>
            <a:off x="685800" y="1594485"/>
            <a:ext cx="7772400" cy="108013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6"/>
          <p:cNvSpPr txBox="1"/>
          <p:nvPr>
            <p:ph type="title"/>
          </p:nvPr>
        </p:nvSpPr>
        <p:spPr>
          <a:xfrm>
            <a:off x="256124" y="317100"/>
            <a:ext cx="2651760" cy="4521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800">
                <a:solidFill>
                  <a:srgbClr val="DD7E6B"/>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45720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6"/>
          <p:cNvSpPr txBox="1"/>
          <p:nvPr>
            <p:ph idx="2" type="body"/>
          </p:nvPr>
        </p:nvSpPr>
        <p:spPr>
          <a:xfrm>
            <a:off x="470916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6"/>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6124" y="317100"/>
            <a:ext cx="2651760" cy="45212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2800" u="none" cap="none" strike="noStrike">
                <a:solidFill>
                  <a:srgbClr val="DD7E6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392161" y="1176351"/>
            <a:ext cx="8359677" cy="316865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towardsdatascience.com/deep-dive-into-netflixs-recommender-system-341806ae3b48" TargetMode="External"/><Relationship Id="rId4" Type="http://schemas.openxmlformats.org/officeDocument/2006/relationships/hyperlink" Target="https://www.diva-portal.org/smash/get/diva2:927190/FULLTEXT01.pdf" TargetMode="External"/><Relationship Id="rId5" Type="http://schemas.openxmlformats.org/officeDocument/2006/relationships/hyperlink" Target="https://towardsdatascience.com/evaluating-a-real-life-recommender-system-error-based-and-ranking-based-84708e3285b" TargetMode="External"/><Relationship Id="rId6" Type="http://schemas.openxmlformats.org/officeDocument/2006/relationships/hyperlink" Target="https://github.com/smalec/movielens" TargetMode="External"/><Relationship Id="rId7" Type="http://schemas.openxmlformats.org/officeDocument/2006/relationships/hyperlink" Target="https://towardsdatascience.com/deep-dive-into-netflixs-recommender-system-341806ae3b48" TargetMode="External"/><Relationship Id="rId8" Type="http://schemas.openxmlformats.org/officeDocument/2006/relationships/hyperlink" Target="https://github.com/smalec/movielen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7"/>
          <p:cNvSpPr txBox="1"/>
          <p:nvPr>
            <p:ph type="title"/>
          </p:nvPr>
        </p:nvSpPr>
        <p:spPr>
          <a:xfrm>
            <a:off x="1254650" y="637594"/>
            <a:ext cx="6619200" cy="2962800"/>
          </a:xfrm>
          <a:prstGeom prst="rect">
            <a:avLst/>
          </a:prstGeom>
          <a:noFill/>
          <a:ln>
            <a:noFill/>
          </a:ln>
        </p:spPr>
        <p:txBody>
          <a:bodyPr anchorCtr="0" anchor="t" bIns="0" lIns="0" spcFirstLastPara="1" rIns="0" wrap="square" tIns="40625">
            <a:noAutofit/>
          </a:bodyPr>
          <a:lstStyle/>
          <a:p>
            <a:pPr indent="-2280920" lvl="0" marL="2292985" marR="5080" rtl="0" algn="l">
              <a:lnSpc>
                <a:spcPct val="119615"/>
              </a:lnSpc>
              <a:spcBef>
                <a:spcPts val="0"/>
              </a:spcBef>
              <a:spcAft>
                <a:spcPts val="0"/>
              </a:spcAft>
              <a:buNone/>
            </a:pPr>
            <a:r>
              <a:rPr b="1" lang="en-US" sz="5200">
                <a:latin typeface="Impact"/>
                <a:ea typeface="Impact"/>
                <a:cs typeface="Impact"/>
                <a:sym typeface="Impact"/>
              </a:rPr>
              <a:t>MOVIE</a:t>
            </a:r>
            <a:endParaRPr b="1" sz="5200">
              <a:latin typeface="Impact"/>
              <a:ea typeface="Impact"/>
              <a:cs typeface="Impact"/>
              <a:sym typeface="Impact"/>
            </a:endParaRPr>
          </a:p>
          <a:p>
            <a:pPr indent="-2280920" lvl="0" marL="2292985" marR="5080" rtl="0" algn="l">
              <a:lnSpc>
                <a:spcPct val="119615"/>
              </a:lnSpc>
              <a:spcBef>
                <a:spcPts val="0"/>
              </a:spcBef>
              <a:spcAft>
                <a:spcPts val="0"/>
              </a:spcAft>
              <a:buNone/>
            </a:pPr>
            <a:r>
              <a:rPr b="1" lang="en-US" sz="5200">
                <a:latin typeface="Impact"/>
                <a:ea typeface="Impact"/>
                <a:cs typeface="Impact"/>
                <a:sym typeface="Impact"/>
              </a:rPr>
              <a:t>RECOMMENDATION</a:t>
            </a:r>
            <a:endParaRPr b="1" sz="5200">
              <a:latin typeface="Impact"/>
              <a:ea typeface="Impact"/>
              <a:cs typeface="Impact"/>
              <a:sym typeface="Impact"/>
            </a:endParaRPr>
          </a:p>
          <a:p>
            <a:pPr indent="-2280920" lvl="0" marL="2292985" marR="5080" rtl="0" algn="l">
              <a:lnSpc>
                <a:spcPct val="119615"/>
              </a:lnSpc>
              <a:spcBef>
                <a:spcPts val="0"/>
              </a:spcBef>
              <a:spcAft>
                <a:spcPts val="0"/>
              </a:spcAft>
              <a:buNone/>
            </a:pPr>
            <a:r>
              <a:rPr b="1" lang="en-US" sz="5200">
                <a:latin typeface="Impact"/>
                <a:ea typeface="Impact"/>
                <a:cs typeface="Impact"/>
                <a:sym typeface="Impact"/>
              </a:rPr>
              <a:t>SYSTEM</a:t>
            </a:r>
            <a:endParaRPr sz="5200">
              <a:latin typeface="Impact"/>
              <a:ea typeface="Impact"/>
              <a:cs typeface="Impact"/>
              <a:sym typeface="Impact"/>
            </a:endParaRPr>
          </a:p>
        </p:txBody>
      </p:sp>
      <p:sp>
        <p:nvSpPr>
          <p:cNvPr id="44" name="Google Shape;44;p7"/>
          <p:cNvSpPr txBox="1"/>
          <p:nvPr/>
        </p:nvSpPr>
        <p:spPr>
          <a:xfrm>
            <a:off x="6653266" y="2634101"/>
            <a:ext cx="2105660" cy="3454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100" u="sng" cap="none" strike="noStrike">
                <a:solidFill>
                  <a:srgbClr val="990000"/>
                </a:solidFill>
                <a:latin typeface="Courier New"/>
                <a:ea typeface="Courier New"/>
                <a:cs typeface="Courier New"/>
                <a:sym typeface="Courier New"/>
              </a:rPr>
              <a:t>Group Members</a:t>
            </a:r>
            <a:endParaRPr b="0" i="0" sz="2100" u="none" cap="none" strike="noStrike">
              <a:solidFill>
                <a:schemeClr val="dk1"/>
              </a:solidFill>
              <a:latin typeface="Courier New"/>
              <a:ea typeface="Courier New"/>
              <a:cs typeface="Courier New"/>
              <a:sym typeface="Courier New"/>
            </a:endParaRPr>
          </a:p>
        </p:txBody>
      </p:sp>
      <p:graphicFrame>
        <p:nvGraphicFramePr>
          <p:cNvPr id="45" name="Google Shape;45;p7"/>
          <p:cNvGraphicFramePr/>
          <p:nvPr/>
        </p:nvGraphicFramePr>
        <p:xfrm>
          <a:off x="4233530" y="3015318"/>
          <a:ext cx="3000000" cy="3000000"/>
        </p:xfrm>
        <a:graphic>
          <a:graphicData uri="http://schemas.openxmlformats.org/drawingml/2006/table">
            <a:tbl>
              <a:tblPr bandRow="1" firstRow="1">
                <a:noFill/>
                <a:tableStyleId>{37F0A5C3-B341-4BA1-A6FE-48F3213EB1B9}</a:tableStyleId>
              </a:tblPr>
              <a:tblGrid>
                <a:gridCol w="3152150"/>
                <a:gridCol w="1392550"/>
              </a:tblGrid>
              <a:tr h="312975">
                <a:tc>
                  <a:txBody>
                    <a:bodyPr/>
                    <a:lstStyle/>
                    <a:p>
                      <a:pPr indent="0" lvl="0" marL="0" marR="71755" rtl="0" algn="r">
                        <a:lnSpc>
                          <a:spcPct val="103333"/>
                        </a:lnSpc>
                        <a:spcBef>
                          <a:spcPts val="0"/>
                        </a:spcBef>
                        <a:spcAft>
                          <a:spcPts val="0"/>
                        </a:spcAft>
                        <a:buNone/>
                      </a:pPr>
                      <a:r>
                        <a:rPr b="1" lang="en-US" sz="2100" u="none" cap="none" strike="noStrike">
                          <a:solidFill>
                            <a:srgbClr val="595959"/>
                          </a:solidFill>
                          <a:latin typeface="Courier New"/>
                          <a:ea typeface="Courier New"/>
                          <a:cs typeface="Courier New"/>
                          <a:sym typeface="Courier New"/>
                        </a:rPr>
                        <a:t>Aasav Badera</a:t>
                      </a:r>
                      <a:endParaRPr sz="2100" u="none" cap="none" strike="noStrike">
                        <a:latin typeface="Courier New"/>
                        <a:ea typeface="Courier New"/>
                        <a:cs typeface="Courier New"/>
                        <a:sym typeface="Courier New"/>
                      </a:endParaRPr>
                    </a:p>
                  </a:txBody>
                  <a:tcPr marT="0" marB="0" marR="0" marL="0"/>
                </a:tc>
                <a:tc>
                  <a:txBody>
                    <a:bodyPr/>
                    <a:lstStyle/>
                    <a:p>
                      <a:pPr indent="0" lvl="0" marL="0" marR="24130" rtl="0" algn="r">
                        <a:lnSpc>
                          <a:spcPct val="103333"/>
                        </a:lnSpc>
                        <a:spcBef>
                          <a:spcPts val="0"/>
                        </a:spcBef>
                        <a:spcAft>
                          <a:spcPts val="0"/>
                        </a:spcAft>
                        <a:buNone/>
                      </a:pPr>
                      <a:r>
                        <a:rPr b="1" lang="en-US" sz="2100" u="none" cap="none" strike="noStrike">
                          <a:solidFill>
                            <a:srgbClr val="595959"/>
                          </a:solidFill>
                          <a:latin typeface="Courier New"/>
                          <a:ea typeface="Courier New"/>
                          <a:cs typeface="Courier New"/>
                          <a:sym typeface="Courier New"/>
                        </a:rPr>
                        <a:t>18075001</a:t>
                      </a:r>
                      <a:endParaRPr sz="2100" u="none" cap="none" strike="noStrike">
                        <a:latin typeface="Courier New"/>
                        <a:ea typeface="Courier New"/>
                        <a:cs typeface="Courier New"/>
                        <a:sym typeface="Courier New"/>
                      </a:endParaRPr>
                    </a:p>
                  </a:txBody>
                  <a:tcPr marT="0" marB="0" marR="0" marL="0"/>
                </a:tc>
              </a:tr>
              <a:tr h="323850">
                <a:tc>
                  <a:txBody>
                    <a:bodyPr/>
                    <a:lstStyle/>
                    <a:p>
                      <a:pPr indent="0" lvl="0" marL="0" marR="71755" rtl="0" algn="r">
                        <a:lnSpc>
                          <a:spcPct val="107380"/>
                        </a:lnSpc>
                        <a:spcBef>
                          <a:spcPts val="0"/>
                        </a:spcBef>
                        <a:spcAft>
                          <a:spcPts val="0"/>
                        </a:spcAft>
                        <a:buNone/>
                      </a:pPr>
                      <a:r>
                        <a:rPr b="1" lang="en-US" sz="2100" u="none" cap="none" strike="noStrike">
                          <a:solidFill>
                            <a:srgbClr val="595959"/>
                          </a:solidFill>
                          <a:latin typeface="Courier New"/>
                          <a:ea typeface="Courier New"/>
                          <a:cs typeface="Courier New"/>
                          <a:sym typeface="Courier New"/>
                        </a:rPr>
                        <a:t>Deepesh Tank</a:t>
                      </a:r>
                      <a:endParaRPr sz="2100" u="none" cap="none" strike="noStrike">
                        <a:latin typeface="Courier New"/>
                        <a:ea typeface="Courier New"/>
                        <a:cs typeface="Courier New"/>
                        <a:sym typeface="Courier New"/>
                      </a:endParaRPr>
                    </a:p>
                  </a:txBody>
                  <a:tcPr marT="0" marB="0" marR="0" marL="0"/>
                </a:tc>
                <a:tc>
                  <a:txBody>
                    <a:bodyPr/>
                    <a:lstStyle/>
                    <a:p>
                      <a:pPr indent="0" lvl="0" marL="0" marR="24130" rtl="0" algn="r">
                        <a:lnSpc>
                          <a:spcPct val="107380"/>
                        </a:lnSpc>
                        <a:spcBef>
                          <a:spcPts val="0"/>
                        </a:spcBef>
                        <a:spcAft>
                          <a:spcPts val="0"/>
                        </a:spcAft>
                        <a:buNone/>
                      </a:pPr>
                      <a:r>
                        <a:rPr b="1" lang="en-US" sz="2100" u="none" cap="none" strike="noStrike">
                          <a:solidFill>
                            <a:srgbClr val="595959"/>
                          </a:solidFill>
                          <a:latin typeface="Courier New"/>
                          <a:ea typeface="Courier New"/>
                          <a:cs typeface="Courier New"/>
                          <a:sym typeface="Courier New"/>
                        </a:rPr>
                        <a:t>18075017</a:t>
                      </a:r>
                      <a:endParaRPr sz="2100" u="none" cap="none" strike="noStrike">
                        <a:latin typeface="Courier New"/>
                        <a:ea typeface="Courier New"/>
                        <a:cs typeface="Courier New"/>
                        <a:sym typeface="Courier New"/>
                      </a:endParaRPr>
                    </a:p>
                  </a:txBody>
                  <a:tcPr marT="0" marB="0" marR="0" marL="0"/>
                </a:tc>
              </a:tr>
              <a:tr h="323850">
                <a:tc>
                  <a:txBody>
                    <a:bodyPr/>
                    <a:lstStyle/>
                    <a:p>
                      <a:pPr indent="0" lvl="0" marL="0" marR="72390" rtl="0" algn="r">
                        <a:lnSpc>
                          <a:spcPct val="107380"/>
                        </a:lnSpc>
                        <a:spcBef>
                          <a:spcPts val="0"/>
                        </a:spcBef>
                        <a:spcAft>
                          <a:spcPts val="0"/>
                        </a:spcAft>
                        <a:buNone/>
                      </a:pPr>
                      <a:r>
                        <a:rPr b="1" lang="en-US" sz="2100" u="none" cap="none" strike="noStrike">
                          <a:solidFill>
                            <a:srgbClr val="595959"/>
                          </a:solidFill>
                          <a:latin typeface="Courier New"/>
                          <a:ea typeface="Courier New"/>
                          <a:cs typeface="Courier New"/>
                          <a:sym typeface="Courier New"/>
                        </a:rPr>
                        <a:t>Dishant Chaurasia</a:t>
                      </a:r>
                      <a:endParaRPr sz="2100" u="none" cap="none" strike="noStrike">
                        <a:latin typeface="Courier New"/>
                        <a:ea typeface="Courier New"/>
                        <a:cs typeface="Courier New"/>
                        <a:sym typeface="Courier New"/>
                      </a:endParaRPr>
                    </a:p>
                  </a:txBody>
                  <a:tcPr marT="0" marB="0" marR="0" marL="0"/>
                </a:tc>
                <a:tc>
                  <a:txBody>
                    <a:bodyPr/>
                    <a:lstStyle/>
                    <a:p>
                      <a:pPr indent="0" lvl="0" marL="0" marR="24130" rtl="0" algn="r">
                        <a:lnSpc>
                          <a:spcPct val="107380"/>
                        </a:lnSpc>
                        <a:spcBef>
                          <a:spcPts val="0"/>
                        </a:spcBef>
                        <a:spcAft>
                          <a:spcPts val="0"/>
                        </a:spcAft>
                        <a:buNone/>
                      </a:pPr>
                      <a:r>
                        <a:rPr b="1" lang="en-US" sz="2100" u="none" cap="none" strike="noStrike">
                          <a:solidFill>
                            <a:srgbClr val="595959"/>
                          </a:solidFill>
                          <a:latin typeface="Courier New"/>
                          <a:ea typeface="Courier New"/>
                          <a:cs typeface="Courier New"/>
                          <a:sym typeface="Courier New"/>
                        </a:rPr>
                        <a:t>18075018</a:t>
                      </a:r>
                      <a:endParaRPr sz="2100" u="none" cap="none" strike="noStrike">
                        <a:latin typeface="Courier New"/>
                        <a:ea typeface="Courier New"/>
                        <a:cs typeface="Courier New"/>
                        <a:sym typeface="Courier New"/>
                      </a:endParaRPr>
                    </a:p>
                  </a:txBody>
                  <a:tcPr marT="0" marB="0" marR="0" marL="0"/>
                </a:tc>
              </a:tr>
              <a:tr h="312975">
                <a:tc>
                  <a:txBody>
                    <a:bodyPr/>
                    <a:lstStyle/>
                    <a:p>
                      <a:pPr indent="0" lvl="0" marL="0" marR="72390" rtl="0" algn="r">
                        <a:lnSpc>
                          <a:spcPct val="107380"/>
                        </a:lnSpc>
                        <a:spcBef>
                          <a:spcPts val="0"/>
                        </a:spcBef>
                        <a:spcAft>
                          <a:spcPts val="0"/>
                        </a:spcAft>
                        <a:buNone/>
                      </a:pPr>
                      <a:r>
                        <a:rPr b="1" lang="en-US" sz="2100" u="none" cap="none" strike="noStrike">
                          <a:solidFill>
                            <a:srgbClr val="595959"/>
                          </a:solidFill>
                          <a:latin typeface="Courier New"/>
                          <a:ea typeface="Courier New"/>
                          <a:cs typeface="Courier New"/>
                          <a:sym typeface="Courier New"/>
                        </a:rPr>
                        <a:t>Divyansh Chaturvedi</a:t>
                      </a:r>
                      <a:endParaRPr sz="2100" u="none" cap="none" strike="noStrike">
                        <a:latin typeface="Courier New"/>
                        <a:ea typeface="Courier New"/>
                        <a:cs typeface="Courier New"/>
                        <a:sym typeface="Courier New"/>
                      </a:endParaRPr>
                    </a:p>
                  </a:txBody>
                  <a:tcPr marT="0" marB="0" marR="0" marL="0"/>
                </a:tc>
                <a:tc>
                  <a:txBody>
                    <a:bodyPr/>
                    <a:lstStyle/>
                    <a:p>
                      <a:pPr indent="0" lvl="0" marL="0" marR="24130" rtl="0" algn="r">
                        <a:lnSpc>
                          <a:spcPct val="107380"/>
                        </a:lnSpc>
                        <a:spcBef>
                          <a:spcPts val="0"/>
                        </a:spcBef>
                        <a:spcAft>
                          <a:spcPts val="0"/>
                        </a:spcAft>
                        <a:buNone/>
                      </a:pPr>
                      <a:r>
                        <a:rPr b="1" lang="en-US" sz="2100" u="none" cap="none" strike="noStrike">
                          <a:solidFill>
                            <a:srgbClr val="595959"/>
                          </a:solidFill>
                          <a:latin typeface="Courier New"/>
                          <a:ea typeface="Courier New"/>
                          <a:cs typeface="Courier New"/>
                          <a:sym typeface="Courier New"/>
                        </a:rPr>
                        <a:t>18074005</a:t>
                      </a:r>
                      <a:endParaRPr sz="2100" u="none" cap="none" strike="noStrike">
                        <a:latin typeface="Courier New"/>
                        <a:ea typeface="Courier New"/>
                        <a:cs typeface="Courier New"/>
                        <a:sym typeface="Courier New"/>
                      </a:endParaRPr>
                    </a:p>
                  </a:txBody>
                  <a:tcPr marT="0" marB="0" marR="0" marL="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256124" y="317100"/>
            <a:ext cx="265176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User-Item Matrix</a:t>
            </a:r>
            <a:endParaRPr/>
          </a:p>
        </p:txBody>
      </p:sp>
      <p:sp>
        <p:nvSpPr>
          <p:cNvPr id="102" name="Google Shape;102;p16"/>
          <p:cNvSpPr txBox="1"/>
          <p:nvPr/>
        </p:nvSpPr>
        <p:spPr>
          <a:xfrm>
            <a:off x="475248" y="759624"/>
            <a:ext cx="8147684" cy="1254125"/>
          </a:xfrm>
          <a:prstGeom prst="rect">
            <a:avLst/>
          </a:prstGeom>
          <a:noFill/>
          <a:ln>
            <a:noFill/>
          </a:ln>
        </p:spPr>
        <p:txBody>
          <a:bodyPr anchorCtr="0" anchor="t" bIns="0" lIns="0" spcFirstLastPara="1" rIns="0" wrap="square" tIns="12700">
            <a:noAutofit/>
          </a:bodyPr>
          <a:lstStyle/>
          <a:p>
            <a:pPr indent="-367030" lvl="0" marL="379095" marR="5080" rtl="0" algn="l">
              <a:lnSpc>
                <a:spcPct val="1493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We will create an user-item Matrix which will have users vs movies as it’s  parameters and the data inside each cell will be rating given by a user of that  row to that movie from 1 to 5 or 0 if not watched.</a:t>
            </a:r>
            <a:endParaRPr sz="1800">
              <a:solidFill>
                <a:schemeClr val="dk1"/>
              </a:solidFill>
              <a:latin typeface="Arial"/>
              <a:ea typeface="Arial"/>
              <a:cs typeface="Arial"/>
              <a:sym typeface="Arial"/>
            </a:endParaRPr>
          </a:p>
        </p:txBody>
      </p:sp>
      <p:sp>
        <p:nvSpPr>
          <p:cNvPr id="103" name="Google Shape;103;p16"/>
          <p:cNvSpPr/>
          <p:nvPr/>
        </p:nvSpPr>
        <p:spPr>
          <a:xfrm>
            <a:off x="1485896" y="2370532"/>
            <a:ext cx="6172187" cy="26765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39714" y="317100"/>
            <a:ext cx="5458876" cy="430887"/>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MODEL ARCHITECTURE</a:t>
            </a:r>
            <a:endParaRPr/>
          </a:p>
        </p:txBody>
      </p:sp>
      <p:sp>
        <p:nvSpPr>
          <p:cNvPr id="109" name="Google Shape;109;p17"/>
          <p:cNvSpPr/>
          <p:nvPr/>
        </p:nvSpPr>
        <p:spPr>
          <a:xfrm>
            <a:off x="2667000" y="5543550"/>
            <a:ext cx="304800" cy="3048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17"/>
          <p:cNvSpPr/>
          <p:nvPr/>
        </p:nvSpPr>
        <p:spPr>
          <a:xfrm rot="9398283">
            <a:off x="4214969" y="1846746"/>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17"/>
          <p:cNvSpPr/>
          <p:nvPr/>
        </p:nvSpPr>
        <p:spPr>
          <a:xfrm rot="9398283">
            <a:off x="4214969" y="2062319"/>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17"/>
          <p:cNvSpPr/>
          <p:nvPr/>
        </p:nvSpPr>
        <p:spPr>
          <a:xfrm rot="9398283">
            <a:off x="4214969" y="2277892"/>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7"/>
          <p:cNvSpPr/>
          <p:nvPr/>
        </p:nvSpPr>
        <p:spPr>
          <a:xfrm rot="9398283">
            <a:off x="4214969" y="2493465"/>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17"/>
          <p:cNvSpPr/>
          <p:nvPr/>
        </p:nvSpPr>
        <p:spPr>
          <a:xfrm rot="9398283">
            <a:off x="4214969" y="2709038"/>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17"/>
          <p:cNvSpPr/>
          <p:nvPr/>
        </p:nvSpPr>
        <p:spPr>
          <a:xfrm rot="9398283">
            <a:off x="4214969" y="2924611"/>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17"/>
          <p:cNvSpPr/>
          <p:nvPr/>
        </p:nvSpPr>
        <p:spPr>
          <a:xfrm rot="9398283">
            <a:off x="4214969" y="3140184"/>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17"/>
          <p:cNvSpPr/>
          <p:nvPr/>
        </p:nvSpPr>
        <p:spPr>
          <a:xfrm rot="9398283">
            <a:off x="4214969" y="3355757"/>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17"/>
          <p:cNvSpPr/>
          <p:nvPr/>
        </p:nvSpPr>
        <p:spPr>
          <a:xfrm rot="9398283">
            <a:off x="4214969" y="3587300"/>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17"/>
          <p:cNvSpPr/>
          <p:nvPr/>
        </p:nvSpPr>
        <p:spPr>
          <a:xfrm rot="9398283">
            <a:off x="4214969" y="3802873"/>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17"/>
          <p:cNvSpPr/>
          <p:nvPr/>
        </p:nvSpPr>
        <p:spPr>
          <a:xfrm rot="9398283">
            <a:off x="5822556" y="2958555"/>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17"/>
          <p:cNvSpPr/>
          <p:nvPr/>
        </p:nvSpPr>
        <p:spPr>
          <a:xfrm rot="9398283">
            <a:off x="5822556" y="3174128"/>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7"/>
          <p:cNvSpPr/>
          <p:nvPr/>
        </p:nvSpPr>
        <p:spPr>
          <a:xfrm rot="9398283">
            <a:off x="5822556" y="3389701"/>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17"/>
          <p:cNvSpPr/>
          <p:nvPr/>
        </p:nvSpPr>
        <p:spPr>
          <a:xfrm rot="9398283">
            <a:off x="5822556" y="3605274"/>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7"/>
          <p:cNvSpPr/>
          <p:nvPr/>
        </p:nvSpPr>
        <p:spPr>
          <a:xfrm rot="9398283">
            <a:off x="5822556" y="3820847"/>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7"/>
          <p:cNvSpPr/>
          <p:nvPr/>
        </p:nvSpPr>
        <p:spPr>
          <a:xfrm rot="9398283">
            <a:off x="5822556" y="4036420"/>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17"/>
          <p:cNvSpPr/>
          <p:nvPr/>
        </p:nvSpPr>
        <p:spPr>
          <a:xfrm rot="9398283">
            <a:off x="5822556" y="4251993"/>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17"/>
          <p:cNvSpPr/>
          <p:nvPr/>
        </p:nvSpPr>
        <p:spPr>
          <a:xfrm rot="9398283">
            <a:off x="5822556" y="4467566"/>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17"/>
          <p:cNvSpPr/>
          <p:nvPr/>
        </p:nvSpPr>
        <p:spPr>
          <a:xfrm rot="9398283">
            <a:off x="5822556" y="4699109"/>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17"/>
          <p:cNvSpPr/>
          <p:nvPr/>
        </p:nvSpPr>
        <p:spPr>
          <a:xfrm rot="9398283">
            <a:off x="5822556" y="4914682"/>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7"/>
          <p:cNvSpPr/>
          <p:nvPr/>
        </p:nvSpPr>
        <p:spPr>
          <a:xfrm rot="9398283">
            <a:off x="5822557" y="785239"/>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7"/>
          <p:cNvSpPr/>
          <p:nvPr/>
        </p:nvSpPr>
        <p:spPr>
          <a:xfrm rot="9398283">
            <a:off x="5822557" y="1000812"/>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7"/>
          <p:cNvSpPr/>
          <p:nvPr/>
        </p:nvSpPr>
        <p:spPr>
          <a:xfrm rot="9398283">
            <a:off x="5822557" y="1216385"/>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17"/>
          <p:cNvSpPr/>
          <p:nvPr/>
        </p:nvSpPr>
        <p:spPr>
          <a:xfrm rot="9398283">
            <a:off x="5822557" y="1431958"/>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17"/>
          <p:cNvSpPr/>
          <p:nvPr/>
        </p:nvSpPr>
        <p:spPr>
          <a:xfrm rot="9398283">
            <a:off x="5822557" y="1647531"/>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17"/>
          <p:cNvSpPr/>
          <p:nvPr/>
        </p:nvSpPr>
        <p:spPr>
          <a:xfrm rot="9398283">
            <a:off x="5822557" y="1863104"/>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17"/>
          <p:cNvSpPr/>
          <p:nvPr/>
        </p:nvSpPr>
        <p:spPr>
          <a:xfrm rot="9398283">
            <a:off x="5822557" y="2078677"/>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17"/>
          <p:cNvSpPr/>
          <p:nvPr/>
        </p:nvSpPr>
        <p:spPr>
          <a:xfrm rot="9398283">
            <a:off x="5822557" y="2294250"/>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17"/>
          <p:cNvSpPr/>
          <p:nvPr/>
        </p:nvSpPr>
        <p:spPr>
          <a:xfrm rot="9398283">
            <a:off x="5822557" y="2525793"/>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17"/>
          <p:cNvSpPr/>
          <p:nvPr/>
        </p:nvSpPr>
        <p:spPr>
          <a:xfrm rot="9398283">
            <a:off x="5822557" y="2741366"/>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17"/>
          <p:cNvSpPr/>
          <p:nvPr/>
        </p:nvSpPr>
        <p:spPr>
          <a:xfrm rot="9398283">
            <a:off x="2607379" y="2958556"/>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17"/>
          <p:cNvSpPr/>
          <p:nvPr/>
        </p:nvSpPr>
        <p:spPr>
          <a:xfrm rot="9398283">
            <a:off x="2607379" y="3174129"/>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17"/>
          <p:cNvSpPr/>
          <p:nvPr/>
        </p:nvSpPr>
        <p:spPr>
          <a:xfrm rot="9398283">
            <a:off x="2607379" y="3389702"/>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17"/>
          <p:cNvSpPr/>
          <p:nvPr/>
        </p:nvSpPr>
        <p:spPr>
          <a:xfrm rot="9398283">
            <a:off x="2607379" y="3605275"/>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17"/>
          <p:cNvSpPr/>
          <p:nvPr/>
        </p:nvSpPr>
        <p:spPr>
          <a:xfrm rot="9398283">
            <a:off x="2607379" y="3820848"/>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17"/>
          <p:cNvSpPr/>
          <p:nvPr/>
        </p:nvSpPr>
        <p:spPr>
          <a:xfrm rot="9398283">
            <a:off x="2607379" y="4036421"/>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17"/>
          <p:cNvSpPr/>
          <p:nvPr/>
        </p:nvSpPr>
        <p:spPr>
          <a:xfrm rot="9398283">
            <a:off x="2607379" y="4251994"/>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17"/>
          <p:cNvSpPr/>
          <p:nvPr/>
        </p:nvSpPr>
        <p:spPr>
          <a:xfrm rot="9398283">
            <a:off x="2607379" y="4467567"/>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17"/>
          <p:cNvSpPr/>
          <p:nvPr/>
        </p:nvSpPr>
        <p:spPr>
          <a:xfrm rot="9398283">
            <a:off x="2607379" y="4699110"/>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17"/>
          <p:cNvSpPr/>
          <p:nvPr/>
        </p:nvSpPr>
        <p:spPr>
          <a:xfrm rot="9398283">
            <a:off x="2607379" y="4914683"/>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17"/>
          <p:cNvSpPr/>
          <p:nvPr/>
        </p:nvSpPr>
        <p:spPr>
          <a:xfrm rot="9398283">
            <a:off x="2607380" y="785240"/>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17"/>
          <p:cNvSpPr/>
          <p:nvPr/>
        </p:nvSpPr>
        <p:spPr>
          <a:xfrm rot="9398283">
            <a:off x="2607380" y="1000813"/>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17"/>
          <p:cNvSpPr/>
          <p:nvPr/>
        </p:nvSpPr>
        <p:spPr>
          <a:xfrm rot="9398283">
            <a:off x="2607380" y="1216386"/>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17"/>
          <p:cNvSpPr/>
          <p:nvPr/>
        </p:nvSpPr>
        <p:spPr>
          <a:xfrm rot="9398283">
            <a:off x="2607380" y="1431959"/>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17"/>
          <p:cNvSpPr/>
          <p:nvPr/>
        </p:nvSpPr>
        <p:spPr>
          <a:xfrm rot="9398283">
            <a:off x="2607380" y="1647532"/>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17"/>
          <p:cNvSpPr/>
          <p:nvPr/>
        </p:nvSpPr>
        <p:spPr>
          <a:xfrm rot="9398283">
            <a:off x="2607380" y="1863105"/>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17"/>
          <p:cNvSpPr/>
          <p:nvPr/>
        </p:nvSpPr>
        <p:spPr>
          <a:xfrm rot="9398283">
            <a:off x="2607380" y="2078678"/>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17"/>
          <p:cNvSpPr/>
          <p:nvPr/>
        </p:nvSpPr>
        <p:spPr>
          <a:xfrm rot="9398283">
            <a:off x="2607380" y="2294251"/>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17"/>
          <p:cNvSpPr/>
          <p:nvPr/>
        </p:nvSpPr>
        <p:spPr>
          <a:xfrm rot="9398283">
            <a:off x="2607380" y="2525794"/>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17"/>
          <p:cNvSpPr/>
          <p:nvPr/>
        </p:nvSpPr>
        <p:spPr>
          <a:xfrm rot="9398283">
            <a:off x="2607380" y="2741367"/>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17"/>
          <p:cNvSpPr/>
          <p:nvPr/>
        </p:nvSpPr>
        <p:spPr>
          <a:xfrm rot="9398283">
            <a:off x="7300156" y="777969"/>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17"/>
          <p:cNvSpPr/>
          <p:nvPr/>
        </p:nvSpPr>
        <p:spPr>
          <a:xfrm rot="9398283">
            <a:off x="7400326" y="4907415"/>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17"/>
          <p:cNvSpPr/>
          <p:nvPr/>
        </p:nvSpPr>
        <p:spPr>
          <a:xfrm rot="9398283">
            <a:off x="999790" y="777970"/>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17"/>
          <p:cNvSpPr/>
          <p:nvPr/>
        </p:nvSpPr>
        <p:spPr>
          <a:xfrm rot="9398283">
            <a:off x="1099960" y="4907416"/>
            <a:ext cx="152400" cy="1524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17"/>
          <p:cNvSpPr/>
          <p:nvPr/>
        </p:nvSpPr>
        <p:spPr>
          <a:xfrm>
            <a:off x="639423" y="876082"/>
            <a:ext cx="466390" cy="4114800"/>
          </a:xfrm>
          <a:prstGeom prst="lef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7"/>
          <p:cNvSpPr txBox="1"/>
          <p:nvPr/>
        </p:nvSpPr>
        <p:spPr>
          <a:xfrm>
            <a:off x="-78283" y="2726597"/>
            <a:ext cx="950901"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chemeClr val="dk1"/>
                </a:solidFill>
                <a:latin typeface="Calibri"/>
                <a:ea typeface="Calibri"/>
                <a:cs typeface="Calibri"/>
                <a:sym typeface="Calibri"/>
              </a:rPr>
              <a:t>1682 NODES</a:t>
            </a:r>
            <a:endParaRPr/>
          </a:p>
          <a:p>
            <a:pPr indent="0" lvl="0" marL="0" marR="0" rtl="0" algn="l">
              <a:spcBef>
                <a:spcPts val="0"/>
              </a:spcBef>
              <a:spcAft>
                <a:spcPts val="0"/>
              </a:spcAft>
              <a:buNone/>
            </a:pPr>
            <a:r>
              <a:rPr b="1" lang="en-US" sz="1100">
                <a:solidFill>
                  <a:schemeClr val="dk1"/>
                </a:solidFill>
                <a:latin typeface="Calibri"/>
                <a:ea typeface="Calibri"/>
                <a:cs typeface="Calibri"/>
                <a:sym typeface="Calibri"/>
              </a:rPr>
              <a:t>INPUT LAYER</a:t>
            </a:r>
            <a:endParaRPr/>
          </a:p>
        </p:txBody>
      </p:sp>
      <p:sp>
        <p:nvSpPr>
          <p:cNvPr id="166" name="Google Shape;166;p17"/>
          <p:cNvSpPr txBox="1"/>
          <p:nvPr/>
        </p:nvSpPr>
        <p:spPr>
          <a:xfrm>
            <a:off x="1632508" y="2733708"/>
            <a:ext cx="1263092" cy="600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chemeClr val="dk1"/>
                </a:solidFill>
                <a:latin typeface="Calibri"/>
                <a:ea typeface="Calibri"/>
                <a:cs typeface="Calibri"/>
                <a:sym typeface="Calibri"/>
              </a:rPr>
              <a:t>20 NODES</a:t>
            </a:r>
            <a:endParaRPr/>
          </a:p>
          <a:p>
            <a:pPr indent="0" lvl="0" marL="0" marR="0" rtl="0" algn="l">
              <a:spcBef>
                <a:spcPts val="0"/>
              </a:spcBef>
              <a:spcAft>
                <a:spcPts val="0"/>
              </a:spcAft>
              <a:buNone/>
            </a:pPr>
            <a:r>
              <a:rPr b="1" lang="en-US" sz="1100">
                <a:solidFill>
                  <a:schemeClr val="dk1"/>
                </a:solidFill>
                <a:latin typeface="Calibri"/>
                <a:ea typeface="Calibri"/>
                <a:cs typeface="Calibri"/>
                <a:sym typeface="Calibri"/>
              </a:rPr>
              <a:t>FIRST HIDDEN LAYER</a:t>
            </a:r>
            <a:endParaRPr/>
          </a:p>
        </p:txBody>
      </p:sp>
      <p:sp>
        <p:nvSpPr>
          <p:cNvPr id="167" name="Google Shape;167;p17"/>
          <p:cNvSpPr txBox="1"/>
          <p:nvPr/>
        </p:nvSpPr>
        <p:spPr>
          <a:xfrm>
            <a:off x="3103104" y="2721431"/>
            <a:ext cx="1263092" cy="600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chemeClr val="dk1"/>
                </a:solidFill>
                <a:latin typeface="Calibri"/>
                <a:ea typeface="Calibri"/>
                <a:cs typeface="Calibri"/>
                <a:sym typeface="Calibri"/>
              </a:rPr>
              <a:t>10 NODES</a:t>
            </a:r>
            <a:endParaRPr/>
          </a:p>
          <a:p>
            <a:pPr indent="0" lvl="0" marL="0" marR="0" rtl="0" algn="l">
              <a:spcBef>
                <a:spcPts val="0"/>
              </a:spcBef>
              <a:spcAft>
                <a:spcPts val="0"/>
              </a:spcAft>
              <a:buNone/>
            </a:pPr>
            <a:r>
              <a:rPr b="1" lang="en-US" sz="1100">
                <a:solidFill>
                  <a:schemeClr val="dk1"/>
                </a:solidFill>
                <a:latin typeface="Calibri"/>
                <a:ea typeface="Calibri"/>
                <a:cs typeface="Calibri"/>
                <a:sym typeface="Calibri"/>
              </a:rPr>
              <a:t>SECOND HIDDEN LAYER</a:t>
            </a:r>
            <a:endParaRPr/>
          </a:p>
        </p:txBody>
      </p:sp>
      <p:sp>
        <p:nvSpPr>
          <p:cNvPr id="168" name="Google Shape;168;p17"/>
          <p:cNvSpPr txBox="1"/>
          <p:nvPr/>
        </p:nvSpPr>
        <p:spPr>
          <a:xfrm>
            <a:off x="4735834" y="2747157"/>
            <a:ext cx="1263092" cy="600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chemeClr val="dk1"/>
                </a:solidFill>
                <a:latin typeface="Calibri"/>
                <a:ea typeface="Calibri"/>
                <a:cs typeface="Calibri"/>
                <a:sym typeface="Calibri"/>
              </a:rPr>
              <a:t>20 NODES</a:t>
            </a:r>
            <a:endParaRPr/>
          </a:p>
          <a:p>
            <a:pPr indent="0" lvl="0" marL="0" marR="0" rtl="0" algn="l">
              <a:spcBef>
                <a:spcPts val="0"/>
              </a:spcBef>
              <a:spcAft>
                <a:spcPts val="0"/>
              </a:spcAft>
              <a:buNone/>
            </a:pPr>
            <a:r>
              <a:rPr b="1" lang="en-US" sz="1100">
                <a:solidFill>
                  <a:schemeClr val="dk1"/>
                </a:solidFill>
                <a:latin typeface="Calibri"/>
                <a:ea typeface="Calibri"/>
                <a:cs typeface="Calibri"/>
                <a:sym typeface="Calibri"/>
              </a:rPr>
              <a:t>THIRD HIDDEN LAYER</a:t>
            </a:r>
            <a:endParaRPr/>
          </a:p>
        </p:txBody>
      </p:sp>
      <p:sp>
        <p:nvSpPr>
          <p:cNvPr id="169" name="Google Shape;169;p17"/>
          <p:cNvSpPr/>
          <p:nvPr/>
        </p:nvSpPr>
        <p:spPr>
          <a:xfrm>
            <a:off x="7376356" y="876082"/>
            <a:ext cx="624644" cy="41148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7"/>
          <p:cNvSpPr txBox="1"/>
          <p:nvPr/>
        </p:nvSpPr>
        <p:spPr>
          <a:xfrm>
            <a:off x="7984929" y="2733603"/>
            <a:ext cx="1079142"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chemeClr val="dk1"/>
                </a:solidFill>
                <a:latin typeface="Calibri"/>
                <a:ea typeface="Calibri"/>
                <a:cs typeface="Calibri"/>
                <a:sym typeface="Calibri"/>
              </a:rPr>
              <a:t>1682 NODES</a:t>
            </a:r>
            <a:endParaRPr/>
          </a:p>
          <a:p>
            <a:pPr indent="0" lvl="0" marL="0" marR="0" rtl="0" algn="l">
              <a:spcBef>
                <a:spcPts val="0"/>
              </a:spcBef>
              <a:spcAft>
                <a:spcPts val="0"/>
              </a:spcAft>
              <a:buNone/>
            </a:pPr>
            <a:r>
              <a:rPr b="1" lang="en-US" sz="1100">
                <a:solidFill>
                  <a:schemeClr val="dk1"/>
                </a:solidFill>
                <a:latin typeface="Calibri"/>
                <a:ea typeface="Calibri"/>
                <a:cs typeface="Calibri"/>
                <a:sym typeface="Calibri"/>
              </a:rPr>
              <a:t>OUTPUT LAYER</a:t>
            </a:r>
            <a:endParaRPr/>
          </a:p>
        </p:txBody>
      </p:sp>
      <p:sp>
        <p:nvSpPr>
          <p:cNvPr id="171" name="Google Shape;171;p17"/>
          <p:cNvSpPr txBox="1"/>
          <p:nvPr/>
        </p:nvSpPr>
        <p:spPr>
          <a:xfrm>
            <a:off x="3694797" y="4428363"/>
            <a:ext cx="1263092" cy="600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chemeClr val="dk1"/>
                </a:solidFill>
                <a:latin typeface="Calibri"/>
                <a:ea typeface="Calibri"/>
                <a:cs typeface="Calibri"/>
                <a:sym typeface="Calibri"/>
              </a:rPr>
              <a:t>NODES OF TWO ADJACENT LAYERS</a:t>
            </a:r>
            <a:endParaRPr/>
          </a:p>
          <a:p>
            <a:pPr indent="0" lvl="0" marL="0" marR="0" rtl="0" algn="l">
              <a:spcBef>
                <a:spcPts val="0"/>
              </a:spcBef>
              <a:spcAft>
                <a:spcPts val="0"/>
              </a:spcAft>
              <a:buNone/>
            </a:pPr>
            <a:r>
              <a:rPr b="1" lang="en-US" sz="1100">
                <a:solidFill>
                  <a:schemeClr val="dk1"/>
                </a:solidFill>
                <a:latin typeface="Calibri"/>
                <a:ea typeface="Calibri"/>
                <a:cs typeface="Calibri"/>
                <a:sym typeface="Calibri"/>
              </a:rPr>
              <a:t>ARE CONNECTED</a:t>
            </a:r>
            <a:endParaRPr/>
          </a:p>
        </p:txBody>
      </p:sp>
      <p:cxnSp>
        <p:nvCxnSpPr>
          <p:cNvPr id="172" name="Google Shape;172;p17"/>
          <p:cNvCxnSpPr>
            <a:stCxn id="162" idx="1"/>
            <a:endCxn id="162" idx="1"/>
          </p:cNvCxnSpPr>
          <p:nvPr/>
        </p:nvCxnSpPr>
        <p:spPr>
          <a:xfrm>
            <a:off x="1146820" y="882268"/>
            <a:ext cx="0" cy="0"/>
          </a:xfrm>
          <a:prstGeom prst="straightConnector1">
            <a:avLst/>
          </a:prstGeom>
          <a:noFill/>
          <a:ln cap="flat" cmpd="sng" w="9525">
            <a:solidFill>
              <a:srgbClr val="4A7DBA"/>
            </a:solidFill>
            <a:prstDash val="solid"/>
            <a:round/>
            <a:headEnd len="sm" w="sm" type="none"/>
            <a:tailEnd len="sm" w="sm" type="none"/>
          </a:ln>
        </p:spPr>
      </p:cxnSp>
      <p:cxnSp>
        <p:nvCxnSpPr>
          <p:cNvPr id="173" name="Google Shape;173;p17"/>
          <p:cNvCxnSpPr>
            <a:stCxn id="162" idx="1"/>
            <a:endCxn id="153" idx="5"/>
          </p:cNvCxnSpPr>
          <p:nvPr/>
        </p:nvCxnSpPr>
        <p:spPr>
          <a:xfrm>
            <a:off x="1146820" y="882268"/>
            <a:ext cx="1465800" cy="597900"/>
          </a:xfrm>
          <a:prstGeom prst="straightConnector1">
            <a:avLst/>
          </a:prstGeom>
          <a:noFill/>
          <a:ln cap="flat" cmpd="sng" w="9525">
            <a:solidFill>
              <a:srgbClr val="4A7DBA"/>
            </a:solidFill>
            <a:prstDash val="solid"/>
            <a:round/>
            <a:headEnd len="sm" w="sm" type="none"/>
            <a:tailEnd len="sm" w="sm" type="none"/>
          </a:ln>
        </p:spPr>
      </p:cxnSp>
      <p:cxnSp>
        <p:nvCxnSpPr>
          <p:cNvPr id="174" name="Google Shape;174;p17"/>
          <p:cNvCxnSpPr>
            <a:stCxn id="150" idx="1"/>
            <a:endCxn id="110" idx="5"/>
          </p:cNvCxnSpPr>
          <p:nvPr/>
        </p:nvCxnSpPr>
        <p:spPr>
          <a:xfrm>
            <a:off x="2754410" y="889538"/>
            <a:ext cx="1465800" cy="1005300"/>
          </a:xfrm>
          <a:prstGeom prst="straightConnector1">
            <a:avLst/>
          </a:prstGeom>
          <a:noFill/>
          <a:ln cap="flat" cmpd="sng" w="9525">
            <a:solidFill>
              <a:srgbClr val="4A7DBA"/>
            </a:solidFill>
            <a:prstDash val="solid"/>
            <a:round/>
            <a:headEnd len="sm" w="sm" type="none"/>
            <a:tailEnd len="sm" w="sm" type="none"/>
          </a:ln>
        </p:spPr>
      </p:cxnSp>
      <p:cxnSp>
        <p:nvCxnSpPr>
          <p:cNvPr id="175" name="Google Shape;175;p17"/>
          <p:cNvCxnSpPr>
            <a:stCxn id="150" idx="1"/>
            <a:endCxn id="111" idx="5"/>
          </p:cNvCxnSpPr>
          <p:nvPr/>
        </p:nvCxnSpPr>
        <p:spPr>
          <a:xfrm>
            <a:off x="2754410" y="889538"/>
            <a:ext cx="1465800" cy="1221000"/>
          </a:xfrm>
          <a:prstGeom prst="straightConnector1">
            <a:avLst/>
          </a:prstGeom>
          <a:noFill/>
          <a:ln cap="flat" cmpd="sng" w="9525">
            <a:solidFill>
              <a:srgbClr val="4A7DBA"/>
            </a:solidFill>
            <a:prstDash val="solid"/>
            <a:round/>
            <a:headEnd len="sm" w="sm" type="none"/>
            <a:tailEnd len="sm" w="sm" type="none"/>
          </a:ln>
        </p:spPr>
      </p:cxnSp>
      <p:cxnSp>
        <p:nvCxnSpPr>
          <p:cNvPr id="176" name="Google Shape;176;p17"/>
          <p:cNvCxnSpPr>
            <a:stCxn id="150" idx="1"/>
            <a:endCxn id="112" idx="5"/>
          </p:cNvCxnSpPr>
          <p:nvPr/>
        </p:nvCxnSpPr>
        <p:spPr>
          <a:xfrm>
            <a:off x="2754410" y="889538"/>
            <a:ext cx="1465800" cy="1436400"/>
          </a:xfrm>
          <a:prstGeom prst="straightConnector1">
            <a:avLst/>
          </a:prstGeom>
          <a:noFill/>
          <a:ln cap="flat" cmpd="sng" w="9525">
            <a:solidFill>
              <a:srgbClr val="4A7DBA"/>
            </a:solidFill>
            <a:prstDash val="solid"/>
            <a:round/>
            <a:headEnd len="sm" w="sm" type="none"/>
            <a:tailEnd len="sm" w="sm" type="none"/>
          </a:ln>
        </p:spPr>
      </p:cxnSp>
      <p:cxnSp>
        <p:nvCxnSpPr>
          <p:cNvPr id="177" name="Google Shape;177;p17"/>
          <p:cNvCxnSpPr>
            <a:stCxn id="150" idx="1"/>
            <a:endCxn id="113" idx="5"/>
          </p:cNvCxnSpPr>
          <p:nvPr/>
        </p:nvCxnSpPr>
        <p:spPr>
          <a:xfrm>
            <a:off x="2754410" y="889538"/>
            <a:ext cx="1465800" cy="1652100"/>
          </a:xfrm>
          <a:prstGeom prst="straightConnector1">
            <a:avLst/>
          </a:prstGeom>
          <a:noFill/>
          <a:ln cap="flat" cmpd="sng" w="9525">
            <a:solidFill>
              <a:srgbClr val="4A7DBA"/>
            </a:solidFill>
            <a:prstDash val="solid"/>
            <a:round/>
            <a:headEnd len="sm" w="sm" type="none"/>
            <a:tailEnd len="sm" w="sm" type="none"/>
          </a:ln>
        </p:spPr>
      </p:cxnSp>
      <p:cxnSp>
        <p:nvCxnSpPr>
          <p:cNvPr id="178" name="Google Shape;178;p17"/>
          <p:cNvCxnSpPr>
            <a:stCxn id="150" idx="1"/>
          </p:cNvCxnSpPr>
          <p:nvPr/>
        </p:nvCxnSpPr>
        <p:spPr>
          <a:xfrm>
            <a:off x="2754410" y="889538"/>
            <a:ext cx="1465800" cy="1856700"/>
          </a:xfrm>
          <a:prstGeom prst="straightConnector1">
            <a:avLst/>
          </a:prstGeom>
          <a:noFill/>
          <a:ln cap="flat" cmpd="sng" w="9525">
            <a:solidFill>
              <a:srgbClr val="4A7DBA"/>
            </a:solidFill>
            <a:prstDash val="solid"/>
            <a:round/>
            <a:headEnd len="sm" w="sm" type="none"/>
            <a:tailEnd len="sm" w="sm" type="none"/>
          </a:ln>
        </p:spPr>
      </p:cxnSp>
      <p:cxnSp>
        <p:nvCxnSpPr>
          <p:cNvPr id="179" name="Google Shape;179;p17"/>
          <p:cNvCxnSpPr>
            <a:stCxn id="145" idx="2"/>
          </p:cNvCxnSpPr>
          <p:nvPr/>
        </p:nvCxnSpPr>
        <p:spPr>
          <a:xfrm flipH="1" rot="10800000">
            <a:off x="2753532" y="3216305"/>
            <a:ext cx="1466700" cy="866100"/>
          </a:xfrm>
          <a:prstGeom prst="straightConnector1">
            <a:avLst/>
          </a:prstGeom>
          <a:noFill/>
          <a:ln cap="flat" cmpd="sng" w="9525">
            <a:solidFill>
              <a:srgbClr val="4A7DBA"/>
            </a:solidFill>
            <a:prstDash val="solid"/>
            <a:round/>
            <a:headEnd len="sm" w="sm" type="none"/>
            <a:tailEnd len="sm" w="sm" type="none"/>
          </a:ln>
        </p:spPr>
      </p:cxnSp>
      <p:cxnSp>
        <p:nvCxnSpPr>
          <p:cNvPr id="180" name="Google Shape;180;p17"/>
          <p:cNvCxnSpPr>
            <a:stCxn id="146" idx="2"/>
          </p:cNvCxnSpPr>
          <p:nvPr/>
        </p:nvCxnSpPr>
        <p:spPr>
          <a:xfrm flipH="1" rot="10800000">
            <a:off x="2753532" y="3222178"/>
            <a:ext cx="1466700" cy="1075800"/>
          </a:xfrm>
          <a:prstGeom prst="straightConnector1">
            <a:avLst/>
          </a:prstGeom>
          <a:noFill/>
          <a:ln cap="flat" cmpd="sng" w="9525">
            <a:solidFill>
              <a:srgbClr val="4A7DBA"/>
            </a:solidFill>
            <a:prstDash val="solid"/>
            <a:round/>
            <a:headEnd len="sm" w="sm" type="none"/>
            <a:tailEnd len="sm" w="sm" type="none"/>
          </a:ln>
        </p:spPr>
      </p:cxnSp>
      <p:cxnSp>
        <p:nvCxnSpPr>
          <p:cNvPr id="181" name="Google Shape;181;p17"/>
          <p:cNvCxnSpPr>
            <a:stCxn id="147" idx="2"/>
          </p:cNvCxnSpPr>
          <p:nvPr/>
        </p:nvCxnSpPr>
        <p:spPr>
          <a:xfrm flipH="1" rot="10800000">
            <a:off x="2753532" y="3231351"/>
            <a:ext cx="1435800" cy="1282200"/>
          </a:xfrm>
          <a:prstGeom prst="straightConnector1">
            <a:avLst/>
          </a:prstGeom>
          <a:noFill/>
          <a:ln cap="flat" cmpd="sng" w="9525">
            <a:solidFill>
              <a:srgbClr val="4A7DBA"/>
            </a:solidFill>
            <a:prstDash val="solid"/>
            <a:round/>
            <a:headEnd len="sm" w="sm" type="none"/>
            <a:tailEnd len="sm" w="sm" type="none"/>
          </a:ln>
        </p:spPr>
      </p:cxnSp>
      <p:cxnSp>
        <p:nvCxnSpPr>
          <p:cNvPr id="182" name="Google Shape;182;p17"/>
          <p:cNvCxnSpPr>
            <a:stCxn id="148" idx="2"/>
          </p:cNvCxnSpPr>
          <p:nvPr/>
        </p:nvCxnSpPr>
        <p:spPr>
          <a:xfrm flipH="1" rot="10800000">
            <a:off x="2753532" y="3224994"/>
            <a:ext cx="1437600" cy="1520100"/>
          </a:xfrm>
          <a:prstGeom prst="straightConnector1">
            <a:avLst/>
          </a:prstGeom>
          <a:noFill/>
          <a:ln cap="flat" cmpd="sng" w="9525">
            <a:solidFill>
              <a:srgbClr val="4A7DBA"/>
            </a:solidFill>
            <a:prstDash val="solid"/>
            <a:round/>
            <a:headEnd len="sm" w="sm" type="none"/>
            <a:tailEnd len="sm" w="sm" type="none"/>
          </a:ln>
        </p:spPr>
      </p:cxnSp>
      <p:cxnSp>
        <p:nvCxnSpPr>
          <p:cNvPr id="183" name="Google Shape;183;p17"/>
          <p:cNvCxnSpPr>
            <a:endCxn id="118" idx="5"/>
          </p:cNvCxnSpPr>
          <p:nvPr/>
        </p:nvCxnSpPr>
        <p:spPr>
          <a:xfrm>
            <a:off x="2708339" y="3053102"/>
            <a:ext cx="1512000" cy="582300"/>
          </a:xfrm>
          <a:prstGeom prst="straightConnector1">
            <a:avLst/>
          </a:prstGeom>
          <a:noFill/>
          <a:ln cap="flat" cmpd="sng" w="9525">
            <a:solidFill>
              <a:srgbClr val="4A7DBA"/>
            </a:solidFill>
            <a:prstDash val="solid"/>
            <a:round/>
            <a:headEnd len="sm" w="sm" type="none"/>
            <a:tailEnd len="sm" w="sm" type="none"/>
          </a:ln>
        </p:spPr>
      </p:cxnSp>
      <p:cxnSp>
        <p:nvCxnSpPr>
          <p:cNvPr id="184" name="Google Shape;184;p17"/>
          <p:cNvCxnSpPr>
            <a:endCxn id="119" idx="5"/>
          </p:cNvCxnSpPr>
          <p:nvPr/>
        </p:nvCxnSpPr>
        <p:spPr>
          <a:xfrm>
            <a:off x="2683439" y="3033175"/>
            <a:ext cx="1536900" cy="817800"/>
          </a:xfrm>
          <a:prstGeom prst="straightConnector1">
            <a:avLst/>
          </a:prstGeom>
          <a:noFill/>
          <a:ln cap="flat" cmpd="sng" w="9525">
            <a:solidFill>
              <a:srgbClr val="4A7DBA"/>
            </a:solidFill>
            <a:prstDash val="solid"/>
            <a:round/>
            <a:headEnd len="sm" w="sm" type="none"/>
            <a:tailEnd len="sm" w="sm" type="none"/>
          </a:ln>
        </p:spPr>
      </p:cxnSp>
      <p:cxnSp>
        <p:nvCxnSpPr>
          <p:cNvPr id="185" name="Google Shape;185;p17"/>
          <p:cNvCxnSpPr>
            <a:endCxn id="117" idx="6"/>
          </p:cNvCxnSpPr>
          <p:nvPr/>
        </p:nvCxnSpPr>
        <p:spPr>
          <a:xfrm>
            <a:off x="2704116" y="3028373"/>
            <a:ext cx="1517100" cy="433800"/>
          </a:xfrm>
          <a:prstGeom prst="straightConnector1">
            <a:avLst/>
          </a:prstGeom>
          <a:noFill/>
          <a:ln cap="flat" cmpd="sng" w="9525">
            <a:solidFill>
              <a:srgbClr val="4A7DBA"/>
            </a:solidFill>
            <a:prstDash val="solid"/>
            <a:round/>
            <a:headEnd len="sm" w="sm" type="none"/>
            <a:tailEnd len="sm" w="sm" type="none"/>
          </a:ln>
        </p:spPr>
      </p:cxnSp>
      <p:cxnSp>
        <p:nvCxnSpPr>
          <p:cNvPr id="186" name="Google Shape;186;p17"/>
          <p:cNvCxnSpPr>
            <a:stCxn id="113" idx="1"/>
            <a:endCxn id="135" idx="6"/>
          </p:cNvCxnSpPr>
          <p:nvPr/>
        </p:nvCxnSpPr>
        <p:spPr>
          <a:xfrm flipH="1" rot="10800000">
            <a:off x="4361999" y="1969563"/>
            <a:ext cx="1466700" cy="628200"/>
          </a:xfrm>
          <a:prstGeom prst="straightConnector1">
            <a:avLst/>
          </a:prstGeom>
          <a:noFill/>
          <a:ln cap="flat" cmpd="sng" w="9525">
            <a:solidFill>
              <a:srgbClr val="4A7DBA"/>
            </a:solidFill>
            <a:prstDash val="solid"/>
            <a:round/>
            <a:headEnd len="sm" w="sm" type="none"/>
            <a:tailEnd len="sm" w="sm" type="none"/>
          </a:ln>
        </p:spPr>
      </p:cxnSp>
      <p:cxnSp>
        <p:nvCxnSpPr>
          <p:cNvPr id="187" name="Google Shape;187;p17"/>
          <p:cNvCxnSpPr>
            <a:stCxn id="113" idx="1"/>
            <a:endCxn id="134" idx="6"/>
          </p:cNvCxnSpPr>
          <p:nvPr/>
        </p:nvCxnSpPr>
        <p:spPr>
          <a:xfrm flipH="1" rot="10800000">
            <a:off x="4361999" y="1753863"/>
            <a:ext cx="1466700" cy="843900"/>
          </a:xfrm>
          <a:prstGeom prst="straightConnector1">
            <a:avLst/>
          </a:prstGeom>
          <a:noFill/>
          <a:ln cap="flat" cmpd="sng" w="9525">
            <a:solidFill>
              <a:srgbClr val="4A7DBA"/>
            </a:solidFill>
            <a:prstDash val="solid"/>
            <a:round/>
            <a:headEnd len="sm" w="sm" type="none"/>
            <a:tailEnd len="sm" w="sm" type="none"/>
          </a:ln>
        </p:spPr>
      </p:cxnSp>
      <p:cxnSp>
        <p:nvCxnSpPr>
          <p:cNvPr id="188" name="Google Shape;188;p17"/>
          <p:cNvCxnSpPr>
            <a:stCxn id="113" idx="2"/>
            <a:endCxn id="133" idx="6"/>
          </p:cNvCxnSpPr>
          <p:nvPr/>
        </p:nvCxnSpPr>
        <p:spPr>
          <a:xfrm flipH="1" rot="10800000">
            <a:off x="4361122" y="1538349"/>
            <a:ext cx="1467600" cy="1001100"/>
          </a:xfrm>
          <a:prstGeom prst="straightConnector1">
            <a:avLst/>
          </a:prstGeom>
          <a:noFill/>
          <a:ln cap="flat" cmpd="sng" w="9525">
            <a:solidFill>
              <a:srgbClr val="4A7DBA"/>
            </a:solidFill>
            <a:prstDash val="solid"/>
            <a:round/>
            <a:headEnd len="sm" w="sm" type="none"/>
            <a:tailEnd len="sm" w="sm" type="none"/>
          </a:ln>
        </p:spPr>
      </p:cxnSp>
      <p:cxnSp>
        <p:nvCxnSpPr>
          <p:cNvPr id="189" name="Google Shape;189;p17"/>
          <p:cNvCxnSpPr>
            <a:stCxn id="113" idx="2"/>
            <a:endCxn id="132" idx="6"/>
          </p:cNvCxnSpPr>
          <p:nvPr/>
        </p:nvCxnSpPr>
        <p:spPr>
          <a:xfrm flipH="1" rot="10800000">
            <a:off x="4361122" y="1322949"/>
            <a:ext cx="1467600" cy="1216500"/>
          </a:xfrm>
          <a:prstGeom prst="straightConnector1">
            <a:avLst/>
          </a:prstGeom>
          <a:noFill/>
          <a:ln cap="flat" cmpd="sng" w="9525">
            <a:solidFill>
              <a:srgbClr val="4A7DBA"/>
            </a:solidFill>
            <a:prstDash val="solid"/>
            <a:round/>
            <a:headEnd len="sm" w="sm" type="none"/>
            <a:tailEnd len="sm" w="sm" type="none"/>
          </a:ln>
        </p:spPr>
      </p:cxnSp>
      <p:cxnSp>
        <p:nvCxnSpPr>
          <p:cNvPr id="190" name="Google Shape;190;p17"/>
          <p:cNvCxnSpPr>
            <a:stCxn id="132" idx="6"/>
            <a:endCxn id="112" idx="2"/>
          </p:cNvCxnSpPr>
          <p:nvPr/>
        </p:nvCxnSpPr>
        <p:spPr>
          <a:xfrm flipH="1">
            <a:off x="4361204" y="1322801"/>
            <a:ext cx="1467600" cy="1001100"/>
          </a:xfrm>
          <a:prstGeom prst="straightConnector1">
            <a:avLst/>
          </a:prstGeom>
          <a:noFill/>
          <a:ln cap="flat" cmpd="sng" w="9525">
            <a:solidFill>
              <a:srgbClr val="4A7DBA"/>
            </a:solidFill>
            <a:prstDash val="solid"/>
            <a:round/>
            <a:headEnd len="sm" w="sm" type="none"/>
            <a:tailEnd len="sm" w="sm" type="none"/>
          </a:ln>
        </p:spPr>
      </p:cxnSp>
      <p:cxnSp>
        <p:nvCxnSpPr>
          <p:cNvPr id="191" name="Google Shape;191;p17"/>
          <p:cNvCxnSpPr>
            <a:stCxn id="132" idx="6"/>
          </p:cNvCxnSpPr>
          <p:nvPr/>
        </p:nvCxnSpPr>
        <p:spPr>
          <a:xfrm flipH="1">
            <a:off x="4361204" y="1322801"/>
            <a:ext cx="1467600" cy="1437000"/>
          </a:xfrm>
          <a:prstGeom prst="straightConnector1">
            <a:avLst/>
          </a:prstGeom>
          <a:noFill/>
          <a:ln cap="flat" cmpd="sng" w="9525">
            <a:solidFill>
              <a:srgbClr val="4A7DBA"/>
            </a:solidFill>
            <a:prstDash val="solid"/>
            <a:round/>
            <a:headEnd len="sm" w="sm" type="none"/>
            <a:tailEnd len="sm" w="sm" type="none"/>
          </a:ln>
        </p:spPr>
      </p:cxnSp>
      <p:cxnSp>
        <p:nvCxnSpPr>
          <p:cNvPr id="192" name="Google Shape;192;p17"/>
          <p:cNvCxnSpPr>
            <a:stCxn id="132" idx="6"/>
            <a:endCxn id="119" idx="2"/>
          </p:cNvCxnSpPr>
          <p:nvPr/>
        </p:nvCxnSpPr>
        <p:spPr>
          <a:xfrm flipH="1">
            <a:off x="4361204" y="1322801"/>
            <a:ext cx="1467600" cy="2526000"/>
          </a:xfrm>
          <a:prstGeom prst="straightConnector1">
            <a:avLst/>
          </a:prstGeom>
          <a:noFill/>
          <a:ln cap="flat" cmpd="sng" w="9525">
            <a:solidFill>
              <a:srgbClr val="4A7DBA"/>
            </a:solidFill>
            <a:prstDash val="solid"/>
            <a:round/>
            <a:headEnd len="sm" w="sm" type="none"/>
            <a:tailEnd len="sm" w="sm" type="none"/>
          </a:ln>
        </p:spPr>
      </p:cxnSp>
      <p:cxnSp>
        <p:nvCxnSpPr>
          <p:cNvPr id="193" name="Google Shape;193;p17"/>
          <p:cNvCxnSpPr>
            <a:stCxn id="119" idx="2"/>
            <a:endCxn id="126" idx="5"/>
          </p:cNvCxnSpPr>
          <p:nvPr/>
        </p:nvCxnSpPr>
        <p:spPr>
          <a:xfrm>
            <a:off x="4361122" y="3848857"/>
            <a:ext cx="1466700" cy="451200"/>
          </a:xfrm>
          <a:prstGeom prst="straightConnector1">
            <a:avLst/>
          </a:prstGeom>
          <a:noFill/>
          <a:ln cap="flat" cmpd="sng" w="9525">
            <a:solidFill>
              <a:srgbClr val="4A7DBA"/>
            </a:solidFill>
            <a:prstDash val="solid"/>
            <a:round/>
            <a:headEnd len="sm" w="sm" type="none"/>
            <a:tailEnd len="sm" w="sm" type="none"/>
          </a:ln>
        </p:spPr>
      </p:cxnSp>
      <p:cxnSp>
        <p:nvCxnSpPr>
          <p:cNvPr id="194" name="Google Shape;194;p17"/>
          <p:cNvCxnSpPr>
            <a:stCxn id="127" idx="5"/>
            <a:endCxn id="118" idx="1"/>
          </p:cNvCxnSpPr>
          <p:nvPr/>
        </p:nvCxnSpPr>
        <p:spPr>
          <a:xfrm rot="10800000">
            <a:off x="4362126" y="3691568"/>
            <a:ext cx="1465800" cy="824100"/>
          </a:xfrm>
          <a:prstGeom prst="straightConnector1">
            <a:avLst/>
          </a:prstGeom>
          <a:noFill/>
          <a:ln cap="flat" cmpd="sng" w="9525">
            <a:solidFill>
              <a:srgbClr val="4A7DBA"/>
            </a:solidFill>
            <a:prstDash val="solid"/>
            <a:round/>
            <a:headEnd len="sm" w="sm" type="none"/>
            <a:tailEnd len="sm" w="sm" type="none"/>
          </a:ln>
        </p:spPr>
      </p:cxnSp>
      <p:cxnSp>
        <p:nvCxnSpPr>
          <p:cNvPr id="195" name="Google Shape;195;p17"/>
          <p:cNvCxnSpPr>
            <a:stCxn id="128" idx="5"/>
            <a:endCxn id="117" idx="1"/>
          </p:cNvCxnSpPr>
          <p:nvPr/>
        </p:nvCxnSpPr>
        <p:spPr>
          <a:xfrm rot="10800000">
            <a:off x="4362126" y="3459911"/>
            <a:ext cx="1465800" cy="1287300"/>
          </a:xfrm>
          <a:prstGeom prst="straightConnector1">
            <a:avLst/>
          </a:prstGeom>
          <a:noFill/>
          <a:ln cap="flat" cmpd="sng" w="9525">
            <a:solidFill>
              <a:srgbClr val="4A7DBA"/>
            </a:solidFill>
            <a:prstDash val="solid"/>
            <a:round/>
            <a:headEnd len="sm" w="sm" type="none"/>
            <a:tailEnd len="sm" w="sm" type="none"/>
          </a:ln>
        </p:spPr>
      </p:cxnSp>
      <p:cxnSp>
        <p:nvCxnSpPr>
          <p:cNvPr id="196" name="Google Shape;196;p17"/>
          <p:cNvCxnSpPr>
            <a:stCxn id="129" idx="5"/>
            <a:endCxn id="116" idx="1"/>
          </p:cNvCxnSpPr>
          <p:nvPr/>
        </p:nvCxnSpPr>
        <p:spPr>
          <a:xfrm rot="10800000">
            <a:off x="4362126" y="3244384"/>
            <a:ext cx="1465800" cy="1718400"/>
          </a:xfrm>
          <a:prstGeom prst="straightConnector1">
            <a:avLst/>
          </a:prstGeom>
          <a:noFill/>
          <a:ln cap="flat" cmpd="sng" w="9525">
            <a:solidFill>
              <a:srgbClr val="4A7DBA"/>
            </a:solidFill>
            <a:prstDash val="solid"/>
            <a:round/>
            <a:headEnd len="sm" w="sm" type="none"/>
            <a:tailEnd len="sm" w="sm" type="none"/>
          </a:ln>
        </p:spPr>
      </p:cxnSp>
      <p:cxnSp>
        <p:nvCxnSpPr>
          <p:cNvPr id="197" name="Google Shape;197;p17"/>
          <p:cNvCxnSpPr>
            <a:stCxn id="136" idx="1"/>
          </p:cNvCxnSpPr>
          <p:nvPr/>
        </p:nvCxnSpPr>
        <p:spPr>
          <a:xfrm flipH="1" rot="10800000">
            <a:off x="5969587" y="1276375"/>
            <a:ext cx="1406700" cy="906600"/>
          </a:xfrm>
          <a:prstGeom prst="straightConnector1">
            <a:avLst/>
          </a:prstGeom>
          <a:noFill/>
          <a:ln cap="flat" cmpd="sng" w="9525">
            <a:solidFill>
              <a:srgbClr val="4A7DBA"/>
            </a:solidFill>
            <a:prstDash val="solid"/>
            <a:round/>
            <a:headEnd len="sm" w="sm" type="none"/>
            <a:tailEnd len="sm" w="sm" type="none"/>
          </a:ln>
        </p:spPr>
      </p:cxnSp>
      <p:cxnSp>
        <p:nvCxnSpPr>
          <p:cNvPr id="198" name="Google Shape;198;p17"/>
          <p:cNvCxnSpPr>
            <a:stCxn id="137" idx="1"/>
          </p:cNvCxnSpPr>
          <p:nvPr/>
        </p:nvCxnSpPr>
        <p:spPr>
          <a:xfrm>
            <a:off x="5969587" y="2398548"/>
            <a:ext cx="1436700" cy="944700"/>
          </a:xfrm>
          <a:prstGeom prst="straightConnector1">
            <a:avLst/>
          </a:prstGeom>
          <a:noFill/>
          <a:ln cap="flat" cmpd="sng" w="9525">
            <a:solidFill>
              <a:srgbClr val="4A7DBA"/>
            </a:solidFill>
            <a:prstDash val="solid"/>
            <a:round/>
            <a:headEnd len="sm" w="sm" type="none"/>
            <a:tailEnd len="sm" w="sm" type="none"/>
          </a:ln>
        </p:spPr>
      </p:cxnSp>
      <p:cxnSp>
        <p:nvCxnSpPr>
          <p:cNvPr id="199" name="Google Shape;199;p17"/>
          <p:cNvCxnSpPr>
            <a:stCxn id="122" idx="2"/>
          </p:cNvCxnSpPr>
          <p:nvPr/>
        </p:nvCxnSpPr>
        <p:spPr>
          <a:xfrm flipH="1" rot="10800000">
            <a:off x="5968709" y="2404585"/>
            <a:ext cx="1307400" cy="1031100"/>
          </a:xfrm>
          <a:prstGeom prst="straightConnector1">
            <a:avLst/>
          </a:prstGeom>
          <a:noFill/>
          <a:ln cap="flat" cmpd="sng" w="9525">
            <a:solidFill>
              <a:srgbClr val="4A7DBA"/>
            </a:solidFill>
            <a:prstDash val="solid"/>
            <a:round/>
            <a:headEnd len="sm" w="sm" type="none"/>
            <a:tailEnd len="sm" w="sm" type="none"/>
          </a:ln>
        </p:spPr>
      </p:cxnSp>
      <p:cxnSp>
        <p:nvCxnSpPr>
          <p:cNvPr id="200" name="Google Shape;200;p17"/>
          <p:cNvCxnSpPr>
            <a:stCxn id="155" idx="6"/>
          </p:cNvCxnSpPr>
          <p:nvPr/>
        </p:nvCxnSpPr>
        <p:spPr>
          <a:xfrm flipH="1">
            <a:off x="1190727" y="1969521"/>
            <a:ext cx="1422900" cy="1562700"/>
          </a:xfrm>
          <a:prstGeom prst="straightConnector1">
            <a:avLst/>
          </a:prstGeom>
          <a:noFill/>
          <a:ln cap="flat" cmpd="sng" w="9525">
            <a:solidFill>
              <a:srgbClr val="4A7DBA"/>
            </a:solidFill>
            <a:prstDash val="solid"/>
            <a:round/>
            <a:headEnd len="sm" w="sm" type="none"/>
            <a:tailEnd len="sm" w="sm" type="none"/>
          </a:ln>
        </p:spPr>
      </p:cxnSp>
      <p:cxnSp>
        <p:nvCxnSpPr>
          <p:cNvPr id="201" name="Google Shape;201;p17"/>
          <p:cNvCxnSpPr>
            <a:stCxn id="145" idx="7"/>
          </p:cNvCxnSpPr>
          <p:nvPr/>
        </p:nvCxnSpPr>
        <p:spPr>
          <a:xfrm rot="10800000">
            <a:off x="1175281" y="2154851"/>
            <a:ext cx="1480200" cy="2028600"/>
          </a:xfrm>
          <a:prstGeom prst="straightConnector1">
            <a:avLst/>
          </a:prstGeom>
          <a:noFill/>
          <a:ln cap="flat" cmpd="sng" w="9525">
            <a:solidFill>
              <a:srgbClr val="4A7DBA"/>
            </a:solidFill>
            <a:prstDash val="solid"/>
            <a:round/>
            <a:headEnd len="sm" w="sm" type="none"/>
            <a:tailEnd len="sm" w="sm" type="none"/>
          </a:ln>
        </p:spPr>
      </p:cxnSp>
      <p:cxnSp>
        <p:nvCxnSpPr>
          <p:cNvPr id="202" name="Google Shape;202;p17"/>
          <p:cNvCxnSpPr>
            <a:stCxn id="146" idx="5"/>
          </p:cNvCxnSpPr>
          <p:nvPr/>
        </p:nvCxnSpPr>
        <p:spPr>
          <a:xfrm rot="10800000">
            <a:off x="1175749" y="4112596"/>
            <a:ext cx="1437000" cy="187500"/>
          </a:xfrm>
          <a:prstGeom prst="straightConnector1">
            <a:avLst/>
          </a:prstGeom>
          <a:noFill/>
          <a:ln cap="flat" cmpd="sng" w="9525">
            <a:solidFill>
              <a:srgbClr val="4A7DBA"/>
            </a:solidFill>
            <a:prstDash val="solid"/>
            <a:round/>
            <a:headEnd len="sm" w="sm" type="none"/>
            <a:tailEnd len="sm" w="sm" type="none"/>
          </a:ln>
        </p:spPr>
      </p:cxnSp>
      <p:cxnSp>
        <p:nvCxnSpPr>
          <p:cNvPr id="203" name="Google Shape;203;p17"/>
          <p:cNvCxnSpPr>
            <a:endCxn id="146" idx="5"/>
          </p:cNvCxnSpPr>
          <p:nvPr/>
        </p:nvCxnSpPr>
        <p:spPr>
          <a:xfrm flipH="1" rot="10800000">
            <a:off x="1190749" y="4300096"/>
            <a:ext cx="1422000" cy="34380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384724" y="503825"/>
            <a:ext cx="171831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Algorithm :</a:t>
            </a:r>
            <a:endParaRPr/>
          </a:p>
        </p:txBody>
      </p:sp>
      <p:sp>
        <p:nvSpPr>
          <p:cNvPr id="209" name="Google Shape;209;p18"/>
          <p:cNvSpPr txBox="1"/>
          <p:nvPr/>
        </p:nvSpPr>
        <p:spPr>
          <a:xfrm>
            <a:off x="327574" y="1081101"/>
            <a:ext cx="8394065" cy="3292475"/>
          </a:xfrm>
          <a:prstGeom prst="rect">
            <a:avLst/>
          </a:prstGeom>
          <a:noFill/>
          <a:ln>
            <a:noFill/>
          </a:ln>
        </p:spPr>
        <p:txBody>
          <a:bodyPr anchorCtr="0" anchor="t" bIns="0" lIns="0" spcFirstLastPara="1" rIns="0" wrap="square" tIns="12700">
            <a:noAutofit/>
          </a:bodyPr>
          <a:lstStyle/>
          <a:p>
            <a:pPr indent="0" lvl="0" marL="12700" marR="313690" rtl="0" algn="l">
              <a:lnSpc>
                <a:spcPct val="149300"/>
              </a:lnSpc>
              <a:spcBef>
                <a:spcPts val="0"/>
              </a:spcBef>
              <a:spcAft>
                <a:spcPts val="0"/>
              </a:spcAft>
              <a:buNone/>
            </a:pPr>
            <a:r>
              <a:rPr b="1" lang="en-US" sz="1800">
                <a:solidFill>
                  <a:schemeClr val="dk1"/>
                </a:solidFill>
                <a:latin typeface="Arial"/>
                <a:ea typeface="Arial"/>
                <a:cs typeface="Arial"/>
                <a:sym typeface="Arial"/>
              </a:rPr>
              <a:t>Step 1</a:t>
            </a:r>
            <a:r>
              <a:rPr lang="en-US" sz="1800">
                <a:solidFill>
                  <a:schemeClr val="dk1"/>
                </a:solidFill>
                <a:latin typeface="Arial"/>
                <a:ea typeface="Arial"/>
                <a:cs typeface="Arial"/>
                <a:sym typeface="Arial"/>
              </a:rPr>
              <a:t>: Each cell (u,i) of user-item matrix contains the rating (from 1 to 5, 0 if no  rating) of the movie i by the user u.</a:t>
            </a:r>
            <a:endParaRPr sz="1800">
              <a:solidFill>
                <a:schemeClr val="dk1"/>
              </a:solidFill>
              <a:latin typeface="Arial"/>
              <a:ea typeface="Arial"/>
              <a:cs typeface="Arial"/>
              <a:sym typeface="Arial"/>
            </a:endParaRPr>
          </a:p>
          <a:p>
            <a:pPr indent="0" lvl="0" marL="12700" marR="123189" rtl="0" algn="l">
              <a:lnSpc>
                <a:spcPct val="149300"/>
              </a:lnSpc>
              <a:spcBef>
                <a:spcPts val="1050"/>
              </a:spcBef>
              <a:spcAft>
                <a:spcPts val="0"/>
              </a:spcAft>
              <a:buNone/>
            </a:pPr>
            <a:r>
              <a:rPr b="1" lang="en-US" sz="1800">
                <a:solidFill>
                  <a:schemeClr val="dk1"/>
                </a:solidFill>
                <a:latin typeface="Arial"/>
                <a:ea typeface="Arial"/>
                <a:cs typeface="Arial"/>
                <a:sym typeface="Arial"/>
              </a:rPr>
              <a:t>Step 2</a:t>
            </a:r>
            <a:r>
              <a:rPr lang="en-US" sz="1800">
                <a:solidFill>
                  <a:schemeClr val="dk1"/>
                </a:solidFill>
                <a:latin typeface="Arial"/>
                <a:ea typeface="Arial"/>
                <a:cs typeface="Arial"/>
                <a:sym typeface="Arial"/>
              </a:rPr>
              <a:t>: The input vector for first user x = (r1, r2,.......,rm) contains all its ratings for  all the movies.It is then fed into the network.</a:t>
            </a:r>
            <a:endParaRPr sz="1800">
              <a:solidFill>
                <a:schemeClr val="dk1"/>
              </a:solidFill>
              <a:latin typeface="Arial"/>
              <a:ea typeface="Arial"/>
              <a:cs typeface="Arial"/>
              <a:sym typeface="Arial"/>
            </a:endParaRPr>
          </a:p>
          <a:p>
            <a:pPr indent="0" lvl="0" marL="12700" marR="213995" rtl="0" algn="l">
              <a:lnSpc>
                <a:spcPct val="149300"/>
              </a:lnSpc>
              <a:spcBef>
                <a:spcPts val="1050"/>
              </a:spcBef>
              <a:spcAft>
                <a:spcPts val="0"/>
              </a:spcAft>
              <a:buNone/>
            </a:pPr>
            <a:r>
              <a:rPr b="1" lang="en-US" sz="1800">
                <a:solidFill>
                  <a:schemeClr val="dk1"/>
                </a:solidFill>
                <a:latin typeface="Arial"/>
                <a:ea typeface="Arial"/>
                <a:cs typeface="Arial"/>
                <a:sym typeface="Arial"/>
              </a:rPr>
              <a:t>Step 3</a:t>
            </a:r>
            <a:r>
              <a:rPr lang="en-US" sz="1800">
                <a:solidFill>
                  <a:schemeClr val="dk1"/>
                </a:solidFill>
                <a:latin typeface="Arial"/>
                <a:ea typeface="Arial"/>
                <a:cs typeface="Arial"/>
                <a:sym typeface="Arial"/>
              </a:rPr>
              <a:t>: The input vector x is encoded into a vector z of lower dimensions using a  mapping function f (here </a:t>
            </a:r>
            <a:r>
              <a:rPr lang="en-US" sz="1800">
                <a:solidFill>
                  <a:schemeClr val="dk1"/>
                </a:solidFill>
              </a:rPr>
              <a:t>Sigmoid </a:t>
            </a:r>
            <a:r>
              <a:rPr lang="en-US" sz="1800">
                <a:solidFill>
                  <a:schemeClr val="dk1"/>
                </a:solidFill>
                <a:latin typeface="Arial"/>
                <a:ea typeface="Arial"/>
                <a:cs typeface="Arial"/>
                <a:sym typeface="Arial"/>
              </a:rPr>
              <a:t>function).</a:t>
            </a:r>
            <a:endParaRPr sz="1800">
              <a:solidFill>
                <a:schemeClr val="dk1"/>
              </a:solidFill>
              <a:latin typeface="Arial"/>
              <a:ea typeface="Arial"/>
              <a:cs typeface="Arial"/>
              <a:sym typeface="Arial"/>
            </a:endParaRPr>
          </a:p>
          <a:p>
            <a:pPr indent="0" lvl="0" marL="0" marR="0" rtl="0" algn="l">
              <a:lnSpc>
                <a:spcPct val="100000"/>
              </a:lnSpc>
              <a:spcBef>
                <a:spcPts val="45"/>
              </a:spcBef>
              <a:spcAft>
                <a:spcPts val="0"/>
              </a:spcAft>
              <a:buNone/>
            </a:pPr>
            <a:r>
              <a:t/>
            </a:r>
            <a:endParaRPr sz="1800">
              <a:solidFill>
                <a:schemeClr val="dk1"/>
              </a:solidFill>
              <a:latin typeface="Arial"/>
              <a:ea typeface="Arial"/>
              <a:cs typeface="Arial"/>
              <a:sym typeface="Arial"/>
            </a:endParaRPr>
          </a:p>
          <a:p>
            <a:pPr indent="0" lvl="0" marL="1440815" marR="0" rtl="0" algn="l">
              <a:lnSpc>
                <a:spcPct val="100000"/>
              </a:lnSpc>
              <a:spcBef>
                <a:spcPts val="0"/>
              </a:spcBef>
              <a:spcAft>
                <a:spcPts val="0"/>
              </a:spcAft>
              <a:buNone/>
            </a:pPr>
            <a:r>
              <a:rPr lang="en-US" sz="1800">
                <a:solidFill>
                  <a:schemeClr val="dk1"/>
                </a:solidFill>
                <a:latin typeface="Arial"/>
                <a:ea typeface="Arial"/>
                <a:cs typeface="Arial"/>
                <a:sym typeface="Arial"/>
              </a:rPr>
              <a:t>z = f(Wx + b) where W is the vector of input weights and b is the bias</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3" name="Shape 213"/>
        <p:cNvGrpSpPr/>
        <p:nvPr/>
      </p:nvGrpSpPr>
      <p:grpSpPr>
        <a:xfrm>
          <a:off x="0" y="0"/>
          <a:ext cx="0" cy="0"/>
          <a:chOff x="0" y="0"/>
          <a:chExt cx="0" cy="0"/>
        </a:xfrm>
      </p:grpSpPr>
      <p:sp>
        <p:nvSpPr>
          <p:cNvPr id="214" name="Google Shape;214;p19"/>
          <p:cNvSpPr txBox="1"/>
          <p:nvPr/>
        </p:nvSpPr>
        <p:spPr>
          <a:xfrm>
            <a:off x="327574" y="89350"/>
            <a:ext cx="8234045" cy="3568700"/>
          </a:xfrm>
          <a:prstGeom prst="rect">
            <a:avLst/>
          </a:prstGeom>
          <a:noFill/>
          <a:ln>
            <a:noFill/>
          </a:ln>
        </p:spPr>
        <p:txBody>
          <a:bodyPr anchorCtr="0" anchor="t" bIns="0" lIns="0" spcFirstLastPara="1" rIns="0" wrap="square" tIns="12700">
            <a:noAutofit/>
          </a:bodyPr>
          <a:lstStyle/>
          <a:p>
            <a:pPr indent="0" lvl="0" marL="12700" marR="203200" rtl="0" algn="l">
              <a:lnSpc>
                <a:spcPct val="149300"/>
              </a:lnSpc>
              <a:spcBef>
                <a:spcPts val="0"/>
              </a:spcBef>
              <a:spcAft>
                <a:spcPts val="0"/>
              </a:spcAft>
              <a:buNone/>
            </a:pPr>
            <a:r>
              <a:rPr b="1" lang="en-US" sz="1800">
                <a:solidFill>
                  <a:schemeClr val="dk1"/>
                </a:solidFill>
                <a:latin typeface="Arial"/>
                <a:ea typeface="Arial"/>
                <a:cs typeface="Arial"/>
                <a:sym typeface="Arial"/>
              </a:rPr>
              <a:t>Step 4</a:t>
            </a:r>
            <a:r>
              <a:rPr lang="en-US" sz="1800">
                <a:solidFill>
                  <a:schemeClr val="dk1"/>
                </a:solidFill>
                <a:latin typeface="Arial"/>
                <a:ea typeface="Arial"/>
                <a:cs typeface="Arial"/>
                <a:sym typeface="Arial"/>
              </a:rPr>
              <a:t>: z is then decoded into the output vector y of same dimensions as x.The  aim is to replicate x(input vector).</a:t>
            </a:r>
            <a:endParaRPr sz="1800">
              <a:solidFill>
                <a:schemeClr val="dk1"/>
              </a:solidFill>
              <a:latin typeface="Arial"/>
              <a:ea typeface="Arial"/>
              <a:cs typeface="Arial"/>
              <a:sym typeface="Arial"/>
            </a:endParaRPr>
          </a:p>
          <a:p>
            <a:pPr indent="0" lvl="0" marL="12700" marR="565150" rtl="0" algn="l">
              <a:lnSpc>
                <a:spcPct val="149300"/>
              </a:lnSpc>
              <a:spcBef>
                <a:spcPts val="1050"/>
              </a:spcBef>
              <a:spcAft>
                <a:spcPts val="0"/>
              </a:spcAft>
              <a:buNone/>
            </a:pPr>
            <a:r>
              <a:rPr b="1" lang="en-US" sz="1800">
                <a:solidFill>
                  <a:schemeClr val="dk1"/>
                </a:solidFill>
                <a:latin typeface="Arial"/>
                <a:ea typeface="Arial"/>
                <a:cs typeface="Arial"/>
                <a:sym typeface="Arial"/>
              </a:rPr>
              <a:t>Step 5</a:t>
            </a:r>
            <a:r>
              <a:rPr lang="en-US" sz="1800">
                <a:solidFill>
                  <a:schemeClr val="dk1"/>
                </a:solidFill>
                <a:latin typeface="Arial"/>
                <a:ea typeface="Arial"/>
                <a:cs typeface="Arial"/>
                <a:sym typeface="Arial"/>
              </a:rPr>
              <a:t>: Then we compute reconstruction error d(x,y) = ||x-y||. Our goal is to  minimize the reconstruction error.</a:t>
            </a:r>
            <a:endParaRPr sz="1800">
              <a:solidFill>
                <a:schemeClr val="dk1"/>
              </a:solidFill>
              <a:latin typeface="Arial"/>
              <a:ea typeface="Arial"/>
              <a:cs typeface="Arial"/>
              <a:sym typeface="Arial"/>
            </a:endParaRPr>
          </a:p>
          <a:p>
            <a:pPr indent="0" lvl="0" marL="12700" marR="5080" rtl="0" algn="l">
              <a:lnSpc>
                <a:spcPct val="149300"/>
              </a:lnSpc>
              <a:spcBef>
                <a:spcPts val="1050"/>
              </a:spcBef>
              <a:spcAft>
                <a:spcPts val="0"/>
              </a:spcAft>
              <a:buNone/>
            </a:pPr>
            <a:r>
              <a:rPr b="1" lang="en-US" sz="1800">
                <a:solidFill>
                  <a:schemeClr val="dk1"/>
                </a:solidFill>
                <a:latin typeface="Arial"/>
                <a:ea typeface="Arial"/>
                <a:cs typeface="Arial"/>
                <a:sym typeface="Arial"/>
              </a:rPr>
              <a:t>Step 6</a:t>
            </a:r>
            <a:r>
              <a:rPr lang="en-US" sz="1800">
                <a:solidFill>
                  <a:schemeClr val="dk1"/>
                </a:solidFill>
                <a:latin typeface="Arial"/>
                <a:ea typeface="Arial"/>
                <a:cs typeface="Arial"/>
                <a:sym typeface="Arial"/>
              </a:rPr>
              <a:t>: This step is essentially gradient descent.The error is back propagated  from right to left. The weights are updated according to how much they are  responsible for the error. The learning rate decides by how much we are updating  the weights.</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8" name="Shape 218"/>
        <p:cNvGrpSpPr/>
        <p:nvPr/>
      </p:nvGrpSpPr>
      <p:grpSpPr>
        <a:xfrm>
          <a:off x="0" y="0"/>
          <a:ext cx="0" cy="0"/>
          <a:chOff x="0" y="0"/>
          <a:chExt cx="0" cy="0"/>
        </a:xfrm>
      </p:grpSpPr>
      <p:sp>
        <p:nvSpPr>
          <p:cNvPr id="219" name="Google Shape;219;p20"/>
          <p:cNvSpPr txBox="1"/>
          <p:nvPr/>
        </p:nvSpPr>
        <p:spPr>
          <a:xfrm>
            <a:off x="327574" y="331780"/>
            <a:ext cx="8079105" cy="12522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Step 7</a:t>
            </a:r>
            <a:r>
              <a:rPr lang="en-US" sz="1800">
                <a:solidFill>
                  <a:schemeClr val="dk1"/>
                </a:solidFill>
                <a:latin typeface="Arial"/>
                <a:ea typeface="Arial"/>
                <a:cs typeface="Arial"/>
                <a:sym typeface="Arial"/>
              </a:rPr>
              <a:t>: The steps 1-6 are repeated for each user.</a:t>
            </a:r>
            <a:endParaRPr sz="1800">
              <a:solidFill>
                <a:schemeClr val="dk1"/>
              </a:solidFill>
              <a:latin typeface="Arial"/>
              <a:ea typeface="Arial"/>
              <a:cs typeface="Arial"/>
              <a:sym typeface="Arial"/>
            </a:endParaRPr>
          </a:p>
          <a:p>
            <a:pPr indent="0" lvl="0" marL="12700" marR="5080" rtl="0" algn="l">
              <a:lnSpc>
                <a:spcPct val="149300"/>
              </a:lnSpc>
              <a:spcBef>
                <a:spcPts val="1050"/>
              </a:spcBef>
              <a:spcAft>
                <a:spcPts val="0"/>
              </a:spcAft>
              <a:buNone/>
            </a:pPr>
            <a:r>
              <a:rPr b="1" lang="en-US" sz="1800">
                <a:solidFill>
                  <a:schemeClr val="dk1"/>
                </a:solidFill>
                <a:latin typeface="Arial"/>
                <a:ea typeface="Arial"/>
                <a:cs typeface="Arial"/>
                <a:sym typeface="Arial"/>
              </a:rPr>
              <a:t>Step 8</a:t>
            </a:r>
            <a:r>
              <a:rPr lang="en-US" sz="1800">
                <a:solidFill>
                  <a:schemeClr val="dk1"/>
                </a:solidFill>
                <a:latin typeface="Arial"/>
                <a:ea typeface="Arial"/>
                <a:cs typeface="Arial"/>
                <a:sym typeface="Arial"/>
              </a:rPr>
              <a:t>: When the whole training set passes through the network, that makes an  epoch. We redo more epochs to improve the accuracy of the model.</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1"/>
          <p:cNvSpPr txBox="1"/>
          <p:nvPr>
            <p:ph type="title"/>
          </p:nvPr>
        </p:nvSpPr>
        <p:spPr>
          <a:xfrm>
            <a:off x="256125" y="317100"/>
            <a:ext cx="4512300" cy="108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K-Fold Cross Validation</a:t>
            </a:r>
            <a:endParaRPr/>
          </a:p>
        </p:txBody>
      </p:sp>
      <p:sp>
        <p:nvSpPr>
          <p:cNvPr id="225" name="Google Shape;225;p21"/>
          <p:cNvSpPr txBox="1"/>
          <p:nvPr>
            <p:ph idx="1" type="body"/>
          </p:nvPr>
        </p:nvSpPr>
        <p:spPr>
          <a:xfrm>
            <a:off x="392161" y="1176351"/>
            <a:ext cx="8359800" cy="3168600"/>
          </a:xfrm>
          <a:prstGeom prst="rect">
            <a:avLst/>
          </a:prstGeom>
        </p:spPr>
        <p:txBody>
          <a:bodyPr anchorCtr="0" anchor="t" bIns="0" lIns="0" spcFirstLastPara="1" rIns="0" wrap="square" tIns="0">
            <a:noAutofit/>
          </a:bodyPr>
          <a:lstStyle/>
          <a:p>
            <a:pPr indent="-342900" lvl="0" marL="457200" rtl="0" algn="l">
              <a:spcBef>
                <a:spcPts val="0"/>
              </a:spcBef>
              <a:spcAft>
                <a:spcPts val="0"/>
              </a:spcAft>
              <a:buClr>
                <a:srgbClr val="555555"/>
              </a:buClr>
              <a:buSzPts val="1800"/>
              <a:buFont typeface="Calibri"/>
              <a:buChar char="●"/>
            </a:pPr>
            <a:r>
              <a:rPr lang="en-US">
                <a:solidFill>
                  <a:srgbClr val="555555"/>
                </a:solidFill>
                <a:highlight>
                  <a:srgbClr val="FFFFFF"/>
                </a:highlight>
                <a:latin typeface="Calibri"/>
                <a:ea typeface="Calibri"/>
                <a:cs typeface="Calibri"/>
                <a:sym typeface="Calibri"/>
              </a:rPr>
              <a:t>Cross-validation is a resampling procedure used to evaluate machine learning models on a limited data sample.</a:t>
            </a:r>
            <a:endParaRPr>
              <a:solidFill>
                <a:srgbClr val="555555"/>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a:solidFill>
                <a:srgbClr val="555555"/>
              </a:solidFill>
              <a:highlight>
                <a:srgbClr val="FFFFFF"/>
              </a:highlight>
              <a:latin typeface="Calibri"/>
              <a:ea typeface="Calibri"/>
              <a:cs typeface="Calibri"/>
              <a:sym typeface="Calibri"/>
            </a:endParaRPr>
          </a:p>
          <a:p>
            <a:pPr indent="-342900" lvl="0" marL="457200" rtl="0" algn="l">
              <a:spcBef>
                <a:spcPts val="0"/>
              </a:spcBef>
              <a:spcAft>
                <a:spcPts val="0"/>
              </a:spcAft>
              <a:buClr>
                <a:srgbClr val="555555"/>
              </a:buClr>
              <a:buSzPts val="1800"/>
              <a:buFont typeface="Calibri"/>
              <a:buChar char="●"/>
            </a:pPr>
            <a:r>
              <a:rPr lang="en-US">
                <a:solidFill>
                  <a:srgbClr val="555555"/>
                </a:solidFill>
                <a:highlight>
                  <a:srgbClr val="FFFFFF"/>
                </a:highlight>
                <a:latin typeface="Calibri"/>
                <a:ea typeface="Calibri"/>
                <a:cs typeface="Calibri"/>
                <a:sym typeface="Calibri"/>
              </a:rPr>
              <a:t>Motivation is to use a limited sample in order to estimate how the model is expected to perform in general when used to make predictions on data not used during the training of the model.</a:t>
            </a:r>
            <a:endParaRPr>
              <a:solidFill>
                <a:srgbClr val="555555"/>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a:solidFill>
                <a:srgbClr val="555555"/>
              </a:solidFill>
              <a:highlight>
                <a:srgbClr val="FFFFFF"/>
              </a:highlight>
              <a:latin typeface="Calibri"/>
              <a:ea typeface="Calibri"/>
              <a:cs typeface="Calibri"/>
              <a:sym typeface="Calibri"/>
            </a:endParaRPr>
          </a:p>
          <a:p>
            <a:pPr indent="-342900" lvl="0" marL="457200" rtl="0" algn="l">
              <a:spcBef>
                <a:spcPts val="0"/>
              </a:spcBef>
              <a:spcAft>
                <a:spcPts val="0"/>
              </a:spcAft>
              <a:buClr>
                <a:srgbClr val="555555"/>
              </a:buClr>
              <a:buSzPts val="1800"/>
              <a:buFont typeface="Calibri"/>
              <a:buChar char="●"/>
            </a:pPr>
            <a:r>
              <a:rPr lang="en-US">
                <a:solidFill>
                  <a:srgbClr val="555555"/>
                </a:solidFill>
                <a:highlight>
                  <a:srgbClr val="FFFFFF"/>
                </a:highlight>
                <a:latin typeface="Calibri"/>
                <a:ea typeface="Calibri"/>
                <a:cs typeface="Calibri"/>
                <a:sym typeface="Calibri"/>
              </a:rPr>
              <a:t>Parameter  ‘k‘ refers to the number of groups that a given data sample is to be split into.</a:t>
            </a:r>
            <a:endParaRPr>
              <a:solidFill>
                <a:srgbClr val="555555"/>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a:solidFill>
                <a:srgbClr val="555555"/>
              </a:solidFill>
              <a:highlight>
                <a:srgbClr val="FFFFFF"/>
              </a:highlight>
              <a:latin typeface="Calibri"/>
              <a:ea typeface="Calibri"/>
              <a:cs typeface="Calibri"/>
              <a:sym typeface="Calibri"/>
            </a:endParaRPr>
          </a:p>
          <a:p>
            <a:pPr indent="-342900" lvl="0" marL="457200" rtl="0" algn="l">
              <a:spcBef>
                <a:spcPts val="0"/>
              </a:spcBef>
              <a:spcAft>
                <a:spcPts val="0"/>
              </a:spcAft>
              <a:buClr>
                <a:srgbClr val="555555"/>
              </a:buClr>
              <a:buSzPts val="1800"/>
              <a:buFont typeface="Calibri"/>
              <a:buChar char="●"/>
            </a:pPr>
            <a:r>
              <a:rPr lang="en-US">
                <a:solidFill>
                  <a:srgbClr val="555555"/>
                </a:solidFill>
                <a:highlight>
                  <a:srgbClr val="FFFFFF"/>
                </a:highlight>
                <a:latin typeface="Calibri"/>
                <a:ea typeface="Calibri"/>
                <a:cs typeface="Calibri"/>
                <a:sym typeface="Calibri"/>
              </a:rPr>
              <a:t>We have taken value of k =5, thus making it 5-fold cross validation.</a:t>
            </a:r>
            <a:endParaRPr>
              <a:solidFill>
                <a:srgbClr val="555555"/>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150">
              <a:solidFill>
                <a:srgbClr val="555555"/>
              </a:solidFill>
              <a:highlight>
                <a:srgbClr val="FFFFFF"/>
              </a:highlight>
            </a:endParaRPr>
          </a:p>
          <a:p>
            <a:pPr indent="0" lvl="0" marL="0" rtl="0" algn="l">
              <a:spcBef>
                <a:spcPts val="0"/>
              </a:spcBef>
              <a:spcAft>
                <a:spcPts val="0"/>
              </a:spcAft>
              <a:buNone/>
            </a:pPr>
            <a:r>
              <a:t/>
            </a:r>
            <a:endParaRPr sz="1150">
              <a:solidFill>
                <a:srgbClr val="555555"/>
              </a:solidFill>
              <a:highlight>
                <a:srgbClr val="FFFFFF"/>
              </a:highlight>
            </a:endParaRPr>
          </a:p>
          <a:p>
            <a:pPr indent="0" lvl="0" marL="0" rtl="0" algn="l">
              <a:spcBef>
                <a:spcPts val="0"/>
              </a:spcBef>
              <a:spcAft>
                <a:spcPts val="0"/>
              </a:spcAft>
              <a:buNone/>
            </a:pPr>
            <a:r>
              <a:rPr lang="en-US" sz="1150">
                <a:solidFill>
                  <a:srgbClr val="555555"/>
                </a:solidFill>
                <a:highlight>
                  <a:srgbClr val="FFFFFF"/>
                </a:highlight>
              </a:rPr>
              <a:t>	</a:t>
            </a:r>
            <a:endParaRPr sz="1150">
              <a:solidFill>
                <a:srgbClr val="555555"/>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txBox="1"/>
          <p:nvPr>
            <p:ph type="title"/>
          </p:nvPr>
        </p:nvSpPr>
        <p:spPr>
          <a:xfrm>
            <a:off x="256124" y="317100"/>
            <a:ext cx="2651700" cy="45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Procedure:</a:t>
            </a:r>
            <a:endParaRPr/>
          </a:p>
        </p:txBody>
      </p:sp>
      <p:sp>
        <p:nvSpPr>
          <p:cNvPr id="231" name="Google Shape;231;p22"/>
          <p:cNvSpPr txBox="1"/>
          <p:nvPr>
            <p:ph idx="1" type="body"/>
          </p:nvPr>
        </p:nvSpPr>
        <p:spPr>
          <a:xfrm>
            <a:off x="392161" y="1176351"/>
            <a:ext cx="8359800" cy="31686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US">
                <a:solidFill>
                  <a:srgbClr val="555555"/>
                </a:solidFill>
                <a:highlight>
                  <a:srgbClr val="FFFFFF"/>
                </a:highlight>
                <a:latin typeface="Calibri"/>
                <a:ea typeface="Calibri"/>
                <a:cs typeface="Calibri"/>
                <a:sym typeface="Calibri"/>
              </a:rPr>
              <a:t>The procedure is as follow:</a:t>
            </a:r>
            <a:endParaRPr>
              <a:solidFill>
                <a:srgbClr val="555555"/>
              </a:solidFill>
              <a:highlight>
                <a:srgbClr val="FFFFFF"/>
              </a:highlight>
              <a:latin typeface="Calibri"/>
              <a:ea typeface="Calibri"/>
              <a:cs typeface="Calibri"/>
              <a:sym typeface="Calibri"/>
            </a:endParaRPr>
          </a:p>
          <a:p>
            <a:pPr indent="-342900" lvl="0" marL="457200" rtl="0" algn="l">
              <a:lnSpc>
                <a:spcPct val="115000"/>
              </a:lnSpc>
              <a:spcBef>
                <a:spcPts val="2200"/>
              </a:spcBef>
              <a:spcAft>
                <a:spcPts val="0"/>
              </a:spcAft>
              <a:buClr>
                <a:srgbClr val="555555"/>
              </a:buClr>
              <a:buSzPts val="1800"/>
              <a:buFont typeface="Calibri"/>
              <a:buAutoNum type="arabicPeriod"/>
            </a:pPr>
            <a:r>
              <a:rPr lang="en-US">
                <a:solidFill>
                  <a:srgbClr val="555555"/>
                </a:solidFill>
                <a:highlight>
                  <a:srgbClr val="FFFFFF"/>
                </a:highlight>
                <a:latin typeface="Calibri"/>
                <a:ea typeface="Calibri"/>
                <a:cs typeface="Calibri"/>
                <a:sym typeface="Calibri"/>
              </a:rPr>
              <a:t>Shuffle the dataset randomly.</a:t>
            </a:r>
            <a:endParaRPr>
              <a:solidFill>
                <a:srgbClr val="555555"/>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rgbClr val="555555"/>
              </a:buClr>
              <a:buSzPts val="1800"/>
              <a:buFont typeface="Calibri"/>
              <a:buAutoNum type="arabicPeriod"/>
            </a:pPr>
            <a:r>
              <a:rPr lang="en-US">
                <a:solidFill>
                  <a:srgbClr val="555555"/>
                </a:solidFill>
                <a:highlight>
                  <a:srgbClr val="FFFFFF"/>
                </a:highlight>
                <a:latin typeface="Calibri"/>
                <a:ea typeface="Calibri"/>
                <a:cs typeface="Calibri"/>
                <a:sym typeface="Calibri"/>
              </a:rPr>
              <a:t>Split the dataset into k(in our case 5) groups.</a:t>
            </a:r>
            <a:endParaRPr>
              <a:solidFill>
                <a:srgbClr val="555555"/>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rgbClr val="555555"/>
              </a:buClr>
              <a:buSzPts val="1800"/>
              <a:buFont typeface="Calibri"/>
              <a:buAutoNum type="arabicPeriod"/>
            </a:pPr>
            <a:r>
              <a:rPr lang="en-US">
                <a:solidFill>
                  <a:srgbClr val="555555"/>
                </a:solidFill>
                <a:highlight>
                  <a:srgbClr val="FFFFFF"/>
                </a:highlight>
                <a:latin typeface="Calibri"/>
                <a:ea typeface="Calibri"/>
                <a:cs typeface="Calibri"/>
                <a:sym typeface="Calibri"/>
              </a:rPr>
              <a:t>For each unique group:</a:t>
            </a:r>
            <a:endParaRPr>
              <a:solidFill>
                <a:srgbClr val="555555"/>
              </a:solidFill>
              <a:highlight>
                <a:srgbClr val="FFFFFF"/>
              </a:highlight>
              <a:latin typeface="Calibri"/>
              <a:ea typeface="Calibri"/>
              <a:cs typeface="Calibri"/>
              <a:sym typeface="Calibri"/>
            </a:endParaRPr>
          </a:p>
          <a:p>
            <a:pPr indent="-342900" lvl="1" marL="914400" rtl="0" algn="l">
              <a:lnSpc>
                <a:spcPct val="115000"/>
              </a:lnSpc>
              <a:spcBef>
                <a:spcPts val="0"/>
              </a:spcBef>
              <a:spcAft>
                <a:spcPts val="0"/>
              </a:spcAft>
              <a:buClr>
                <a:srgbClr val="555555"/>
              </a:buClr>
              <a:buSzPts val="1800"/>
              <a:buFont typeface="Calibri"/>
              <a:buAutoNum type="arabicPeriod"/>
            </a:pPr>
            <a:r>
              <a:rPr lang="en-US">
                <a:solidFill>
                  <a:srgbClr val="555555"/>
                </a:solidFill>
                <a:highlight>
                  <a:srgbClr val="FFFFFF"/>
                </a:highlight>
              </a:rPr>
              <a:t>Take the group as a testing data set</a:t>
            </a:r>
            <a:endParaRPr>
              <a:solidFill>
                <a:srgbClr val="555555"/>
              </a:solidFill>
              <a:highlight>
                <a:srgbClr val="FFFFFF"/>
              </a:highlight>
            </a:endParaRPr>
          </a:p>
          <a:p>
            <a:pPr indent="-342900" lvl="1" marL="914400" rtl="0" algn="l">
              <a:lnSpc>
                <a:spcPct val="115000"/>
              </a:lnSpc>
              <a:spcBef>
                <a:spcPts val="0"/>
              </a:spcBef>
              <a:spcAft>
                <a:spcPts val="0"/>
              </a:spcAft>
              <a:buClr>
                <a:srgbClr val="555555"/>
              </a:buClr>
              <a:buSzPts val="1800"/>
              <a:buFont typeface="Calibri"/>
              <a:buAutoNum type="arabicPeriod"/>
            </a:pPr>
            <a:r>
              <a:rPr lang="en-US">
                <a:solidFill>
                  <a:srgbClr val="555555"/>
                </a:solidFill>
                <a:highlight>
                  <a:srgbClr val="FFFFFF"/>
                </a:highlight>
              </a:rPr>
              <a:t>Take the remaining groups as a training data set</a:t>
            </a:r>
            <a:endParaRPr>
              <a:solidFill>
                <a:srgbClr val="555555"/>
              </a:solidFill>
              <a:highlight>
                <a:srgbClr val="FFFFFF"/>
              </a:highlight>
            </a:endParaRPr>
          </a:p>
          <a:p>
            <a:pPr indent="-342900" lvl="1" marL="914400" rtl="0" algn="l">
              <a:lnSpc>
                <a:spcPct val="115000"/>
              </a:lnSpc>
              <a:spcBef>
                <a:spcPts val="0"/>
              </a:spcBef>
              <a:spcAft>
                <a:spcPts val="0"/>
              </a:spcAft>
              <a:buClr>
                <a:srgbClr val="555555"/>
              </a:buClr>
              <a:buSzPts val="1800"/>
              <a:buFont typeface="Calibri"/>
              <a:buAutoNum type="arabicPeriod"/>
            </a:pPr>
            <a:r>
              <a:rPr lang="en-US">
                <a:solidFill>
                  <a:srgbClr val="555555"/>
                </a:solidFill>
                <a:highlight>
                  <a:srgbClr val="FFFFFF"/>
                </a:highlight>
              </a:rPr>
              <a:t>Train a model on the training set and evaluate it on the test set</a:t>
            </a:r>
            <a:endParaRPr>
              <a:solidFill>
                <a:srgbClr val="555555"/>
              </a:solidFill>
              <a:highlight>
                <a:srgbClr val="FFFFFF"/>
              </a:highlight>
            </a:endParaRPr>
          </a:p>
          <a:p>
            <a:pPr indent="-342900" lvl="1" marL="914400" rtl="0" algn="l">
              <a:lnSpc>
                <a:spcPct val="115000"/>
              </a:lnSpc>
              <a:spcBef>
                <a:spcPts val="0"/>
              </a:spcBef>
              <a:spcAft>
                <a:spcPts val="0"/>
              </a:spcAft>
              <a:buClr>
                <a:srgbClr val="555555"/>
              </a:buClr>
              <a:buSzPts val="1800"/>
              <a:buFont typeface="Calibri"/>
              <a:buAutoNum type="arabicPeriod"/>
            </a:pPr>
            <a:r>
              <a:rPr lang="en-US">
                <a:solidFill>
                  <a:srgbClr val="555555"/>
                </a:solidFill>
                <a:highlight>
                  <a:srgbClr val="FFFFFF"/>
                </a:highlight>
              </a:rPr>
              <a:t>Retain the evaluation score and discard the model.</a:t>
            </a:r>
            <a:endParaRPr>
              <a:solidFill>
                <a:srgbClr val="555555"/>
              </a:solidFill>
              <a:highlight>
                <a:srgbClr val="FFFFFF"/>
              </a:highlight>
            </a:endParaRPr>
          </a:p>
          <a:p>
            <a:pPr indent="-342900" lvl="0" marL="457200" rtl="0" algn="l">
              <a:lnSpc>
                <a:spcPct val="115000"/>
              </a:lnSpc>
              <a:spcBef>
                <a:spcPts val="0"/>
              </a:spcBef>
              <a:spcAft>
                <a:spcPts val="0"/>
              </a:spcAft>
              <a:buClr>
                <a:srgbClr val="555555"/>
              </a:buClr>
              <a:buSzPts val="1800"/>
              <a:buFont typeface="Calibri"/>
              <a:buAutoNum type="arabicPeriod"/>
            </a:pPr>
            <a:r>
              <a:rPr lang="en-US">
                <a:solidFill>
                  <a:srgbClr val="555555"/>
                </a:solidFill>
                <a:highlight>
                  <a:srgbClr val="FFFFFF"/>
                </a:highlight>
                <a:latin typeface="Calibri"/>
                <a:ea typeface="Calibri"/>
                <a:cs typeface="Calibri"/>
                <a:sym typeface="Calibri"/>
              </a:rPr>
              <a:t>Summarize the skill of the model using the evaluation scores.</a:t>
            </a:r>
            <a:endParaRPr>
              <a:solidFill>
                <a:srgbClr val="555555"/>
              </a:solidFill>
              <a:highlight>
                <a:srgbClr val="FFFFFF"/>
              </a:highlight>
              <a:latin typeface="Calibri"/>
              <a:ea typeface="Calibri"/>
              <a:cs typeface="Calibri"/>
              <a:sym typeface="Calibri"/>
            </a:endParaRPr>
          </a:p>
          <a:p>
            <a:pPr indent="0" lvl="0" marL="0" rtl="0" algn="l">
              <a:spcBef>
                <a:spcPts val="22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txBox="1"/>
          <p:nvPr>
            <p:ph type="title"/>
          </p:nvPr>
        </p:nvSpPr>
        <p:spPr>
          <a:xfrm>
            <a:off x="256124" y="317100"/>
            <a:ext cx="2651700" cy="45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Dataset splitting:</a:t>
            </a:r>
            <a:endParaRPr/>
          </a:p>
        </p:txBody>
      </p:sp>
      <p:sp>
        <p:nvSpPr>
          <p:cNvPr id="237" name="Google Shape;237;p23"/>
          <p:cNvSpPr txBox="1"/>
          <p:nvPr>
            <p:ph idx="1" type="body"/>
          </p:nvPr>
        </p:nvSpPr>
        <p:spPr>
          <a:xfrm>
            <a:off x="392161" y="1176351"/>
            <a:ext cx="8359800" cy="31686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We have splitted the dataset into 5 different ratios of training and test data.</a:t>
            </a:r>
            <a:endParaRPr sz="20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They are as follows:		</a:t>
            </a:r>
            <a:endParaRPr sz="2000">
              <a:latin typeface="Calibri"/>
              <a:ea typeface="Calibri"/>
              <a:cs typeface="Calibri"/>
              <a:sym typeface="Calibri"/>
            </a:endParaRPr>
          </a:p>
          <a:p>
            <a:pPr indent="-355600" lvl="1" marL="914400" rtl="0" algn="l">
              <a:spcBef>
                <a:spcPts val="0"/>
              </a:spcBef>
              <a:spcAft>
                <a:spcPts val="0"/>
              </a:spcAft>
              <a:buSzPts val="2000"/>
              <a:buFont typeface="Calibri"/>
              <a:buChar char="○"/>
            </a:pPr>
            <a:r>
              <a:rPr lang="en-US" sz="2000"/>
              <a:t>50-50 for training dataset and testing dataset.</a:t>
            </a:r>
            <a:endParaRPr sz="2000"/>
          </a:p>
          <a:p>
            <a:pPr indent="-355600" lvl="1" marL="914400" rtl="0" algn="l">
              <a:spcBef>
                <a:spcPts val="0"/>
              </a:spcBef>
              <a:spcAft>
                <a:spcPts val="0"/>
              </a:spcAft>
              <a:buSzPts val="2000"/>
              <a:buFont typeface="Calibri"/>
              <a:buChar char="○"/>
            </a:pPr>
            <a:r>
              <a:rPr lang="en-US" sz="2000"/>
              <a:t>60-40 for training dataset and testing dataset.</a:t>
            </a:r>
            <a:endParaRPr sz="2000"/>
          </a:p>
          <a:p>
            <a:pPr indent="-355600" lvl="1" marL="914400" rtl="0" algn="l">
              <a:spcBef>
                <a:spcPts val="0"/>
              </a:spcBef>
              <a:spcAft>
                <a:spcPts val="0"/>
              </a:spcAft>
              <a:buSzPts val="2000"/>
              <a:buFont typeface="Calibri"/>
              <a:buChar char="○"/>
            </a:pPr>
            <a:r>
              <a:rPr lang="en-US" sz="2000"/>
              <a:t>70-30 for training dataset and testing dataset.</a:t>
            </a:r>
            <a:endParaRPr sz="2000"/>
          </a:p>
          <a:p>
            <a:pPr indent="-355600" lvl="1" marL="914400" rtl="0" algn="l">
              <a:spcBef>
                <a:spcPts val="0"/>
              </a:spcBef>
              <a:spcAft>
                <a:spcPts val="0"/>
              </a:spcAft>
              <a:buSzPts val="2000"/>
              <a:buFont typeface="Calibri"/>
              <a:buChar char="○"/>
            </a:pPr>
            <a:r>
              <a:rPr lang="en-US" sz="2000"/>
              <a:t>80-20 for training dataset and testing dataset.</a:t>
            </a:r>
            <a:endParaRPr sz="2000"/>
          </a:p>
          <a:p>
            <a:pPr indent="-355600" lvl="1" marL="914400" rtl="0" algn="l">
              <a:spcBef>
                <a:spcPts val="0"/>
              </a:spcBef>
              <a:spcAft>
                <a:spcPts val="0"/>
              </a:spcAft>
              <a:buSzPts val="2000"/>
              <a:buFont typeface="Calibri"/>
              <a:buChar char="○"/>
            </a:pPr>
            <a:r>
              <a:rPr lang="en-US" sz="2000"/>
              <a:t>90-10 for training dataset and testing dataset.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ph type="title"/>
          </p:nvPr>
        </p:nvSpPr>
        <p:spPr>
          <a:xfrm>
            <a:off x="381000" y="361950"/>
            <a:ext cx="6701876" cy="443711"/>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Parameters &amp; Hyperparameters Tuning :</a:t>
            </a:r>
            <a:endParaRPr/>
          </a:p>
        </p:txBody>
      </p:sp>
      <p:sp>
        <p:nvSpPr>
          <p:cNvPr id="243" name="Google Shape;243;p24"/>
          <p:cNvSpPr txBox="1"/>
          <p:nvPr/>
        </p:nvSpPr>
        <p:spPr>
          <a:xfrm>
            <a:off x="457200" y="1200150"/>
            <a:ext cx="7924800" cy="37347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Parameter: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Previously we had 10 - 8 - 10 nodes in hidden layers, now we 20 - 10 -  20 nodes in the hidden layers.</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Activation Function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Changed to sigmoid for the best results.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Learning rate</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Learning rate has been tuned to 0.01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ph type="title"/>
          </p:nvPr>
        </p:nvSpPr>
        <p:spPr>
          <a:xfrm>
            <a:off x="311074" y="135825"/>
            <a:ext cx="2511000" cy="443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RESULTS :</a:t>
            </a:r>
            <a:endParaRPr/>
          </a:p>
        </p:txBody>
      </p:sp>
      <p:graphicFrame>
        <p:nvGraphicFramePr>
          <p:cNvPr id="249" name="Google Shape;249;p25"/>
          <p:cNvGraphicFramePr/>
          <p:nvPr/>
        </p:nvGraphicFramePr>
        <p:xfrm>
          <a:off x="311075" y="1256100"/>
          <a:ext cx="3000000" cy="3000000"/>
        </p:xfrm>
        <a:graphic>
          <a:graphicData uri="http://schemas.openxmlformats.org/drawingml/2006/table">
            <a:tbl>
              <a:tblPr bandRow="1" firstRow="1">
                <a:noFill/>
                <a:tableStyleId>{284C996A-8CDF-4F1C-AD5E-881A91F18646}</a:tableStyleId>
              </a:tblPr>
              <a:tblGrid>
                <a:gridCol w="1760475"/>
                <a:gridCol w="1097950"/>
                <a:gridCol w="1429225"/>
                <a:gridCol w="1429225"/>
                <a:gridCol w="1429225"/>
                <a:gridCol w="1429225"/>
              </a:tblGrid>
              <a:tr h="370850">
                <a:tc>
                  <a:txBody>
                    <a:bodyPr/>
                    <a:lstStyle/>
                    <a:p>
                      <a:pPr indent="0" lvl="0" marL="0" marR="0" rtl="0" algn="l">
                        <a:spcBef>
                          <a:spcPts val="0"/>
                        </a:spcBef>
                        <a:spcAft>
                          <a:spcPts val="0"/>
                        </a:spcAft>
                        <a:buNone/>
                      </a:pPr>
                      <a:r>
                        <a:rPr lang="en-US" sz="1800"/>
                        <a:t>RMSE Loss</a:t>
                      </a:r>
                      <a:endParaRPr/>
                    </a:p>
                  </a:txBody>
                  <a:tcPr marT="45725" marB="45725" marR="91450" marL="91450"/>
                </a:tc>
                <a:tc>
                  <a:txBody>
                    <a:bodyPr/>
                    <a:lstStyle/>
                    <a:p>
                      <a:pPr indent="0" lvl="0" marL="0" marR="0" rtl="0" algn="l">
                        <a:spcBef>
                          <a:spcPts val="0"/>
                        </a:spcBef>
                        <a:spcAft>
                          <a:spcPts val="0"/>
                        </a:spcAft>
                        <a:buNone/>
                      </a:pPr>
                      <a:r>
                        <a:rPr lang="en-US" sz="1800"/>
                        <a:t>90-10</a:t>
                      </a:r>
                      <a:endParaRPr/>
                    </a:p>
                  </a:txBody>
                  <a:tcPr marT="45725" marB="45725" marR="91450" marL="91450"/>
                </a:tc>
                <a:tc>
                  <a:txBody>
                    <a:bodyPr/>
                    <a:lstStyle/>
                    <a:p>
                      <a:pPr indent="0" lvl="0" marL="0" marR="0" rtl="0" algn="l">
                        <a:spcBef>
                          <a:spcPts val="0"/>
                        </a:spcBef>
                        <a:spcAft>
                          <a:spcPts val="0"/>
                        </a:spcAft>
                        <a:buNone/>
                      </a:pPr>
                      <a:r>
                        <a:rPr lang="en-US" sz="1800"/>
                        <a:t>80-20</a:t>
                      </a:r>
                      <a:endParaRPr/>
                    </a:p>
                  </a:txBody>
                  <a:tcPr marT="45725" marB="45725" marR="91450" marL="91450"/>
                </a:tc>
                <a:tc>
                  <a:txBody>
                    <a:bodyPr/>
                    <a:lstStyle/>
                    <a:p>
                      <a:pPr indent="0" lvl="0" marL="0" marR="0" rtl="0" algn="l">
                        <a:spcBef>
                          <a:spcPts val="0"/>
                        </a:spcBef>
                        <a:spcAft>
                          <a:spcPts val="0"/>
                        </a:spcAft>
                        <a:buNone/>
                      </a:pPr>
                      <a:r>
                        <a:rPr lang="en-US" sz="1800"/>
                        <a:t>70-30</a:t>
                      </a:r>
                      <a:endParaRPr/>
                    </a:p>
                  </a:txBody>
                  <a:tcPr marT="45725" marB="45725" marR="91450" marL="91450"/>
                </a:tc>
                <a:tc>
                  <a:txBody>
                    <a:bodyPr/>
                    <a:lstStyle/>
                    <a:p>
                      <a:pPr indent="0" lvl="0" marL="0" marR="0" rtl="0" algn="l">
                        <a:spcBef>
                          <a:spcPts val="0"/>
                        </a:spcBef>
                        <a:spcAft>
                          <a:spcPts val="0"/>
                        </a:spcAft>
                        <a:buNone/>
                      </a:pPr>
                      <a:r>
                        <a:rPr lang="en-US" sz="1800"/>
                        <a:t>60-40</a:t>
                      </a:r>
                      <a:endParaRPr/>
                    </a:p>
                  </a:txBody>
                  <a:tcPr marT="45725" marB="45725" marR="91450" marL="91450"/>
                </a:tc>
                <a:tc>
                  <a:txBody>
                    <a:bodyPr/>
                    <a:lstStyle/>
                    <a:p>
                      <a:pPr indent="0" lvl="0" marL="0" marR="0" rtl="0" algn="l">
                        <a:spcBef>
                          <a:spcPts val="0"/>
                        </a:spcBef>
                        <a:spcAft>
                          <a:spcPts val="0"/>
                        </a:spcAft>
                        <a:buNone/>
                      </a:pPr>
                      <a:r>
                        <a:rPr lang="en-US" sz="1800"/>
                        <a:t>50-50</a:t>
                      </a:r>
                      <a:endParaRPr/>
                    </a:p>
                  </a:txBody>
                  <a:tcPr marT="45725" marB="45725" marR="91450" marL="91450"/>
                </a:tc>
              </a:tr>
              <a:tr h="370850">
                <a:tc>
                  <a:txBody>
                    <a:bodyPr/>
                    <a:lstStyle/>
                    <a:p>
                      <a:pPr indent="0" lvl="0" marL="0" marR="0" rtl="0" algn="l">
                        <a:spcBef>
                          <a:spcPts val="0"/>
                        </a:spcBef>
                        <a:spcAft>
                          <a:spcPts val="0"/>
                        </a:spcAft>
                        <a:buNone/>
                      </a:pPr>
                      <a:r>
                        <a:rPr lang="en-US" sz="1800"/>
                        <a:t>Set 1</a:t>
                      </a:r>
                      <a:endParaRPr/>
                    </a:p>
                  </a:txBody>
                  <a:tcPr marT="45725" marB="45725" marR="91450" marL="91450"/>
                </a:tc>
                <a:tc>
                  <a:txBody>
                    <a:bodyPr/>
                    <a:lstStyle/>
                    <a:p>
                      <a:pPr indent="0" lvl="0" marL="0" marR="0" rtl="0" algn="l">
                        <a:spcBef>
                          <a:spcPts val="0"/>
                        </a:spcBef>
                        <a:spcAft>
                          <a:spcPts val="0"/>
                        </a:spcAft>
                        <a:buNone/>
                      </a:pPr>
                      <a:r>
                        <a:rPr lang="en-US" sz="1800"/>
                        <a:t>0.9309</a:t>
                      </a:r>
                      <a:endParaRPr sz="1800"/>
                    </a:p>
                  </a:txBody>
                  <a:tcPr marT="45725" marB="45725" marR="91450" marL="91450"/>
                </a:tc>
                <a:tc>
                  <a:txBody>
                    <a:bodyPr/>
                    <a:lstStyle/>
                    <a:p>
                      <a:pPr indent="0" lvl="0" marL="0" marR="0" rtl="0" algn="l">
                        <a:lnSpc>
                          <a:spcPct val="100000"/>
                        </a:lnSpc>
                        <a:spcBef>
                          <a:spcPts val="0"/>
                        </a:spcBef>
                        <a:spcAft>
                          <a:spcPts val="0"/>
                        </a:spcAft>
                        <a:buSzPts val="1800"/>
                        <a:buFont typeface="Calibri"/>
                        <a:buNone/>
                      </a:pPr>
                      <a:r>
                        <a:rPr lang="en-US" sz="1800"/>
                        <a:t>0.9670</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1.0031</a:t>
                      </a:r>
                      <a:endParaRPr sz="1800"/>
                    </a:p>
                  </a:txBody>
                  <a:tcPr marT="45725" marB="45725" marR="91450" marL="91450"/>
                </a:tc>
                <a:tc>
                  <a:txBody>
                    <a:bodyPr/>
                    <a:lstStyle/>
                    <a:p>
                      <a:pPr indent="0" lvl="0" marL="0" marR="0" rtl="0" algn="l">
                        <a:spcBef>
                          <a:spcPts val="0"/>
                        </a:spcBef>
                        <a:spcAft>
                          <a:spcPts val="0"/>
                        </a:spcAft>
                        <a:buNone/>
                      </a:pPr>
                      <a:r>
                        <a:rPr lang="en-US" sz="1800"/>
                        <a:t>1.0248</a:t>
                      </a:r>
                      <a:endParaRPr sz="1800"/>
                    </a:p>
                  </a:txBody>
                  <a:tcPr marT="45725" marB="45725" marR="91450" marL="91450"/>
                </a:tc>
                <a:tc>
                  <a:txBody>
                    <a:bodyPr/>
                    <a:lstStyle/>
                    <a:p>
                      <a:pPr indent="0" lvl="0" marL="0" marR="0" rtl="0" algn="l">
                        <a:spcBef>
                          <a:spcPts val="0"/>
                        </a:spcBef>
                        <a:spcAft>
                          <a:spcPts val="0"/>
                        </a:spcAft>
                        <a:buNone/>
                      </a:pPr>
                      <a:r>
                        <a:rPr lang="en-US" sz="1800"/>
                        <a:t>0.9848</a:t>
                      </a:r>
                      <a:endParaRPr sz="1800"/>
                    </a:p>
                  </a:txBody>
                  <a:tcPr marT="45725" marB="45725" marR="91450" marL="91450"/>
                </a:tc>
              </a:tr>
              <a:tr h="370850">
                <a:tc>
                  <a:txBody>
                    <a:bodyPr/>
                    <a:lstStyle/>
                    <a:p>
                      <a:pPr indent="0" lvl="0" marL="0" marR="0" rtl="0" algn="l">
                        <a:spcBef>
                          <a:spcPts val="0"/>
                        </a:spcBef>
                        <a:spcAft>
                          <a:spcPts val="0"/>
                        </a:spcAft>
                        <a:buNone/>
                      </a:pPr>
                      <a:r>
                        <a:rPr lang="en-US" sz="1800"/>
                        <a:t>Set 2</a:t>
                      </a:r>
                      <a:endParaRPr/>
                    </a:p>
                  </a:txBody>
                  <a:tcPr marT="45725" marB="45725" marR="91450" marL="91450"/>
                </a:tc>
                <a:tc>
                  <a:txBody>
                    <a:bodyPr/>
                    <a:lstStyle/>
                    <a:p>
                      <a:pPr indent="0" lvl="0" marL="0" marR="0" rtl="0" algn="l">
                        <a:spcBef>
                          <a:spcPts val="0"/>
                        </a:spcBef>
                        <a:spcAft>
                          <a:spcPts val="0"/>
                        </a:spcAft>
                        <a:buNone/>
                      </a:pPr>
                      <a:r>
                        <a:rPr lang="en-US" sz="1800"/>
                        <a:t>0.9186</a:t>
                      </a:r>
                      <a:endParaRPr sz="1800"/>
                    </a:p>
                  </a:txBody>
                  <a:tcPr marT="45725" marB="45725" marR="91450" marL="91450"/>
                </a:tc>
                <a:tc>
                  <a:txBody>
                    <a:bodyPr/>
                    <a:lstStyle/>
                    <a:p>
                      <a:pPr indent="0" lvl="0" marL="0" marR="0" rtl="0" algn="l">
                        <a:spcBef>
                          <a:spcPts val="0"/>
                        </a:spcBef>
                        <a:spcAft>
                          <a:spcPts val="0"/>
                        </a:spcAft>
                        <a:buNone/>
                      </a:pPr>
                      <a:r>
                        <a:rPr lang="en-US" sz="1800"/>
                        <a:t>0.9642</a:t>
                      </a:r>
                      <a:endParaRPr/>
                    </a:p>
                  </a:txBody>
                  <a:tcPr marT="45725" marB="45725" marR="91450" marL="91450"/>
                </a:tc>
                <a:tc>
                  <a:txBody>
                    <a:bodyPr/>
                    <a:lstStyle/>
                    <a:p>
                      <a:pPr indent="0" lvl="0" marL="0" marR="0" rtl="0" algn="l">
                        <a:spcBef>
                          <a:spcPts val="0"/>
                        </a:spcBef>
                        <a:spcAft>
                          <a:spcPts val="0"/>
                        </a:spcAft>
                        <a:buNone/>
                      </a:pPr>
                      <a:r>
                        <a:rPr lang="en-US" sz="1800"/>
                        <a:t>0.9772</a:t>
                      </a:r>
                      <a:endParaRPr sz="1800"/>
                    </a:p>
                  </a:txBody>
                  <a:tcPr marT="45725" marB="45725" marR="91450" marL="91450"/>
                </a:tc>
                <a:tc>
                  <a:txBody>
                    <a:bodyPr/>
                    <a:lstStyle/>
                    <a:p>
                      <a:pPr indent="0" lvl="0" marL="0" marR="0" rtl="0" algn="l">
                        <a:spcBef>
                          <a:spcPts val="0"/>
                        </a:spcBef>
                        <a:spcAft>
                          <a:spcPts val="0"/>
                        </a:spcAft>
                        <a:buNone/>
                      </a:pPr>
                      <a:r>
                        <a:rPr lang="en-US" sz="1800"/>
                        <a:t>0.9957</a:t>
                      </a:r>
                      <a:endParaRPr sz="1800"/>
                    </a:p>
                  </a:txBody>
                  <a:tcPr marT="45725" marB="45725" marR="91450" marL="91450"/>
                </a:tc>
                <a:tc>
                  <a:txBody>
                    <a:bodyPr/>
                    <a:lstStyle/>
                    <a:p>
                      <a:pPr indent="0" lvl="0" marL="0" marR="0" rtl="0" algn="l">
                        <a:spcBef>
                          <a:spcPts val="0"/>
                        </a:spcBef>
                        <a:spcAft>
                          <a:spcPts val="0"/>
                        </a:spcAft>
                        <a:buNone/>
                      </a:pPr>
                      <a:r>
                        <a:rPr lang="en-US" sz="1800"/>
                        <a:t>0.9835</a:t>
                      </a:r>
                      <a:endParaRPr sz="1800"/>
                    </a:p>
                  </a:txBody>
                  <a:tcPr marT="45725" marB="45725" marR="91450" marL="91450"/>
                </a:tc>
              </a:tr>
              <a:tr h="370850">
                <a:tc>
                  <a:txBody>
                    <a:bodyPr/>
                    <a:lstStyle/>
                    <a:p>
                      <a:pPr indent="0" lvl="0" marL="0" marR="0" rtl="0" algn="l">
                        <a:spcBef>
                          <a:spcPts val="0"/>
                        </a:spcBef>
                        <a:spcAft>
                          <a:spcPts val="0"/>
                        </a:spcAft>
                        <a:buNone/>
                      </a:pPr>
                      <a:r>
                        <a:rPr lang="en-US" sz="1800"/>
                        <a:t>Set 3</a:t>
                      </a:r>
                      <a:endParaRPr/>
                    </a:p>
                  </a:txBody>
                  <a:tcPr marT="45725" marB="45725" marR="91450" marL="91450"/>
                </a:tc>
                <a:tc>
                  <a:txBody>
                    <a:bodyPr/>
                    <a:lstStyle/>
                    <a:p>
                      <a:pPr indent="0" lvl="0" marL="0" marR="0" rtl="0" algn="l">
                        <a:spcBef>
                          <a:spcPts val="0"/>
                        </a:spcBef>
                        <a:spcAft>
                          <a:spcPts val="0"/>
                        </a:spcAft>
                        <a:buNone/>
                      </a:pPr>
                      <a:r>
                        <a:rPr lang="en-US" sz="1800"/>
                        <a:t>0.9275</a:t>
                      </a:r>
                      <a:endParaRPr sz="1800"/>
                    </a:p>
                  </a:txBody>
                  <a:tcPr marT="45725" marB="45725" marR="91450" marL="91450"/>
                </a:tc>
                <a:tc>
                  <a:txBody>
                    <a:bodyPr/>
                    <a:lstStyle/>
                    <a:p>
                      <a:pPr indent="0" lvl="0" marL="0" marR="0" rtl="0" algn="l">
                        <a:spcBef>
                          <a:spcPts val="0"/>
                        </a:spcBef>
                        <a:spcAft>
                          <a:spcPts val="0"/>
                        </a:spcAft>
                        <a:buNone/>
                      </a:pPr>
                      <a:r>
                        <a:rPr lang="en-US" sz="1800"/>
                        <a:t>0.9762</a:t>
                      </a:r>
                      <a:endParaRPr/>
                    </a:p>
                  </a:txBody>
                  <a:tcPr marT="45725" marB="45725" marR="91450" marL="91450"/>
                </a:tc>
                <a:tc>
                  <a:txBody>
                    <a:bodyPr/>
                    <a:lstStyle/>
                    <a:p>
                      <a:pPr indent="0" lvl="0" marL="0" marR="0" rtl="0" algn="l">
                        <a:spcBef>
                          <a:spcPts val="0"/>
                        </a:spcBef>
                        <a:spcAft>
                          <a:spcPts val="0"/>
                        </a:spcAft>
                        <a:buNone/>
                      </a:pPr>
                      <a:r>
                        <a:rPr lang="en-US" sz="1800"/>
                        <a:t>1.0117</a:t>
                      </a:r>
                      <a:endParaRPr sz="1800"/>
                    </a:p>
                  </a:txBody>
                  <a:tcPr marT="45725" marB="45725" marR="91450" marL="91450"/>
                </a:tc>
                <a:tc>
                  <a:txBody>
                    <a:bodyPr/>
                    <a:lstStyle/>
                    <a:p>
                      <a:pPr indent="0" lvl="0" marL="0" marR="0" rtl="0" algn="l">
                        <a:spcBef>
                          <a:spcPts val="0"/>
                        </a:spcBef>
                        <a:spcAft>
                          <a:spcPts val="0"/>
                        </a:spcAft>
                        <a:buNone/>
                      </a:pPr>
                      <a:r>
                        <a:rPr lang="en-US" sz="1800"/>
                        <a:t>1.0115</a:t>
                      </a:r>
                      <a:endParaRPr sz="1800"/>
                    </a:p>
                  </a:txBody>
                  <a:tcPr marT="45725" marB="45725" marR="91450" marL="91450"/>
                </a:tc>
                <a:tc>
                  <a:txBody>
                    <a:bodyPr/>
                    <a:lstStyle/>
                    <a:p>
                      <a:pPr indent="0" lvl="0" marL="0" marR="0" rtl="0" algn="l">
                        <a:spcBef>
                          <a:spcPts val="0"/>
                        </a:spcBef>
                        <a:spcAft>
                          <a:spcPts val="0"/>
                        </a:spcAft>
                        <a:buNone/>
                      </a:pPr>
                      <a:r>
                        <a:rPr lang="en-US" sz="1800"/>
                        <a:t>0.9847</a:t>
                      </a:r>
                      <a:endParaRPr sz="1800"/>
                    </a:p>
                  </a:txBody>
                  <a:tcPr marT="45725" marB="45725" marR="91450" marL="91450"/>
                </a:tc>
              </a:tr>
              <a:tr h="370850">
                <a:tc>
                  <a:txBody>
                    <a:bodyPr/>
                    <a:lstStyle/>
                    <a:p>
                      <a:pPr indent="0" lvl="0" marL="0" marR="0" rtl="0" algn="l">
                        <a:spcBef>
                          <a:spcPts val="0"/>
                        </a:spcBef>
                        <a:spcAft>
                          <a:spcPts val="0"/>
                        </a:spcAft>
                        <a:buNone/>
                      </a:pPr>
                      <a:r>
                        <a:rPr lang="en-US" sz="1800"/>
                        <a:t>Set 4</a:t>
                      </a:r>
                      <a:endParaRPr/>
                    </a:p>
                  </a:txBody>
                  <a:tcPr marT="45725" marB="45725" marR="91450" marL="91450"/>
                </a:tc>
                <a:tc>
                  <a:txBody>
                    <a:bodyPr/>
                    <a:lstStyle/>
                    <a:p>
                      <a:pPr indent="0" lvl="0" marL="0" marR="0" rtl="0" algn="l">
                        <a:spcBef>
                          <a:spcPts val="0"/>
                        </a:spcBef>
                        <a:spcAft>
                          <a:spcPts val="0"/>
                        </a:spcAft>
                        <a:buNone/>
                      </a:pPr>
                      <a:r>
                        <a:rPr lang="en-US" sz="1800"/>
                        <a:t>0.9181</a:t>
                      </a:r>
                      <a:endParaRPr sz="1800"/>
                    </a:p>
                  </a:txBody>
                  <a:tcPr marT="45725" marB="45725" marR="91450" marL="91450"/>
                </a:tc>
                <a:tc>
                  <a:txBody>
                    <a:bodyPr/>
                    <a:lstStyle/>
                    <a:p>
                      <a:pPr indent="0" lvl="0" marL="0" marR="0" rtl="0" algn="l">
                        <a:spcBef>
                          <a:spcPts val="0"/>
                        </a:spcBef>
                        <a:spcAft>
                          <a:spcPts val="0"/>
                        </a:spcAft>
                        <a:buNone/>
                      </a:pPr>
                      <a:r>
                        <a:rPr lang="en-US" sz="1800"/>
                        <a:t>0.9686</a:t>
                      </a:r>
                      <a:endParaRPr/>
                    </a:p>
                  </a:txBody>
                  <a:tcPr marT="45725" marB="45725" marR="91450" marL="91450"/>
                </a:tc>
                <a:tc>
                  <a:txBody>
                    <a:bodyPr/>
                    <a:lstStyle/>
                    <a:p>
                      <a:pPr indent="0" lvl="0" marL="0" marR="0" rtl="0" algn="l">
                        <a:spcBef>
                          <a:spcPts val="0"/>
                        </a:spcBef>
                        <a:spcAft>
                          <a:spcPts val="0"/>
                        </a:spcAft>
                        <a:buNone/>
                      </a:pPr>
                      <a:r>
                        <a:rPr lang="en-US" sz="1800"/>
                        <a:t>0.9940</a:t>
                      </a:r>
                      <a:endParaRPr sz="1800"/>
                    </a:p>
                  </a:txBody>
                  <a:tcPr marT="45725" marB="45725" marR="91450" marL="91450"/>
                </a:tc>
                <a:tc>
                  <a:txBody>
                    <a:bodyPr/>
                    <a:lstStyle/>
                    <a:p>
                      <a:pPr indent="0" lvl="0" marL="0" marR="0" rtl="0" algn="l">
                        <a:spcBef>
                          <a:spcPts val="0"/>
                        </a:spcBef>
                        <a:spcAft>
                          <a:spcPts val="0"/>
                        </a:spcAft>
                        <a:buNone/>
                      </a:pPr>
                      <a:r>
                        <a:rPr lang="en-US" sz="1800"/>
                        <a:t>0.9973</a:t>
                      </a:r>
                      <a:endParaRPr sz="1800"/>
                    </a:p>
                  </a:txBody>
                  <a:tcPr marT="45725" marB="45725" marR="91450" marL="91450"/>
                </a:tc>
                <a:tc>
                  <a:txBody>
                    <a:bodyPr/>
                    <a:lstStyle/>
                    <a:p>
                      <a:pPr indent="0" lvl="0" marL="0" marR="0" rtl="0" algn="l">
                        <a:spcBef>
                          <a:spcPts val="0"/>
                        </a:spcBef>
                        <a:spcAft>
                          <a:spcPts val="0"/>
                        </a:spcAft>
                        <a:buNone/>
                      </a:pPr>
                      <a:r>
                        <a:rPr lang="en-US" sz="1800"/>
                        <a:t>0.9858</a:t>
                      </a:r>
                      <a:endParaRPr sz="1800"/>
                    </a:p>
                  </a:txBody>
                  <a:tcPr marT="45725" marB="45725" marR="91450" marL="91450"/>
                </a:tc>
              </a:tr>
              <a:tr h="370850">
                <a:tc>
                  <a:txBody>
                    <a:bodyPr/>
                    <a:lstStyle/>
                    <a:p>
                      <a:pPr indent="0" lvl="0" marL="0" marR="0" rtl="0" algn="l">
                        <a:spcBef>
                          <a:spcPts val="0"/>
                        </a:spcBef>
                        <a:spcAft>
                          <a:spcPts val="0"/>
                        </a:spcAft>
                        <a:buNone/>
                      </a:pPr>
                      <a:r>
                        <a:rPr lang="en-US" sz="1800"/>
                        <a:t>Set 5</a:t>
                      </a:r>
                      <a:endParaRPr/>
                    </a:p>
                  </a:txBody>
                  <a:tcPr marT="45725" marB="45725" marR="91450" marL="91450"/>
                </a:tc>
                <a:tc>
                  <a:txBody>
                    <a:bodyPr/>
                    <a:lstStyle/>
                    <a:p>
                      <a:pPr indent="0" lvl="0" marL="0" marR="0" rtl="0" algn="l">
                        <a:spcBef>
                          <a:spcPts val="0"/>
                        </a:spcBef>
                        <a:spcAft>
                          <a:spcPts val="0"/>
                        </a:spcAft>
                        <a:buNone/>
                      </a:pPr>
                      <a:r>
                        <a:rPr lang="en-US" sz="1800"/>
                        <a:t>0.9308</a:t>
                      </a:r>
                      <a:endParaRPr sz="1800"/>
                    </a:p>
                  </a:txBody>
                  <a:tcPr marT="45725" marB="45725" marR="91450" marL="91450"/>
                </a:tc>
                <a:tc>
                  <a:txBody>
                    <a:bodyPr/>
                    <a:lstStyle/>
                    <a:p>
                      <a:pPr indent="0" lvl="0" marL="0" marR="0" rtl="0" algn="l">
                        <a:spcBef>
                          <a:spcPts val="0"/>
                        </a:spcBef>
                        <a:spcAft>
                          <a:spcPts val="0"/>
                        </a:spcAft>
                        <a:buNone/>
                      </a:pPr>
                      <a:r>
                        <a:rPr lang="en-US" sz="1800"/>
                        <a:t>0.9579</a:t>
                      </a:r>
                      <a:endParaRPr/>
                    </a:p>
                  </a:txBody>
                  <a:tcPr marT="45725" marB="45725" marR="91450" marL="91450"/>
                </a:tc>
                <a:tc>
                  <a:txBody>
                    <a:bodyPr/>
                    <a:lstStyle/>
                    <a:p>
                      <a:pPr indent="0" lvl="0" marL="0" marR="0" rtl="0" algn="l">
                        <a:spcBef>
                          <a:spcPts val="0"/>
                        </a:spcBef>
                        <a:spcAft>
                          <a:spcPts val="0"/>
                        </a:spcAft>
                        <a:buNone/>
                      </a:pPr>
                      <a:r>
                        <a:rPr lang="en-US" sz="1800"/>
                        <a:t>0.9943</a:t>
                      </a:r>
                      <a:endParaRPr sz="1800"/>
                    </a:p>
                  </a:txBody>
                  <a:tcPr marT="45725" marB="45725" marR="91450" marL="91450"/>
                </a:tc>
                <a:tc>
                  <a:txBody>
                    <a:bodyPr/>
                    <a:lstStyle/>
                    <a:p>
                      <a:pPr indent="0" lvl="0" marL="0" marR="0" rtl="0" algn="l">
                        <a:spcBef>
                          <a:spcPts val="0"/>
                        </a:spcBef>
                        <a:spcAft>
                          <a:spcPts val="0"/>
                        </a:spcAft>
                        <a:buNone/>
                      </a:pPr>
                      <a:r>
                        <a:rPr lang="en-US" sz="1800"/>
                        <a:t>1.0800</a:t>
                      </a:r>
                      <a:endParaRPr sz="1800"/>
                    </a:p>
                  </a:txBody>
                  <a:tcPr marT="45725" marB="45725" marR="91450" marL="91450"/>
                </a:tc>
                <a:tc>
                  <a:txBody>
                    <a:bodyPr/>
                    <a:lstStyle/>
                    <a:p>
                      <a:pPr indent="0" lvl="0" marL="0" marR="0" rtl="0" algn="l">
                        <a:spcBef>
                          <a:spcPts val="0"/>
                        </a:spcBef>
                        <a:spcAft>
                          <a:spcPts val="0"/>
                        </a:spcAft>
                        <a:buNone/>
                      </a:pPr>
                      <a:r>
                        <a:rPr lang="en-US" sz="1800"/>
                        <a:t>0.9841</a:t>
                      </a:r>
                      <a:endParaRPr sz="1800"/>
                    </a:p>
                  </a:txBody>
                  <a:tcPr marT="45725" marB="45725" marR="91450" marL="91450"/>
                </a:tc>
              </a:tr>
              <a:tr h="370850">
                <a:tc>
                  <a:txBody>
                    <a:bodyPr/>
                    <a:lstStyle/>
                    <a:p>
                      <a:pPr indent="0" lvl="0" marL="0" marR="0" rtl="0" algn="l">
                        <a:spcBef>
                          <a:spcPts val="0"/>
                        </a:spcBef>
                        <a:spcAft>
                          <a:spcPts val="0"/>
                        </a:spcAft>
                        <a:buNone/>
                      </a:pPr>
                      <a:r>
                        <a:rPr lang="en-US" sz="1800"/>
                        <a:t>RMSE</a:t>
                      </a:r>
                      <a:r>
                        <a:rPr lang="en-US" sz="1800"/>
                        <a:t> Loss after 5-fold cross validation</a:t>
                      </a:r>
                      <a:endParaRPr sz="1800"/>
                    </a:p>
                  </a:txBody>
                  <a:tcPr marT="45725" marB="45725" marR="91450" marL="91450"/>
                </a:tc>
                <a:tc>
                  <a:txBody>
                    <a:bodyPr/>
                    <a:lstStyle/>
                    <a:p>
                      <a:pPr indent="0" lvl="0" marL="0" marR="0" rtl="0" algn="l">
                        <a:spcBef>
                          <a:spcPts val="0"/>
                        </a:spcBef>
                        <a:spcAft>
                          <a:spcPts val="0"/>
                        </a:spcAft>
                        <a:buNone/>
                      </a:pPr>
                      <a:r>
                        <a:rPr lang="en-US" sz="1800"/>
                        <a:t>0.9252</a:t>
                      </a:r>
                      <a:endParaRPr sz="1800"/>
                    </a:p>
                  </a:txBody>
                  <a:tcPr marT="45725" marB="45725" marR="91450" marL="91450"/>
                </a:tc>
                <a:tc>
                  <a:txBody>
                    <a:bodyPr/>
                    <a:lstStyle/>
                    <a:p>
                      <a:pPr indent="0" lvl="0" marL="0" marR="0" rtl="0" algn="l">
                        <a:spcBef>
                          <a:spcPts val="0"/>
                        </a:spcBef>
                        <a:spcAft>
                          <a:spcPts val="0"/>
                        </a:spcAft>
                        <a:buNone/>
                      </a:pPr>
                      <a:r>
                        <a:rPr lang="en-US" sz="1800"/>
                        <a:t>0.9668</a:t>
                      </a:r>
                      <a:endParaRPr/>
                    </a:p>
                  </a:txBody>
                  <a:tcPr marT="45725" marB="45725" marR="91450" marL="91450"/>
                </a:tc>
                <a:tc>
                  <a:txBody>
                    <a:bodyPr/>
                    <a:lstStyle/>
                    <a:p>
                      <a:pPr indent="0" lvl="0" marL="0" marR="0" rtl="0" algn="l">
                        <a:spcBef>
                          <a:spcPts val="0"/>
                        </a:spcBef>
                        <a:spcAft>
                          <a:spcPts val="0"/>
                        </a:spcAft>
                        <a:buNone/>
                      </a:pPr>
                      <a:r>
                        <a:rPr lang="en-US" sz="1800"/>
                        <a:t>0.9960</a:t>
                      </a:r>
                      <a:endParaRPr sz="1800"/>
                    </a:p>
                  </a:txBody>
                  <a:tcPr marT="45725" marB="45725" marR="91450" marL="91450"/>
                </a:tc>
                <a:tc>
                  <a:txBody>
                    <a:bodyPr/>
                    <a:lstStyle/>
                    <a:p>
                      <a:pPr indent="0" lvl="0" marL="0" marR="0" rtl="0" algn="l">
                        <a:spcBef>
                          <a:spcPts val="0"/>
                        </a:spcBef>
                        <a:spcAft>
                          <a:spcPts val="0"/>
                        </a:spcAft>
                        <a:buNone/>
                      </a:pPr>
                      <a:r>
                        <a:rPr lang="en-US" sz="1800"/>
                        <a:t>1.0218</a:t>
                      </a:r>
                      <a:endParaRPr sz="1800"/>
                    </a:p>
                  </a:txBody>
                  <a:tcPr marT="45725" marB="45725" marR="91450" marL="91450"/>
                </a:tc>
                <a:tc>
                  <a:txBody>
                    <a:bodyPr/>
                    <a:lstStyle/>
                    <a:p>
                      <a:pPr indent="0" lvl="0" marL="0" marR="0" rtl="0" algn="l">
                        <a:spcBef>
                          <a:spcPts val="0"/>
                        </a:spcBef>
                        <a:spcAft>
                          <a:spcPts val="0"/>
                        </a:spcAft>
                        <a:buNone/>
                      </a:pPr>
                      <a:r>
                        <a:rPr lang="en-US" sz="1800"/>
                        <a:t>0.9846</a:t>
                      </a:r>
                      <a:endParaRPr sz="1800"/>
                    </a:p>
                  </a:txBody>
                  <a:tcPr marT="45725" marB="45725" marR="91450" marL="91450"/>
                </a:tc>
              </a:tr>
            </a:tbl>
          </a:graphicData>
        </a:graphic>
      </p:graphicFrame>
      <p:sp>
        <p:nvSpPr>
          <p:cNvPr id="250" name="Google Shape;250;p25"/>
          <p:cNvSpPr txBox="1"/>
          <p:nvPr/>
        </p:nvSpPr>
        <p:spPr>
          <a:xfrm>
            <a:off x="2752550" y="934825"/>
            <a:ext cx="35052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Ratio of Training and Test Dataset</a:t>
            </a:r>
            <a:endParaRPr/>
          </a:p>
        </p:txBody>
      </p:sp>
      <p:sp>
        <p:nvSpPr>
          <p:cNvPr id="251" name="Google Shape;251;p25"/>
          <p:cNvSpPr txBox="1"/>
          <p:nvPr/>
        </p:nvSpPr>
        <p:spPr>
          <a:xfrm>
            <a:off x="533400" y="4788682"/>
            <a:ext cx="5181600"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Note: Total epochs on each set is 100</a:t>
            </a:r>
            <a:endParaRPr/>
          </a:p>
        </p:txBody>
      </p:sp>
      <p:sp>
        <p:nvSpPr>
          <p:cNvPr id="252" name="Google Shape;252;p25"/>
          <p:cNvSpPr txBox="1"/>
          <p:nvPr/>
        </p:nvSpPr>
        <p:spPr>
          <a:xfrm>
            <a:off x="5791200" y="4703592"/>
            <a:ext cx="25146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Dataset Source : </a:t>
            </a:r>
            <a:r>
              <a:rPr b="0" i="0" lang="en-US" sz="1000">
                <a:solidFill>
                  <a:srgbClr val="24292E"/>
                </a:solidFill>
                <a:latin typeface="Arial"/>
                <a:ea typeface="Arial"/>
                <a:cs typeface="Arial"/>
                <a:sym typeface="Arial"/>
              </a:rPr>
              <a:t>https://grouplens.org/datasets/movielens/</a:t>
            </a:r>
            <a:endParaRPr sz="1000">
              <a:solidFill>
                <a:schemeClr val="dk1"/>
              </a:solidFill>
              <a:latin typeface="Calibri"/>
              <a:ea typeface="Calibri"/>
              <a:cs typeface="Calibri"/>
              <a:sym typeface="Calibri"/>
            </a:endParaRPr>
          </a:p>
        </p:txBody>
      </p:sp>
      <p:sp>
        <p:nvSpPr>
          <p:cNvPr id="253" name="Google Shape;253;p25"/>
          <p:cNvSpPr txBox="1"/>
          <p:nvPr/>
        </p:nvSpPr>
        <p:spPr>
          <a:xfrm>
            <a:off x="229350" y="579525"/>
            <a:ext cx="68448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 Previous RMSE Loss = 1.0243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sp>
        <p:nvSpPr>
          <p:cNvPr id="50" name="Google Shape;50;p8"/>
          <p:cNvSpPr txBox="1"/>
          <p:nvPr>
            <p:ph type="title"/>
          </p:nvPr>
        </p:nvSpPr>
        <p:spPr>
          <a:xfrm>
            <a:off x="384724" y="503825"/>
            <a:ext cx="274828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a:latin typeface="Arial"/>
                <a:ea typeface="Arial"/>
                <a:cs typeface="Arial"/>
                <a:sym typeface="Arial"/>
              </a:rPr>
              <a:t>INTRODUCTION</a:t>
            </a:r>
            <a:endParaRPr/>
          </a:p>
        </p:txBody>
      </p:sp>
      <p:sp>
        <p:nvSpPr>
          <p:cNvPr id="51" name="Google Shape;51;p8"/>
          <p:cNvSpPr txBox="1"/>
          <p:nvPr/>
        </p:nvSpPr>
        <p:spPr>
          <a:xfrm>
            <a:off x="498260" y="1103580"/>
            <a:ext cx="8197215" cy="1739900"/>
          </a:xfrm>
          <a:prstGeom prst="rect">
            <a:avLst/>
          </a:prstGeom>
          <a:noFill/>
          <a:ln>
            <a:noFill/>
          </a:ln>
        </p:spPr>
        <p:txBody>
          <a:bodyPr anchorCtr="0" anchor="t" bIns="0" lIns="0" spcFirstLastPara="1" rIns="0" wrap="square" tIns="12700">
            <a:noAutofit/>
          </a:bodyPr>
          <a:lstStyle/>
          <a:p>
            <a:pPr indent="-344169" lvl="0" marL="356235" marR="198120" rtl="0" algn="l">
              <a:lnSpc>
                <a:spcPct val="15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A Movie Recommendation System seeks to predict or filter movie preferences according to  the user's choices.</a:t>
            </a:r>
            <a:endParaRPr b="0" i="0" sz="1500" u="none" cap="none" strike="noStrike">
              <a:solidFill>
                <a:schemeClr val="dk1"/>
              </a:solidFill>
              <a:latin typeface="Arial"/>
              <a:ea typeface="Arial"/>
              <a:cs typeface="Arial"/>
              <a:sym typeface="Arial"/>
            </a:endParaRPr>
          </a:p>
          <a:p>
            <a:pPr indent="-344169" lvl="0" marL="356235" marR="5080" rtl="0" algn="l">
              <a:lnSpc>
                <a:spcPct val="15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Recommendation System typically speed up searches and make it easier for users to access  content they’re interested in and surprise them with movies based on their likes that they  would have never searched for.</a:t>
            </a:r>
            <a:endParaRPr b="0" i="0" sz="1500" u="none" cap="none" strike="noStrike">
              <a:solidFill>
                <a:schemeClr val="dk1"/>
              </a:solidFill>
              <a:latin typeface="Arial"/>
              <a:ea typeface="Arial"/>
              <a:cs typeface="Arial"/>
              <a:sym typeface="Arial"/>
            </a:endParaRPr>
          </a:p>
        </p:txBody>
      </p:sp>
      <p:sp>
        <p:nvSpPr>
          <p:cNvPr id="52" name="Google Shape;52;p8"/>
          <p:cNvSpPr txBox="1"/>
          <p:nvPr/>
        </p:nvSpPr>
        <p:spPr>
          <a:xfrm>
            <a:off x="510960" y="2952696"/>
            <a:ext cx="7820025" cy="228600"/>
          </a:xfrm>
          <a:prstGeom prst="rect">
            <a:avLst/>
          </a:prstGeom>
          <a:solidFill>
            <a:srgbClr val="FFFF00"/>
          </a:solidFill>
          <a:ln>
            <a:noFill/>
          </a:ln>
        </p:spPr>
        <p:txBody>
          <a:bodyPr anchorCtr="0" anchor="t" bIns="0" lIns="0" spcFirstLastPara="1" rIns="0" wrap="square" tIns="0">
            <a:noAutofit/>
          </a:bodyPr>
          <a:lstStyle/>
          <a:p>
            <a:pPr indent="-343535" lvl="0" marL="343535" marR="0" rtl="0" algn="l">
              <a:lnSpc>
                <a:spcPct val="115933"/>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The main goal of this data mining project is to build a movie recommendation engine that</a:t>
            </a:r>
            <a:endParaRPr b="0" i="0" sz="1500" u="none" cap="none" strike="noStrike">
              <a:solidFill>
                <a:schemeClr val="dk1"/>
              </a:solidFill>
              <a:latin typeface="Arial"/>
              <a:ea typeface="Arial"/>
              <a:cs typeface="Arial"/>
              <a:sym typeface="Arial"/>
            </a:endParaRPr>
          </a:p>
        </p:txBody>
      </p:sp>
      <p:sp>
        <p:nvSpPr>
          <p:cNvPr id="53" name="Google Shape;53;p8"/>
          <p:cNvSpPr txBox="1"/>
          <p:nvPr/>
        </p:nvSpPr>
        <p:spPr>
          <a:xfrm>
            <a:off x="854623" y="3295595"/>
            <a:ext cx="7846695" cy="228600"/>
          </a:xfrm>
          <a:prstGeom prst="rect">
            <a:avLst/>
          </a:prstGeom>
          <a:solidFill>
            <a:srgbClr val="FFFF00"/>
          </a:solidFill>
          <a:ln>
            <a:noFill/>
          </a:ln>
        </p:spPr>
        <p:txBody>
          <a:bodyPr anchorCtr="0" anchor="t" bIns="0" lIns="0" spcFirstLastPara="1" rIns="0" wrap="square" tIns="0">
            <a:noAutofit/>
          </a:bodyPr>
          <a:lstStyle/>
          <a:p>
            <a:pPr indent="0" lvl="0" marL="0" marR="0" rtl="0" algn="l">
              <a:lnSpc>
                <a:spcPct val="115933"/>
              </a:lnSpc>
              <a:spcBef>
                <a:spcPts val="0"/>
              </a:spcBef>
              <a:spcAft>
                <a:spcPts val="0"/>
              </a:spcAft>
              <a:buNone/>
            </a:pPr>
            <a:r>
              <a:rPr b="0" i="0" lang="en-US" sz="1500" u="none" cap="none" strike="noStrike">
                <a:solidFill>
                  <a:schemeClr val="dk1"/>
                </a:solidFill>
                <a:latin typeface="Arial"/>
                <a:ea typeface="Arial"/>
                <a:cs typeface="Arial"/>
                <a:sym typeface="Arial"/>
              </a:rPr>
              <a:t>predicts the rating that a user would give to a movie that he has not yet rated and to minimize</a:t>
            </a:r>
            <a:endParaRPr b="0" i="0" sz="1500" u="none" cap="none" strike="noStrike">
              <a:solidFill>
                <a:schemeClr val="dk1"/>
              </a:solidFill>
              <a:latin typeface="Arial"/>
              <a:ea typeface="Arial"/>
              <a:cs typeface="Arial"/>
              <a:sym typeface="Arial"/>
            </a:endParaRPr>
          </a:p>
        </p:txBody>
      </p:sp>
      <p:sp>
        <p:nvSpPr>
          <p:cNvPr id="54" name="Google Shape;54;p8"/>
          <p:cNvSpPr txBox="1"/>
          <p:nvPr/>
        </p:nvSpPr>
        <p:spPr>
          <a:xfrm>
            <a:off x="854623" y="3638494"/>
            <a:ext cx="5122545" cy="228600"/>
          </a:xfrm>
          <a:prstGeom prst="rect">
            <a:avLst/>
          </a:prstGeom>
          <a:solidFill>
            <a:srgbClr val="FFFF00"/>
          </a:solidFill>
          <a:ln>
            <a:noFill/>
          </a:ln>
        </p:spPr>
        <p:txBody>
          <a:bodyPr anchorCtr="0" anchor="t" bIns="0" lIns="0" spcFirstLastPara="1" rIns="0" wrap="square" tIns="0">
            <a:noAutofit/>
          </a:bodyPr>
          <a:lstStyle/>
          <a:p>
            <a:pPr indent="0" lvl="0" marL="0" marR="0" rtl="0" algn="l">
              <a:lnSpc>
                <a:spcPct val="115933"/>
              </a:lnSpc>
              <a:spcBef>
                <a:spcPts val="0"/>
              </a:spcBef>
              <a:spcAft>
                <a:spcPts val="0"/>
              </a:spcAft>
              <a:buNone/>
            </a:pPr>
            <a:r>
              <a:rPr b="0" i="0" lang="en-US" sz="1500" u="none" cap="none" strike="noStrike">
                <a:solidFill>
                  <a:schemeClr val="dk1"/>
                </a:solidFill>
                <a:latin typeface="Arial"/>
                <a:ea typeface="Arial"/>
                <a:cs typeface="Arial"/>
                <a:sym typeface="Arial"/>
              </a:rPr>
              <a:t>the difference between the actual rating and predicted rating.</a:t>
            </a:r>
            <a:endParaRPr b="0" i="0" sz="1500" u="none" cap="none" strike="noStrike">
              <a:solidFill>
                <a:schemeClr val="dk1"/>
              </a:solidFill>
              <a:latin typeface="Arial"/>
              <a:ea typeface="Arial"/>
              <a:cs typeface="Arial"/>
              <a:sym typeface="Arial"/>
            </a:endParaRPr>
          </a:p>
        </p:txBody>
      </p:sp>
      <p:sp>
        <p:nvSpPr>
          <p:cNvPr id="55" name="Google Shape;55;p8"/>
          <p:cNvSpPr txBox="1"/>
          <p:nvPr/>
        </p:nvSpPr>
        <p:spPr>
          <a:xfrm>
            <a:off x="498260" y="3846774"/>
            <a:ext cx="7762240" cy="711200"/>
          </a:xfrm>
          <a:prstGeom prst="rect">
            <a:avLst/>
          </a:prstGeom>
          <a:noFill/>
          <a:ln>
            <a:noFill/>
          </a:ln>
        </p:spPr>
        <p:txBody>
          <a:bodyPr anchorCtr="0" anchor="t" bIns="0" lIns="0" spcFirstLastPara="1" rIns="0" wrap="square" tIns="12700">
            <a:noAutofit/>
          </a:bodyPr>
          <a:lstStyle/>
          <a:p>
            <a:pPr indent="-344169" lvl="0" marL="356235" marR="5080" rtl="0" algn="l">
              <a:lnSpc>
                <a:spcPct val="15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Companies like Netflix , Amazon , Youtube etc uses their own complex recommendation  systems to enhance their user’s experiences as well as attracts new users.</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6"/>
          <p:cNvSpPr txBox="1"/>
          <p:nvPr>
            <p:ph type="title"/>
          </p:nvPr>
        </p:nvSpPr>
        <p:spPr>
          <a:xfrm>
            <a:off x="381000" y="361950"/>
            <a:ext cx="6702000" cy="8745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Comparison with other standard recommendation system :</a:t>
            </a:r>
            <a:endParaRPr/>
          </a:p>
        </p:txBody>
      </p:sp>
      <p:graphicFrame>
        <p:nvGraphicFramePr>
          <p:cNvPr id="259" name="Google Shape;259;p26"/>
          <p:cNvGraphicFramePr/>
          <p:nvPr/>
        </p:nvGraphicFramePr>
        <p:xfrm>
          <a:off x="517950" y="1639725"/>
          <a:ext cx="3000000" cy="3000000"/>
        </p:xfrm>
        <a:graphic>
          <a:graphicData uri="http://schemas.openxmlformats.org/drawingml/2006/table">
            <a:tbl>
              <a:tblPr bandRow="1" firstRow="1">
                <a:noFill/>
                <a:tableStyleId>{284C996A-8CDF-4F1C-AD5E-881A91F18646}</a:tableStyleId>
              </a:tblPr>
              <a:tblGrid>
                <a:gridCol w="1042475"/>
                <a:gridCol w="1042475"/>
                <a:gridCol w="1042475"/>
                <a:gridCol w="1042475"/>
                <a:gridCol w="1042475"/>
                <a:gridCol w="1042475"/>
                <a:gridCol w="1042475"/>
                <a:gridCol w="1062725"/>
              </a:tblGrid>
              <a:tr h="17165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rtl="0" algn="l">
                        <a:spcBef>
                          <a:spcPts val="0"/>
                        </a:spcBef>
                        <a:spcAft>
                          <a:spcPts val="0"/>
                        </a:spcAft>
                        <a:buNone/>
                      </a:pPr>
                      <a:r>
                        <a:rPr b="0" i="1" lang="en-US" sz="1000"/>
                        <a:t>Netflix Recommendation System (2009)</a:t>
                      </a:r>
                      <a:endParaRPr/>
                    </a:p>
                    <a:p>
                      <a:pPr indent="0" lvl="0" marL="0" rtl="0" algn="l">
                        <a:spcBef>
                          <a:spcPts val="0"/>
                        </a:spcBef>
                        <a:spcAft>
                          <a:spcPts val="0"/>
                        </a:spcAft>
                        <a:buNone/>
                      </a:pPr>
                      <a:r>
                        <a:rPr b="0" i="1" lang="en-US" sz="1000"/>
                        <a:t>Matrix Factorisation</a:t>
                      </a:r>
                      <a:r>
                        <a:rPr b="0" lang="en-US" sz="1000"/>
                        <a:t> (a.k.a. SVD) and </a:t>
                      </a:r>
                      <a:r>
                        <a:rPr b="0" i="1" lang="en-US" sz="1000"/>
                        <a:t>Restricted Boltzmann Machines </a:t>
                      </a:r>
                      <a:r>
                        <a:rPr b="0" lang="en-US" sz="1000"/>
                        <a:t>(RBM)</a:t>
                      </a:r>
                      <a:endParaRPr sz="1000"/>
                    </a:p>
                  </a:txBody>
                  <a:tcPr marT="45725" marB="45725" marR="91450" marL="91450"/>
                </a:tc>
                <a:tc>
                  <a:txBody>
                    <a:bodyPr/>
                    <a:lstStyle/>
                    <a:p>
                      <a:pPr indent="0" lvl="0" marL="0" rtl="0" algn="l">
                        <a:spcBef>
                          <a:spcPts val="0"/>
                        </a:spcBef>
                        <a:spcAft>
                          <a:spcPts val="0"/>
                        </a:spcAft>
                        <a:buNone/>
                      </a:pPr>
                      <a:r>
                        <a:rPr lang="en-US" sz="1000"/>
                        <a:t>MovieLens Recommendation using Matrix Factorization by Jakob Ivarsson</a:t>
                      </a:r>
                      <a:endParaRPr sz="900"/>
                    </a:p>
                  </a:txBody>
                  <a:tcPr marT="45725" marB="45725" marR="91450" marL="91450"/>
                </a:tc>
                <a:tc>
                  <a:txBody>
                    <a:bodyPr/>
                    <a:lstStyle/>
                    <a:p>
                      <a:pPr indent="0" lvl="0" marL="0" rtl="0" algn="l">
                        <a:spcBef>
                          <a:spcPts val="0"/>
                        </a:spcBef>
                        <a:spcAft>
                          <a:spcPts val="0"/>
                        </a:spcAft>
                        <a:buNone/>
                      </a:pPr>
                      <a:r>
                        <a:rPr lang="en-US" sz="900"/>
                        <a:t>Top N recommendation System by Susan Li</a:t>
                      </a:r>
                      <a:endParaRPr sz="900"/>
                    </a:p>
                  </a:txBody>
                  <a:tcPr marT="45725" marB="45725" marR="91450" marL="91450"/>
                </a:tc>
                <a:tc>
                  <a:txBody>
                    <a:bodyPr/>
                    <a:lstStyle/>
                    <a:p>
                      <a:pPr indent="0" lvl="0" marL="0" rtl="0" algn="l">
                        <a:spcBef>
                          <a:spcPts val="0"/>
                        </a:spcBef>
                        <a:spcAft>
                          <a:spcPts val="0"/>
                        </a:spcAft>
                        <a:buNone/>
                      </a:pPr>
                      <a:r>
                        <a:rPr lang="en-US" sz="1000"/>
                        <a:t>MovieLens Recommender System</a:t>
                      </a:r>
                      <a:endParaRPr/>
                    </a:p>
                    <a:p>
                      <a:pPr indent="0" lvl="0" marL="0" rtl="0" algn="l">
                        <a:spcBef>
                          <a:spcPts val="0"/>
                        </a:spcBef>
                        <a:spcAft>
                          <a:spcPts val="0"/>
                        </a:spcAft>
                        <a:buNone/>
                      </a:pPr>
                      <a:r>
                        <a:rPr lang="en-US" sz="1000"/>
                        <a:t>Collaborative filtering</a:t>
                      </a:r>
                      <a:endParaRPr/>
                    </a:p>
                    <a:p>
                      <a:pPr indent="0" lvl="0" marL="0" marR="0" rtl="0" algn="l">
                        <a:spcBef>
                          <a:spcPts val="0"/>
                        </a:spcBef>
                        <a:spcAft>
                          <a:spcPts val="0"/>
                        </a:spcAft>
                        <a:buNone/>
                      </a:pPr>
                      <a:r>
                        <a:t/>
                      </a:r>
                      <a:endParaRPr sz="900"/>
                    </a:p>
                  </a:txBody>
                  <a:tcPr marT="45725" marB="45725" marR="91450" marL="91450"/>
                </a:tc>
                <a:tc>
                  <a:txBody>
                    <a:bodyPr/>
                    <a:lstStyle/>
                    <a:p>
                      <a:pPr indent="0" lvl="0" marL="0" marR="0" rtl="0" algn="l">
                        <a:spcBef>
                          <a:spcPts val="0"/>
                        </a:spcBef>
                        <a:spcAft>
                          <a:spcPts val="0"/>
                        </a:spcAft>
                        <a:buNone/>
                      </a:pPr>
                      <a:r>
                        <a:rPr lang="en-US" sz="900"/>
                        <a:t>Our Project based on Movielens Dataset</a:t>
                      </a:r>
                      <a:endParaRPr/>
                    </a:p>
                    <a:p>
                      <a:pPr indent="0" lvl="0" marL="0" marR="0" rtl="0" algn="l">
                        <a:spcBef>
                          <a:spcPts val="0"/>
                        </a:spcBef>
                        <a:spcAft>
                          <a:spcPts val="0"/>
                        </a:spcAft>
                        <a:buNone/>
                      </a:pPr>
                      <a:r>
                        <a:rPr lang="en-US" sz="900"/>
                        <a:t>(100k)</a:t>
                      </a:r>
                      <a:endParaRPr/>
                    </a:p>
                    <a:p>
                      <a:pPr indent="0" lvl="0" marL="0" marR="0" rtl="0" algn="l">
                        <a:spcBef>
                          <a:spcPts val="0"/>
                        </a:spcBef>
                        <a:spcAft>
                          <a:spcPts val="0"/>
                        </a:spcAft>
                        <a:buNone/>
                      </a:pPr>
                      <a:r>
                        <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b="0" i="1" lang="en-US" sz="1000"/>
                        <a:t>Netflix Recommendation System (2007)</a:t>
                      </a:r>
                      <a:endParaRPr/>
                    </a:p>
                    <a:p>
                      <a:pPr indent="0" lvl="0" marL="0" rtl="0" algn="l">
                        <a:spcBef>
                          <a:spcPts val="0"/>
                        </a:spcBef>
                        <a:spcAft>
                          <a:spcPts val="0"/>
                        </a:spcAft>
                        <a:buClr>
                          <a:schemeClr val="dk1"/>
                        </a:buClr>
                        <a:buSzPts val="1100"/>
                        <a:buFont typeface="Arial"/>
                        <a:buNone/>
                      </a:pPr>
                      <a:r>
                        <a:rPr b="0" i="1" lang="en-US" sz="1000"/>
                        <a:t> CineMatch</a:t>
                      </a:r>
                      <a:endParaRPr sz="900"/>
                    </a:p>
                  </a:txBody>
                  <a:tcPr marT="45725" marB="45725" marR="91450" marL="91450"/>
                </a:tc>
                <a:tc>
                  <a:txBody>
                    <a:bodyPr/>
                    <a:lstStyle/>
                    <a:p>
                      <a:pPr indent="0" lvl="0" marL="0" marR="0" rtl="0" algn="l">
                        <a:lnSpc>
                          <a:spcPct val="100000"/>
                        </a:lnSpc>
                        <a:spcBef>
                          <a:spcPts val="0"/>
                        </a:spcBef>
                        <a:spcAft>
                          <a:spcPts val="0"/>
                        </a:spcAft>
                        <a:buClr>
                          <a:schemeClr val="lt1"/>
                        </a:buClr>
                        <a:buSzPts val="1000"/>
                        <a:buFont typeface="Calibri"/>
                        <a:buNone/>
                      </a:pPr>
                      <a:r>
                        <a:rPr b="1" i="0" lang="en-US" sz="1000">
                          <a:solidFill>
                            <a:schemeClr val="lt1"/>
                          </a:solidFill>
                          <a:latin typeface="Calibri"/>
                          <a:ea typeface="Calibri"/>
                          <a:cs typeface="Calibri"/>
                          <a:sym typeface="Calibri"/>
                        </a:rPr>
                        <a:t>MovieLens Recommender System</a:t>
                      </a:r>
                      <a:endParaRPr/>
                    </a:p>
                    <a:p>
                      <a:pPr indent="0" lvl="0" marL="0" marR="0" rtl="0" algn="l">
                        <a:lnSpc>
                          <a:spcPct val="100000"/>
                        </a:lnSpc>
                        <a:spcBef>
                          <a:spcPts val="0"/>
                        </a:spcBef>
                        <a:spcAft>
                          <a:spcPts val="0"/>
                        </a:spcAft>
                        <a:buClr>
                          <a:schemeClr val="lt1"/>
                        </a:buClr>
                        <a:buSzPts val="1000"/>
                        <a:buFont typeface="Calibri"/>
                        <a:buNone/>
                      </a:pPr>
                      <a:r>
                        <a:rPr b="1" i="0" lang="en-US" sz="1000">
                          <a:solidFill>
                            <a:schemeClr val="lt1"/>
                          </a:solidFill>
                          <a:latin typeface="Calibri"/>
                          <a:ea typeface="Calibri"/>
                          <a:cs typeface="Calibri"/>
                          <a:sym typeface="Calibri"/>
                        </a:rPr>
                        <a:t>Content-based recommendation</a:t>
                      </a:r>
                      <a:endParaRPr/>
                    </a:p>
                    <a:p>
                      <a:pPr indent="0" lvl="0" marL="0" marR="0" rtl="0" algn="l">
                        <a:spcBef>
                          <a:spcPts val="0"/>
                        </a:spcBef>
                        <a:spcAft>
                          <a:spcPts val="0"/>
                        </a:spcAft>
                        <a:buNone/>
                      </a:pPr>
                      <a:r>
                        <a:t/>
                      </a:r>
                      <a:endParaRPr sz="1800"/>
                    </a:p>
                  </a:txBody>
                  <a:tcPr marT="45725" marB="45725" marR="91450" marL="91450"/>
                </a:tc>
              </a:tr>
              <a:tr h="533400">
                <a:tc>
                  <a:txBody>
                    <a:bodyPr/>
                    <a:lstStyle/>
                    <a:p>
                      <a:pPr indent="0" lvl="0" marL="0" marR="0" rtl="0" algn="l">
                        <a:spcBef>
                          <a:spcPts val="0"/>
                        </a:spcBef>
                        <a:spcAft>
                          <a:spcPts val="0"/>
                        </a:spcAft>
                        <a:buNone/>
                      </a:pPr>
                      <a:r>
                        <a:rPr lang="en-US" sz="1800"/>
                        <a:t>Loss</a:t>
                      </a:r>
                      <a:endParaRPr/>
                    </a:p>
                  </a:txBody>
                  <a:tcPr marT="45725" marB="45725" marR="91450" marL="91450"/>
                </a:tc>
                <a:tc>
                  <a:txBody>
                    <a:bodyPr/>
                    <a:lstStyle/>
                    <a:p>
                      <a:pPr indent="0" lvl="0" marL="0" rtl="0" algn="l">
                        <a:spcBef>
                          <a:spcPts val="0"/>
                        </a:spcBef>
                        <a:spcAft>
                          <a:spcPts val="0"/>
                        </a:spcAft>
                        <a:buNone/>
                      </a:pPr>
                      <a:r>
                        <a:rPr lang="en-US" sz="1800" u="sng">
                          <a:solidFill>
                            <a:schemeClr val="hlink"/>
                          </a:solidFill>
                          <a:hlinkClick r:id="rId3"/>
                        </a:rPr>
                        <a:t>0.8567</a:t>
                      </a:r>
                      <a:endParaRPr sz="1800"/>
                    </a:p>
                  </a:txBody>
                  <a:tcPr marT="45725" marB="45725" marR="91450" marL="91450"/>
                </a:tc>
                <a:tc>
                  <a:txBody>
                    <a:bodyPr/>
                    <a:lstStyle/>
                    <a:p>
                      <a:pPr indent="0" lvl="0" marL="0" rtl="0" algn="l">
                        <a:spcBef>
                          <a:spcPts val="0"/>
                        </a:spcBef>
                        <a:spcAft>
                          <a:spcPts val="0"/>
                        </a:spcAft>
                        <a:buNone/>
                      </a:pPr>
                      <a:r>
                        <a:rPr lang="en-US" sz="1800" u="sng">
                          <a:solidFill>
                            <a:schemeClr val="hlink"/>
                          </a:solidFill>
                          <a:hlinkClick r:id="rId4"/>
                        </a:rPr>
                        <a:t>0.8743 </a:t>
                      </a:r>
                      <a:endParaRPr sz="1800"/>
                    </a:p>
                  </a:txBody>
                  <a:tcPr marT="45725" marB="45725" marR="91450" marL="91450"/>
                </a:tc>
                <a:tc>
                  <a:txBody>
                    <a:bodyPr/>
                    <a:lstStyle/>
                    <a:p>
                      <a:pPr indent="0" lvl="0" marL="0" rtl="0" algn="l">
                        <a:spcBef>
                          <a:spcPts val="0"/>
                        </a:spcBef>
                        <a:spcAft>
                          <a:spcPts val="0"/>
                        </a:spcAft>
                        <a:buNone/>
                      </a:pPr>
                      <a:r>
                        <a:rPr lang="en-US" sz="1800" u="sng">
                          <a:solidFill>
                            <a:schemeClr val="hlink"/>
                          </a:solidFill>
                          <a:hlinkClick r:id="rId5"/>
                        </a:rPr>
                        <a:t>0.89958</a:t>
                      </a:r>
                      <a:endParaRPr sz="1800"/>
                    </a:p>
                  </a:txBody>
                  <a:tcPr marT="45725" marB="45725" marR="91450" marL="91450"/>
                </a:tc>
                <a:tc>
                  <a:txBody>
                    <a:bodyPr/>
                    <a:lstStyle/>
                    <a:p>
                      <a:pPr indent="0" lvl="0" marL="0" rtl="0" algn="l">
                        <a:spcBef>
                          <a:spcPts val="0"/>
                        </a:spcBef>
                        <a:spcAft>
                          <a:spcPts val="0"/>
                        </a:spcAft>
                        <a:buNone/>
                      </a:pPr>
                      <a:r>
                        <a:rPr lang="en-US" sz="1800" u="sng">
                          <a:solidFill>
                            <a:schemeClr val="hlink"/>
                          </a:solidFill>
                          <a:hlinkClick r:id="rId6"/>
                        </a:rPr>
                        <a:t>0.923</a:t>
                      </a:r>
                      <a:endParaRPr sz="1800"/>
                    </a:p>
                  </a:txBody>
                  <a:tcPr marT="45725" marB="45725" marR="91450" marL="91450"/>
                </a:tc>
                <a:tc>
                  <a:txBody>
                    <a:bodyPr/>
                    <a:lstStyle/>
                    <a:p>
                      <a:pPr indent="0" lvl="0" marL="0" marR="0" rtl="0" algn="l">
                        <a:spcBef>
                          <a:spcPts val="0"/>
                        </a:spcBef>
                        <a:spcAft>
                          <a:spcPts val="0"/>
                        </a:spcAft>
                        <a:buNone/>
                      </a:pPr>
                      <a:r>
                        <a:rPr lang="en-US" sz="1800"/>
                        <a:t>0.9252</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u="sng">
                          <a:solidFill>
                            <a:schemeClr val="hlink"/>
                          </a:solidFill>
                          <a:hlinkClick r:id="rId7"/>
                        </a:rPr>
                        <a:t>0.9525</a:t>
                      </a:r>
                      <a:endParaRPr sz="1800"/>
                    </a:p>
                  </a:txBody>
                  <a:tcPr marT="45725" marB="45725" marR="91450" marL="91450"/>
                </a:tc>
                <a:tc>
                  <a:txBody>
                    <a:bodyPr/>
                    <a:lstStyle/>
                    <a:p>
                      <a:pPr indent="0" lvl="0" marL="0" marR="0" rtl="0" algn="l">
                        <a:spcBef>
                          <a:spcPts val="0"/>
                        </a:spcBef>
                        <a:spcAft>
                          <a:spcPts val="0"/>
                        </a:spcAft>
                        <a:buNone/>
                      </a:pPr>
                      <a:r>
                        <a:rPr b="0" i="0" lang="en-US" sz="1800" u="sng">
                          <a:solidFill>
                            <a:schemeClr val="hlink"/>
                          </a:solidFill>
                          <a:latin typeface="Calibri"/>
                          <a:ea typeface="Calibri"/>
                          <a:cs typeface="Calibri"/>
                          <a:sym typeface="Calibri"/>
                          <a:hlinkClick r:id="rId8"/>
                        </a:rPr>
                        <a:t>0.993</a:t>
                      </a:r>
                      <a:endParaRPr sz="1800"/>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3" name="Shape 263"/>
        <p:cNvGrpSpPr/>
        <p:nvPr/>
      </p:nvGrpSpPr>
      <p:grpSpPr>
        <a:xfrm>
          <a:off x="0" y="0"/>
          <a:ext cx="0" cy="0"/>
          <a:chOff x="0" y="0"/>
          <a:chExt cx="0" cy="0"/>
        </a:xfrm>
      </p:grpSpPr>
      <p:sp>
        <p:nvSpPr>
          <p:cNvPr id="264" name="Google Shape;264;p27"/>
          <p:cNvSpPr txBox="1"/>
          <p:nvPr>
            <p:ph type="title"/>
          </p:nvPr>
        </p:nvSpPr>
        <p:spPr>
          <a:xfrm>
            <a:off x="2281375" y="1960698"/>
            <a:ext cx="4758900" cy="1916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5000"/>
              <a:t>THANK YOU</a:t>
            </a:r>
            <a:endParaRPr sz="5000"/>
          </a:p>
          <a:p>
            <a:pPr indent="0" lvl="0" marL="12700" rtl="0" algn="l">
              <a:lnSpc>
                <a:spcPct val="100000"/>
              </a:lnSpc>
              <a:spcBef>
                <a:spcPts val="0"/>
              </a:spcBef>
              <a:spcAft>
                <a:spcPts val="0"/>
              </a:spcAft>
              <a:buNone/>
            </a:pPr>
            <a:r>
              <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 name="Shape 59"/>
        <p:cNvGrpSpPr/>
        <p:nvPr/>
      </p:nvGrpSpPr>
      <p:grpSpPr>
        <a:xfrm>
          <a:off x="0" y="0"/>
          <a:ext cx="0" cy="0"/>
          <a:chOff x="0" y="0"/>
          <a:chExt cx="0" cy="0"/>
        </a:xfrm>
      </p:grpSpPr>
      <p:sp>
        <p:nvSpPr>
          <p:cNvPr id="60" name="Google Shape;60;p9"/>
          <p:cNvSpPr txBox="1"/>
          <p:nvPr>
            <p:ph type="title"/>
          </p:nvPr>
        </p:nvSpPr>
        <p:spPr>
          <a:xfrm>
            <a:off x="384724" y="503825"/>
            <a:ext cx="7259320" cy="880744"/>
          </a:xfrm>
          <a:prstGeom prst="rect">
            <a:avLst/>
          </a:prstGeom>
          <a:noFill/>
          <a:ln>
            <a:noFill/>
          </a:ln>
        </p:spPr>
        <p:txBody>
          <a:bodyPr anchorCtr="0" anchor="t" bIns="0" lIns="0" spcFirstLastPara="1" rIns="0" wrap="square" tIns="10775">
            <a:noAutofit/>
          </a:bodyPr>
          <a:lstStyle/>
          <a:p>
            <a:pPr indent="0" lvl="0" marL="12700" marR="5080" rtl="0" algn="l">
              <a:lnSpc>
                <a:spcPct val="100400"/>
              </a:lnSpc>
              <a:spcBef>
                <a:spcPts val="0"/>
              </a:spcBef>
              <a:spcAft>
                <a:spcPts val="0"/>
              </a:spcAft>
              <a:buNone/>
            </a:pPr>
            <a:r>
              <a:rPr b="1" lang="en-US">
                <a:latin typeface="Arial"/>
                <a:ea typeface="Arial"/>
                <a:cs typeface="Arial"/>
                <a:sym typeface="Arial"/>
              </a:rPr>
              <a:t>WHY RECOMMENDATIONS SYSTEMS ARE  IMPORTANT ?</a:t>
            </a:r>
            <a:endParaRPr/>
          </a:p>
        </p:txBody>
      </p:sp>
      <p:sp>
        <p:nvSpPr>
          <p:cNvPr id="61" name="Google Shape;61;p9"/>
          <p:cNvSpPr txBox="1"/>
          <p:nvPr/>
        </p:nvSpPr>
        <p:spPr>
          <a:xfrm>
            <a:off x="475248" y="1495895"/>
            <a:ext cx="8007350" cy="2225675"/>
          </a:xfrm>
          <a:prstGeom prst="rect">
            <a:avLst/>
          </a:prstGeom>
          <a:noFill/>
          <a:ln>
            <a:noFill/>
          </a:ln>
        </p:spPr>
        <p:txBody>
          <a:bodyPr anchorCtr="0" anchor="t" bIns="0" lIns="0" spcFirstLastPara="1" rIns="0" wrap="square" tIns="12700">
            <a:noAutofit/>
          </a:bodyPr>
          <a:lstStyle/>
          <a:p>
            <a:pPr indent="-367030" lvl="0" marL="379095" marR="577850" rtl="0" algn="l">
              <a:lnSpc>
                <a:spcPct val="114599"/>
              </a:lnSpc>
              <a:spcBef>
                <a:spcPts val="0"/>
              </a:spcBef>
              <a:spcAft>
                <a:spcPts val="0"/>
              </a:spcAft>
              <a:buClr>
                <a:srgbClr val="595959"/>
              </a:buClr>
              <a:buSzPts val="1800"/>
              <a:buFont typeface="Arial"/>
              <a:buChar char="●"/>
            </a:pPr>
            <a:r>
              <a:rPr b="0" i="0" lang="en-US" sz="1800" u="none" cap="none" strike="noStrike">
                <a:solidFill>
                  <a:srgbClr val="444444"/>
                </a:solidFill>
                <a:latin typeface="Arial"/>
                <a:ea typeface="Arial"/>
                <a:cs typeface="Arial"/>
                <a:sym typeface="Arial"/>
              </a:rPr>
              <a:t>35% of the purchases on Amazon are the result of their recommender  system.</a:t>
            </a:r>
            <a:endParaRPr b="0" i="0" sz="1800" u="none" cap="none" strike="noStrike">
              <a:solidFill>
                <a:schemeClr val="dk1"/>
              </a:solidFill>
              <a:latin typeface="Arial"/>
              <a:ea typeface="Arial"/>
              <a:cs typeface="Arial"/>
              <a:sym typeface="Arial"/>
            </a:endParaRPr>
          </a:p>
          <a:p>
            <a:pPr indent="-367030" lvl="0" marL="379095" marR="676910" rtl="0" algn="l">
              <a:lnSpc>
                <a:spcPct val="114599"/>
              </a:lnSpc>
              <a:spcBef>
                <a:spcPts val="0"/>
              </a:spcBef>
              <a:spcAft>
                <a:spcPts val="0"/>
              </a:spcAft>
              <a:buClr>
                <a:srgbClr val="444444"/>
              </a:buClr>
              <a:buSzPts val="1800"/>
              <a:buFont typeface="Arial"/>
              <a:buChar char="●"/>
            </a:pPr>
            <a:r>
              <a:rPr b="0" i="0" lang="en-US" sz="1800" u="none" cap="none" strike="noStrike">
                <a:solidFill>
                  <a:srgbClr val="444444"/>
                </a:solidFill>
                <a:latin typeface="Arial"/>
                <a:ea typeface="Arial"/>
                <a:cs typeface="Arial"/>
                <a:sym typeface="Arial"/>
              </a:rPr>
              <a:t>Recommendations are responsible for 70% of the time people spend  watching videos on youtube</a:t>
            </a:r>
            <a:r>
              <a:rPr b="1" i="0" lang="en-US" sz="1800" u="none" cap="none" strike="noStrike">
                <a:solidFill>
                  <a:srgbClr val="444444"/>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367030" lvl="0" marL="379095" marR="0" rtl="0" algn="l">
              <a:lnSpc>
                <a:spcPct val="100000"/>
              </a:lnSpc>
              <a:spcBef>
                <a:spcPts val="315"/>
              </a:spcBef>
              <a:spcAft>
                <a:spcPts val="0"/>
              </a:spcAft>
              <a:buClr>
                <a:srgbClr val="444444"/>
              </a:buClr>
              <a:buSzPts val="1800"/>
              <a:buFont typeface="Arial"/>
              <a:buChar char="●"/>
            </a:pPr>
            <a:r>
              <a:rPr b="0" i="0" lang="en-US" sz="1800" u="none" cap="none" strike="noStrike">
                <a:solidFill>
                  <a:srgbClr val="444444"/>
                </a:solidFill>
                <a:latin typeface="Arial"/>
                <a:ea typeface="Arial"/>
                <a:cs typeface="Arial"/>
                <a:sym typeface="Arial"/>
              </a:rPr>
              <a:t>75% of what people are watching on Netflix comes from recommendations</a:t>
            </a:r>
            <a:endParaRPr b="0" i="0" sz="1800" u="none" cap="none" strike="noStrike">
              <a:solidFill>
                <a:schemeClr val="dk1"/>
              </a:solidFill>
              <a:latin typeface="Arial"/>
              <a:ea typeface="Arial"/>
              <a:cs typeface="Arial"/>
              <a:sym typeface="Arial"/>
            </a:endParaRPr>
          </a:p>
          <a:p>
            <a:pPr indent="-367030" lvl="0" marL="379095" marR="5080" rtl="0" algn="l">
              <a:lnSpc>
                <a:spcPct val="114599"/>
              </a:lnSpc>
              <a:spcBef>
                <a:spcPts val="0"/>
              </a:spcBef>
              <a:spcAft>
                <a:spcPts val="0"/>
              </a:spcAft>
              <a:buClr>
                <a:srgbClr val="444444"/>
              </a:buClr>
              <a:buSzPts val="1800"/>
              <a:buFont typeface="Arial"/>
              <a:buChar char="●"/>
            </a:pPr>
            <a:r>
              <a:rPr b="0" i="0" lang="en-US" sz="1800" u="none" cap="none" strike="noStrike">
                <a:solidFill>
                  <a:srgbClr val="444444"/>
                </a:solidFill>
                <a:latin typeface="Arial"/>
                <a:ea typeface="Arial"/>
                <a:cs typeface="Arial"/>
                <a:sym typeface="Arial"/>
              </a:rPr>
              <a:t>Employing a recommender system enables Netflix to save around $1 billion  each year.</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sp>
        <p:nvSpPr>
          <p:cNvPr id="66" name="Google Shape;66;p10"/>
          <p:cNvSpPr txBox="1"/>
          <p:nvPr>
            <p:ph type="title"/>
          </p:nvPr>
        </p:nvSpPr>
        <p:spPr>
          <a:xfrm>
            <a:off x="384724" y="503825"/>
            <a:ext cx="702246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a:latin typeface="Arial"/>
                <a:ea typeface="Arial"/>
                <a:cs typeface="Arial"/>
                <a:sym typeface="Arial"/>
              </a:rPr>
              <a:t>TYPES OF RECOMMENDATION ENGINES</a:t>
            </a:r>
            <a:endParaRPr/>
          </a:p>
        </p:txBody>
      </p:sp>
      <p:sp>
        <p:nvSpPr>
          <p:cNvPr id="67" name="Google Shape;67;p10"/>
          <p:cNvSpPr txBox="1"/>
          <p:nvPr/>
        </p:nvSpPr>
        <p:spPr>
          <a:xfrm>
            <a:off x="482979" y="1180668"/>
            <a:ext cx="8147050" cy="3273425"/>
          </a:xfrm>
          <a:prstGeom prst="rect">
            <a:avLst/>
          </a:prstGeom>
          <a:noFill/>
          <a:ln>
            <a:noFill/>
          </a:ln>
        </p:spPr>
        <p:txBody>
          <a:bodyPr anchorCtr="0" anchor="t" bIns="0" lIns="0" spcFirstLastPara="1" rIns="0" wrap="square" tIns="48875">
            <a:noAutofit/>
          </a:bodyPr>
          <a:lstStyle/>
          <a:p>
            <a:pPr indent="-359410" lvl="0" marL="371475" marR="0" rtl="0" algn="l">
              <a:lnSpc>
                <a:spcPct val="10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There are basically three types of recommendation engines:</a:t>
            </a:r>
            <a:endParaRPr b="0" i="0" sz="1700" u="none" cap="none" strike="noStrike">
              <a:solidFill>
                <a:schemeClr val="dk1"/>
              </a:solidFill>
              <a:latin typeface="Arial"/>
              <a:ea typeface="Arial"/>
              <a:cs typeface="Arial"/>
              <a:sym typeface="Arial"/>
            </a:endParaRPr>
          </a:p>
          <a:p>
            <a:pPr indent="-409575" lvl="1" marL="828675" marR="0" rtl="0" algn="l">
              <a:lnSpc>
                <a:spcPct val="100000"/>
              </a:lnSpc>
              <a:spcBef>
                <a:spcPts val="284"/>
              </a:spcBef>
              <a:spcAft>
                <a:spcPts val="0"/>
              </a:spcAft>
              <a:buClr>
                <a:schemeClr val="dk1"/>
              </a:buClr>
              <a:buSzPts val="1700"/>
              <a:buFont typeface="Arial"/>
              <a:buAutoNum type="alphaLcPeriod"/>
            </a:pPr>
            <a:r>
              <a:rPr b="0" i="0" lang="en-US" sz="1700" u="none" cap="none" strike="noStrike">
                <a:solidFill>
                  <a:schemeClr val="dk1"/>
                </a:solidFill>
                <a:latin typeface="Arial"/>
                <a:ea typeface="Arial"/>
                <a:cs typeface="Arial"/>
                <a:sym typeface="Arial"/>
              </a:rPr>
              <a:t>Collaborative filtering :</a:t>
            </a:r>
            <a:endParaRPr b="0" i="0" sz="1700" u="none" cap="none" strike="noStrike">
              <a:solidFill>
                <a:schemeClr val="dk1"/>
              </a:solidFill>
              <a:latin typeface="Arial"/>
              <a:ea typeface="Arial"/>
              <a:cs typeface="Arial"/>
              <a:sym typeface="Arial"/>
            </a:endParaRPr>
          </a:p>
          <a:p>
            <a:pPr indent="0" lvl="0" marL="828675" marR="102235" rtl="0" algn="l">
              <a:lnSpc>
                <a:spcPct val="113999"/>
              </a:lnSpc>
              <a:spcBef>
                <a:spcPts val="0"/>
              </a:spcBef>
              <a:spcAft>
                <a:spcPts val="0"/>
              </a:spcAft>
              <a:buNone/>
            </a:pPr>
            <a:r>
              <a:rPr b="0" i="0" lang="en-US" sz="1700" u="none" cap="none" strike="noStrike">
                <a:solidFill>
                  <a:schemeClr val="dk1"/>
                </a:solidFill>
                <a:latin typeface="Arial"/>
                <a:ea typeface="Arial"/>
                <a:cs typeface="Arial"/>
                <a:sym typeface="Arial"/>
              </a:rPr>
              <a:t>This method is usually based on collecting and analyzing information on  user’s behaviors, their activities or preferences and predicting what they will  like based on the similarity with other users.</a:t>
            </a:r>
            <a:endParaRPr b="0" i="0" sz="1700" u="none" cap="none" strike="noStrike">
              <a:solidFill>
                <a:schemeClr val="dk1"/>
              </a:solidFill>
              <a:latin typeface="Arial"/>
              <a:ea typeface="Arial"/>
              <a:cs typeface="Arial"/>
              <a:sym typeface="Arial"/>
            </a:endParaRPr>
          </a:p>
          <a:p>
            <a:pPr indent="-409575" lvl="1" marL="828675" marR="0" rtl="0" algn="l">
              <a:lnSpc>
                <a:spcPct val="100000"/>
              </a:lnSpc>
              <a:spcBef>
                <a:spcPts val="284"/>
              </a:spcBef>
              <a:spcAft>
                <a:spcPts val="0"/>
              </a:spcAft>
              <a:buClr>
                <a:schemeClr val="dk1"/>
              </a:buClr>
              <a:buSzPts val="1700"/>
              <a:buFont typeface="Arial"/>
              <a:buAutoNum type="alphaLcPeriod"/>
            </a:pPr>
            <a:r>
              <a:rPr b="0" i="0" lang="en-US" sz="1700" u="none" cap="none" strike="noStrike">
                <a:solidFill>
                  <a:schemeClr val="dk1"/>
                </a:solidFill>
                <a:latin typeface="Arial"/>
                <a:ea typeface="Arial"/>
                <a:cs typeface="Arial"/>
                <a:sym typeface="Arial"/>
              </a:rPr>
              <a:t>Content-Based Filtering:</a:t>
            </a:r>
            <a:endParaRPr b="0" i="0" sz="1700" u="none" cap="none" strike="noStrike">
              <a:solidFill>
                <a:schemeClr val="dk1"/>
              </a:solidFill>
              <a:latin typeface="Arial"/>
              <a:ea typeface="Arial"/>
              <a:cs typeface="Arial"/>
              <a:sym typeface="Arial"/>
            </a:endParaRPr>
          </a:p>
          <a:p>
            <a:pPr indent="0" lvl="0" marL="828675" marR="5080" rtl="0" algn="l">
              <a:lnSpc>
                <a:spcPct val="113999"/>
              </a:lnSpc>
              <a:spcBef>
                <a:spcPts val="0"/>
              </a:spcBef>
              <a:spcAft>
                <a:spcPts val="0"/>
              </a:spcAft>
              <a:buNone/>
            </a:pPr>
            <a:r>
              <a:rPr b="0" i="0" lang="en-US" sz="1700" u="none" cap="none" strike="noStrike">
                <a:solidFill>
                  <a:schemeClr val="dk1"/>
                </a:solidFill>
                <a:latin typeface="Arial"/>
                <a:ea typeface="Arial"/>
                <a:cs typeface="Arial"/>
                <a:sym typeface="Arial"/>
              </a:rPr>
              <a:t>This method is based on the description of an item and a profile of the user’s  preferred choices</a:t>
            </a:r>
            <a:endParaRPr b="0" i="0" sz="1700" u="none" cap="none" strike="noStrike">
              <a:solidFill>
                <a:schemeClr val="dk1"/>
              </a:solidFill>
              <a:latin typeface="Arial"/>
              <a:ea typeface="Arial"/>
              <a:cs typeface="Arial"/>
              <a:sym typeface="Arial"/>
            </a:endParaRPr>
          </a:p>
          <a:p>
            <a:pPr indent="-397510" lvl="1" marL="828675" marR="0" rtl="0" algn="l">
              <a:lnSpc>
                <a:spcPct val="100000"/>
              </a:lnSpc>
              <a:spcBef>
                <a:spcPts val="280"/>
              </a:spcBef>
              <a:spcAft>
                <a:spcPts val="0"/>
              </a:spcAft>
              <a:buClr>
                <a:schemeClr val="dk1"/>
              </a:buClr>
              <a:buSzPts val="1700"/>
              <a:buFont typeface="Arial"/>
              <a:buAutoNum type="alphaLcPeriod"/>
            </a:pPr>
            <a:r>
              <a:rPr b="0" i="0" lang="en-US" sz="1700" u="none" cap="none" strike="noStrike">
                <a:solidFill>
                  <a:schemeClr val="dk1"/>
                </a:solidFill>
                <a:latin typeface="Arial"/>
                <a:ea typeface="Arial"/>
                <a:cs typeface="Arial"/>
                <a:sym typeface="Arial"/>
              </a:rPr>
              <a:t>Hybrid Recommendation Systems:</a:t>
            </a:r>
            <a:endParaRPr b="0" i="0" sz="1700" u="none" cap="none" strike="noStrike">
              <a:solidFill>
                <a:schemeClr val="dk1"/>
              </a:solidFill>
              <a:latin typeface="Arial"/>
              <a:ea typeface="Arial"/>
              <a:cs typeface="Arial"/>
              <a:sym typeface="Arial"/>
            </a:endParaRPr>
          </a:p>
          <a:p>
            <a:pPr indent="0" lvl="0" marL="828675" marR="737235" rtl="0" algn="l">
              <a:lnSpc>
                <a:spcPct val="113999"/>
              </a:lnSpc>
              <a:spcBef>
                <a:spcPts val="0"/>
              </a:spcBef>
              <a:spcAft>
                <a:spcPts val="0"/>
              </a:spcAft>
              <a:buNone/>
            </a:pPr>
            <a:r>
              <a:rPr b="0" i="0" lang="en-US" sz="1700" u="none" cap="none" strike="noStrike">
                <a:solidFill>
                  <a:schemeClr val="dk1"/>
                </a:solidFill>
                <a:latin typeface="Arial"/>
                <a:ea typeface="Arial"/>
                <a:cs typeface="Arial"/>
                <a:sym typeface="Arial"/>
              </a:rPr>
              <a:t>This method is implemented by making content-based and  collaborative-based predictions separately and then combining them.</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11"/>
          <p:cNvSpPr/>
          <p:nvPr/>
        </p:nvSpPr>
        <p:spPr>
          <a:xfrm>
            <a:off x="1672617" y="296538"/>
            <a:ext cx="6694815" cy="425495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12"/>
          <p:cNvSpPr/>
          <p:nvPr/>
        </p:nvSpPr>
        <p:spPr>
          <a:xfrm>
            <a:off x="1154111" y="290061"/>
            <a:ext cx="7234587" cy="456335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 name="Shape 81"/>
        <p:cNvGrpSpPr/>
        <p:nvPr/>
      </p:nvGrpSpPr>
      <p:grpSpPr>
        <a:xfrm>
          <a:off x="0" y="0"/>
          <a:ext cx="0" cy="0"/>
          <a:chOff x="0" y="0"/>
          <a:chExt cx="0" cy="0"/>
        </a:xfrm>
      </p:grpSpPr>
      <p:sp>
        <p:nvSpPr>
          <p:cNvPr id="82" name="Google Shape;82;p13"/>
          <p:cNvSpPr txBox="1"/>
          <p:nvPr>
            <p:ph type="title"/>
          </p:nvPr>
        </p:nvSpPr>
        <p:spPr>
          <a:xfrm>
            <a:off x="384724" y="503825"/>
            <a:ext cx="316928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a:latin typeface="Arial"/>
                <a:ea typeface="Arial"/>
                <a:cs typeface="Arial"/>
                <a:sym typeface="Arial"/>
              </a:rPr>
              <a:t>IMPLEMENTATION</a:t>
            </a:r>
            <a:endParaRPr/>
          </a:p>
        </p:txBody>
      </p:sp>
      <p:sp>
        <p:nvSpPr>
          <p:cNvPr id="83" name="Google Shape;83;p13"/>
          <p:cNvSpPr txBox="1"/>
          <p:nvPr/>
        </p:nvSpPr>
        <p:spPr>
          <a:xfrm>
            <a:off x="475248" y="1176351"/>
            <a:ext cx="8066405" cy="2540000"/>
          </a:xfrm>
          <a:prstGeom prst="rect">
            <a:avLst/>
          </a:prstGeom>
          <a:noFill/>
          <a:ln>
            <a:noFill/>
          </a:ln>
        </p:spPr>
        <p:txBody>
          <a:bodyPr anchorCtr="0" anchor="t" bIns="0" lIns="0" spcFirstLastPara="1" rIns="0" wrap="square" tIns="12700">
            <a:noAutofit/>
          </a:bodyPr>
          <a:lstStyle/>
          <a:p>
            <a:pPr indent="-367030" lvl="0" marL="379095" marR="5080" rtl="0" algn="l">
              <a:lnSpc>
                <a:spcPct val="114599"/>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 our project we use collaborative filtering for our movie recommendation  system.Collaborative filtering is based on the assumption that people who  agreed in the past will agree in the future, and that they will like similar kinds  of items as they liked in the past.</a:t>
            </a:r>
            <a:endParaRPr sz="1800">
              <a:solidFill>
                <a:schemeClr val="dk1"/>
              </a:solidFill>
              <a:latin typeface="Arial"/>
              <a:ea typeface="Arial"/>
              <a:cs typeface="Arial"/>
              <a:sym typeface="Arial"/>
            </a:endParaRPr>
          </a:p>
          <a:p>
            <a:pPr indent="-367030" lvl="0" marL="379095" marR="116839" rtl="0" algn="l">
              <a:lnSpc>
                <a:spcPct val="114599"/>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For example, if a person A likes item 1, 2, 3 and B like 2,3,4 then they have  similar interests and A should like item 4 and B should like item 1.</a:t>
            </a:r>
            <a:endParaRPr sz="1800">
              <a:solidFill>
                <a:schemeClr val="dk1"/>
              </a:solidFill>
              <a:latin typeface="Arial"/>
              <a:ea typeface="Arial"/>
              <a:cs typeface="Arial"/>
              <a:sym typeface="Arial"/>
            </a:endParaRPr>
          </a:p>
          <a:p>
            <a:pPr indent="-367030" lvl="0" marL="379095" marR="93980" rtl="0" algn="l">
              <a:lnSpc>
                <a:spcPct val="114599"/>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We use Artificial Neural Network (ANN) consisting of stacked autoencoders  for implementing the project.</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14"/>
          <p:cNvSpPr txBox="1"/>
          <p:nvPr>
            <p:ph type="title"/>
          </p:nvPr>
        </p:nvSpPr>
        <p:spPr>
          <a:xfrm>
            <a:off x="384724" y="503825"/>
            <a:ext cx="303911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a:latin typeface="Arial"/>
                <a:ea typeface="Arial"/>
                <a:cs typeface="Arial"/>
                <a:sym typeface="Arial"/>
              </a:rPr>
              <a:t>AUTOENCODERS</a:t>
            </a:r>
            <a:endParaRPr/>
          </a:p>
        </p:txBody>
      </p:sp>
      <p:sp>
        <p:nvSpPr>
          <p:cNvPr id="89" name="Google Shape;89;p14"/>
          <p:cNvSpPr txBox="1"/>
          <p:nvPr>
            <p:ph idx="1" type="body"/>
          </p:nvPr>
        </p:nvSpPr>
        <p:spPr>
          <a:xfrm>
            <a:off x="392161" y="1176351"/>
            <a:ext cx="8359677" cy="3168650"/>
          </a:xfrm>
          <a:prstGeom prst="rect">
            <a:avLst/>
          </a:prstGeom>
          <a:noFill/>
          <a:ln>
            <a:noFill/>
          </a:ln>
        </p:spPr>
        <p:txBody>
          <a:bodyPr anchorCtr="0" anchor="t" bIns="0" lIns="0" spcFirstLastPara="1" rIns="0" wrap="square" tIns="12700">
            <a:noAutofit/>
          </a:bodyPr>
          <a:lstStyle/>
          <a:p>
            <a:pPr indent="-367029" lvl="0" marL="461644" marR="5080" rtl="0" algn="l">
              <a:lnSpc>
                <a:spcPct val="114599"/>
              </a:lnSpc>
              <a:spcBef>
                <a:spcPts val="0"/>
              </a:spcBef>
              <a:spcAft>
                <a:spcPts val="0"/>
              </a:spcAft>
              <a:buClr>
                <a:schemeClr val="dk1"/>
              </a:buClr>
              <a:buSzPts val="1800"/>
              <a:buFont typeface="Arial"/>
              <a:buChar char="●"/>
            </a:pPr>
            <a:r>
              <a:rPr lang="en-US"/>
              <a:t>An autoencoder neural network is an Unsupervised Machine learning  algorithm that applies backpropagation, setting the target values to be equal  to the inputs. Autoencoders are used to reduce the size of our inputs into a  smaller representation. If anyone needs the original data, they can reconstruct  it from the compressed data.</a:t>
            </a:r>
            <a:endParaRPr/>
          </a:p>
          <a:p>
            <a:pPr indent="-367029" lvl="0" marL="461644" rtl="0" algn="l">
              <a:lnSpc>
                <a:spcPct val="100000"/>
              </a:lnSpc>
              <a:spcBef>
                <a:spcPts val="315"/>
              </a:spcBef>
              <a:spcAft>
                <a:spcPts val="0"/>
              </a:spcAft>
              <a:buClr>
                <a:schemeClr val="dk1"/>
              </a:buClr>
              <a:buSzPts val="1800"/>
              <a:buFont typeface="Arial"/>
              <a:buChar char="●"/>
            </a:pPr>
            <a:r>
              <a:rPr lang="en-US"/>
              <a:t>Application of autoencoders :</a:t>
            </a:r>
            <a:endParaRPr/>
          </a:p>
          <a:p>
            <a:pPr indent="-367665" lvl="1" marL="918844" rtl="0" algn="l">
              <a:lnSpc>
                <a:spcPct val="100000"/>
              </a:lnSpc>
              <a:spcBef>
                <a:spcPts val="315"/>
              </a:spcBef>
              <a:spcAft>
                <a:spcPts val="0"/>
              </a:spcAft>
              <a:buSzPts val="1800"/>
              <a:buFont typeface="Arial"/>
              <a:buChar char="○"/>
            </a:pPr>
            <a:r>
              <a:rPr lang="en-US" sz="1800">
                <a:latin typeface="Arial"/>
                <a:ea typeface="Arial"/>
                <a:cs typeface="Arial"/>
                <a:sym typeface="Arial"/>
              </a:rPr>
              <a:t>Data Reduction</a:t>
            </a:r>
            <a:endParaRPr sz="1800">
              <a:latin typeface="Arial"/>
              <a:ea typeface="Arial"/>
              <a:cs typeface="Arial"/>
              <a:sym typeface="Arial"/>
            </a:endParaRPr>
          </a:p>
          <a:p>
            <a:pPr indent="-367665" lvl="1" marL="918844" rtl="0" algn="l">
              <a:lnSpc>
                <a:spcPct val="100000"/>
              </a:lnSpc>
              <a:spcBef>
                <a:spcPts val="315"/>
              </a:spcBef>
              <a:spcAft>
                <a:spcPts val="0"/>
              </a:spcAft>
              <a:buSzPts val="1800"/>
              <a:buFont typeface="Arial"/>
              <a:buChar char="○"/>
            </a:pPr>
            <a:r>
              <a:rPr lang="en-US" sz="1800">
                <a:latin typeface="Arial"/>
                <a:ea typeface="Arial"/>
                <a:cs typeface="Arial"/>
                <a:sym typeface="Arial"/>
              </a:rPr>
              <a:t>Image Denoising</a:t>
            </a:r>
            <a:endParaRPr sz="1800">
              <a:latin typeface="Arial"/>
              <a:ea typeface="Arial"/>
              <a:cs typeface="Arial"/>
              <a:sym typeface="Arial"/>
            </a:endParaRPr>
          </a:p>
          <a:p>
            <a:pPr indent="-367665" lvl="1" marL="918844" rtl="0" algn="l">
              <a:lnSpc>
                <a:spcPct val="100000"/>
              </a:lnSpc>
              <a:spcBef>
                <a:spcPts val="315"/>
              </a:spcBef>
              <a:spcAft>
                <a:spcPts val="0"/>
              </a:spcAft>
              <a:buSzPts val="1800"/>
              <a:buFont typeface="Arial"/>
              <a:buChar char="○"/>
            </a:pPr>
            <a:r>
              <a:rPr lang="en-US" sz="1800">
                <a:latin typeface="Arial"/>
                <a:ea typeface="Arial"/>
                <a:cs typeface="Arial"/>
                <a:sym typeface="Arial"/>
              </a:rPr>
              <a:t>Recommendation System</a:t>
            </a:r>
            <a:endParaRPr sz="1800">
              <a:latin typeface="Arial"/>
              <a:ea typeface="Arial"/>
              <a:cs typeface="Arial"/>
              <a:sym typeface="Arial"/>
            </a:endParaRPr>
          </a:p>
          <a:p>
            <a:pPr indent="-367665" lvl="1" marL="918844" rtl="0" algn="l">
              <a:lnSpc>
                <a:spcPct val="100000"/>
              </a:lnSpc>
              <a:spcBef>
                <a:spcPts val="315"/>
              </a:spcBef>
              <a:spcAft>
                <a:spcPts val="0"/>
              </a:spcAft>
              <a:buSzPts val="1800"/>
              <a:buFont typeface="Arial"/>
              <a:buChar char="○"/>
            </a:pPr>
            <a:r>
              <a:rPr lang="en-US" sz="1800">
                <a:latin typeface="Arial"/>
                <a:ea typeface="Arial"/>
                <a:cs typeface="Arial"/>
                <a:sym typeface="Arial"/>
              </a:rPr>
              <a:t>Feature Extraction</a:t>
            </a:r>
            <a:endParaRPr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15"/>
          <p:cNvSpPr txBox="1"/>
          <p:nvPr>
            <p:ph type="title"/>
          </p:nvPr>
        </p:nvSpPr>
        <p:spPr>
          <a:xfrm>
            <a:off x="490625" y="402875"/>
            <a:ext cx="5793000" cy="782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a:latin typeface="Arial"/>
                <a:ea typeface="Arial"/>
                <a:cs typeface="Arial"/>
                <a:sym typeface="Arial"/>
              </a:rPr>
              <a:t>STACKED</a:t>
            </a:r>
            <a:r>
              <a:rPr b="1" lang="en-US"/>
              <a:t> </a:t>
            </a:r>
            <a:r>
              <a:rPr b="1" lang="en-US">
                <a:latin typeface="Arial"/>
                <a:ea typeface="Arial"/>
                <a:cs typeface="Arial"/>
                <a:sym typeface="Arial"/>
              </a:rPr>
              <a:t>AUTOENCODERS</a:t>
            </a:r>
            <a:endParaRPr/>
          </a:p>
        </p:txBody>
      </p:sp>
      <p:sp>
        <p:nvSpPr>
          <p:cNvPr id="95" name="Google Shape;95;p15"/>
          <p:cNvSpPr txBox="1"/>
          <p:nvPr/>
        </p:nvSpPr>
        <p:spPr>
          <a:xfrm>
            <a:off x="490620" y="1184986"/>
            <a:ext cx="7971790" cy="854075"/>
          </a:xfrm>
          <a:prstGeom prst="rect">
            <a:avLst/>
          </a:prstGeom>
          <a:noFill/>
          <a:ln>
            <a:noFill/>
          </a:ln>
        </p:spPr>
        <p:txBody>
          <a:bodyPr anchorCtr="0" anchor="t" bIns="0" lIns="0" spcFirstLastPara="1" rIns="0" wrap="square" tIns="12700">
            <a:noAutofit/>
          </a:bodyPr>
          <a:lstStyle/>
          <a:p>
            <a:pPr indent="-351790" lvl="0" marL="363855" marR="5080" rtl="0" algn="l">
              <a:lnSpc>
                <a:spcPct val="113300"/>
              </a:lnSpc>
              <a:spcBef>
                <a:spcPts val="0"/>
              </a:spcBef>
              <a:spcAft>
                <a:spcPts val="0"/>
              </a:spcAft>
              <a:buClr>
                <a:srgbClr val="282828"/>
              </a:buClr>
              <a:buSzPts val="1600"/>
              <a:buFont typeface="Arial"/>
              <a:buChar char="●"/>
            </a:pPr>
            <a:r>
              <a:rPr lang="en-US" sz="1600">
                <a:solidFill>
                  <a:srgbClr val="282828"/>
                </a:solidFill>
                <a:latin typeface="Arial"/>
                <a:ea typeface="Arial"/>
                <a:cs typeface="Arial"/>
                <a:sym typeface="Arial"/>
              </a:rPr>
              <a:t>A stacked autoencoder is a neural network consist several layers of autoencoders  where output of each hidden layer is connected to the input of the successive hidden  layer.</a:t>
            </a:r>
            <a:endParaRPr sz="1600">
              <a:solidFill>
                <a:schemeClr val="dk1"/>
              </a:solidFill>
              <a:latin typeface="Arial"/>
              <a:ea typeface="Arial"/>
              <a:cs typeface="Arial"/>
              <a:sym typeface="Arial"/>
            </a:endParaRPr>
          </a:p>
        </p:txBody>
      </p:sp>
      <p:sp>
        <p:nvSpPr>
          <p:cNvPr id="96" name="Google Shape;96;p15"/>
          <p:cNvSpPr/>
          <p:nvPr/>
        </p:nvSpPr>
        <p:spPr>
          <a:xfrm>
            <a:off x="2132187" y="2117343"/>
            <a:ext cx="4624092" cy="24865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