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Lst>
  <p:sldSz cx="14630400" cy="82296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Introduction to Calculus</a:t>
            </a:r>
          </a:p>
        </p:txBody>
      </p:sp>
      <p:sp>
        <p:nvSpPr>
          <p:cNvPr id="3" name="TextBox 2"/>
          <p:cNvSpPr txBox="1"/>
          <p:nvPr/>
        </p:nvSpPr>
        <p:spPr>
          <a:xfrm>
            <a:off x="1828800" y="2286000"/>
            <a:ext cx="10972800" cy="914400"/>
          </a:xfrm>
          <a:prstGeom prst="rect">
            <a:avLst/>
          </a:prstGeom>
          <a:noFill/>
        </p:spPr>
        <p:txBody>
          <a:bodyPr wrap="none">
            <a:spAutoFit/>
          </a:bodyPr>
          <a:lstStyle/>
          <a:p>
            <a:pPr algn="ctr">
              <a:defRPr sz="2400">
                <a:solidFill>
                  <a:srgbClr val="595959"/>
                </a:solidFill>
              </a:defRPr>
            </a:pPr>
            <a:r>
              <a:t>Imagine standing on the deck of a ship at night, watching the lighthouse beam sweep across the waves...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Calculus - Part 1</a:t>
            </a:r>
          </a:p>
        </p:txBody>
      </p:sp>
      <p:sp>
        <p:nvSpPr>
          <p:cNvPr id="3" name="TextBox 2"/>
          <p:cNvSpPr txBox="1"/>
          <p:nvPr/>
        </p:nvSpPr>
        <p:spPr>
          <a:xfrm>
            <a:off x="457200" y="1828800"/>
            <a:ext cx="6400800" cy="5486400"/>
          </a:xfrm>
          <a:prstGeom prst="rect">
            <a:avLst/>
          </a:prstGeom>
          <a:noFill/>
        </p:spPr>
        <p:txBody>
          <a:bodyPr wrap="square">
            <a:spAutoFit/>
          </a:bodyPr>
          <a:lstStyle/>
          <a:p>
            <a:pPr>
              <a:defRPr sz="1600">
                <a:solidFill>
                  <a:srgbClr val="333333"/>
                </a:solidFill>
              </a:defRPr>
            </a:pPr>
            <a:r>
              <a:t>Imagine standing on the rim of a canyon at dawn: the instant your eyes trace the jagged outline, your brain is already doing calculus. You’re not computing numbers—you’re estimating slopes of cliffs, predicting how fast a stone would accelerate if dropped, and gauging the area of the riverbed below. Calculus is simply the language that makes those mental acrobatics precise. It lets us freeze the flight of an eagle into a single snapshot (that’s the derivative) and then rewind the flap of every feather to see how far it has soared (that’s the integral). Two complementary spells: one carves the world into infinitesimal moments of change, the other glues those slivers back together to reveal totals, distances, and accumulated growth.</a:t>
            </a:r>
          </a:p>
          <a:p>
            <a:pPr>
              <a:defRPr sz="1600">
                <a:solidFill>
                  <a:srgbClr val="333333"/>
                </a:solidFill>
              </a:defRPr>
            </a:pPr>
          </a:p>
          <a:p>
            <a:pPr>
              <a:defRPr sz="1600">
                <a:solidFill>
                  <a:srgbClr val="333333"/>
                </a:solidFill>
              </a:defRPr>
            </a:pPr>
            <a:r>
              <a:t>Picture a barista perfecting pour-over coffee: the rate at which water level rises in the cone depends on how fast it’s pouring in and how quickly it’s draining out. Write that as dV/dt = flow_in – flow_out and you’ve captured a differential equation in action. Solve it, and the curve predicts the exact second the cup hits that sweet 250 mL mark—no bitter over-extraction, no weak under-fill. From the micro-curves of semiconductor lasers that blink your Netflix across oceans, to the macro-curves of pandemic case counts that guide policy, calculus is the silent choreographer turning rates into rhythms and snapshots into sagas.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Calculus - Part 2</a:t>
            </a:r>
          </a:p>
        </p:txBody>
      </p:sp>
      <p:sp>
        <p:nvSpPr>
          <p:cNvPr id="3" name="TextBox 2"/>
          <p:cNvSpPr txBox="1"/>
          <p:nvPr/>
        </p:nvSpPr>
        <p:spPr>
          <a:xfrm>
            <a:off x="914400" y="7498079"/>
            <a:ext cx="12801600" cy="731520"/>
          </a:xfrm>
          <a:prstGeom prst="rect">
            <a:avLst/>
          </a:prstGeom>
          <a:noFill/>
        </p:spPr>
        <p:txBody>
          <a:bodyPr wrap="none">
            <a:spAutoFit/>
          </a:bodyPr>
          <a:lstStyle/>
          <a:p>
            <a:pPr algn="ctr">
              <a:defRPr sz="1400" i="1">
                <a:solidFill>
                  <a:srgbClr val="666666"/>
                </a:solidFill>
              </a:defRPr>
            </a:pPr>
            <a:r>
              <a:t>Picture a river that never sits still: every droplet accelerates, widens, and collides with the bank, changing its course drop-by-drop. Calculus is th...</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Calculus - Part 3</a:t>
            </a:r>
          </a:p>
        </p:txBody>
      </p:sp>
      <p:sp>
        <p:nvSpPr>
          <p:cNvPr id="3" name="TextBox 2"/>
          <p:cNvSpPr txBox="1"/>
          <p:nvPr/>
        </p:nvSpPr>
        <p:spPr>
          <a:xfrm>
            <a:off x="457200" y="1828800"/>
            <a:ext cx="6400800" cy="5486400"/>
          </a:xfrm>
          <a:prstGeom prst="rect">
            <a:avLst/>
          </a:prstGeom>
          <a:noFill/>
        </p:spPr>
        <p:txBody>
          <a:bodyPr wrap="square">
            <a:spAutoFit/>
          </a:bodyPr>
          <a:lstStyle/>
          <a:p>
            <a:pPr>
              <a:defRPr sz="1600">
                <a:solidFill>
                  <a:srgbClr val="333333"/>
                </a:solidFill>
              </a:defRPr>
            </a:pPr>
            <a:r>
              <a:t>Picture a river that suddenly forks around a boulder: the instant it splits, you can’t point to a single “average” direction—every droplet veers, accelerates, curls back on itself. Calculus is the mathematics of that impossible instant; it freezes the spray mid-air so we can measure the curl. Part 3 of our journey zooms in on the two lenses that make this freeze-frame possible. The derivative is our high-speed camera, capturing how a heartbeat spikes from 60 to 120 bpm in the space of two seconds, letting an EMT predict a patient’s next dangerous flutter. The integral is the camera’s panoramic sequel: from those split-second rate changes it reconstructs the total blood pumped through the aorta since dawn, the way an archivist reassembles a shredded letter into the full confession.</a:t>
            </a:r>
          </a:p>
          <a:p>
            <a:pPr>
              <a:defRPr sz="1600">
                <a:solidFill>
                  <a:srgbClr val="333333"/>
                </a:solidFill>
              </a:defRPr>
            </a:pPr>
          </a:p>
          <a:p>
            <a:pPr>
              <a:defRPr sz="1600">
                <a:solidFill>
                  <a:srgbClr val="333333"/>
                </a:solidFill>
              </a:defRPr>
            </a:pPr>
            <a:r>
              <a:t>Now climb out of the ambulance and into the stock-exchange floor, where traders once shouted but now whisper to algorithms. A derivative notices that Tesla shares are rising three dollars for every one-dollar uptick in lithium price; within milliseconds it computes the sensitivity, hedges, and locks in risk. Spin the lens: the integral counts how many such micro-hedges accumulate into a pension fund that will pay for a teacher’s retirement in 2045. From the same building, ride the elevator to the sub-basement cooling plant: engineers use surface integrals to keep server farms from melting, while downstairs a line integral certifies that the magnetic field curls just right in the superconductors, keeping qubits coherent for 100 microseconds—long enough for a quantum algorithm to factor a 2,048-bit RSA key. Calculus is the silent partner in every heartbeat, trade, and tweet, turning the chaotic now into predictable tomorrow.</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13716000" cy="1371600"/>
          </a:xfrm>
          <a:prstGeom prst="rect">
            <a:avLst/>
          </a:prstGeom>
          <a:noFill/>
        </p:spPr>
        <p:txBody>
          <a:bodyPr wrap="none">
            <a:spAutoFit/>
          </a:bodyPr>
          <a:lstStyle/>
          <a:p>
            <a:pPr algn="ctr">
              <a:defRPr sz="3600" b="1">
                <a:solidFill>
                  <a:srgbClr val="1F4E79"/>
                </a:solidFill>
              </a:defRPr>
            </a:pPr>
            <a:r>
              <a:t>Conclusion</a:t>
            </a:r>
          </a:p>
        </p:txBody>
      </p:sp>
      <p:sp>
        <p:nvSpPr>
          <p:cNvPr id="3" name="TextBox 2"/>
          <p:cNvSpPr txBox="1"/>
          <p:nvPr/>
        </p:nvSpPr>
        <p:spPr>
          <a:xfrm>
            <a:off x="1828800" y="2286000"/>
            <a:ext cx="10972800" cy="3657600"/>
          </a:xfrm>
          <a:prstGeom prst="rect">
            <a:avLst/>
          </a:prstGeom>
          <a:noFill/>
        </p:spPr>
        <p:txBody>
          <a:bodyPr wrap="none">
            <a:spAutoFit/>
          </a:bodyPr>
          <a:lstStyle/>
          <a:p>
            <a:pPr algn="ctr">
              <a:defRPr sz="2000">
                <a:solidFill>
                  <a:srgbClr val="1F4E79"/>
                </a:solidFill>
              </a:defRPr>
            </a:pPr>
            <a:r>
              <a:t>Calculus is not a final stamp on the last page of a math textbook; it is a passport handed back to you at the end of a long customs line, now stamped with limits, derivatives, and integrals. Those three words are visas for everywhere: they let you board the flight that turns a heartbeat into an ECG, a rumor into a trending hashtag, a solar panel’s tilt into the exact kilowatt-hours that light a refugee camp. Keep the passport open: every slope you sketched was a question about change, every area you shaded was a bet on accumulation, and both together are the quiet agreement nature makes with mathematics—if you speak the language, the universe will confess its velocity.</a:t>
            </a:r>
          </a:p>
          <a:p>
            <a:pPr algn="ctr">
              <a:defRPr sz="2000">
                <a:solidFill>
                  <a:srgbClr val="1F4E79"/>
                </a:solidFill>
              </a:defRPr>
            </a:pPr>
          </a:p>
          <a:p>
            <a:pPr algn="ctr">
              <a:defRPr sz="2000">
                <a:solidFill>
                  <a:srgbClr val="1F4E79"/>
                </a:solidFill>
              </a:defRPr>
            </a:pPr>
            <a:r>
              <a:t>So walk out with this single souvenir: the world is not made of things but of motions whose speeds and swerves can be weighed. Your next move is to stop solving for x and start listening for the derivatives of your own curiosities—how fast is the carbon curve bending, how sharply does public patience spike before policy bends, how quickly does a child’s vocabulary outrun the test that tries to trap it? Pick one curve, any curve, and chase its rate of change until the chase becomes a conversation. The course may be over, but the approximation of you to the world has only just begun to converge.</a:t>
            </a:r>
          </a:p>
        </p:txBody>
      </p:sp>
      <p:sp>
        <p:nvSpPr>
          <p:cNvPr id="4" name="Rounded Rectangle 3"/>
          <p:cNvSpPr/>
          <p:nvPr/>
        </p:nvSpPr>
        <p:spPr>
          <a:xfrm>
            <a:off x="6400800" y="6400800"/>
            <a:ext cx="1828800" cy="457200"/>
          </a:xfrm>
          <a:prstGeom prst="roundRect">
            <a:avLst/>
          </a:prstGeom>
          <a:solidFill>
            <a:srgbClr val="1F4E79"/>
          </a:solidFill>
        </p:spPr>
        <p:style>
          <a:lnRef idx="1">
            <a:schemeClr val="accent1"/>
          </a:lnRef>
          <a:fillRef idx="3">
            <a:schemeClr val="accent1"/>
          </a:fillRef>
          <a:effectRef idx="2">
            <a:schemeClr val="accent1"/>
          </a:effectRef>
          <a:fontRef idx="minor">
            <a:schemeClr val="lt1"/>
          </a:fontRef>
        </p:style>
        <p:txBody>
          <a:bodyPr rtlCol="0" anchor="ctr"/>
          <a:lstStyle/>
          <a:p>
            <a:pPr algn="ct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