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Introduction to Cognitive Imitation Learning</a:t>
            </a:r>
          </a:p>
        </p:txBody>
      </p:sp>
      <p:sp>
        <p:nvSpPr>
          <p:cNvPr id="3" name="TextBox 2"/>
          <p:cNvSpPr txBox="1"/>
          <p:nvPr/>
        </p:nvSpPr>
        <p:spPr>
          <a:xfrm>
            <a:off x="1828800" y="2286000"/>
            <a:ext cx="10972800" cy="914400"/>
          </a:xfrm>
          <a:prstGeom prst="rect">
            <a:avLst/>
          </a:prstGeom>
          <a:noFill/>
        </p:spPr>
        <p:txBody>
          <a:bodyPr wrap="none">
            <a:spAutoFit/>
          </a:bodyPr>
          <a:lstStyle/>
          <a:p>
            <a:pPr algn="ctr">
              <a:defRPr sz="2400">
                <a:solidFill>
                  <a:srgbClr val="595959"/>
                </a:solidFill>
              </a:defRPr>
            </a:pPr>
            <a:r>
              <a:t>Picture a toddler who has never heard the word “physics” copying a parent to twist a jar open; in 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Conclusion</a:t>
            </a:r>
          </a:p>
        </p:txBody>
      </p:sp>
      <p:sp>
        <p:nvSpPr>
          <p:cNvPr id="3" name="TextBox 2"/>
          <p:cNvSpPr txBox="1"/>
          <p:nvPr/>
        </p:nvSpPr>
        <p:spPr>
          <a:xfrm>
            <a:off x="1828800" y="2286000"/>
            <a:ext cx="10972800" cy="3657600"/>
          </a:xfrm>
          <a:prstGeom prst="rect">
            <a:avLst/>
          </a:prstGeom>
          <a:noFill/>
        </p:spPr>
        <p:txBody>
          <a:bodyPr wrap="none">
            <a:spAutoFit/>
          </a:bodyPr>
          <a:lstStyle/>
          <a:p>
            <a:pPr algn="ctr">
              <a:defRPr sz="2000">
                <a:solidFill>
                  <a:srgbClr val="1F4E79"/>
                </a:solidFill>
              </a:defRPr>
            </a:pPr>
            <a:r>
              <a:t>Imagine a child who learns to tie her shoes not by reading a manual, but by feeling the ghost of her older brother’s fingers guiding hers—an invisible choreography that, after a few tries, becomes her own. Cognitive imitation learning is AI’s version of that ghost: it distills the essence of human expertise into a transferable shadow that can slip into any machine and teach it to “tie shoes” it has never touched. Today we saw how algorithms can now x-ray an expert’s sequence of micro-decisions—hesitations, glances, retries—compress them into a reusable neural aura, and graft that aura onto robots, game agents, even diagnostic tools. The takeaway is not simply that machines copy; it is that they copy the right ghosts, the ones who once stumbled and corrected, turning scar tissue into skill.</a:t>
            </a:r>
          </a:p>
          <a:p>
            <a:pPr algn="ctr">
              <a:defRPr sz="2000">
                <a:solidFill>
                  <a:srgbClr val="1F4E79"/>
                </a:solidFill>
              </a:defRPr>
            </a:pPr>
          </a:p>
          <a:p>
            <a:pPr algn="ctr">
              <a:defRPr sz="2000">
                <a:solidFill>
                  <a:srgbClr val="1F4E79"/>
                </a:solidFill>
              </a:defRPr>
            </a:pPr>
            <a:r>
              <a:t>So, as you leave this room, think of yourself as a curator of ghosts. Your next codebase, product spec, or lab protocol is a potential haunted house: whose expertise will you invite to linger in the circuitry? Begin by auditing one brittle workflow in your organization—say, a quality-check station where veteran fingers still outperform vision systems. Record three cycles, not for motion but for hesitation patterns; feed that rhythm into a transformer-based imitation engine; run a side-by-side A/B shift for a week. Measure defect escape rate, but also measure operator smiles: if the rookie still feels mentored rather than replaced, you have successfully hosted a benevolent ghost. Then scale—one haunted station becomes a haunted line, a haunted factory, an industry whose collective memory outlives any single pair of hands.</a:t>
            </a:r>
          </a:p>
        </p:txBody>
      </p:sp>
      <p:sp>
        <p:nvSpPr>
          <p:cNvPr id="4" name="Rounded Rectangle 3"/>
          <p:cNvSpPr/>
          <p:nvPr/>
        </p:nvSpPr>
        <p:spPr>
          <a:xfrm>
            <a:off x="6400800" y="6400800"/>
            <a:ext cx="1828800" cy="457200"/>
          </a:xfrm>
          <a:prstGeom prst="roundRect">
            <a:avLst/>
          </a:prstGeom>
          <a:solidFill>
            <a:srgbClr val="1F4E79"/>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1</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Imagine a novice chef who, instead of merely copying a master’s recipe, begins to internalize the why behind every slice and sizzle—why basil lands in the pan only after the garlic has whispered its aroma, why a steak is judged not by color but by bounce. Cognitive imitation learning works the same way for machines: it doesn’t just clone surface actions; it reverse-engineers the hidden causal stew that produced them. By observing a teacher’s decisions, the algorithm reconstructs beliefs about goals, constraints, and environmental affordances, then stitches those beliefs into its own growing web of common-sense knowledge. The result is a system that can one-shot improvise a new dish when the gas runs out, because it has absorbed the chef’s internal narrative, not just the choreography.</a:t>
            </a:r>
          </a:p>
          <a:p>
            <a:pPr>
              <a:defRPr sz="1600">
                <a:solidFill>
                  <a:srgbClr val="333333"/>
                </a:solidFill>
              </a:defRPr>
            </a:pPr>
          </a:p>
          <a:p>
            <a:pPr>
              <a:defRPr sz="1600">
                <a:solidFill>
                  <a:srgbClr val="333333"/>
                </a:solidFill>
              </a:defRPr>
            </a:pPr>
            <a:r>
              <a:t>Already this “apprenticeship of the mind” is slipping into daily life. Warehouse cobots watch human pickers and infer that a delicate glass item needs slower acceleration even if the barcode screams “rush.” In tele-ICU software, junior doctors’ diagnostic eye-tracking is compared against seasoned intensivists’ gaze patterns; within weeks the algorithm starts flagging sepsis risk minutes before vitals crash. Finance houses quietly deploy it to reconstruct the tacit risk heuristics of retiring star traders, encoding decades of market scars into rookie algorithms. The promise is bigger than automation—it is cognitive conservation, distilling rare human expertise into a living library that can be loaned, debated, and refined long after the master has left the kitchen.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2</a:t>
            </a:r>
          </a:p>
        </p:txBody>
      </p:sp>
      <p:sp>
        <p:nvSpPr>
          <p:cNvPr id="3" name="TextBox 2"/>
          <p:cNvSpPr txBox="1"/>
          <p:nvPr/>
        </p:nvSpPr>
        <p:spPr>
          <a:xfrm>
            <a:off x="914400" y="7498079"/>
            <a:ext cx="12801600" cy="731520"/>
          </a:xfrm>
          <a:prstGeom prst="rect">
            <a:avLst/>
          </a:prstGeom>
          <a:noFill/>
        </p:spPr>
        <p:txBody>
          <a:bodyPr wrap="none">
            <a:spAutoFit/>
          </a:bodyPr>
          <a:lstStyle/>
          <a:p>
            <a:pPr algn="ctr">
              <a:defRPr sz="1400" i="1">
                <a:solidFill>
                  <a:srgbClr val="666666"/>
                </a:solidFill>
              </a:defRPr>
            </a:pPr>
            <a:r>
              <a:t>Picture a master chef who never tastes the soup yet teaches an apprentice to recreate it solely by watching eyebrow twitches, spoon angles, and the sp...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3</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Imagine a novice chef who doesn’t merely copy a mentor’s recipe step-by-step; instead, she infers why the onions must turn glassy, not golden, before the tomatoes hit the pan, then exports that principle to a wok-fired rice dish she’s never seen cooked. Cognitive imitation learning operates with the same mental agility: it reverse-engineers the latent goals, causal beliefs, and attentional shortcuts that drive an expert’s behavior, then re-assembles them in new contexts where cookbooks run blank. The algorithm doesn’t just ask “what action happened?” but “what story was the brain telling itself to pick that action?”—a question that catapults it from mimicry to transferable reasoning.</a:t>
            </a:r>
          </a:p>
          <a:p>
            <a:pPr>
              <a:defRPr sz="1600">
                <a:solidFill>
                  <a:srgbClr val="333333"/>
                </a:solidFill>
              </a:defRPr>
            </a:pPr>
          </a:p>
          <a:p>
            <a:pPr>
              <a:defRPr sz="1600">
                <a:solidFill>
                  <a:srgbClr val="333333"/>
                </a:solidFill>
              </a:defRPr>
            </a:pPr>
            <a:r>
              <a:t>This leap pays off where traditional imitation fails. In a recent warehouse pilot, a robot watched a single human worker sort fragile objects under shifting lighting; instead of cloning arm trajectories, the robot extracted the worker’s implicit “fragility estimate” from micro-pauses and gaze saccades, later refusing to replicate a safe-but-risky shortcut when an unfamiliar, even-more-delicate wine glass appeared. Surgeons are training similar models to absorb not just hand motions but the cognitive checkpoints that preempt slips—effectively grafting decades of split-second judgment onto residents after a few VR demonstrations. From autonomous Formula-1 strategists inferring a race engineer’s hidden risk calculus to video-game AIs that adopt human creativity without human reflexes, cognitive imitation is quietly becoming the shortcut for turning scarce expertise into scalable, safe, and surprisingly inventive machine intelligence.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4</a:t>
            </a:r>
          </a:p>
        </p:txBody>
      </p:sp>
      <p:sp>
        <p:nvSpPr>
          <p:cNvPr id="3" name="TextBox 2"/>
          <p:cNvSpPr txBox="1"/>
          <p:nvPr/>
        </p:nvSpPr>
        <p:spPr>
          <a:xfrm>
            <a:off x="914400" y="7498079"/>
            <a:ext cx="12801600" cy="731520"/>
          </a:xfrm>
          <a:prstGeom prst="rect">
            <a:avLst/>
          </a:prstGeom>
          <a:noFill/>
        </p:spPr>
        <p:txBody>
          <a:bodyPr wrap="none">
            <a:spAutoFit/>
          </a:bodyPr>
          <a:lstStyle/>
          <a:p>
            <a:pPr algn="ctr">
              <a:defRPr sz="1400" i="1">
                <a:solidFill>
                  <a:srgbClr val="666666"/>
                </a:solidFill>
              </a:defRPr>
            </a:pPr>
            <a:r>
              <a:t>Picture a veteran chef who never tastes the soup yet knows exactly how much salt the apprentice will sprinkle next; that clairvoyance is the quiet mir...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5</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Imagine a novice chef who never tastes the dish yet flawlessly re-creates the exact flick of the wrist that keeps the omelet silky. Cognitive imitation learning works the same miracle for machines: instead of copying surface actions, it reverse-engineers the hidden “why” inside an expert’s mind. By watching only a handful of demonstrations, the agent infers goals, causal beliefs, and even the confidence with which each choice was made. The result is not mimicry but mind-meld—a compressed, transferable model that can finish the recipe even when the kitchen suddenly runs out of truffle oil.</a:t>
            </a:r>
          </a:p>
          <a:p>
            <a:pPr>
              <a:defRPr sz="1600">
                <a:solidFill>
                  <a:srgbClr val="333333"/>
                </a:solidFill>
              </a:defRPr>
            </a:pPr>
          </a:p>
          <a:p>
            <a:pPr>
              <a:defRPr sz="1600">
                <a:solidFill>
                  <a:srgbClr val="333333"/>
                </a:solidFill>
              </a:defRPr>
            </a:pPr>
            <a:r>
              <a:t>This leap from parroting to perspective-taking is already reshaping high-stakes arenas. In pediatric surgery, trainees rehearse on digital dura mater that has learned, from just twelve expert clips, to anticipate the micro-tremor that precedes a fatal nick. Warehouse robots trained on a single night-shift worker’s trajectories now reroute entire fleets when a conveyor jams, guessing the worker’s next workaround before the human has even reached for the reset button. And in the quieter realm of eldercare, a therapy seal pup adjusts its purr cadence to match the breathing pattern it observed in a beloved grandchild—comfort without code changes.</a:t>
            </a:r>
          </a:p>
          <a:p>
            <a:pPr>
              <a:defRPr sz="1600">
                <a:solidFill>
                  <a:srgbClr val="333333"/>
                </a:solidFill>
              </a:defRPr>
            </a:pPr>
          </a:p>
          <a:p>
            <a:pPr>
              <a:defRPr sz="1600">
                <a:solidFill>
                  <a:srgbClr val="333333"/>
                </a:solidFill>
              </a:defRPr>
            </a:pPr>
            <a:r>
              <a:t>The payoff is bigger than smarter gadgets; it is a new social contract between expertise and automation. When a self-driving car can absorb the defensive reflexes of a rally driver, or a legal AI can adopt the risk intuition of a veteran judge, knowledge stops dying with retirement and starts circulating like currency. Our role flips from programmers to patrons of wisdom, curating the few exquisite examples that will propagate through millions of silicon pupils long after the originals have left the room.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6</a:t>
            </a:r>
          </a:p>
        </p:txBody>
      </p:sp>
      <p:sp>
        <p:nvSpPr>
          <p:cNvPr id="3" name="TextBox 2"/>
          <p:cNvSpPr txBox="1"/>
          <p:nvPr/>
        </p:nvSpPr>
        <p:spPr>
          <a:xfrm>
            <a:off x="914400" y="7498079"/>
            <a:ext cx="12801600" cy="731520"/>
          </a:xfrm>
          <a:prstGeom prst="rect">
            <a:avLst/>
          </a:prstGeom>
          <a:noFill/>
        </p:spPr>
        <p:txBody>
          <a:bodyPr wrap="none">
            <a:spAutoFit/>
          </a:bodyPr>
          <a:lstStyle/>
          <a:p>
            <a:pPr algn="ctr">
              <a:defRPr sz="1400" i="1">
                <a:solidFill>
                  <a:srgbClr val="666666"/>
                </a:solidFill>
              </a:defRPr>
            </a:pPr>
            <a:r>
              <a:t>Picture a fledgling chef who doesn’t merely copy a master’s knife strokes; instead, she absorbs the hidden rhythm—how the wrist relaxes just before 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7</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Picture a novice chef who doesn’t merely mimic the exact wrist-flick of a master whisking eggs, but instead eavesdrops on the silent reasoning behind the motion—why the bowl is tilted fifteen degrees, when speed is traded for steadiness, how the sound of frothing yolks forecasts the final texture. Cognitive imitation learning works the same way: the algorithm doesn’t copy surface actions; it reverse-engineers the hidden “mental” model that produced them. By watching an expert’s behavior, the system infers beliefs about cause and effect, then rehearses those beliefs in its own simulated kitchen until the whisk, or robot arm, or trading strategy sings with the same anticipatory rhythm.</a:t>
            </a:r>
          </a:p>
          <a:p>
            <a:pPr>
              <a:defRPr sz="1600">
                <a:solidFill>
                  <a:srgbClr val="333333"/>
                </a:solidFill>
              </a:defRPr>
            </a:pPr>
          </a:p>
          <a:p>
            <a:pPr>
              <a:defRPr sz="1600">
                <a:solidFill>
                  <a:srgbClr val="333333"/>
                </a:solidFill>
              </a:defRPr>
            </a:pPr>
            <a:r>
              <a:t>This leap from mimicry to mind-reading already powers more than lab demos. Warehouse robots trained on a dozen human packers now predict which grip avoids crushed crisps and which tilt keeps the soda from fizzing over on the conveyor belt—cutting damaged-goods returns by 28%. In medicine, surgical apprentices watch a single expert’s joystick gestures, but the underlying model distills the “why” behind each tremor-correcting pause; residents who train this way shave 17% off procedure time with fewer stitches. Even Spotify’s mood-based playlists borrow the trick: the engine infers the latent “cognitive playlist” of a late-night lo-fi listener and extrapolates to Monday-morning commuters, turning sleepy ears into alert ones without ever duplicating the same song order.</a:t>
            </a:r>
          </a:p>
          <a:p>
            <a:pPr>
              <a:defRPr sz="1600">
                <a:solidFill>
                  <a:srgbClr val="333333"/>
                </a:solidFill>
              </a:defRPr>
            </a:pPr>
          </a:p>
          <a:p>
            <a:pPr>
              <a:defRPr sz="1600">
                <a:solidFill>
                  <a:srgbClr val="333333"/>
                </a:solidFill>
              </a:defRPr>
            </a:pPr>
            <a:r>
              <a:t>The broader payoff is a new social contract between humans and machines. Instead of demanding thousands of labeled examples or exhaustive reward functions, we offer a handful of thoughtful demonstrations and keep the right to interrogate the learner: “Explain why you braked at that pixelated shadow.” The result is technology that negotiates traffic like a cautious parent, negotiates contracts like a skeptical lawyer, and—crucially—lets us edit its inner monologue before the next unforeseen intersection.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8</a:t>
            </a:r>
          </a:p>
        </p:txBody>
      </p:sp>
      <p:sp>
        <p:nvSpPr>
          <p:cNvPr id="3" name="TextBox 2"/>
          <p:cNvSpPr txBox="1"/>
          <p:nvPr/>
        </p:nvSpPr>
        <p:spPr>
          <a:xfrm>
            <a:off x="914400" y="7498079"/>
            <a:ext cx="12801600" cy="731520"/>
          </a:xfrm>
          <a:prstGeom prst="rect">
            <a:avLst/>
          </a:prstGeom>
          <a:noFill/>
        </p:spPr>
        <p:txBody>
          <a:bodyPr wrap="none">
            <a:spAutoFit/>
          </a:bodyPr>
          <a:lstStyle/>
          <a:p>
            <a:pPr algn="ctr">
              <a:defRPr sz="1400" i="1">
                <a:solidFill>
                  <a:srgbClr val="666666"/>
                </a:solidFill>
              </a:defRPr>
            </a:pPr>
            <a:r>
              <a:t>Picture a novice chef who, after watching a maître saucier, doesn’t merely copy the wrist-flick but reconstructs the mental model behind it: why the 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