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Introduction to Cognitive Imitation Learning</a:t>
            </a:r>
          </a:p>
        </p:txBody>
      </p:sp>
      <p:sp>
        <p:nvSpPr>
          <p:cNvPr id="3" name="TextBox 2"/>
          <p:cNvSpPr txBox="1"/>
          <p:nvPr/>
        </p:nvSpPr>
        <p:spPr>
          <a:xfrm>
            <a:off x="1828800" y="2286000"/>
            <a:ext cx="10972800" cy="914400"/>
          </a:xfrm>
          <a:prstGeom prst="rect">
            <a:avLst/>
          </a:prstGeom>
          <a:noFill/>
        </p:spPr>
        <p:txBody>
          <a:bodyPr wrap="none">
            <a:spAutoFit/>
          </a:bodyPr>
          <a:lstStyle/>
          <a:p>
            <a:pPr algn="ctr">
              <a:defRPr sz="2400">
                <a:solidFill>
                  <a:srgbClr val="595959"/>
                </a:solidFill>
              </a:defRPr>
            </a:pPr>
            <a:r>
              <a:t>Picture a toddler who doesn’t merely mimic the dance steps of a parent, but silently reconstructs 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Cognitive Imitation Learning - Part 1</a:t>
            </a:r>
          </a:p>
        </p:txBody>
      </p:sp>
      <p:sp>
        <p:nvSpPr>
          <p:cNvPr id="3" name="TextBox 2"/>
          <p:cNvSpPr txBox="1"/>
          <p:nvPr/>
        </p:nvSpPr>
        <p:spPr>
          <a:xfrm>
            <a:off x="457200" y="1828800"/>
            <a:ext cx="6400800" cy="5486400"/>
          </a:xfrm>
          <a:prstGeom prst="rect">
            <a:avLst/>
          </a:prstGeom>
          <a:noFill/>
        </p:spPr>
        <p:txBody>
          <a:bodyPr wrap="square">
            <a:spAutoFit/>
          </a:bodyPr>
          <a:lstStyle/>
          <a:p>
            <a:pPr>
              <a:defRPr sz="1600">
                <a:solidFill>
                  <a:srgbClr val="333333"/>
                </a:solidFill>
              </a:defRPr>
            </a:pPr>
            <a:r>
              <a:t>Picture a novice chef who doesn’t merely duplicate a master’s recipe step-by-step; instead, she silently decodes why the maestro pauses an extra three seconds before flipping the steak—she’s stealing the clockwork behind the wrist, not just the motion. Cognitive imitation learning works the same way: the algorithm eavesdrops on experts, then compresses their hidden game of priorities, causal beliefs, and attention spotlight into a portable mental model it can re-assemble in new kitchens. Where classic imitation traces the muscles, cognitive imitation x-rays the mind.</a:t>
            </a:r>
          </a:p>
          <a:p>
            <a:pPr>
              <a:defRPr sz="1600">
                <a:solidFill>
                  <a:srgbClr val="333333"/>
                </a:solidFill>
              </a:defRPr>
            </a:pPr>
          </a:p>
          <a:p>
            <a:pPr>
              <a:defRPr sz="1600">
                <a:solidFill>
                  <a:srgbClr val="333333"/>
                </a:solidFill>
              </a:defRPr>
            </a:pPr>
            <a:r>
              <a:t>On the road, this means Waymo’s newest fleet doesn’t just mimic the test-driver’s steering angles; it distills the subtle eye-dart that preempts a jaywalker at dusk, so the car later “remembers” to slow before the human ever would. In the ER, residents rehearse on digital patients that replay not only senior surgeons’ incisions but their split-second risk calculus, turning every pixelated bleed into a safe rehearsal of judgment. Even your Spotify feed is quietly coached: the engine studies virtuoso curators’ micro-decisions—why they skip after 11 seconds, why they queue lo-fi next to baroque—then clones the curatorial mindset, not just the playlist.</a:t>
            </a:r>
          </a:p>
          <a:p>
            <a:pPr>
              <a:defRPr sz="1600">
                <a:solidFill>
                  <a:srgbClr val="333333"/>
                </a:solidFill>
              </a:defRPr>
            </a:pPr>
          </a:p>
          <a:p>
            <a:pPr>
              <a:defRPr sz="1600">
                <a:solidFill>
                  <a:srgbClr val="333333"/>
                </a:solidFill>
              </a:defRPr>
            </a:pPr>
            <a:r>
              <a:t>The payoff spills far beyond smarter AI. Cognitive imitation compresses decades of craft into minutes, letting factories bootstrap veteran-level troubleshooting on day one, or letting climate scientists port top forecasters’ hunches into open-source weather models. Yet with every mind we photocopy, we inherit blind spots—bias, complacency, the occasional chef who salts because grandma did. The quest now is to copy the genius, audit the ghosts, and teach our silicon pupils to question the very intuition they were asked to imitate.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Cognitive Imitation Learning - Part 2</a:t>
            </a:r>
          </a:p>
        </p:txBody>
      </p:sp>
      <p:sp>
        <p:nvSpPr>
          <p:cNvPr id="3" name="TextBox 2"/>
          <p:cNvSpPr txBox="1"/>
          <p:nvPr/>
        </p:nvSpPr>
        <p:spPr>
          <a:xfrm>
            <a:off x="914400" y="7498079"/>
            <a:ext cx="12801600" cy="731520"/>
          </a:xfrm>
          <a:prstGeom prst="rect">
            <a:avLst/>
          </a:prstGeom>
          <a:noFill/>
        </p:spPr>
        <p:txBody>
          <a:bodyPr wrap="none">
            <a:spAutoFit/>
          </a:bodyPr>
          <a:lstStyle/>
          <a:p>
            <a:pPr algn="ctr">
              <a:defRPr sz="1400" i="1">
                <a:solidFill>
                  <a:srgbClr val="666666"/>
                </a:solidFill>
              </a:defRPr>
            </a:pPr>
            <a:r>
              <a:t>Picture a novice chef who, after watching a master fillet a fish, doesn’t merely duplicate the wrist-flick but silently reconstructs the mental checkl...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Cognitive Imitation Learning - Part 3</a:t>
            </a:r>
          </a:p>
        </p:txBody>
      </p:sp>
      <p:sp>
        <p:nvSpPr>
          <p:cNvPr id="3" name="TextBox 2"/>
          <p:cNvSpPr txBox="1"/>
          <p:nvPr/>
        </p:nvSpPr>
        <p:spPr>
          <a:xfrm>
            <a:off x="457200" y="1828800"/>
            <a:ext cx="6400800" cy="5486400"/>
          </a:xfrm>
          <a:prstGeom prst="rect">
            <a:avLst/>
          </a:prstGeom>
          <a:noFill/>
        </p:spPr>
        <p:txBody>
          <a:bodyPr wrap="square">
            <a:spAutoFit/>
          </a:bodyPr>
          <a:lstStyle/>
          <a:p>
            <a:pPr>
              <a:defRPr sz="1600">
                <a:solidFill>
                  <a:srgbClr val="333333"/>
                </a:solidFill>
              </a:defRPr>
            </a:pPr>
            <a:r>
              <a:t>Picture a rookie chef who doesn’t merely copy a maestro’s recipe; instead, she tastes the dish, replays the motions in her head, then reconstructs the flavor map from her own pantry. Cognitive imitation learning works the same way: the agent distills the expert’s underlying “mental recipe”—goals, causal beliefs, and attention cues—rather than the surface muscle twitches. By inverting the observed actions into a probabilistic model of why the expert chose them, the system can whip up competent behavior even when the kitchen is stocked with different ingredients, i.e., new sensors, altered dynamics, or missing data. The magic lies in the prior the agent carries: a compact, human-like bias toward objects, affordances, and temporal chunking that turns sparse demonstrations into a springboard for creative generalization.</a:t>
            </a:r>
          </a:p>
          <a:p>
            <a:pPr>
              <a:defRPr sz="1600">
                <a:solidFill>
                  <a:srgbClr val="333333"/>
                </a:solidFill>
              </a:defRPr>
            </a:pPr>
          </a:p>
          <a:p>
            <a:pPr>
              <a:defRPr sz="1600">
                <a:solidFill>
                  <a:srgbClr val="333333"/>
                </a:solidFill>
              </a:defRPr>
            </a:pPr>
            <a:r>
              <a:t>This cognitive pirouette already guides warehouse robots that watch a single human sort parcels and overnight learn to handle novel packaging, and it powers prosthetic arms that infer amputees’ latent intents from their shoulder gestures, cutting training time from weeks to minutes. On the horizon, cognitive imitation promises legal-assistant AIs that absorb a senior partner’s unspoken strategy after a few case reviews, or climate-policy models that replicate economists’ tacit trade-off heuristics to explore unseen regulatory futures. The same lens reframes parenting: toddlers are not parroting adults but running their own inverse-planning algorithms, compressing messy demos into cartoonish yet powerful theories of mind. If we treat every recorded human action as a compressed tutorial on hidden reasoning, tomorrow’s machines won’t just mimic us—they’ll finish our thoughts, respect our values, and sometimes, like good apprentices, out-invent the master.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Conclusion</a:t>
            </a:r>
          </a:p>
        </p:txBody>
      </p:sp>
      <p:sp>
        <p:nvSpPr>
          <p:cNvPr id="3" name="TextBox 2"/>
          <p:cNvSpPr txBox="1"/>
          <p:nvPr/>
        </p:nvSpPr>
        <p:spPr>
          <a:xfrm>
            <a:off x="1828800" y="2286000"/>
            <a:ext cx="10972800" cy="3657600"/>
          </a:xfrm>
          <a:prstGeom prst="rect">
            <a:avLst/>
          </a:prstGeom>
          <a:noFill/>
        </p:spPr>
        <p:txBody>
          <a:bodyPr wrap="none">
            <a:spAutoFit/>
          </a:bodyPr>
          <a:lstStyle/>
          <a:p>
            <a:pPr algn="ctr">
              <a:defRPr sz="2000">
                <a:solidFill>
                  <a:srgbClr val="1F4E79"/>
                </a:solidFill>
              </a:defRPr>
            </a:pPr>
            <a:r>
              <a:t>Cognitive imitation learning is less a closing chapter and more a passport stamp: it proves you’ve visited the country where machines don’t just copy actions, but smuggle back the mental maps that created them. Tonight we watched algorithms eavesdrop on human hesitation, replay our micro-gestures, and—like jazz students transcribing Coltrane solos—distill the silences between notes into new, unpredictable riffs. The takeaway is not that robots will Xerox our jobs; it’s that they can now Xerox our heuristics, the fragile shortcuts we never bothered to articulate, and ship them across domains faster than any résumé ever could.</a:t>
            </a:r>
          </a:p>
          <a:p>
            <a:pPr algn="ctr">
              <a:defRPr sz="2000">
                <a:solidFill>
                  <a:srgbClr val="1F4E79"/>
                </a:solidFill>
              </a:defRPr>
            </a:pPr>
          </a:p>
          <a:p>
            <a:pPr algn="ctr">
              <a:defRPr sz="2000">
                <a:solidFill>
                  <a:srgbClr val="1F4E79"/>
                </a:solidFill>
              </a:defRPr>
            </a:pPr>
            <a:r>
              <a:t>So what do we do with a species of apprentice that learns the invisible? First, curate your data like family recipes: leave in the happy accidents—coffee spilled on the lab notebook, the curse muttered when the bolt sticks—because that friction is the secret spice. Second, legislate the cognitive audit trail the way we already demand ingredient lists on food; if a model can imitate your risk-tolerance, society deserves the right to trace whose pulse it borrowed. Finally, treat every deployment as a rehearsal for the next cognitive supply chain: package not just what the expert did, but the questions they asked when they weren’t sure, and feed that forward so tomorrow’s system starts one worry ahead.</a:t>
            </a:r>
          </a:p>
          <a:p>
            <a:pPr algn="ctr">
              <a:defRPr sz="2000">
                <a:solidFill>
                  <a:srgbClr val="1F4E79"/>
                </a:solidFill>
              </a:defRPr>
            </a:pPr>
          </a:p>
          <a:p>
            <a:pPr algn="ctr">
              <a:defRPr sz="2000">
                <a:solidFill>
                  <a:srgbClr val="1F4E79"/>
                </a:solidFill>
              </a:defRPr>
            </a:pPr>
            <a:r>
              <a:t>Our next step is to stop treating imitation as a finish line and start treating it as a living loan: every borrowed strategy must be repaid with interest in the form of human upskilling. Build dashboards that show workers which of their tacit tricks have been exported, then auto-enroll them in masterclasses funded by the productivity gains—turning classrooms into interest payments. If we design this loop correctly, cognitive imitation won’t be the end of expertise; it will be the beginning of a barter economy where machines trade superhuman precision for human eccentricity, and both sides wake up richer.</a:t>
            </a:r>
          </a:p>
        </p:txBody>
      </p:sp>
      <p:sp>
        <p:nvSpPr>
          <p:cNvPr id="4" name="Rounded Rectangle 3"/>
          <p:cNvSpPr/>
          <p:nvPr/>
        </p:nvSpPr>
        <p:spPr>
          <a:xfrm>
            <a:off x="6400800" y="6400800"/>
            <a:ext cx="1828800" cy="457200"/>
          </a:xfrm>
          <a:prstGeom prst="roundRect">
            <a:avLst/>
          </a:prstGeom>
          <a:solidFill>
            <a:srgbClr val="1F4E79"/>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