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7" r:id="rId5"/>
    <p:sldId id="272" r:id="rId6"/>
    <p:sldId id="265" r:id="rId7"/>
    <p:sldId id="264" r:id="rId8"/>
    <p:sldId id="275" r:id="rId9"/>
    <p:sldId id="258" r:id="rId10"/>
    <p:sldId id="269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>
        <p:scale>
          <a:sx n="86" d="100"/>
          <a:sy n="86" d="100"/>
        </p:scale>
        <p:origin x="138" y="-26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1/3/2024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3CD9712D-992A-4AB1-A5C2-575F75921AA2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2" y="2148880"/>
            <a:ext cx="8458200" cy="1194048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600" y="3539516"/>
            <a:ext cx="7752928" cy="2337755"/>
          </a:xfrm>
        </p:spPr>
        <p:txBody>
          <a:bodyPr>
            <a:noAutofit/>
          </a:bodyPr>
          <a:lstStyle/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00000"/>
                </a:solidFill>
                <a:effectLst/>
                <a:latin typeface="Euphemia" panose="020B0503040102020104" pitchFamily="34" charset="0"/>
              </a:rPr>
              <a:t>Deepesh Kumar Verma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Abhivrudhi</a:t>
            </a:r>
            <a:r>
              <a:rPr lang="en-IN" sz="1400" dirty="0">
                <a:solidFill>
                  <a:srgbClr val="000000"/>
                </a:solidFill>
                <a:latin typeface="Euphemia" panose="020B05030401020201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Euphemia" panose="020B0503040102020104" pitchFamily="34" charset="0"/>
              </a:rPr>
              <a:t>Navaliger</a:t>
            </a:r>
            <a:endParaRPr lang="en-IN" sz="1400" dirty="0">
              <a:solidFill>
                <a:srgbClr val="000000"/>
              </a:solidFill>
              <a:latin typeface="Euphemia" panose="020B0503040102020104" pitchFamily="34" charset="0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1400" b="0" i="0" dirty="0" err="1">
                <a:solidFill>
                  <a:srgbClr val="1F1F1F"/>
                </a:solidFill>
                <a:effectLst/>
                <a:latin typeface="Euphemia" panose="020B0503040102020104" pitchFamily="34" charset="0"/>
              </a:rPr>
              <a:t>Senugala</a:t>
            </a:r>
            <a:r>
              <a:rPr lang="en-IN" sz="1400" b="0" i="0" dirty="0">
                <a:solidFill>
                  <a:srgbClr val="1F1F1F"/>
                </a:solidFill>
                <a:effectLst/>
                <a:latin typeface="Euphemia" panose="020B0503040102020104" pitchFamily="34" charset="0"/>
              </a:rPr>
              <a:t> Kavya Sree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1400" b="0" i="0">
                <a:solidFill>
                  <a:srgbClr val="1F1F1F"/>
                </a:solidFill>
                <a:effectLst/>
                <a:latin typeface="Euphemia" panose="020B0503040102020104" pitchFamily="34" charset="0"/>
              </a:rPr>
              <a:t>Kanchan </a:t>
            </a:r>
            <a:r>
              <a:rPr lang="en-IN" sz="1400" b="0" i="0" dirty="0" err="1">
                <a:solidFill>
                  <a:srgbClr val="1F1F1F"/>
                </a:solidFill>
                <a:effectLst/>
                <a:latin typeface="Euphemia" panose="020B0503040102020104" pitchFamily="34" charset="0"/>
              </a:rPr>
              <a:t>Kag</a:t>
            </a:r>
            <a:endParaRPr lang="en-IN" sz="1400" b="0" i="0" dirty="0">
              <a:solidFill>
                <a:srgbClr val="1F1F1F"/>
              </a:solidFill>
              <a:effectLst/>
              <a:latin typeface="Euphemia" panose="020B0503040102020104" pitchFamily="34" charset="0"/>
            </a:endParaRP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F1F1F"/>
                </a:solidFill>
                <a:effectLst/>
                <a:latin typeface="Euphemia" panose="020B0503040102020104" pitchFamily="34" charset="0"/>
              </a:rPr>
              <a:t>Kajale Atharva Tushar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1F1F1F"/>
                </a:solidFill>
                <a:effectLst/>
                <a:latin typeface="Euphemia" panose="020B0503040102020104" pitchFamily="34" charset="0"/>
              </a:rPr>
              <a:t>Chinchawad</a:t>
            </a:r>
            <a:r>
              <a:rPr lang="en-IN" sz="1400" dirty="0">
                <a:solidFill>
                  <a:srgbClr val="1F1F1F"/>
                </a:solidFill>
                <a:latin typeface="Euphemia" panose="020B0503040102020104" pitchFamily="34" charset="0"/>
              </a:rPr>
              <a:t>e Abhishek Madhav</a:t>
            </a:r>
            <a:br>
              <a:rPr lang="en-IN" sz="1400" b="0" i="0" dirty="0">
                <a:solidFill>
                  <a:srgbClr val="1F1F1F"/>
                </a:solidFill>
                <a:effectLst/>
                <a:latin typeface="Euphemia" panose="020B0503040102020104" pitchFamily="34" charset="0"/>
              </a:rPr>
            </a:br>
            <a:br>
              <a:rPr lang="en-IN" sz="1400" dirty="0">
                <a:latin typeface="Euphemia" panose="020B0503040102020104" pitchFamily="34" charset="0"/>
              </a:rPr>
            </a:br>
            <a:endParaRPr lang="en-IN" sz="1400" b="0" i="0" dirty="0">
              <a:solidFill>
                <a:srgbClr val="000000"/>
              </a:solidFill>
              <a:effectLst/>
              <a:latin typeface="Euphemia" panose="020B0503040102020104" pitchFamily="34" charset="0"/>
            </a:endParaRP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Euphemia" panose="020B05030401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55F5FD-B385-6F65-C719-721D5B833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88640"/>
            <a:ext cx="5984164" cy="2927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E3848D-1379-4825-2ED8-B1C6EAAAF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3284984"/>
            <a:ext cx="5984164" cy="321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0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4732-A771-5309-D799-27BFDEA4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208" y="692696"/>
            <a:ext cx="5558408" cy="541784"/>
          </a:xfrm>
        </p:spPr>
        <p:txBody>
          <a:bodyPr/>
          <a:lstStyle/>
          <a:p>
            <a:pPr algn="ctr"/>
            <a:r>
              <a:rPr lang="en-GB" dirty="0"/>
              <a:t>5. </a:t>
            </a:r>
            <a:r>
              <a:rPr lang="en-GB" dirty="0" err="1"/>
              <a:t>LightGBM</a:t>
            </a:r>
            <a:r>
              <a:rPr lang="en-GB" dirty="0"/>
              <a:t> Regressor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1718D6-5E9A-2D80-E2A4-47B0EA4E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64" y="2060848"/>
            <a:ext cx="623269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249BAEB-2FBB-70C8-2C2F-463FB749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014"/>
            <a:ext cx="5592793" cy="32119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3D958-1C70-2F16-65FB-65BCB9993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3394180"/>
            <a:ext cx="6408712" cy="339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E70C-A27D-ED5D-CFA0-749EFD3B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6. K-Nearest Neighbour Regressor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2C19B-43A7-6E07-D79E-D8304890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630" y="2240868"/>
            <a:ext cx="73235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7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9F654-063D-4C71-5012-41A946533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116567"/>
            <a:ext cx="6760314" cy="3091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7822A-7044-9E89-DC24-4B8E47AE9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3297623"/>
            <a:ext cx="6311954" cy="34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4A6A-578F-A725-7B93-439B871D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404664"/>
            <a:ext cx="9601200" cy="1143000"/>
          </a:xfrm>
        </p:spPr>
        <p:txBody>
          <a:bodyPr/>
          <a:lstStyle/>
          <a:p>
            <a:pPr algn="ctr"/>
            <a:r>
              <a:rPr lang="en-GB" dirty="0"/>
              <a:t>7. Decision Tree Regressor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C3B4F-99C2-A6E5-5477-3C99DF61A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36" y="2132856"/>
            <a:ext cx="661655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4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C47B5-A41E-21D5-2266-D95EEE9B3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3" y="0"/>
            <a:ext cx="5635690" cy="3639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EF9EAD-ACBF-1805-17DA-299247D31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3425349"/>
            <a:ext cx="6044447" cy="32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8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A117-5E10-2413-7224-ACABFCCA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34" y="220548"/>
            <a:ext cx="6696745" cy="886792"/>
          </a:xfrm>
        </p:spPr>
        <p:txBody>
          <a:bodyPr/>
          <a:lstStyle/>
          <a:p>
            <a:pPr algn="ctr"/>
            <a:r>
              <a:rPr lang="en-GB" dirty="0"/>
              <a:t>Comparison of all R2-Scores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A87D1-9A60-F920-B825-98D90D882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77" y="1412776"/>
            <a:ext cx="7704857" cy="51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2B2D-DD53-79DB-FBB4-80B135B0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9E587-B73B-0DF8-6866-451A469D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23" y="1616436"/>
            <a:ext cx="9601200" cy="48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DBD103-0F0C-8A8B-6BB0-6BBE5E9E9165}"/>
              </a:ext>
            </a:extLst>
          </p:cNvPr>
          <p:cNvSpPr txBox="1"/>
          <p:nvPr/>
        </p:nvSpPr>
        <p:spPr>
          <a:xfrm>
            <a:off x="1197868" y="1124744"/>
            <a:ext cx="1070525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Faced: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Loading and Path Consistency: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Ensuring seamless model loading across different environments and avoiding hardcoded absolute paths presented an initial challenge.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We Overcame the Challenges: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Model Loading: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Adopting a dynamic approach by using relative paths and the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os`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module, ensuring the model file is accessible regardless of deployment location.</a:t>
            </a:r>
          </a:p>
        </p:txBody>
      </p:sp>
    </p:spTree>
    <p:extLst>
      <p:ext uri="{BB962C8B-B14F-4D97-AF65-F5344CB8AC3E}">
        <p14:creationId xmlns:p14="http://schemas.microsoft.com/office/powerpoint/2010/main" val="87926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Approaches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720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/>
              <a:t>Linear Regression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/>
              <a:t>Support Vector Regression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/>
              <a:t>Gradient Boosting Regressor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err="1"/>
              <a:t>LightGBM</a:t>
            </a:r>
            <a:r>
              <a:rPr lang="en-US" dirty="0"/>
              <a:t> Regressor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/>
              <a:t>K-Nearest Neighbor Regressor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/>
              <a:t>Decision Tree Regressor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1.Random Forest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26FBDB-2ECE-7A44-6182-0C20C7EE0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2168860"/>
            <a:ext cx="6520725" cy="2520280"/>
          </a:xfrm>
        </p:spPr>
      </p:pic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11">
            <a:extLst>
              <a:ext uri="{FF2B5EF4-FFF2-40B4-BE49-F238E27FC236}">
                <a16:creationId xmlns:a16="http://schemas.microsoft.com/office/drawing/2014/main" id="{10811A86-E0FB-7C20-83AD-F558C9C9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31" y="188640"/>
            <a:ext cx="6674738" cy="3024336"/>
          </a:xfrm>
          <a:prstGeom prst="rect">
            <a:avLst/>
          </a:prstGeom>
        </p:spPr>
      </p:pic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9B54E39C-342B-BC69-257B-C2B1CC0A6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3554664"/>
            <a:ext cx="6674739" cy="29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Linear Regressor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A3E84B-B03E-9CDB-E28B-554A138B56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2348880"/>
            <a:ext cx="6183240" cy="2592288"/>
          </a:xfrm>
        </p:spPr>
      </p:pic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A1EAFF-2354-AD9F-BA8B-AD76E1EE1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259674"/>
            <a:ext cx="6595079" cy="3025070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B3DE06D3-E9C5-D2FC-5E4D-82F7B2F65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3573257"/>
            <a:ext cx="6595078" cy="31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8228B-E720-4947-FC98-126523099706}"/>
              </a:ext>
            </a:extLst>
          </p:cNvPr>
          <p:cNvSpPr txBox="1"/>
          <p:nvPr/>
        </p:nvSpPr>
        <p:spPr>
          <a:xfrm>
            <a:off x="2962064" y="764704"/>
            <a:ext cx="626469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3600" dirty="0">
                <a:latin typeface="+mj-lt"/>
                <a:ea typeface="+mj-ea"/>
                <a:cs typeface="+mj-cs"/>
              </a:rPr>
              <a:t>3. Support Vector Regressor</a:t>
            </a:r>
            <a:endParaRPr lang="en-IN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4B484-0C1F-6884-13B8-A6765CB4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2204864"/>
            <a:ext cx="625761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6D47A9-6AE1-6EA9-00B7-25D7A02AE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397833"/>
            <a:ext cx="6120680" cy="28996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1EF90-36A0-1E8C-13F4-8F6FDB791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3560516"/>
            <a:ext cx="6120680" cy="30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669B-DF03-6DBB-08A9-D47F027D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168" y="692696"/>
            <a:ext cx="6278488" cy="613792"/>
          </a:xfrm>
        </p:spPr>
        <p:txBody>
          <a:bodyPr/>
          <a:lstStyle/>
          <a:p>
            <a:pPr algn="ctr"/>
            <a:r>
              <a:rPr lang="en-GB" dirty="0"/>
              <a:t>4. Gradient Boosting Regressor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855E3-88FB-372D-76C8-01A4B298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868" y="2204864"/>
            <a:ext cx="6953088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1109.potx" id="{B47C65E8-9F73-4C4F-A3C2-84725F71438E}" vid="{CFC30A9F-F7E5-41F4-B6B7-D2E5B79E3BFB}"/>
    </a:ext>
  </a:extLst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1360506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TP102801108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706526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683C129-7B42-490A-AD74-E9303BC76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249165-F638-412C-8E0A-DFB7045CA2E0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730</TotalTime>
  <Words>148</Words>
  <Application>Microsoft Office PowerPoint</Application>
  <PresentationFormat>Custom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Euphemia</vt:lpstr>
      <vt:lpstr>Serenity 16x9</vt:lpstr>
      <vt:lpstr>MODEL BUILDING</vt:lpstr>
      <vt:lpstr>Model Building Approaches </vt:lpstr>
      <vt:lpstr>1.Random Forest</vt:lpstr>
      <vt:lpstr>PowerPoint Presentation</vt:lpstr>
      <vt:lpstr>2. Linear Regressor</vt:lpstr>
      <vt:lpstr>PowerPoint Presentation</vt:lpstr>
      <vt:lpstr>PowerPoint Presentation</vt:lpstr>
      <vt:lpstr>PowerPoint Presentation</vt:lpstr>
      <vt:lpstr>4. Gradient Boosting Regressor</vt:lpstr>
      <vt:lpstr>PowerPoint Presentation</vt:lpstr>
      <vt:lpstr>5. LightGBM Regressor</vt:lpstr>
      <vt:lpstr>PowerPoint Presentation</vt:lpstr>
      <vt:lpstr>6. K-Nearest Neighbour Regressor</vt:lpstr>
      <vt:lpstr>PowerPoint Presentation</vt:lpstr>
      <vt:lpstr>7. Decision Tree Regressor</vt:lpstr>
      <vt:lpstr>PowerPoint Presentation</vt:lpstr>
      <vt:lpstr>Comparison of all R2-Scores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BUILDING</dc:title>
  <dc:creator>Abhishek Chinchawade</dc:creator>
  <cp:lastModifiedBy>Deepesh Kumar Verma</cp:lastModifiedBy>
  <cp:revision>7</cp:revision>
  <dcterms:created xsi:type="dcterms:W3CDTF">2023-12-26T17:12:02Z</dcterms:created>
  <dcterms:modified xsi:type="dcterms:W3CDTF">2024-01-03T16:32:11Z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