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57" r:id="rId3"/>
    <p:sldId id="258" r:id="rId4"/>
    <p:sldId id="259" r:id="rId5"/>
    <p:sldId id="260" r:id="rId6"/>
    <p:sldId id="286" r:id="rId7"/>
    <p:sldId id="274" r:id="rId8"/>
    <p:sldId id="287" r:id="rId9"/>
    <p:sldId id="262" r:id="rId10"/>
    <p:sldId id="263" r:id="rId11"/>
    <p:sldId id="272" r:id="rId12"/>
    <p:sldId id="273" r:id="rId13"/>
    <p:sldId id="289" r:id="rId14"/>
    <p:sldId id="290" r:id="rId15"/>
    <p:sldId id="267" r:id="rId16"/>
    <p:sldId id="291" r:id="rId17"/>
    <p:sldId id="269" r:id="rId18"/>
    <p:sldId id="296" r:id="rId19"/>
    <p:sldId id="295" r:id="rId20"/>
    <p:sldId id="292" r:id="rId21"/>
    <p:sldId id="283" r:id="rId22"/>
    <p:sldId id="297" r:id="rId23"/>
    <p:sldId id="281" r:id="rId24"/>
    <p:sldId id="282" r:id="rId25"/>
    <p:sldId id="284" r:id="rId26"/>
    <p:sldId id="28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notesViewPr>
    <p:cSldViewPr snapToGrid="0">
      <p:cViewPr varScale="1">
        <p:scale>
          <a:sx n="59" d="100"/>
          <a:sy n="59" d="100"/>
        </p:scale>
        <p:origin x="279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6952CA-ADE2-4158-A0F5-B5B8AE2E71FC}" type="datetimeFigureOut">
              <a:rPr lang="en-IN" smtClean="0"/>
              <a:t>11-08-2023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83815E-B32E-45D6-8BB8-2C4F9BAC81E2}" type="slidenum">
              <a:rPr lang="en-IN" smtClean="0"/>
              <a:t>‹#›</a:t>
            </a:fld>
            <a:endParaRPr lang="en-IN"/>
          </a:p>
        </p:txBody>
      </p:sp>
    </p:spTree>
    <p:extLst>
      <p:ext uri="{BB962C8B-B14F-4D97-AF65-F5344CB8AC3E}">
        <p14:creationId xmlns:p14="http://schemas.microsoft.com/office/powerpoint/2010/main" val="1569251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D83815E-B32E-45D6-8BB8-2C4F9BAC81E2}" type="slidenum">
              <a:rPr lang="en-IN" smtClean="0"/>
              <a:t>1</a:t>
            </a:fld>
            <a:endParaRPr lang="en-IN"/>
          </a:p>
        </p:txBody>
      </p:sp>
    </p:spTree>
    <p:extLst>
      <p:ext uri="{BB962C8B-B14F-4D97-AF65-F5344CB8AC3E}">
        <p14:creationId xmlns:p14="http://schemas.microsoft.com/office/powerpoint/2010/main" val="10392479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8/11/2023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8/11/2023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31F6E-966D-076A-ACC1-9A2F2DC08954}"/>
              </a:ext>
            </a:extLst>
          </p:cNvPr>
          <p:cNvSpPr>
            <a:spLocks noGrp="1"/>
          </p:cNvSpPr>
          <p:nvPr>
            <p:ph type="ctrTitle"/>
          </p:nvPr>
        </p:nvSpPr>
        <p:spPr>
          <a:xfrm>
            <a:off x="1901957" y="324707"/>
            <a:ext cx="8948058" cy="1101815"/>
          </a:xfrm>
        </p:spPr>
        <p:txBody>
          <a:bodyPr>
            <a:noAutofit/>
          </a:bodyPr>
          <a:lstStyle/>
          <a:p>
            <a:r>
              <a:rPr lang="en-US" sz="3600" b="1" dirty="0">
                <a:latin typeface="Times New Roman" panose="02020603050405020304" pitchFamily="18" charset="0"/>
                <a:cs typeface="Times New Roman" panose="02020603050405020304" pitchFamily="18" charset="0"/>
              </a:rPr>
              <a:t>       Customer  personality              </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                           ANALYSIS</a:t>
            </a:r>
            <a:r>
              <a:rPr lang="en-US" sz="3600" b="1" dirty="0"/>
              <a:t>   </a:t>
            </a:r>
            <a:endParaRPr lang="en-IN" sz="3600" b="1" dirty="0"/>
          </a:p>
        </p:txBody>
      </p:sp>
      <p:sp>
        <p:nvSpPr>
          <p:cNvPr id="3" name="Subtitle 2">
            <a:extLst>
              <a:ext uri="{FF2B5EF4-FFF2-40B4-BE49-F238E27FC236}">
                <a16:creationId xmlns:a16="http://schemas.microsoft.com/office/drawing/2014/main" id="{7E44334D-695A-DE2C-EB12-E35B0702AF85}"/>
              </a:ext>
            </a:extLst>
          </p:cNvPr>
          <p:cNvSpPr>
            <a:spLocks noGrp="1"/>
          </p:cNvSpPr>
          <p:nvPr>
            <p:ph type="subTitle" idx="1"/>
          </p:nvPr>
        </p:nvSpPr>
        <p:spPr>
          <a:xfrm>
            <a:off x="3314802" y="3160148"/>
            <a:ext cx="9526555" cy="4201434"/>
          </a:xfrm>
        </p:spPr>
        <p:txBody>
          <a:bodyPr>
            <a:normAutofit/>
          </a:bodyPr>
          <a:lstStyle/>
          <a:p>
            <a:pPr marL="342900" indent="-342900">
              <a:buFont typeface="Arial" panose="020B0604020202020204" pitchFamily="34" charset="0"/>
              <a:buChar char="•"/>
            </a:pPr>
            <a:r>
              <a:rPr lang="en-IN" sz="2400" dirty="0">
                <a:solidFill>
                  <a:schemeClr val="tx1"/>
                </a:solidFill>
              </a:rPr>
              <a:t>Deepesh Kumar Verma</a:t>
            </a:r>
          </a:p>
          <a:p>
            <a:pPr marL="342900" indent="-342900">
              <a:buFont typeface="Arial" panose="020B0604020202020204" pitchFamily="34" charset="0"/>
              <a:buChar char="•"/>
            </a:pPr>
            <a:r>
              <a:rPr lang="en-IN" sz="2400" b="0" i="0" dirty="0">
                <a:solidFill>
                  <a:schemeClr val="tx1"/>
                </a:solidFill>
                <a:effectLst/>
                <a:latin typeface="Calibri" panose="020F0502020204030204" pitchFamily="34" charset="0"/>
              </a:rPr>
              <a:t>Nikhitha K R</a:t>
            </a:r>
          </a:p>
          <a:p>
            <a:pPr marL="342900" indent="-342900">
              <a:buFont typeface="Arial" panose="020B0604020202020204" pitchFamily="34" charset="0"/>
              <a:buChar char="•"/>
            </a:pPr>
            <a:r>
              <a:rPr lang="en-IN" sz="2400" b="0" i="0" dirty="0">
                <a:solidFill>
                  <a:schemeClr val="tx1"/>
                </a:solidFill>
                <a:effectLst/>
                <a:latin typeface="Calibri" panose="020F0502020204030204" pitchFamily="34" charset="0"/>
              </a:rPr>
              <a:t>Maddukuri Sai Kiran</a:t>
            </a:r>
            <a:endParaRPr lang="en-IN" sz="2400" dirty="0">
              <a:solidFill>
                <a:schemeClr val="tx1"/>
              </a:solidFill>
              <a:latin typeface="Calibri" panose="020F0502020204030204" pitchFamily="34" charset="0"/>
            </a:endParaRPr>
          </a:p>
          <a:p>
            <a:pPr marL="342900" indent="-342900">
              <a:buFont typeface="Arial" panose="020B0604020202020204" pitchFamily="34" charset="0"/>
              <a:buChar char="•"/>
            </a:pPr>
            <a:r>
              <a:rPr lang="en-IN" sz="2400" b="0" i="0" dirty="0">
                <a:solidFill>
                  <a:schemeClr val="tx1"/>
                </a:solidFill>
                <a:effectLst/>
                <a:latin typeface="Calibri" panose="020F0502020204030204" pitchFamily="34" charset="0"/>
              </a:rPr>
              <a:t>Ankit Gurudas Chunarkar</a:t>
            </a:r>
          </a:p>
          <a:p>
            <a:pPr marL="342900" indent="-342900">
              <a:buFont typeface="Arial" panose="020B0604020202020204" pitchFamily="34" charset="0"/>
              <a:buChar char="•"/>
            </a:pPr>
            <a:r>
              <a:rPr lang="en-IN" sz="2400" b="0" i="0" dirty="0">
                <a:solidFill>
                  <a:schemeClr val="tx1"/>
                </a:solidFill>
                <a:effectLst/>
                <a:latin typeface="Calibri" panose="020F0502020204030204" pitchFamily="34" charset="0"/>
              </a:rPr>
              <a:t>Sneha</a:t>
            </a:r>
          </a:p>
          <a:p>
            <a:pPr marL="342900" indent="-342900">
              <a:buFont typeface="Arial" panose="020B0604020202020204" pitchFamily="34" charset="0"/>
              <a:buChar char="•"/>
            </a:pPr>
            <a:r>
              <a:rPr lang="en-IN" sz="2400" b="0" i="0" dirty="0">
                <a:solidFill>
                  <a:schemeClr val="tx1"/>
                </a:solidFill>
                <a:effectLst/>
                <a:latin typeface="Calibri" panose="020F0502020204030204" pitchFamily="34" charset="0"/>
              </a:rPr>
              <a:t>Yogasree M</a:t>
            </a:r>
            <a:endParaRPr lang="en-IN" sz="2400" dirty="0">
              <a:solidFill>
                <a:schemeClr val="tx1"/>
              </a:solidFill>
            </a:endParaRPr>
          </a:p>
        </p:txBody>
      </p:sp>
      <p:sp>
        <p:nvSpPr>
          <p:cNvPr id="4" name="Rectangle 3">
            <a:extLst>
              <a:ext uri="{FF2B5EF4-FFF2-40B4-BE49-F238E27FC236}">
                <a16:creationId xmlns:a16="http://schemas.microsoft.com/office/drawing/2014/main" id="{F790E16C-075B-48FB-A85D-1B1EF4379807}"/>
              </a:ext>
            </a:extLst>
          </p:cNvPr>
          <p:cNvSpPr/>
          <p:nvPr/>
        </p:nvSpPr>
        <p:spPr>
          <a:xfrm>
            <a:off x="2676938" y="1847059"/>
            <a:ext cx="6096000" cy="892552"/>
          </a:xfrm>
          <a:prstGeom prst="rect">
            <a:avLst/>
          </a:prstGeom>
        </p:spPr>
        <p:txBody>
          <a:bodyPr>
            <a:spAutoFit/>
          </a:bodyPr>
          <a:lstStyle/>
          <a:p>
            <a:r>
              <a:rPr lang="en-IN" sz="1600" dirty="0"/>
              <a:t> </a:t>
            </a:r>
            <a:r>
              <a:rPr lang="en-IN" sz="2800" dirty="0"/>
              <a:t>Project 267 Group 4</a:t>
            </a:r>
          </a:p>
          <a:p>
            <a:r>
              <a:rPr lang="en-IN" sz="2400" dirty="0"/>
              <a:t>Mentor :- Aishwarya Ajay</a:t>
            </a:r>
          </a:p>
        </p:txBody>
      </p:sp>
    </p:spTree>
    <p:extLst>
      <p:ext uri="{BB962C8B-B14F-4D97-AF65-F5344CB8AC3E}">
        <p14:creationId xmlns:p14="http://schemas.microsoft.com/office/powerpoint/2010/main" val="2387764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FC946BB-4397-7A90-F406-D9304C904F7B}"/>
              </a:ext>
            </a:extLst>
          </p:cNvPr>
          <p:cNvPicPr>
            <a:picLocks noChangeAspect="1"/>
          </p:cNvPicPr>
          <p:nvPr/>
        </p:nvPicPr>
        <p:blipFill>
          <a:blip r:embed="rId2"/>
          <a:stretch>
            <a:fillRect/>
          </a:stretch>
        </p:blipFill>
        <p:spPr>
          <a:xfrm>
            <a:off x="567738" y="3448703"/>
            <a:ext cx="4683812" cy="3461230"/>
          </a:xfrm>
          <a:prstGeom prst="rect">
            <a:avLst/>
          </a:prstGeom>
        </p:spPr>
      </p:pic>
      <p:pic>
        <p:nvPicPr>
          <p:cNvPr id="12" name="Picture 11">
            <a:extLst>
              <a:ext uri="{FF2B5EF4-FFF2-40B4-BE49-F238E27FC236}">
                <a16:creationId xmlns:a16="http://schemas.microsoft.com/office/drawing/2014/main" id="{9E1A5F69-685A-8F6E-362B-4B67E4805B55}"/>
              </a:ext>
            </a:extLst>
          </p:cNvPr>
          <p:cNvPicPr>
            <a:picLocks noChangeAspect="1"/>
          </p:cNvPicPr>
          <p:nvPr/>
        </p:nvPicPr>
        <p:blipFill>
          <a:blip r:embed="rId3"/>
          <a:stretch>
            <a:fillRect/>
          </a:stretch>
        </p:blipFill>
        <p:spPr>
          <a:xfrm>
            <a:off x="3121112" y="19704"/>
            <a:ext cx="5892259" cy="3428999"/>
          </a:xfrm>
          <a:prstGeom prst="rect">
            <a:avLst/>
          </a:prstGeom>
        </p:spPr>
      </p:pic>
      <p:pic>
        <p:nvPicPr>
          <p:cNvPr id="16" name="Picture 15">
            <a:extLst>
              <a:ext uri="{FF2B5EF4-FFF2-40B4-BE49-F238E27FC236}">
                <a16:creationId xmlns:a16="http://schemas.microsoft.com/office/drawing/2014/main" id="{B37DDB0E-E12D-6BA0-7331-C7AC4F88468E}"/>
              </a:ext>
            </a:extLst>
          </p:cNvPr>
          <p:cNvPicPr>
            <a:picLocks noChangeAspect="1"/>
          </p:cNvPicPr>
          <p:nvPr/>
        </p:nvPicPr>
        <p:blipFill>
          <a:blip r:embed="rId4"/>
          <a:stretch>
            <a:fillRect/>
          </a:stretch>
        </p:blipFill>
        <p:spPr>
          <a:xfrm>
            <a:off x="6940451" y="3448703"/>
            <a:ext cx="4587964" cy="3429000"/>
          </a:xfrm>
          <a:prstGeom prst="rect">
            <a:avLst/>
          </a:prstGeom>
        </p:spPr>
      </p:pic>
    </p:spTree>
    <p:extLst>
      <p:ext uri="{BB962C8B-B14F-4D97-AF65-F5344CB8AC3E}">
        <p14:creationId xmlns:p14="http://schemas.microsoft.com/office/powerpoint/2010/main" val="1573698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ECE4F-BEE1-9C16-B6D9-634D67FD6A3C}"/>
              </a:ext>
            </a:extLst>
          </p:cNvPr>
          <p:cNvSpPr>
            <a:spLocks noGrp="1"/>
          </p:cNvSpPr>
          <p:nvPr>
            <p:ph type="title"/>
          </p:nvPr>
        </p:nvSpPr>
        <p:spPr>
          <a:xfrm>
            <a:off x="1141411" y="942535"/>
            <a:ext cx="9906000" cy="970671"/>
          </a:xfrm>
        </p:spPr>
        <p:txBody>
          <a:bodyPr>
            <a:normAutofit fontScale="90000"/>
          </a:bodyPr>
          <a:lstStyle/>
          <a:p>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r>
              <a:rPr lang="en-US" b="1" cap="none" dirty="0">
                <a:latin typeface="Times New Roman" panose="02020603050405020304" pitchFamily="18" charset="0"/>
                <a:cs typeface="Times New Roman" panose="02020603050405020304" pitchFamily="18" charset="0"/>
              </a:rPr>
              <a:t>B. Univariant Analysis</a:t>
            </a:r>
            <a:br>
              <a:rPr lang="en-US" b="1" cap="none" dirty="0">
                <a:latin typeface="Times New Roman" panose="02020603050405020304" pitchFamily="18" charset="0"/>
                <a:cs typeface="Times New Roman" panose="02020603050405020304" pitchFamily="18" charset="0"/>
              </a:rPr>
            </a:br>
            <a:r>
              <a:rPr lang="en-US" sz="3600" cap="none" dirty="0">
                <a:latin typeface="Times New Roman" panose="02020603050405020304" pitchFamily="18" charset="0"/>
                <a:cs typeface="Times New Roman" panose="02020603050405020304" pitchFamily="18" charset="0"/>
              </a:rPr>
              <a:t>For Education</a:t>
            </a:r>
            <a:endParaRPr lang="en-IN" sz="2700" cap="none"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3A82683-1AE7-04A8-CFE7-E1EC0150EB8C}"/>
              </a:ext>
            </a:extLst>
          </p:cNvPr>
          <p:cNvPicPr>
            <a:picLocks noChangeAspect="1"/>
          </p:cNvPicPr>
          <p:nvPr/>
        </p:nvPicPr>
        <p:blipFill>
          <a:blip r:embed="rId2"/>
          <a:stretch>
            <a:fillRect/>
          </a:stretch>
        </p:blipFill>
        <p:spPr>
          <a:xfrm>
            <a:off x="2380021" y="1923038"/>
            <a:ext cx="5524500" cy="4114800"/>
          </a:xfrm>
          <a:prstGeom prst="rect">
            <a:avLst/>
          </a:prstGeom>
        </p:spPr>
      </p:pic>
    </p:spTree>
    <p:extLst>
      <p:ext uri="{BB962C8B-B14F-4D97-AF65-F5344CB8AC3E}">
        <p14:creationId xmlns:p14="http://schemas.microsoft.com/office/powerpoint/2010/main" val="1142083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ECE4F-BEE1-9C16-B6D9-634D67FD6A3C}"/>
              </a:ext>
            </a:extLst>
          </p:cNvPr>
          <p:cNvSpPr>
            <a:spLocks noGrp="1"/>
          </p:cNvSpPr>
          <p:nvPr>
            <p:ph type="title"/>
          </p:nvPr>
        </p:nvSpPr>
        <p:spPr>
          <a:xfrm>
            <a:off x="1143000" y="0"/>
            <a:ext cx="9906000" cy="970671"/>
          </a:xfrm>
        </p:spPr>
        <p:txBody>
          <a:bodyPr>
            <a:normAutofit fontScale="90000"/>
          </a:bodyPr>
          <a:lstStyle/>
          <a:p>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r>
              <a:rPr lang="en-US" sz="3600" cap="none" dirty="0">
                <a:latin typeface="Times New Roman" panose="02020603050405020304" pitchFamily="18" charset="0"/>
                <a:cs typeface="Times New Roman" panose="02020603050405020304" pitchFamily="18" charset="0"/>
              </a:rPr>
              <a:t>For Marital Status</a:t>
            </a:r>
            <a:endParaRPr lang="en-IN" sz="2700" cap="none"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6C0102D-00D6-8BC8-9EC9-1ACACF9C4176}"/>
              </a:ext>
            </a:extLst>
          </p:cNvPr>
          <p:cNvPicPr>
            <a:picLocks noChangeAspect="1"/>
          </p:cNvPicPr>
          <p:nvPr/>
        </p:nvPicPr>
        <p:blipFill>
          <a:blip r:embed="rId2"/>
          <a:stretch>
            <a:fillRect/>
          </a:stretch>
        </p:blipFill>
        <p:spPr>
          <a:xfrm>
            <a:off x="3490752" y="1533939"/>
            <a:ext cx="5438775" cy="4124325"/>
          </a:xfrm>
          <a:prstGeom prst="rect">
            <a:avLst/>
          </a:prstGeom>
        </p:spPr>
      </p:pic>
    </p:spTree>
    <p:extLst>
      <p:ext uri="{BB962C8B-B14F-4D97-AF65-F5344CB8AC3E}">
        <p14:creationId xmlns:p14="http://schemas.microsoft.com/office/powerpoint/2010/main" val="2668459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625A64-671E-4564-9EBC-D7A8B230C838}"/>
              </a:ext>
            </a:extLst>
          </p:cNvPr>
          <p:cNvSpPr/>
          <p:nvPr/>
        </p:nvSpPr>
        <p:spPr>
          <a:xfrm>
            <a:off x="1490282" y="236091"/>
            <a:ext cx="2949846"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(C) Correlation matrix</a:t>
            </a:r>
            <a:endParaRPr lang="en-IN" sz="2400" dirty="0"/>
          </a:p>
        </p:txBody>
      </p:sp>
      <p:pic>
        <p:nvPicPr>
          <p:cNvPr id="4" name="Picture 3">
            <a:extLst>
              <a:ext uri="{FF2B5EF4-FFF2-40B4-BE49-F238E27FC236}">
                <a16:creationId xmlns:a16="http://schemas.microsoft.com/office/drawing/2014/main" id="{E71BD685-5218-402F-9085-D4B1F2AAE1CF}"/>
              </a:ext>
            </a:extLst>
          </p:cNvPr>
          <p:cNvPicPr>
            <a:picLocks noChangeAspect="1"/>
          </p:cNvPicPr>
          <p:nvPr/>
        </p:nvPicPr>
        <p:blipFill>
          <a:blip r:embed="rId2"/>
          <a:stretch>
            <a:fillRect/>
          </a:stretch>
        </p:blipFill>
        <p:spPr>
          <a:xfrm>
            <a:off x="2226365" y="830674"/>
            <a:ext cx="8976376" cy="6027326"/>
          </a:xfrm>
          <a:prstGeom prst="rect">
            <a:avLst/>
          </a:prstGeom>
        </p:spPr>
      </p:pic>
    </p:spTree>
    <p:extLst>
      <p:ext uri="{BB962C8B-B14F-4D97-AF65-F5344CB8AC3E}">
        <p14:creationId xmlns:p14="http://schemas.microsoft.com/office/powerpoint/2010/main" val="2141456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BA1145-1724-49A8-84AF-5ACAB1C13A92}"/>
              </a:ext>
            </a:extLst>
          </p:cNvPr>
          <p:cNvPicPr>
            <a:picLocks noChangeAspect="1"/>
          </p:cNvPicPr>
          <p:nvPr/>
        </p:nvPicPr>
        <p:blipFill>
          <a:blip r:embed="rId2"/>
          <a:stretch>
            <a:fillRect/>
          </a:stretch>
        </p:blipFill>
        <p:spPr>
          <a:xfrm>
            <a:off x="2378927" y="0"/>
            <a:ext cx="7434146" cy="6858000"/>
          </a:xfrm>
          <a:prstGeom prst="rect">
            <a:avLst/>
          </a:prstGeom>
        </p:spPr>
      </p:pic>
      <p:sp>
        <p:nvSpPr>
          <p:cNvPr id="4" name="Rectangle 3">
            <a:extLst>
              <a:ext uri="{FF2B5EF4-FFF2-40B4-BE49-F238E27FC236}">
                <a16:creationId xmlns:a16="http://schemas.microsoft.com/office/drawing/2014/main" id="{B49142D1-1D23-4D47-97B4-6BC92C10E91A}"/>
              </a:ext>
            </a:extLst>
          </p:cNvPr>
          <p:cNvSpPr/>
          <p:nvPr/>
        </p:nvSpPr>
        <p:spPr>
          <a:xfrm>
            <a:off x="4964921" y="3244334"/>
            <a:ext cx="226215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(C) Correlation matrix</a:t>
            </a:r>
            <a:endParaRPr lang="en-IN" dirty="0"/>
          </a:p>
        </p:txBody>
      </p:sp>
      <p:sp>
        <p:nvSpPr>
          <p:cNvPr id="5" name="Rectangle 4">
            <a:extLst>
              <a:ext uri="{FF2B5EF4-FFF2-40B4-BE49-F238E27FC236}">
                <a16:creationId xmlns:a16="http://schemas.microsoft.com/office/drawing/2014/main" id="{AD5B70C3-3EAD-420F-99A9-EA70E5681BDC}"/>
              </a:ext>
            </a:extLst>
          </p:cNvPr>
          <p:cNvSpPr/>
          <p:nvPr/>
        </p:nvSpPr>
        <p:spPr>
          <a:xfrm>
            <a:off x="342056" y="2782669"/>
            <a:ext cx="1877437"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(D) Pair Plots</a:t>
            </a:r>
            <a:endParaRPr lang="en-IN" sz="2400" dirty="0"/>
          </a:p>
        </p:txBody>
      </p:sp>
    </p:spTree>
    <p:extLst>
      <p:ext uri="{BB962C8B-B14F-4D97-AF65-F5344CB8AC3E}">
        <p14:creationId xmlns:p14="http://schemas.microsoft.com/office/powerpoint/2010/main" val="3576560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80410F9-EB47-C17F-BFE0-4E45B338E48F}"/>
              </a:ext>
            </a:extLst>
          </p:cNvPr>
          <p:cNvPicPr>
            <a:picLocks noGrp="1" noChangeAspect="1"/>
          </p:cNvPicPr>
          <p:nvPr>
            <p:ph idx="1"/>
          </p:nvPr>
        </p:nvPicPr>
        <p:blipFill>
          <a:blip r:embed="rId2"/>
          <a:stretch>
            <a:fillRect/>
          </a:stretch>
        </p:blipFill>
        <p:spPr>
          <a:xfrm>
            <a:off x="1287764" y="1772529"/>
            <a:ext cx="9206733" cy="4018671"/>
          </a:xfrm>
        </p:spPr>
      </p:pic>
      <p:sp>
        <p:nvSpPr>
          <p:cNvPr id="3" name="TextBox 2">
            <a:extLst>
              <a:ext uri="{FF2B5EF4-FFF2-40B4-BE49-F238E27FC236}">
                <a16:creationId xmlns:a16="http://schemas.microsoft.com/office/drawing/2014/main" id="{C947384D-31FD-B670-3FE2-B212333ECB64}"/>
              </a:ext>
            </a:extLst>
          </p:cNvPr>
          <p:cNvSpPr txBox="1"/>
          <p:nvPr/>
        </p:nvSpPr>
        <p:spPr>
          <a:xfrm>
            <a:off x="1189440" y="1066800"/>
            <a:ext cx="8898455" cy="369332"/>
          </a:xfrm>
          <a:prstGeom prst="rect">
            <a:avLst/>
          </a:prstGeom>
        </p:spPr>
        <p:txBody>
          <a:bodyPr vert="horz" lIns="91440" tIns="45720" rIns="91440" bIns="45720" rtlCol="0" anchor="b">
            <a:normAutofit fontScale="67500" lnSpcReduction="20000"/>
          </a:bodyPr>
          <a:lstStyle>
            <a:lvl1pPr defTabSz="914400">
              <a:lnSpc>
                <a:spcPct val="90000"/>
              </a:lnSpc>
              <a:spcBef>
                <a:spcPct val="0"/>
              </a:spcBef>
              <a:buNone/>
              <a:defRPr sz="3600" b="1" cap="none" baseline="0">
                <a:latin typeface="Times New Roman" panose="02020603050405020304" pitchFamily="18" charset="0"/>
                <a:ea typeface="+mj-ea"/>
                <a:cs typeface="Times New Roman" panose="02020603050405020304" pitchFamily="18" charset="0"/>
              </a:defRPr>
            </a:lvl1pPr>
          </a:lstStyle>
          <a:p>
            <a:r>
              <a:rPr lang="en-US" b="0" dirty="0"/>
              <a:t>(E) Box Plot Visualization on Numerical Data</a:t>
            </a:r>
            <a:endParaRPr lang="en-IN" b="0" dirty="0"/>
          </a:p>
        </p:txBody>
      </p:sp>
    </p:spTree>
    <p:extLst>
      <p:ext uri="{BB962C8B-B14F-4D97-AF65-F5344CB8AC3E}">
        <p14:creationId xmlns:p14="http://schemas.microsoft.com/office/powerpoint/2010/main" val="386274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234D6D-37F3-4BCD-A858-E3C8488672AF}"/>
              </a:ext>
            </a:extLst>
          </p:cNvPr>
          <p:cNvPicPr>
            <a:picLocks noChangeAspect="1"/>
          </p:cNvPicPr>
          <p:nvPr/>
        </p:nvPicPr>
        <p:blipFill>
          <a:blip r:embed="rId2"/>
          <a:stretch>
            <a:fillRect/>
          </a:stretch>
        </p:blipFill>
        <p:spPr>
          <a:xfrm>
            <a:off x="1175926" y="5213958"/>
            <a:ext cx="8972550" cy="333375"/>
          </a:xfrm>
          <a:prstGeom prst="rect">
            <a:avLst/>
          </a:prstGeom>
        </p:spPr>
      </p:pic>
      <p:sp>
        <p:nvSpPr>
          <p:cNvPr id="5" name="Rectangle 4">
            <a:extLst>
              <a:ext uri="{FF2B5EF4-FFF2-40B4-BE49-F238E27FC236}">
                <a16:creationId xmlns:a16="http://schemas.microsoft.com/office/drawing/2014/main" id="{FF79307F-9A9B-4C18-9A0C-457A3807B8AF}"/>
              </a:ext>
            </a:extLst>
          </p:cNvPr>
          <p:cNvSpPr/>
          <p:nvPr/>
        </p:nvSpPr>
        <p:spPr>
          <a:xfrm>
            <a:off x="1096412" y="249343"/>
            <a:ext cx="5639685"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(F) Finding the null value and correct them .</a:t>
            </a:r>
            <a:endParaRPr lang="en-IN" sz="2400" dirty="0"/>
          </a:p>
        </p:txBody>
      </p:sp>
      <p:sp>
        <p:nvSpPr>
          <p:cNvPr id="6" name="TextBox 5">
            <a:extLst>
              <a:ext uri="{FF2B5EF4-FFF2-40B4-BE49-F238E27FC236}">
                <a16:creationId xmlns:a16="http://schemas.microsoft.com/office/drawing/2014/main" id="{F9E49151-3410-47E1-8B0E-44E4B44FD979}"/>
              </a:ext>
            </a:extLst>
          </p:cNvPr>
          <p:cNvSpPr txBox="1"/>
          <p:nvPr/>
        </p:nvSpPr>
        <p:spPr>
          <a:xfrm>
            <a:off x="1175926" y="4579734"/>
            <a:ext cx="4248984" cy="461665"/>
          </a:xfrm>
          <a:prstGeom prst="rect">
            <a:avLst/>
          </a:prstGeom>
          <a:noFill/>
        </p:spPr>
        <p:txBody>
          <a:bodyPr wrap="none" rtlCol="0">
            <a:spAutoFit/>
          </a:bodyPr>
          <a:lstStyle/>
          <a:p>
            <a:r>
              <a:rPr lang="en-US" sz="2400" dirty="0"/>
              <a:t>(G) Remove unnecessary features</a:t>
            </a:r>
            <a:endParaRPr lang="en-IN" sz="2400" dirty="0"/>
          </a:p>
        </p:txBody>
      </p:sp>
      <p:pic>
        <p:nvPicPr>
          <p:cNvPr id="7" name="Picture 6">
            <a:extLst>
              <a:ext uri="{FF2B5EF4-FFF2-40B4-BE49-F238E27FC236}">
                <a16:creationId xmlns:a16="http://schemas.microsoft.com/office/drawing/2014/main" id="{1EF729F9-3618-460B-B061-720C1A2898C1}"/>
              </a:ext>
            </a:extLst>
          </p:cNvPr>
          <p:cNvPicPr>
            <a:picLocks noChangeAspect="1"/>
          </p:cNvPicPr>
          <p:nvPr/>
        </p:nvPicPr>
        <p:blipFill>
          <a:blip r:embed="rId3"/>
          <a:stretch>
            <a:fillRect/>
          </a:stretch>
        </p:blipFill>
        <p:spPr>
          <a:xfrm>
            <a:off x="6736097" y="249343"/>
            <a:ext cx="2466975" cy="4076700"/>
          </a:xfrm>
          <a:prstGeom prst="rect">
            <a:avLst/>
          </a:prstGeom>
        </p:spPr>
      </p:pic>
    </p:spTree>
    <p:extLst>
      <p:ext uri="{BB962C8B-B14F-4D97-AF65-F5344CB8AC3E}">
        <p14:creationId xmlns:p14="http://schemas.microsoft.com/office/powerpoint/2010/main" val="2253243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7B0E33-872C-4148-B512-B9D65D6087CD}"/>
              </a:ext>
            </a:extLst>
          </p:cNvPr>
          <p:cNvPicPr>
            <a:picLocks noChangeAspect="1"/>
          </p:cNvPicPr>
          <p:nvPr/>
        </p:nvPicPr>
        <p:blipFill>
          <a:blip r:embed="rId2"/>
          <a:stretch>
            <a:fillRect/>
          </a:stretch>
        </p:blipFill>
        <p:spPr>
          <a:xfrm>
            <a:off x="5674208" y="141777"/>
            <a:ext cx="6276975" cy="5095875"/>
          </a:xfrm>
          <a:prstGeom prst="rect">
            <a:avLst/>
          </a:prstGeom>
        </p:spPr>
      </p:pic>
      <p:sp>
        <p:nvSpPr>
          <p:cNvPr id="6" name="TextBox 5">
            <a:extLst>
              <a:ext uri="{FF2B5EF4-FFF2-40B4-BE49-F238E27FC236}">
                <a16:creationId xmlns:a16="http://schemas.microsoft.com/office/drawing/2014/main" id="{29FE0F2F-536D-4EE8-83E5-EBADD7189C51}"/>
              </a:ext>
            </a:extLst>
          </p:cNvPr>
          <p:cNvSpPr txBox="1"/>
          <p:nvPr/>
        </p:nvSpPr>
        <p:spPr>
          <a:xfrm>
            <a:off x="1325216" y="291548"/>
            <a:ext cx="4174436"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(H) Removing  Outliers</a:t>
            </a:r>
            <a:endParaRPr lang="en-IN" sz="2000" dirty="0"/>
          </a:p>
        </p:txBody>
      </p:sp>
      <p:sp>
        <p:nvSpPr>
          <p:cNvPr id="7" name="TextBox 6">
            <a:extLst>
              <a:ext uri="{FF2B5EF4-FFF2-40B4-BE49-F238E27FC236}">
                <a16:creationId xmlns:a16="http://schemas.microsoft.com/office/drawing/2014/main" id="{2FF15F9F-D60F-437F-BD2A-D10EBA24D0B8}"/>
              </a:ext>
            </a:extLst>
          </p:cNvPr>
          <p:cNvSpPr txBox="1"/>
          <p:nvPr/>
        </p:nvSpPr>
        <p:spPr>
          <a:xfrm flipH="1">
            <a:off x="1325216" y="5347916"/>
            <a:ext cx="320702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 Removing Duplicated Values</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8FE49B3-A818-4A50-BD02-1587D69D7354}"/>
              </a:ext>
            </a:extLst>
          </p:cNvPr>
          <p:cNvPicPr>
            <a:picLocks noChangeAspect="1"/>
          </p:cNvPicPr>
          <p:nvPr/>
        </p:nvPicPr>
        <p:blipFill>
          <a:blip r:embed="rId3"/>
          <a:stretch>
            <a:fillRect/>
          </a:stretch>
        </p:blipFill>
        <p:spPr>
          <a:xfrm>
            <a:off x="5674208" y="5820873"/>
            <a:ext cx="1847850" cy="895350"/>
          </a:xfrm>
          <a:prstGeom prst="rect">
            <a:avLst/>
          </a:prstGeom>
        </p:spPr>
      </p:pic>
    </p:spTree>
    <p:extLst>
      <p:ext uri="{BB962C8B-B14F-4D97-AF65-F5344CB8AC3E}">
        <p14:creationId xmlns:p14="http://schemas.microsoft.com/office/powerpoint/2010/main" val="200836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521E61-A511-4644-9CE1-70CF79804668}"/>
              </a:ext>
            </a:extLst>
          </p:cNvPr>
          <p:cNvPicPr>
            <a:picLocks noChangeAspect="1"/>
          </p:cNvPicPr>
          <p:nvPr/>
        </p:nvPicPr>
        <p:blipFill>
          <a:blip r:embed="rId2"/>
          <a:stretch>
            <a:fillRect/>
          </a:stretch>
        </p:blipFill>
        <p:spPr>
          <a:xfrm>
            <a:off x="990228" y="3486546"/>
            <a:ext cx="9664520" cy="3371454"/>
          </a:xfrm>
          <a:prstGeom prst="rect">
            <a:avLst/>
          </a:prstGeom>
        </p:spPr>
      </p:pic>
      <p:pic>
        <p:nvPicPr>
          <p:cNvPr id="5" name="Picture 4">
            <a:extLst>
              <a:ext uri="{FF2B5EF4-FFF2-40B4-BE49-F238E27FC236}">
                <a16:creationId xmlns:a16="http://schemas.microsoft.com/office/drawing/2014/main" id="{F88B25C3-2ED9-42DE-B643-2FE58E22C240}"/>
              </a:ext>
            </a:extLst>
          </p:cNvPr>
          <p:cNvPicPr>
            <a:picLocks noChangeAspect="1"/>
          </p:cNvPicPr>
          <p:nvPr/>
        </p:nvPicPr>
        <p:blipFill>
          <a:blip r:embed="rId3"/>
          <a:stretch>
            <a:fillRect/>
          </a:stretch>
        </p:blipFill>
        <p:spPr>
          <a:xfrm>
            <a:off x="258417" y="712554"/>
            <a:ext cx="11357113" cy="2716446"/>
          </a:xfrm>
          <a:prstGeom prst="rect">
            <a:avLst/>
          </a:prstGeom>
        </p:spPr>
      </p:pic>
      <p:sp>
        <p:nvSpPr>
          <p:cNvPr id="6" name="TextBox 5">
            <a:extLst>
              <a:ext uri="{FF2B5EF4-FFF2-40B4-BE49-F238E27FC236}">
                <a16:creationId xmlns:a16="http://schemas.microsoft.com/office/drawing/2014/main" id="{8CBFC294-85BF-424A-8CD5-493FB91A3DFE}"/>
              </a:ext>
            </a:extLst>
          </p:cNvPr>
          <p:cNvSpPr txBox="1"/>
          <p:nvPr/>
        </p:nvSpPr>
        <p:spPr>
          <a:xfrm>
            <a:off x="3379305" y="0"/>
            <a:ext cx="4427815" cy="584775"/>
          </a:xfrm>
          <a:prstGeom prst="rect">
            <a:avLst/>
          </a:prstGeom>
          <a:noFill/>
        </p:spPr>
        <p:txBody>
          <a:bodyPr wrap="none" rtlCol="0">
            <a:spAutoFit/>
          </a:bodyPr>
          <a:lstStyle/>
          <a:p>
            <a:r>
              <a:rPr lang="en-US" sz="3200" dirty="0"/>
              <a:t>1. Clustering: (A) K-Means</a:t>
            </a:r>
            <a:endParaRPr lang="en-IN" sz="3200" dirty="0"/>
          </a:p>
        </p:txBody>
      </p:sp>
    </p:spTree>
    <p:extLst>
      <p:ext uri="{BB962C8B-B14F-4D97-AF65-F5344CB8AC3E}">
        <p14:creationId xmlns:p14="http://schemas.microsoft.com/office/powerpoint/2010/main" val="367834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BD51FA-7620-4394-BE0A-03762F137335}"/>
              </a:ext>
            </a:extLst>
          </p:cNvPr>
          <p:cNvPicPr>
            <a:picLocks noChangeAspect="1"/>
          </p:cNvPicPr>
          <p:nvPr/>
        </p:nvPicPr>
        <p:blipFill>
          <a:blip r:embed="rId2"/>
          <a:stretch>
            <a:fillRect/>
          </a:stretch>
        </p:blipFill>
        <p:spPr>
          <a:xfrm>
            <a:off x="106018" y="642631"/>
            <a:ext cx="11608904" cy="2786369"/>
          </a:xfrm>
          <a:prstGeom prst="rect">
            <a:avLst/>
          </a:prstGeom>
        </p:spPr>
      </p:pic>
      <p:pic>
        <p:nvPicPr>
          <p:cNvPr id="5" name="Picture 4">
            <a:extLst>
              <a:ext uri="{FF2B5EF4-FFF2-40B4-BE49-F238E27FC236}">
                <a16:creationId xmlns:a16="http://schemas.microsoft.com/office/drawing/2014/main" id="{E0F4420A-DEE0-4E36-B3A6-573DC22BCB92}"/>
              </a:ext>
            </a:extLst>
          </p:cNvPr>
          <p:cNvPicPr>
            <a:picLocks noChangeAspect="1"/>
          </p:cNvPicPr>
          <p:nvPr/>
        </p:nvPicPr>
        <p:blipFill>
          <a:blip r:embed="rId3"/>
          <a:stretch>
            <a:fillRect/>
          </a:stretch>
        </p:blipFill>
        <p:spPr>
          <a:xfrm>
            <a:off x="954156" y="3538171"/>
            <a:ext cx="9488557" cy="3319829"/>
          </a:xfrm>
          <a:prstGeom prst="rect">
            <a:avLst/>
          </a:prstGeom>
        </p:spPr>
      </p:pic>
      <p:sp>
        <p:nvSpPr>
          <p:cNvPr id="6" name="TextBox 5">
            <a:extLst>
              <a:ext uri="{FF2B5EF4-FFF2-40B4-BE49-F238E27FC236}">
                <a16:creationId xmlns:a16="http://schemas.microsoft.com/office/drawing/2014/main" id="{954104F6-B916-455C-9949-A1626A41CCD0}"/>
              </a:ext>
            </a:extLst>
          </p:cNvPr>
          <p:cNvSpPr txBox="1"/>
          <p:nvPr/>
        </p:nvSpPr>
        <p:spPr>
          <a:xfrm>
            <a:off x="4471709" y="0"/>
            <a:ext cx="3248582" cy="584775"/>
          </a:xfrm>
          <a:prstGeom prst="rect">
            <a:avLst/>
          </a:prstGeom>
          <a:noFill/>
        </p:spPr>
        <p:txBody>
          <a:bodyPr wrap="none" rtlCol="0">
            <a:spAutoFit/>
          </a:bodyPr>
          <a:lstStyle/>
          <a:p>
            <a:r>
              <a:rPr lang="en-US" sz="3200" dirty="0"/>
              <a:t>(B) Agglomerative </a:t>
            </a:r>
            <a:endParaRPr lang="en-IN" sz="3200" dirty="0"/>
          </a:p>
        </p:txBody>
      </p:sp>
    </p:spTree>
    <p:extLst>
      <p:ext uri="{BB962C8B-B14F-4D97-AF65-F5344CB8AC3E}">
        <p14:creationId xmlns:p14="http://schemas.microsoft.com/office/powerpoint/2010/main" val="457135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4F586-B3F4-B61F-C78F-68C0FCFE1C1C}"/>
              </a:ext>
            </a:extLst>
          </p:cNvPr>
          <p:cNvSpPr>
            <a:spLocks noGrp="1"/>
          </p:cNvSpPr>
          <p:nvPr>
            <p:ph type="title"/>
          </p:nvPr>
        </p:nvSpPr>
        <p:spPr>
          <a:xfrm>
            <a:off x="1017845" y="284206"/>
            <a:ext cx="9905998" cy="3394548"/>
          </a:xfrm>
        </p:spPr>
        <p:txBody>
          <a:bodyPr>
            <a:noAutofit/>
          </a:bodyPr>
          <a:lstStyle/>
          <a:p>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Problem Statement</a:t>
            </a:r>
            <a:r>
              <a:rPr lang="en-US" sz="2400" dirty="0"/>
              <a:t>:.</a:t>
            </a:r>
            <a:br>
              <a:rPr lang="en-US" sz="2400" dirty="0"/>
            </a:br>
            <a:br>
              <a:rPr lang="en-US" sz="2400" dirty="0"/>
            </a:br>
            <a:r>
              <a:rPr lang="en-IN" sz="2400" dirty="0">
                <a:latin typeface="Times New Roman" panose="02020603050405020304" pitchFamily="18" charset="0"/>
                <a:ea typeface="Times New Roman" panose="02020603050405020304" pitchFamily="18" charset="0"/>
                <a:cs typeface="Times New Roman" panose="02020603050405020304" pitchFamily="18" charset="0"/>
              </a:rPr>
              <a:t>Need to perform clustering to summarize customer segments.</a:t>
            </a:r>
            <a:br>
              <a:rPr lang="en-IN" sz="3200" dirty="0">
                <a:latin typeface="Times New Roman" panose="02020603050405020304" pitchFamily="18" charset="0"/>
                <a:ea typeface="Times New Roman" panose="02020603050405020304" pitchFamily="18" charset="0"/>
                <a:cs typeface="Times New Roman" panose="02020603050405020304" pitchFamily="18" charset="0"/>
              </a:rPr>
            </a:br>
            <a:br>
              <a:rPr lang="en-US" sz="2400" dirty="0"/>
            </a:br>
            <a:r>
              <a:rPr lang="en-US" sz="2400" cap="none" dirty="0">
                <a:latin typeface="Times New Roman" panose="02020603050405020304" pitchFamily="18" charset="0"/>
                <a:cs typeface="Times New Roman" panose="02020603050405020304" pitchFamily="18" charset="0"/>
              </a:rPr>
              <a:t>It help to identify pattern and insights that can be used to optimize marketing campaigns, personalize product offerings and improve customer service. Ultimately goal is to build stronger, more meaningful relationships with customers , increase customer satisfaction, and drive sales or leads.</a:t>
            </a:r>
            <a:br>
              <a:rPr lang="en-US" sz="2400" dirty="0"/>
            </a:br>
            <a:endParaRPr lang="en-IN" sz="20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8554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422377-F88B-4A16-98B5-62FB00001E34}"/>
              </a:ext>
            </a:extLst>
          </p:cNvPr>
          <p:cNvPicPr>
            <a:picLocks noChangeAspect="1"/>
          </p:cNvPicPr>
          <p:nvPr/>
        </p:nvPicPr>
        <p:blipFill>
          <a:blip r:embed="rId2"/>
          <a:stretch>
            <a:fillRect/>
          </a:stretch>
        </p:blipFill>
        <p:spPr>
          <a:xfrm>
            <a:off x="279275" y="636739"/>
            <a:ext cx="11633449" cy="2792261"/>
          </a:xfrm>
          <a:prstGeom prst="rect">
            <a:avLst/>
          </a:prstGeom>
        </p:spPr>
      </p:pic>
      <p:pic>
        <p:nvPicPr>
          <p:cNvPr id="5" name="Picture 4">
            <a:extLst>
              <a:ext uri="{FF2B5EF4-FFF2-40B4-BE49-F238E27FC236}">
                <a16:creationId xmlns:a16="http://schemas.microsoft.com/office/drawing/2014/main" id="{D0852566-B0DC-4CF5-9477-67D7BE824852}"/>
              </a:ext>
            </a:extLst>
          </p:cNvPr>
          <p:cNvPicPr>
            <a:picLocks noChangeAspect="1"/>
          </p:cNvPicPr>
          <p:nvPr/>
        </p:nvPicPr>
        <p:blipFill>
          <a:blip r:embed="rId3"/>
          <a:stretch>
            <a:fillRect/>
          </a:stretch>
        </p:blipFill>
        <p:spPr>
          <a:xfrm>
            <a:off x="887895" y="3517883"/>
            <a:ext cx="9331526" cy="3264888"/>
          </a:xfrm>
          <a:prstGeom prst="rect">
            <a:avLst/>
          </a:prstGeom>
        </p:spPr>
      </p:pic>
      <p:sp>
        <p:nvSpPr>
          <p:cNvPr id="6" name="Rectangle 5">
            <a:extLst>
              <a:ext uri="{FF2B5EF4-FFF2-40B4-BE49-F238E27FC236}">
                <a16:creationId xmlns:a16="http://schemas.microsoft.com/office/drawing/2014/main" id="{13BE07B9-6B42-4B67-B976-189A3F08F8B1}"/>
              </a:ext>
            </a:extLst>
          </p:cNvPr>
          <p:cNvSpPr/>
          <p:nvPr/>
        </p:nvSpPr>
        <p:spPr>
          <a:xfrm>
            <a:off x="4457460" y="-17536"/>
            <a:ext cx="2235677" cy="584775"/>
          </a:xfrm>
          <a:prstGeom prst="rect">
            <a:avLst/>
          </a:prstGeom>
        </p:spPr>
        <p:txBody>
          <a:bodyPr wrap="none">
            <a:spAutoFit/>
          </a:bodyPr>
          <a:lstStyle/>
          <a:p>
            <a:r>
              <a:rPr lang="en-US" sz="3200" dirty="0"/>
              <a:t>(C) Spectral </a:t>
            </a:r>
            <a:endParaRPr lang="en-IN" sz="3200" dirty="0"/>
          </a:p>
        </p:txBody>
      </p:sp>
    </p:spTree>
    <p:extLst>
      <p:ext uri="{BB962C8B-B14F-4D97-AF65-F5344CB8AC3E}">
        <p14:creationId xmlns:p14="http://schemas.microsoft.com/office/powerpoint/2010/main" val="2822957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35EE342-4340-02EA-3914-2AA9DEBA2DFC}"/>
              </a:ext>
            </a:extLst>
          </p:cNvPr>
          <p:cNvPicPr>
            <a:picLocks noGrp="1" noChangeAspect="1"/>
          </p:cNvPicPr>
          <p:nvPr>
            <p:ph idx="1"/>
          </p:nvPr>
        </p:nvPicPr>
        <p:blipFill>
          <a:blip r:embed="rId2"/>
          <a:stretch>
            <a:fillRect/>
          </a:stretch>
        </p:blipFill>
        <p:spPr>
          <a:xfrm>
            <a:off x="1679510" y="839755"/>
            <a:ext cx="8901404" cy="4951445"/>
          </a:xfrm>
        </p:spPr>
      </p:pic>
      <p:sp>
        <p:nvSpPr>
          <p:cNvPr id="2" name="Rectangle 1">
            <a:extLst>
              <a:ext uri="{FF2B5EF4-FFF2-40B4-BE49-F238E27FC236}">
                <a16:creationId xmlns:a16="http://schemas.microsoft.com/office/drawing/2014/main" id="{DCCED9EF-EDB9-4B3F-AFED-4D47397CC161}"/>
              </a:ext>
            </a:extLst>
          </p:cNvPr>
          <p:cNvSpPr/>
          <p:nvPr/>
        </p:nvSpPr>
        <p:spPr>
          <a:xfrm>
            <a:off x="4412606" y="132521"/>
            <a:ext cx="2198038" cy="584775"/>
          </a:xfrm>
          <a:prstGeom prst="rect">
            <a:avLst/>
          </a:prstGeom>
        </p:spPr>
        <p:txBody>
          <a:bodyPr wrap="none">
            <a:spAutoFit/>
          </a:bodyPr>
          <a:lstStyle/>
          <a:p>
            <a:r>
              <a:rPr lang="en-US" sz="3200" dirty="0"/>
              <a:t>(D) DBSCAN</a:t>
            </a:r>
            <a:endParaRPr lang="en-IN" sz="3200" dirty="0"/>
          </a:p>
        </p:txBody>
      </p:sp>
    </p:spTree>
    <p:extLst>
      <p:ext uri="{BB962C8B-B14F-4D97-AF65-F5344CB8AC3E}">
        <p14:creationId xmlns:p14="http://schemas.microsoft.com/office/powerpoint/2010/main" val="3803785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B8393F-0CEC-461A-9D22-A2181CC13835}"/>
              </a:ext>
            </a:extLst>
          </p:cNvPr>
          <p:cNvPicPr>
            <a:picLocks noChangeAspect="1"/>
          </p:cNvPicPr>
          <p:nvPr/>
        </p:nvPicPr>
        <p:blipFill>
          <a:blip r:embed="rId2"/>
          <a:stretch>
            <a:fillRect/>
          </a:stretch>
        </p:blipFill>
        <p:spPr>
          <a:xfrm>
            <a:off x="0" y="38100"/>
            <a:ext cx="6195266" cy="3390900"/>
          </a:xfrm>
          <a:prstGeom prst="rect">
            <a:avLst/>
          </a:prstGeom>
        </p:spPr>
      </p:pic>
      <p:pic>
        <p:nvPicPr>
          <p:cNvPr id="5" name="Picture 4">
            <a:extLst>
              <a:ext uri="{FF2B5EF4-FFF2-40B4-BE49-F238E27FC236}">
                <a16:creationId xmlns:a16="http://schemas.microsoft.com/office/drawing/2014/main" id="{E3217BFA-C3B4-4637-A79D-80C6C5E6A2B4}"/>
              </a:ext>
            </a:extLst>
          </p:cNvPr>
          <p:cNvPicPr>
            <a:picLocks noChangeAspect="1"/>
          </p:cNvPicPr>
          <p:nvPr/>
        </p:nvPicPr>
        <p:blipFill>
          <a:blip r:embed="rId3"/>
          <a:stretch>
            <a:fillRect/>
          </a:stretch>
        </p:blipFill>
        <p:spPr>
          <a:xfrm>
            <a:off x="6321286" y="38101"/>
            <a:ext cx="5870713" cy="3398834"/>
          </a:xfrm>
          <a:prstGeom prst="rect">
            <a:avLst/>
          </a:prstGeom>
        </p:spPr>
      </p:pic>
      <p:pic>
        <p:nvPicPr>
          <p:cNvPr id="6" name="Picture 5">
            <a:extLst>
              <a:ext uri="{FF2B5EF4-FFF2-40B4-BE49-F238E27FC236}">
                <a16:creationId xmlns:a16="http://schemas.microsoft.com/office/drawing/2014/main" id="{AA944BEF-D370-4BB8-8FC9-5C8564171B7E}"/>
              </a:ext>
            </a:extLst>
          </p:cNvPr>
          <p:cNvPicPr>
            <a:picLocks noChangeAspect="1"/>
          </p:cNvPicPr>
          <p:nvPr/>
        </p:nvPicPr>
        <p:blipFill>
          <a:blip r:embed="rId4"/>
          <a:stretch>
            <a:fillRect/>
          </a:stretch>
        </p:blipFill>
        <p:spPr>
          <a:xfrm>
            <a:off x="-1" y="3436935"/>
            <a:ext cx="12192000" cy="3546099"/>
          </a:xfrm>
          <a:prstGeom prst="rect">
            <a:avLst/>
          </a:prstGeom>
        </p:spPr>
      </p:pic>
    </p:spTree>
    <p:extLst>
      <p:ext uri="{BB962C8B-B14F-4D97-AF65-F5344CB8AC3E}">
        <p14:creationId xmlns:p14="http://schemas.microsoft.com/office/powerpoint/2010/main" val="1154301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DDFF1-C6DA-C092-9830-2EB34662FA9F}"/>
              </a:ext>
            </a:extLst>
          </p:cNvPr>
          <p:cNvSpPr>
            <a:spLocks noGrp="1"/>
          </p:cNvSpPr>
          <p:nvPr>
            <p:ph type="title"/>
          </p:nvPr>
        </p:nvSpPr>
        <p:spPr/>
        <p:txBody>
          <a:bodyPr>
            <a:normAutofit/>
          </a:bodyPr>
          <a:lstStyle/>
          <a:p>
            <a:r>
              <a:rPr lang="en-US" sz="4800" dirty="0"/>
              <a:t>MODEL BUILDING</a:t>
            </a:r>
            <a:endParaRPr lang="en-IN" sz="4800" dirty="0"/>
          </a:p>
        </p:txBody>
      </p:sp>
      <p:sp>
        <p:nvSpPr>
          <p:cNvPr id="3" name="Content Placeholder 2">
            <a:extLst>
              <a:ext uri="{FF2B5EF4-FFF2-40B4-BE49-F238E27FC236}">
                <a16:creationId xmlns:a16="http://schemas.microsoft.com/office/drawing/2014/main" id="{F6B0D027-CB6D-F9E1-703B-20E95E6B563F}"/>
              </a:ext>
            </a:extLst>
          </p:cNvPr>
          <p:cNvSpPr>
            <a:spLocks noGrp="1"/>
          </p:cNvSpPr>
          <p:nvPr>
            <p:ph idx="1"/>
          </p:nvPr>
        </p:nvSpPr>
        <p:spPr>
          <a:xfrm>
            <a:off x="1141412" y="1987420"/>
            <a:ext cx="9905999" cy="4609323"/>
          </a:xfrm>
        </p:spPr>
        <p:txBody>
          <a:bodyPr/>
          <a:lstStyle/>
          <a:p>
            <a:r>
              <a:rPr lang="en-US" sz="3600" dirty="0"/>
              <a:t>Decision Tree</a:t>
            </a:r>
          </a:p>
          <a:p>
            <a:r>
              <a:rPr lang="en-US" sz="3600" dirty="0"/>
              <a:t>Random Forest</a:t>
            </a:r>
          </a:p>
          <a:p>
            <a:r>
              <a:rPr lang="en-US" sz="3600" dirty="0"/>
              <a:t>XG Boost</a:t>
            </a:r>
          </a:p>
          <a:p>
            <a:pPr marL="0" indent="0">
              <a:buNone/>
            </a:pPr>
            <a:endParaRPr lang="en-IN" dirty="0"/>
          </a:p>
        </p:txBody>
      </p:sp>
    </p:spTree>
    <p:extLst>
      <p:ext uri="{BB962C8B-B14F-4D97-AF65-F5344CB8AC3E}">
        <p14:creationId xmlns:p14="http://schemas.microsoft.com/office/powerpoint/2010/main" val="2069488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A27C-EB9F-D502-8141-835A18E0B35E}"/>
              </a:ext>
            </a:extLst>
          </p:cNvPr>
          <p:cNvSpPr>
            <a:spLocks noGrp="1"/>
          </p:cNvSpPr>
          <p:nvPr>
            <p:ph type="title"/>
          </p:nvPr>
        </p:nvSpPr>
        <p:spPr>
          <a:xfrm>
            <a:off x="914400" y="4236098"/>
            <a:ext cx="10133011" cy="1959429"/>
          </a:xfrm>
        </p:spPr>
        <p:txBody>
          <a:bodyPr>
            <a:normAutofit fontScale="90000"/>
          </a:bodyPr>
          <a:lstStyle/>
          <a:p>
            <a:pPr marL="571500" indent="-571500">
              <a:lnSpc>
                <a:spcPct val="150000"/>
              </a:lnSpc>
              <a:buFont typeface="Wingdings" panose="05000000000000000000" pitchFamily="2" charset="2"/>
              <a:buChar char="Ø"/>
            </a:pPr>
            <a:r>
              <a:rPr lang="en-US" dirty="0"/>
              <a:t> </a:t>
            </a:r>
            <a:r>
              <a:rPr lang="en-US" sz="1300" dirty="0">
                <a:latin typeface="Helvetica Neue"/>
              </a:rPr>
              <a:t>CONSIDERING </a:t>
            </a:r>
            <a:r>
              <a:rPr lang="en-US" sz="1300" b="0" i="0" dirty="0">
                <a:effectLst/>
                <a:latin typeface="Helvetica Neue"/>
              </a:rPr>
              <a:t>the accuracy scores and mean cross-validation scores, it appears that Random Forest classifiers have the highest accuracy and mean CV scores among the models you've tested. If interpretability is a concern, Logistic Regression might be a better choice. If you're looking for more predictive power and are comfortable with potentially higher complexity, Random Forest might be preferred</a:t>
            </a:r>
            <a:r>
              <a:rPr lang="en-US" sz="1300" b="0" i="0" dirty="0">
                <a:solidFill>
                  <a:srgbClr val="000000"/>
                </a:solidFill>
                <a:effectLst/>
                <a:latin typeface="Helvetica Neue"/>
              </a:rPr>
              <a:t>.</a:t>
            </a:r>
            <a:r>
              <a:rPr lang="en-US" sz="1300" dirty="0"/>
              <a:t>                                                                       </a:t>
            </a:r>
            <a:endParaRPr lang="en-IN" sz="1300" dirty="0"/>
          </a:p>
        </p:txBody>
      </p:sp>
      <p:pic>
        <p:nvPicPr>
          <p:cNvPr id="6" name="Picture 5">
            <a:extLst>
              <a:ext uri="{FF2B5EF4-FFF2-40B4-BE49-F238E27FC236}">
                <a16:creationId xmlns:a16="http://schemas.microsoft.com/office/drawing/2014/main" id="{44EF6113-8C59-458B-B5EF-059857756BF7}"/>
              </a:ext>
            </a:extLst>
          </p:cNvPr>
          <p:cNvPicPr>
            <a:picLocks noChangeAspect="1"/>
          </p:cNvPicPr>
          <p:nvPr/>
        </p:nvPicPr>
        <p:blipFill>
          <a:blip r:embed="rId2"/>
          <a:stretch>
            <a:fillRect/>
          </a:stretch>
        </p:blipFill>
        <p:spPr>
          <a:xfrm>
            <a:off x="1630223" y="1315735"/>
            <a:ext cx="7426746" cy="2814346"/>
          </a:xfrm>
          <a:prstGeom prst="rect">
            <a:avLst/>
          </a:prstGeom>
        </p:spPr>
      </p:pic>
      <p:sp>
        <p:nvSpPr>
          <p:cNvPr id="7" name="Rectangle 6">
            <a:extLst>
              <a:ext uri="{FF2B5EF4-FFF2-40B4-BE49-F238E27FC236}">
                <a16:creationId xmlns:a16="http://schemas.microsoft.com/office/drawing/2014/main" id="{8C44FF09-268B-420B-BC16-19566DF49DF8}"/>
              </a:ext>
            </a:extLst>
          </p:cNvPr>
          <p:cNvSpPr/>
          <p:nvPr/>
        </p:nvSpPr>
        <p:spPr>
          <a:xfrm>
            <a:off x="1630223" y="708729"/>
            <a:ext cx="5908412" cy="584775"/>
          </a:xfrm>
          <a:prstGeom prst="rect">
            <a:avLst/>
          </a:prstGeom>
        </p:spPr>
        <p:txBody>
          <a:bodyPr wrap="none">
            <a:spAutoFit/>
          </a:bodyPr>
          <a:lstStyle/>
          <a:p>
            <a:r>
              <a:rPr lang="en-US" sz="3200" dirty="0">
                <a:latin typeface="Times New Roman" panose="02020603050405020304" pitchFamily="18" charset="0"/>
                <a:cs typeface="Times New Roman" panose="02020603050405020304" pitchFamily="18" charset="0"/>
              </a:rPr>
              <a:t>Cross-Validation of all the models:</a:t>
            </a:r>
            <a:endParaRPr lang="en-US" sz="32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0410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F9B45E-F1D5-4E25-B49B-73B3B972D37B}"/>
              </a:ext>
            </a:extLst>
          </p:cNvPr>
          <p:cNvPicPr>
            <a:picLocks noChangeAspect="1"/>
          </p:cNvPicPr>
          <p:nvPr/>
        </p:nvPicPr>
        <p:blipFill>
          <a:blip r:embed="rId2"/>
          <a:stretch>
            <a:fillRect/>
          </a:stretch>
        </p:blipFill>
        <p:spPr>
          <a:xfrm>
            <a:off x="616226" y="586222"/>
            <a:ext cx="10959548" cy="5897050"/>
          </a:xfrm>
          <a:prstGeom prst="rect">
            <a:avLst/>
          </a:prstGeom>
        </p:spPr>
      </p:pic>
      <p:sp>
        <p:nvSpPr>
          <p:cNvPr id="5" name="TextBox 4">
            <a:extLst>
              <a:ext uri="{FF2B5EF4-FFF2-40B4-BE49-F238E27FC236}">
                <a16:creationId xmlns:a16="http://schemas.microsoft.com/office/drawing/2014/main" id="{01711C5C-663D-4BBE-9806-94671F6FC67D}"/>
              </a:ext>
            </a:extLst>
          </p:cNvPr>
          <p:cNvSpPr txBox="1"/>
          <p:nvPr/>
        </p:nvSpPr>
        <p:spPr>
          <a:xfrm>
            <a:off x="616226" y="0"/>
            <a:ext cx="5671931" cy="584775"/>
          </a:xfrm>
          <a:prstGeom prst="rect">
            <a:avLst/>
          </a:prstGeom>
          <a:noFill/>
        </p:spPr>
        <p:txBody>
          <a:bodyPr wrap="square" rtlCol="0">
            <a:spAutoFit/>
          </a:bodyPr>
          <a:lstStyle/>
          <a:p>
            <a:r>
              <a:rPr lang="en-US" sz="3200" b="1" dirty="0"/>
              <a:t>Deployment using </a:t>
            </a:r>
            <a:r>
              <a:rPr lang="en-US" sz="3200" b="1" dirty="0" err="1"/>
              <a:t>streamlit</a:t>
            </a:r>
            <a:endParaRPr lang="en-IN" sz="3200" b="1" dirty="0"/>
          </a:p>
        </p:txBody>
      </p:sp>
    </p:spTree>
    <p:extLst>
      <p:ext uri="{BB962C8B-B14F-4D97-AF65-F5344CB8AC3E}">
        <p14:creationId xmlns:p14="http://schemas.microsoft.com/office/powerpoint/2010/main" val="2579982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B984AF-440E-4140-8E23-DA99654F5470}"/>
              </a:ext>
            </a:extLst>
          </p:cNvPr>
          <p:cNvPicPr>
            <a:picLocks noChangeAspect="1"/>
          </p:cNvPicPr>
          <p:nvPr/>
        </p:nvPicPr>
        <p:blipFill>
          <a:blip r:embed="rId2"/>
          <a:stretch>
            <a:fillRect/>
          </a:stretch>
        </p:blipFill>
        <p:spPr>
          <a:xfrm>
            <a:off x="0" y="126521"/>
            <a:ext cx="12192000" cy="6604957"/>
          </a:xfrm>
          <a:prstGeom prst="rect">
            <a:avLst/>
          </a:prstGeom>
        </p:spPr>
      </p:pic>
    </p:spTree>
    <p:extLst>
      <p:ext uri="{BB962C8B-B14F-4D97-AF65-F5344CB8AC3E}">
        <p14:creationId xmlns:p14="http://schemas.microsoft.com/office/powerpoint/2010/main" val="966083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D5CB07-4DB7-3A49-DFFC-F37DDCE36B7D}"/>
              </a:ext>
            </a:extLst>
          </p:cNvPr>
          <p:cNvPicPr>
            <a:picLocks noChangeAspect="1"/>
          </p:cNvPicPr>
          <p:nvPr/>
        </p:nvPicPr>
        <p:blipFill>
          <a:blip r:embed="rId2"/>
          <a:stretch>
            <a:fillRect/>
          </a:stretch>
        </p:blipFill>
        <p:spPr>
          <a:xfrm>
            <a:off x="1141412" y="2226779"/>
            <a:ext cx="8765912" cy="2968283"/>
          </a:xfrm>
          <a:prstGeom prst="rect">
            <a:avLst/>
          </a:prstGeom>
        </p:spPr>
      </p:pic>
      <p:sp>
        <p:nvSpPr>
          <p:cNvPr id="6" name="Rectangle 5">
            <a:extLst>
              <a:ext uri="{FF2B5EF4-FFF2-40B4-BE49-F238E27FC236}">
                <a16:creationId xmlns:a16="http://schemas.microsoft.com/office/drawing/2014/main" id="{744B5709-284E-CC1F-E4A3-C05506993AC5}"/>
              </a:ext>
            </a:extLst>
          </p:cNvPr>
          <p:cNvSpPr/>
          <p:nvPr/>
        </p:nvSpPr>
        <p:spPr>
          <a:xfrm>
            <a:off x="6625883" y="2097088"/>
            <a:ext cx="1991805" cy="552509"/>
          </a:xfrm>
          <a:prstGeom prst="rect">
            <a:avLst/>
          </a:prstGeom>
          <a:noFill/>
        </p:spPr>
        <p:txBody>
          <a:bodyPr wrap="square" lIns="91440" tIns="45720" rIns="91440" bIns="45720">
            <a:spAutoFit/>
          </a:bodyPr>
          <a:lstStyle/>
          <a:p>
            <a:pPr algn="ctr"/>
            <a:endPar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6D853070-6C64-C9CB-3065-4B0FBD50613A}"/>
              </a:ext>
            </a:extLst>
          </p:cNvPr>
          <p:cNvSpPr>
            <a:spLocks noGrp="1"/>
          </p:cNvSpPr>
          <p:nvPr>
            <p:ph idx="1"/>
          </p:nvPr>
        </p:nvSpPr>
        <p:spPr>
          <a:xfrm>
            <a:off x="969134" y="1216183"/>
            <a:ext cx="9905999" cy="3869959"/>
          </a:xfrm>
        </p:spPr>
        <p:txBody>
          <a:bodyPr/>
          <a:lstStyle/>
          <a:p>
            <a:pPr marL="0" indent="0">
              <a:buNone/>
            </a:pPr>
            <a:r>
              <a:rPr lang="en-US" dirty="0"/>
              <a:t>(</a:t>
            </a:r>
            <a:r>
              <a:rPr lang="en-US" dirty="0">
                <a:latin typeface="Times New Roman" panose="02020603050405020304" pitchFamily="18" charset="0"/>
                <a:cs typeface="Times New Roman" panose="02020603050405020304" pitchFamily="18" charset="0"/>
              </a:rPr>
              <a:t>A) Data set details:.</a:t>
            </a:r>
            <a:r>
              <a:rPr 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 data set there are 2240 rows and 29 columns.</a:t>
            </a:r>
            <a:endParaRPr 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IN" dirty="0"/>
          </a:p>
        </p:txBody>
      </p:sp>
      <p:sp>
        <p:nvSpPr>
          <p:cNvPr id="7" name="TextBox 6">
            <a:extLst>
              <a:ext uri="{FF2B5EF4-FFF2-40B4-BE49-F238E27FC236}">
                <a16:creationId xmlns:a16="http://schemas.microsoft.com/office/drawing/2014/main" id="{EFF2E9BE-43FE-40FA-955C-B8C3B55548C9}"/>
              </a:ext>
            </a:extLst>
          </p:cNvPr>
          <p:cNvSpPr txBox="1"/>
          <p:nvPr/>
        </p:nvSpPr>
        <p:spPr>
          <a:xfrm>
            <a:off x="1141412" y="415388"/>
            <a:ext cx="4019049" cy="646331"/>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1. </a:t>
            </a:r>
            <a:r>
              <a:rPr lang="en-US" sz="3600" dirty="0">
                <a:latin typeface="Times New Roman" panose="02020603050405020304" pitchFamily="18" charset="0"/>
                <a:cs typeface="Times New Roman" panose="02020603050405020304" pitchFamily="18" charset="0"/>
              </a:rPr>
              <a:t>Details of the data</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4882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B3FEB-E791-77DA-F169-FC59F044673C}"/>
              </a:ext>
            </a:extLst>
          </p:cNvPr>
          <p:cNvSpPr>
            <a:spLocks noGrp="1"/>
          </p:cNvSpPr>
          <p:nvPr>
            <p:ph type="title"/>
          </p:nvPr>
        </p:nvSpPr>
        <p:spPr/>
        <p:txBody>
          <a:bodyPr/>
          <a:lstStyle/>
          <a:p>
            <a:r>
              <a:rPr lang="en-US" sz="2400" dirty="0"/>
              <a:t>(b) </a:t>
            </a:r>
            <a:r>
              <a:rPr lang="en-US" sz="2400" cap="none" dirty="0">
                <a:latin typeface="Times New Roman" panose="02020603050405020304" pitchFamily="18" charset="0"/>
                <a:cs typeface="Times New Roman" panose="02020603050405020304" pitchFamily="18" charset="0"/>
              </a:rPr>
              <a:t>Information about the data </a:t>
            </a:r>
            <a:r>
              <a:rPr lang="en-US" sz="2000" cap="none" dirty="0">
                <a:latin typeface="Times New Roman" panose="02020603050405020304" pitchFamily="18" charset="0"/>
                <a:cs typeface="Times New Roman" panose="02020603050405020304" pitchFamily="18" charset="0"/>
              </a:rPr>
              <a:t>i.e. data type of each column , memory usage, count of the null value in each column, total column, total entries etc.</a:t>
            </a:r>
            <a:br>
              <a:rPr lang="en-US" sz="2000" cap="none" dirty="0">
                <a:latin typeface="Times New Roman" panose="02020603050405020304" pitchFamily="18" charset="0"/>
                <a:cs typeface="Times New Roman" panose="02020603050405020304" pitchFamily="18" charset="0"/>
              </a:rPr>
            </a:br>
            <a:endParaRPr lang="en-IN" sz="2000" cap="none"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6A96C80-B19E-4FA0-5018-35F1E0E2C03B}"/>
              </a:ext>
            </a:extLst>
          </p:cNvPr>
          <p:cNvPicPr>
            <a:picLocks noGrp="1" noChangeAspect="1"/>
          </p:cNvPicPr>
          <p:nvPr>
            <p:ph idx="1"/>
          </p:nvPr>
        </p:nvPicPr>
        <p:blipFill>
          <a:blip r:embed="rId2"/>
          <a:stretch>
            <a:fillRect/>
          </a:stretch>
        </p:blipFill>
        <p:spPr>
          <a:xfrm>
            <a:off x="2929812" y="1926101"/>
            <a:ext cx="6540759" cy="3005797"/>
          </a:xfrm>
        </p:spPr>
      </p:pic>
      <p:pic>
        <p:nvPicPr>
          <p:cNvPr id="7" name="Picture 6">
            <a:extLst>
              <a:ext uri="{FF2B5EF4-FFF2-40B4-BE49-F238E27FC236}">
                <a16:creationId xmlns:a16="http://schemas.microsoft.com/office/drawing/2014/main" id="{F217E8A8-1443-6798-05A6-3E34D770679E}"/>
              </a:ext>
            </a:extLst>
          </p:cNvPr>
          <p:cNvPicPr>
            <a:picLocks noChangeAspect="1"/>
          </p:cNvPicPr>
          <p:nvPr/>
        </p:nvPicPr>
        <p:blipFill>
          <a:blip r:embed="rId3"/>
          <a:stretch>
            <a:fillRect/>
          </a:stretch>
        </p:blipFill>
        <p:spPr>
          <a:xfrm>
            <a:off x="2929813" y="4931898"/>
            <a:ext cx="6895322" cy="878059"/>
          </a:xfrm>
          <a:prstGeom prst="rect">
            <a:avLst/>
          </a:prstGeom>
        </p:spPr>
      </p:pic>
    </p:spTree>
    <p:extLst>
      <p:ext uri="{BB962C8B-B14F-4D97-AF65-F5344CB8AC3E}">
        <p14:creationId xmlns:p14="http://schemas.microsoft.com/office/powerpoint/2010/main" val="498244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3996F-3897-C469-69E2-4F0E69CBC0C7}"/>
              </a:ext>
            </a:extLst>
          </p:cNvPr>
          <p:cNvSpPr>
            <a:spLocks noGrp="1"/>
          </p:cNvSpPr>
          <p:nvPr>
            <p:ph type="title"/>
          </p:nvPr>
        </p:nvSpPr>
        <p:spPr>
          <a:xfrm>
            <a:off x="1141413" y="618518"/>
            <a:ext cx="9905998" cy="650445"/>
          </a:xfrm>
        </p:spPr>
        <p:txBody>
          <a:bodyPr>
            <a:normAutofit/>
          </a:bodyPr>
          <a:lstStyle/>
          <a:p>
            <a:r>
              <a:rPr lang="en-US" sz="2400" cap="none" dirty="0">
                <a:latin typeface="Times New Roman" panose="02020603050405020304" pitchFamily="18" charset="0"/>
                <a:cs typeface="Times New Roman" panose="02020603050405020304" pitchFamily="18" charset="0"/>
              </a:rPr>
              <a:t>(C) statistics description of numerical data</a:t>
            </a:r>
            <a:endParaRPr lang="en-IN" sz="2400" cap="none"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4D4BB9E-343E-449A-3E9E-A85506184DE1}"/>
              </a:ext>
            </a:extLst>
          </p:cNvPr>
          <p:cNvPicPr>
            <a:picLocks noGrp="1" noChangeAspect="1"/>
          </p:cNvPicPr>
          <p:nvPr>
            <p:ph idx="1"/>
          </p:nvPr>
        </p:nvPicPr>
        <p:blipFill>
          <a:blip r:embed="rId2"/>
          <a:stretch>
            <a:fillRect/>
          </a:stretch>
        </p:blipFill>
        <p:spPr>
          <a:xfrm>
            <a:off x="1326485" y="1595535"/>
            <a:ext cx="9535856" cy="4072864"/>
          </a:xfrm>
        </p:spPr>
      </p:pic>
    </p:spTree>
    <p:extLst>
      <p:ext uri="{BB962C8B-B14F-4D97-AF65-F5344CB8AC3E}">
        <p14:creationId xmlns:p14="http://schemas.microsoft.com/office/powerpoint/2010/main" val="1682837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039C6A-3F1F-49DD-96D2-6A920B490508}"/>
              </a:ext>
            </a:extLst>
          </p:cNvPr>
          <p:cNvPicPr>
            <a:picLocks noChangeAspect="1"/>
          </p:cNvPicPr>
          <p:nvPr/>
        </p:nvPicPr>
        <p:blipFill>
          <a:blip r:embed="rId2"/>
          <a:stretch>
            <a:fillRect/>
          </a:stretch>
        </p:blipFill>
        <p:spPr>
          <a:xfrm>
            <a:off x="6218169" y="3176587"/>
            <a:ext cx="5162550" cy="504825"/>
          </a:xfrm>
          <a:prstGeom prst="rect">
            <a:avLst/>
          </a:prstGeom>
        </p:spPr>
      </p:pic>
      <p:pic>
        <p:nvPicPr>
          <p:cNvPr id="5" name="Picture 4">
            <a:extLst>
              <a:ext uri="{FF2B5EF4-FFF2-40B4-BE49-F238E27FC236}">
                <a16:creationId xmlns:a16="http://schemas.microsoft.com/office/drawing/2014/main" id="{111ED86A-FF24-4ADD-A4A3-BCAC0A0ABB35}"/>
              </a:ext>
            </a:extLst>
          </p:cNvPr>
          <p:cNvPicPr>
            <a:picLocks noChangeAspect="1"/>
          </p:cNvPicPr>
          <p:nvPr/>
        </p:nvPicPr>
        <p:blipFill>
          <a:blip r:embed="rId3"/>
          <a:stretch>
            <a:fillRect/>
          </a:stretch>
        </p:blipFill>
        <p:spPr>
          <a:xfrm>
            <a:off x="3122544" y="4160561"/>
            <a:ext cx="8258175" cy="1266825"/>
          </a:xfrm>
          <a:prstGeom prst="rect">
            <a:avLst/>
          </a:prstGeom>
        </p:spPr>
      </p:pic>
      <p:sp>
        <p:nvSpPr>
          <p:cNvPr id="6" name="TextBox 5">
            <a:extLst>
              <a:ext uri="{FF2B5EF4-FFF2-40B4-BE49-F238E27FC236}">
                <a16:creationId xmlns:a16="http://schemas.microsoft.com/office/drawing/2014/main" id="{CC2C4411-E56B-493B-B113-9B53575CBA35}"/>
              </a:ext>
            </a:extLst>
          </p:cNvPr>
          <p:cNvSpPr txBox="1"/>
          <p:nvPr/>
        </p:nvSpPr>
        <p:spPr>
          <a:xfrm>
            <a:off x="1272209" y="543339"/>
            <a:ext cx="7426007" cy="1077218"/>
          </a:xfrm>
          <a:prstGeom prst="rect">
            <a:avLst/>
          </a:prstGeom>
          <a:noFill/>
        </p:spPr>
        <p:txBody>
          <a:bodyPr wrap="none" rtlCol="0">
            <a:spAutoFit/>
          </a:bodyPr>
          <a:lstStyle/>
          <a:p>
            <a:r>
              <a:rPr lang="en-IN" sz="3200" dirty="0">
                <a:latin typeface="Times New Roman" panose="02020603050405020304" pitchFamily="18" charset="0"/>
                <a:cs typeface="Times New Roman" panose="02020603050405020304" pitchFamily="18" charset="0"/>
              </a:rPr>
              <a:t>2. Feature engineering &amp;</a:t>
            </a:r>
            <a:r>
              <a:rPr lang="en-US" sz="3200" dirty="0">
                <a:latin typeface="Times New Roman" panose="02020603050405020304" pitchFamily="18" charset="0"/>
                <a:cs typeface="Times New Roman" panose="02020603050405020304" pitchFamily="18" charset="0"/>
              </a:rPr>
              <a:t> Feature Selection</a:t>
            </a:r>
            <a:endParaRPr lang="en-IN"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07A5614F-27B7-404D-8353-22842CF9217E}"/>
              </a:ext>
            </a:extLst>
          </p:cNvPr>
          <p:cNvSpPr/>
          <p:nvPr/>
        </p:nvSpPr>
        <p:spPr>
          <a:xfrm>
            <a:off x="1272209" y="1358947"/>
            <a:ext cx="2763898"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 Label encoding </a:t>
            </a:r>
          </a:p>
        </p:txBody>
      </p:sp>
      <p:sp>
        <p:nvSpPr>
          <p:cNvPr id="11" name="TextBox 10">
            <a:extLst>
              <a:ext uri="{FF2B5EF4-FFF2-40B4-BE49-F238E27FC236}">
                <a16:creationId xmlns:a16="http://schemas.microsoft.com/office/drawing/2014/main" id="{07101E80-6F8C-47EA-B1C2-B9CBC72D4BEE}"/>
              </a:ext>
            </a:extLst>
          </p:cNvPr>
          <p:cNvSpPr txBox="1"/>
          <p:nvPr/>
        </p:nvSpPr>
        <p:spPr>
          <a:xfrm>
            <a:off x="1272209" y="2528921"/>
            <a:ext cx="2466829" cy="830997"/>
          </a:xfrm>
          <a:prstGeom prst="rect">
            <a:avLst/>
          </a:prstGeom>
          <a:noFill/>
        </p:spPr>
        <p:txBody>
          <a:bodyPr wrap="none" rtlCol="0">
            <a:spAutoFit/>
          </a:bodyPr>
          <a:lstStyle/>
          <a:p>
            <a:pPr marL="457200" indent="-457200">
              <a:buAutoNum type="alphaUcParenBoth"/>
            </a:pPr>
            <a:r>
              <a:rPr lang="en-US" sz="2400" dirty="0">
                <a:latin typeface="Times New Roman" panose="02020603050405020304" pitchFamily="18" charset="0"/>
                <a:cs typeface="Times New Roman" panose="02020603050405020304" pitchFamily="18" charset="0"/>
              </a:rPr>
              <a:t> On </a:t>
            </a:r>
            <a:r>
              <a:rPr lang="en-US" sz="2400" dirty="0" err="1">
                <a:latin typeface="Times New Roman" panose="02020603050405020304" pitchFamily="18" charset="0"/>
                <a:cs typeface="Times New Roman" panose="02020603050405020304" pitchFamily="18" charset="0"/>
              </a:rPr>
              <a:t>Year_birth</a:t>
            </a:r>
            <a:endParaRPr lang="en-US" sz="2400" dirty="0">
              <a:latin typeface="Times New Roman" panose="02020603050405020304" pitchFamily="18" charset="0"/>
              <a:cs typeface="Times New Roman" panose="02020603050405020304" pitchFamily="18" charset="0"/>
            </a:endParaRPr>
          </a:p>
          <a:p>
            <a:pPr marL="457200" indent="-457200">
              <a:buAutoNum type="alphaUcParenBoth"/>
            </a:pPr>
            <a:endParaRPr lang="en-US" sz="24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4A0F8549-C3B4-4422-AA5B-F998B4FA1A79}"/>
              </a:ext>
            </a:extLst>
          </p:cNvPr>
          <p:cNvSpPr/>
          <p:nvPr/>
        </p:nvSpPr>
        <p:spPr>
          <a:xfrm>
            <a:off x="1272209" y="3681412"/>
            <a:ext cx="2783134"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(B) On </a:t>
            </a:r>
            <a:r>
              <a:rPr lang="en-US" sz="2400" dirty="0" err="1">
                <a:latin typeface="Times New Roman" panose="02020603050405020304" pitchFamily="18" charset="0"/>
                <a:cs typeface="Times New Roman" panose="02020603050405020304" pitchFamily="18" charset="0"/>
              </a:rPr>
              <a:t>Dt_Customer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3560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DDF06D-7BFE-1E08-CF3F-FE1A7A2D93E5}"/>
              </a:ext>
            </a:extLst>
          </p:cNvPr>
          <p:cNvSpPr>
            <a:spLocks noGrp="1"/>
          </p:cNvSpPr>
          <p:nvPr>
            <p:ph idx="1"/>
          </p:nvPr>
        </p:nvSpPr>
        <p:spPr>
          <a:xfrm>
            <a:off x="1141410" y="1196478"/>
            <a:ext cx="9905999" cy="3541714"/>
          </a:xfrm>
        </p:spPr>
        <p:txBody>
          <a:bodyPr/>
          <a:lstStyle/>
          <a:p>
            <a:r>
              <a:rPr lang="en-IN" dirty="0"/>
              <a:t>(C) On Education</a:t>
            </a:r>
          </a:p>
          <a:p>
            <a:endParaRPr lang="en-IN" dirty="0"/>
          </a:p>
        </p:txBody>
      </p:sp>
      <p:pic>
        <p:nvPicPr>
          <p:cNvPr id="7" name="Picture 6">
            <a:extLst>
              <a:ext uri="{FF2B5EF4-FFF2-40B4-BE49-F238E27FC236}">
                <a16:creationId xmlns:a16="http://schemas.microsoft.com/office/drawing/2014/main" id="{DDA52FE3-ACE0-4D5B-9256-9AFC7B81EC34}"/>
              </a:ext>
            </a:extLst>
          </p:cNvPr>
          <p:cNvPicPr>
            <a:picLocks noChangeAspect="1"/>
          </p:cNvPicPr>
          <p:nvPr/>
        </p:nvPicPr>
        <p:blipFill>
          <a:blip r:embed="rId2"/>
          <a:stretch>
            <a:fillRect/>
          </a:stretch>
        </p:blipFill>
        <p:spPr>
          <a:xfrm>
            <a:off x="930686" y="1963555"/>
            <a:ext cx="10327449" cy="523461"/>
          </a:xfrm>
          <a:prstGeom prst="rect">
            <a:avLst/>
          </a:prstGeom>
        </p:spPr>
      </p:pic>
      <p:sp>
        <p:nvSpPr>
          <p:cNvPr id="4" name="Rectangle 3">
            <a:extLst>
              <a:ext uri="{FF2B5EF4-FFF2-40B4-BE49-F238E27FC236}">
                <a16:creationId xmlns:a16="http://schemas.microsoft.com/office/drawing/2014/main" id="{CD506116-F6C1-4B80-9362-013194D61366}"/>
              </a:ext>
            </a:extLst>
          </p:cNvPr>
          <p:cNvSpPr/>
          <p:nvPr/>
        </p:nvSpPr>
        <p:spPr>
          <a:xfrm>
            <a:off x="1352137" y="2675048"/>
            <a:ext cx="2789546" cy="461665"/>
          </a:xfrm>
          <a:prstGeom prst="rect">
            <a:avLst/>
          </a:prstGeom>
        </p:spPr>
        <p:txBody>
          <a:bodyPr wrap="none">
            <a:spAutoFit/>
          </a:bodyPr>
          <a:lstStyle/>
          <a:p>
            <a:r>
              <a:rPr lang="en-IN" sz="2400" dirty="0"/>
              <a:t>(D) On Marital Status</a:t>
            </a:r>
          </a:p>
        </p:txBody>
      </p:sp>
      <p:pic>
        <p:nvPicPr>
          <p:cNvPr id="6" name="Picture 5">
            <a:extLst>
              <a:ext uri="{FF2B5EF4-FFF2-40B4-BE49-F238E27FC236}">
                <a16:creationId xmlns:a16="http://schemas.microsoft.com/office/drawing/2014/main" id="{2742CC15-C7E7-4467-B661-909B32D7D03C}"/>
              </a:ext>
            </a:extLst>
          </p:cNvPr>
          <p:cNvPicPr>
            <a:picLocks noChangeAspect="1"/>
          </p:cNvPicPr>
          <p:nvPr/>
        </p:nvPicPr>
        <p:blipFill>
          <a:blip r:embed="rId3"/>
          <a:stretch>
            <a:fillRect/>
          </a:stretch>
        </p:blipFill>
        <p:spPr>
          <a:xfrm>
            <a:off x="493711" y="3429000"/>
            <a:ext cx="11201400" cy="1832113"/>
          </a:xfrm>
          <a:prstGeom prst="rect">
            <a:avLst/>
          </a:prstGeom>
        </p:spPr>
      </p:pic>
    </p:spTree>
    <p:extLst>
      <p:ext uri="{BB962C8B-B14F-4D97-AF65-F5344CB8AC3E}">
        <p14:creationId xmlns:p14="http://schemas.microsoft.com/office/powerpoint/2010/main" val="2281732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131AE3-282D-46AB-AE95-096F1ACF1D88}"/>
              </a:ext>
            </a:extLst>
          </p:cNvPr>
          <p:cNvPicPr>
            <a:picLocks noChangeAspect="1"/>
          </p:cNvPicPr>
          <p:nvPr/>
        </p:nvPicPr>
        <p:blipFill>
          <a:blip r:embed="rId2"/>
          <a:stretch>
            <a:fillRect/>
          </a:stretch>
        </p:blipFill>
        <p:spPr>
          <a:xfrm>
            <a:off x="1259992" y="1174474"/>
            <a:ext cx="8505825" cy="533400"/>
          </a:xfrm>
          <a:prstGeom prst="rect">
            <a:avLst/>
          </a:prstGeom>
        </p:spPr>
      </p:pic>
      <p:pic>
        <p:nvPicPr>
          <p:cNvPr id="6" name="Picture 5">
            <a:extLst>
              <a:ext uri="{FF2B5EF4-FFF2-40B4-BE49-F238E27FC236}">
                <a16:creationId xmlns:a16="http://schemas.microsoft.com/office/drawing/2014/main" id="{17D2FCC9-6EBD-4346-B1B8-F40D234FB3F0}"/>
              </a:ext>
            </a:extLst>
          </p:cNvPr>
          <p:cNvPicPr>
            <a:picLocks noChangeAspect="1"/>
          </p:cNvPicPr>
          <p:nvPr/>
        </p:nvPicPr>
        <p:blipFill>
          <a:blip r:embed="rId3"/>
          <a:stretch>
            <a:fillRect/>
          </a:stretch>
        </p:blipFill>
        <p:spPr>
          <a:xfrm>
            <a:off x="1259992" y="2888560"/>
            <a:ext cx="8277225" cy="895350"/>
          </a:xfrm>
          <a:prstGeom prst="rect">
            <a:avLst/>
          </a:prstGeom>
        </p:spPr>
      </p:pic>
      <p:pic>
        <p:nvPicPr>
          <p:cNvPr id="7" name="Picture 6">
            <a:extLst>
              <a:ext uri="{FF2B5EF4-FFF2-40B4-BE49-F238E27FC236}">
                <a16:creationId xmlns:a16="http://schemas.microsoft.com/office/drawing/2014/main" id="{DB5E6502-D7CB-4927-9A29-447E93E5C471}"/>
              </a:ext>
            </a:extLst>
          </p:cNvPr>
          <p:cNvPicPr>
            <a:picLocks noChangeAspect="1"/>
          </p:cNvPicPr>
          <p:nvPr/>
        </p:nvPicPr>
        <p:blipFill>
          <a:blip r:embed="rId4"/>
          <a:stretch>
            <a:fillRect/>
          </a:stretch>
        </p:blipFill>
        <p:spPr>
          <a:xfrm>
            <a:off x="1259992" y="4948031"/>
            <a:ext cx="7000875" cy="638175"/>
          </a:xfrm>
          <a:prstGeom prst="rect">
            <a:avLst/>
          </a:prstGeom>
        </p:spPr>
      </p:pic>
      <p:sp>
        <p:nvSpPr>
          <p:cNvPr id="8" name="TextBox 7">
            <a:extLst>
              <a:ext uri="{FF2B5EF4-FFF2-40B4-BE49-F238E27FC236}">
                <a16:creationId xmlns:a16="http://schemas.microsoft.com/office/drawing/2014/main" id="{5B780FCC-C424-47BB-AC3C-8BD25E7149EC}"/>
              </a:ext>
            </a:extLst>
          </p:cNvPr>
          <p:cNvSpPr txBox="1"/>
          <p:nvPr/>
        </p:nvSpPr>
        <p:spPr>
          <a:xfrm>
            <a:off x="1126435" y="583096"/>
            <a:ext cx="1850186"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(E) On Products</a:t>
            </a:r>
            <a:endParaRPr lang="en-IN" sz="20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CECA5073-E289-44BA-823A-7B113D28EB6D}"/>
              </a:ext>
            </a:extLst>
          </p:cNvPr>
          <p:cNvSpPr/>
          <p:nvPr/>
        </p:nvSpPr>
        <p:spPr>
          <a:xfrm>
            <a:off x="1212031" y="2194720"/>
            <a:ext cx="2948243"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(F) </a:t>
            </a:r>
            <a:r>
              <a:rPr lang="en-US" dirty="0" err="1">
                <a:latin typeface="Times New Roman" panose="02020603050405020304" pitchFamily="18" charset="0"/>
                <a:cs typeface="Times New Roman" panose="02020603050405020304" pitchFamily="18" charset="0"/>
              </a:rPr>
              <a:t>On_Accepted_Campaigns</a:t>
            </a:r>
            <a:endParaRPr lang="en-IN"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8AC3A25F-D69B-41E3-AC31-E4636A1272B8}"/>
              </a:ext>
            </a:extLst>
          </p:cNvPr>
          <p:cNvSpPr/>
          <p:nvPr/>
        </p:nvSpPr>
        <p:spPr>
          <a:xfrm>
            <a:off x="1212031" y="4344265"/>
            <a:ext cx="1883849"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(G) </a:t>
            </a:r>
            <a:r>
              <a:rPr lang="en-US" dirty="0" err="1">
                <a:latin typeface="Times New Roman" panose="02020603050405020304" pitchFamily="18" charset="0"/>
                <a:cs typeface="Times New Roman" panose="02020603050405020304" pitchFamily="18" charset="0"/>
              </a:rPr>
              <a:t>On_Purchases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9202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27961-8689-75A6-F3C4-060B6645C1A3}"/>
              </a:ext>
            </a:extLst>
          </p:cNvPr>
          <p:cNvSpPr>
            <a:spLocks noGrp="1"/>
          </p:cNvSpPr>
          <p:nvPr>
            <p:ph type="title"/>
          </p:nvPr>
        </p:nvSpPr>
        <p:spPr>
          <a:xfrm>
            <a:off x="1151105" y="0"/>
            <a:ext cx="11822774" cy="641445"/>
          </a:xfrm>
        </p:spPr>
        <p:txBody>
          <a:bodyPr>
            <a:normAutofit/>
          </a:bodyPr>
          <a:lstStyle/>
          <a:p>
            <a:r>
              <a:rPr lang="en-US" sz="3200" cap="none" dirty="0">
                <a:latin typeface="Times New Roman" panose="02020603050405020304" pitchFamily="18" charset="0"/>
                <a:cs typeface="Times New Roman" panose="02020603050405020304" pitchFamily="18" charset="0"/>
              </a:rPr>
              <a:t>    3. </a:t>
            </a:r>
            <a:r>
              <a:rPr lang="en-US" sz="3200" b="1" dirty="0">
                <a:latin typeface="Times New Roman" panose="02020603050405020304" pitchFamily="18" charset="0"/>
                <a:cs typeface="Times New Roman" panose="02020603050405020304" pitchFamily="18" charset="0"/>
              </a:rPr>
              <a:t>EDA:               </a:t>
            </a:r>
            <a:r>
              <a:rPr lang="en-US" sz="2400" cap="none" dirty="0">
                <a:latin typeface="Times New Roman" panose="02020603050405020304" pitchFamily="18" charset="0"/>
                <a:cs typeface="Times New Roman" panose="02020603050405020304" pitchFamily="18" charset="0"/>
              </a:rPr>
              <a:t>(A)</a:t>
            </a:r>
            <a:r>
              <a:rPr lang="en-US" sz="1800" cap="none" dirty="0">
                <a:latin typeface="Times New Roman" panose="02020603050405020304" pitchFamily="18" charset="0"/>
                <a:cs typeface="Times New Roman" panose="02020603050405020304" pitchFamily="18" charset="0"/>
              </a:rPr>
              <a:t> </a:t>
            </a:r>
            <a:r>
              <a:rPr lang="en-US" sz="2400" cap="none" dirty="0">
                <a:latin typeface="Times New Roman" panose="02020603050405020304" pitchFamily="18" charset="0"/>
                <a:cs typeface="Times New Roman" panose="02020603050405020304" pitchFamily="18" charset="0"/>
              </a:rPr>
              <a:t>Histogram of product</a:t>
            </a:r>
            <a:r>
              <a:rPr lang="en-US" sz="2800" dirty="0"/>
              <a:t> </a:t>
            </a:r>
            <a:endParaRPr lang="en-IN" dirty="0"/>
          </a:p>
        </p:txBody>
      </p:sp>
      <p:pic>
        <p:nvPicPr>
          <p:cNvPr id="5" name="Content Placeholder 4">
            <a:extLst>
              <a:ext uri="{FF2B5EF4-FFF2-40B4-BE49-F238E27FC236}">
                <a16:creationId xmlns:a16="http://schemas.microsoft.com/office/drawing/2014/main" id="{346FCF6D-8D11-FFB3-63A2-36969A3B23DF}"/>
              </a:ext>
            </a:extLst>
          </p:cNvPr>
          <p:cNvPicPr>
            <a:picLocks noGrp="1" noChangeAspect="1"/>
          </p:cNvPicPr>
          <p:nvPr>
            <p:ph idx="1"/>
          </p:nvPr>
        </p:nvPicPr>
        <p:blipFill rotWithShape="1">
          <a:blip r:embed="rId2"/>
          <a:srcRect t="2754" r="9941"/>
          <a:stretch/>
        </p:blipFill>
        <p:spPr>
          <a:xfrm>
            <a:off x="0" y="583765"/>
            <a:ext cx="4039737" cy="3128212"/>
          </a:xfrm>
        </p:spPr>
      </p:pic>
      <p:pic>
        <p:nvPicPr>
          <p:cNvPr id="7" name="Picture 6">
            <a:extLst>
              <a:ext uri="{FF2B5EF4-FFF2-40B4-BE49-F238E27FC236}">
                <a16:creationId xmlns:a16="http://schemas.microsoft.com/office/drawing/2014/main" id="{2045772D-570C-DCFE-299E-1A5DA346F1AE}"/>
              </a:ext>
            </a:extLst>
          </p:cNvPr>
          <p:cNvPicPr>
            <a:picLocks noChangeAspect="1"/>
          </p:cNvPicPr>
          <p:nvPr/>
        </p:nvPicPr>
        <p:blipFill rotWithShape="1">
          <a:blip r:embed="rId3"/>
          <a:srcRect t="-1" r="4403" b="2297"/>
          <a:stretch/>
        </p:blipFill>
        <p:spPr>
          <a:xfrm>
            <a:off x="4093171" y="583765"/>
            <a:ext cx="4039737" cy="3143550"/>
          </a:xfrm>
          <a:prstGeom prst="rect">
            <a:avLst/>
          </a:prstGeom>
        </p:spPr>
      </p:pic>
      <p:pic>
        <p:nvPicPr>
          <p:cNvPr id="4" name="Picture 3">
            <a:extLst>
              <a:ext uri="{FF2B5EF4-FFF2-40B4-BE49-F238E27FC236}">
                <a16:creationId xmlns:a16="http://schemas.microsoft.com/office/drawing/2014/main" id="{7A24AA52-9DE9-742C-69C9-A2146E1EC566}"/>
              </a:ext>
            </a:extLst>
          </p:cNvPr>
          <p:cNvPicPr>
            <a:picLocks noChangeAspect="1"/>
          </p:cNvPicPr>
          <p:nvPr/>
        </p:nvPicPr>
        <p:blipFill>
          <a:blip r:embed="rId4"/>
          <a:stretch>
            <a:fillRect/>
          </a:stretch>
        </p:blipFill>
        <p:spPr>
          <a:xfrm>
            <a:off x="8189374" y="599103"/>
            <a:ext cx="4022698" cy="3112874"/>
          </a:xfrm>
          <a:prstGeom prst="rect">
            <a:avLst/>
          </a:prstGeom>
        </p:spPr>
      </p:pic>
      <p:pic>
        <p:nvPicPr>
          <p:cNvPr id="2050" name="Picture 2">
            <a:extLst>
              <a:ext uri="{FF2B5EF4-FFF2-40B4-BE49-F238E27FC236}">
                <a16:creationId xmlns:a16="http://schemas.microsoft.com/office/drawing/2014/main" id="{6B88ED5C-093A-F891-907B-541B0C5063D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63" t="1905" r="1164" b="2539"/>
          <a:stretch/>
        </p:blipFill>
        <p:spPr bwMode="auto">
          <a:xfrm>
            <a:off x="18199" y="3811995"/>
            <a:ext cx="4021538" cy="304208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1F19527-9685-0411-4184-1D7E19FA084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044" t="1587" r="1165" b="2222"/>
          <a:stretch/>
        </p:blipFill>
        <p:spPr bwMode="auto">
          <a:xfrm>
            <a:off x="4090136" y="3811995"/>
            <a:ext cx="4042771" cy="306559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D42747B-0C6E-A981-11F6-D4C5FAE88A0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044" t="1270" r="924" b="2222"/>
          <a:stretch/>
        </p:blipFill>
        <p:spPr bwMode="auto">
          <a:xfrm>
            <a:off x="8199410" y="3792402"/>
            <a:ext cx="4022698" cy="3065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3893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444</TotalTime>
  <Words>445</Words>
  <Application>Microsoft Office PowerPoint</Application>
  <PresentationFormat>Widescreen</PresentationFormat>
  <Paragraphs>46</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Helvetica Neue</vt:lpstr>
      <vt:lpstr>Times New Roman</vt:lpstr>
      <vt:lpstr>Tw Cen MT</vt:lpstr>
      <vt:lpstr>Wingdings</vt:lpstr>
      <vt:lpstr>Circuit</vt:lpstr>
      <vt:lpstr>       Customer  personality                                          ANALYSIS   </vt:lpstr>
      <vt:lpstr>     Problem Statement:.  Need to perform clustering to summarize customer segments.  It help to identify pattern and insights that can be used to optimize marketing campaigns, personalize product offerings and improve customer service. Ultimately goal is to build stronger, more meaningful relationships with customers , increase customer satisfaction, and drive sales or leads. </vt:lpstr>
      <vt:lpstr>PowerPoint Presentation</vt:lpstr>
      <vt:lpstr>(b) Information about the data i.e. data type of each column , memory usage, count of the null value in each column, total column, total entries etc. </vt:lpstr>
      <vt:lpstr>(C) statistics description of numerical data</vt:lpstr>
      <vt:lpstr>PowerPoint Presentation</vt:lpstr>
      <vt:lpstr>PowerPoint Presentation</vt:lpstr>
      <vt:lpstr>PowerPoint Presentation</vt:lpstr>
      <vt:lpstr>    3. EDA:               (A) Histogram of product </vt:lpstr>
      <vt:lpstr>PowerPoint Presentation</vt:lpstr>
      <vt:lpstr>                         B. Univariant Analysis For Education</vt:lpstr>
      <vt:lpstr>                        For Marital Status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BUILDING</vt:lpstr>
      <vt:lpstr> CONSIDERING the accuracy scores and mean cross-validation scores, it appears that Random Forest classifiers have the highest accuracy and mean CV scores among the models you've tested. If interpretability is a concern, Logistic Regression might be a better choice. If you're looking for more predictive power and are comfortable with potentially higher complexity, Random Forest might be preferred.                                                                       </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Customer personality analysis</dc:title>
  <dc:creator>subhash kumar</dc:creator>
  <cp:lastModifiedBy>DELL</cp:lastModifiedBy>
  <cp:revision>10</cp:revision>
  <dcterms:created xsi:type="dcterms:W3CDTF">2023-07-19T06:59:34Z</dcterms:created>
  <dcterms:modified xsi:type="dcterms:W3CDTF">2023-08-11T12:35:53Z</dcterms:modified>
</cp:coreProperties>
</file>