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99" r:id="rId2"/>
    <p:sldId id="281" r:id="rId3"/>
    <p:sldId id="304" r:id="rId4"/>
    <p:sldId id="305" r:id="rId5"/>
    <p:sldId id="306" r:id="rId6"/>
    <p:sldId id="303" r:id="rId7"/>
    <p:sldId id="308" r:id="rId8"/>
    <p:sldId id="310" r:id="rId9"/>
    <p:sldId id="307" r:id="rId10"/>
    <p:sldId id="309" r:id="rId11"/>
    <p:sldId id="285" r:id="rId12"/>
    <p:sldId id="311" r:id="rId13"/>
    <p:sldId id="312" r:id="rId14"/>
    <p:sldId id="316" r:id="rId15"/>
    <p:sldId id="317" r:id="rId16"/>
    <p:sldId id="318" r:id="rId17"/>
    <p:sldId id="319" r:id="rId18"/>
    <p:sldId id="320" r:id="rId19"/>
    <p:sldId id="291" r:id="rId20"/>
    <p:sldId id="322" r:id="rId21"/>
  </p:sldIdLst>
  <p:sldSz cx="14630400" cy="8229600"/>
  <p:notesSz cx="8229600" cy="146304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y9wufYux0CVKn6k8rjqOAY1nx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077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47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240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45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90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59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13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20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454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275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8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8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70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89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122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91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36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22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35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1005840" y="7627623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4846320" y="7627623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10332720" y="7627623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9ECDBCB-492F-BF3C-7F9C-4F1E9B863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6865" r="-926" b="18135"/>
          <a:stretch/>
        </p:blipFill>
        <p:spPr bwMode="auto">
          <a:xfrm>
            <a:off x="-1" y="0"/>
            <a:ext cx="14799733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CB98C0-B068-8463-0BE9-8D931A76201D}"/>
              </a:ext>
            </a:extLst>
          </p:cNvPr>
          <p:cNvSpPr txBox="1"/>
          <p:nvPr/>
        </p:nvSpPr>
        <p:spPr>
          <a:xfrm>
            <a:off x="3268134" y="84785"/>
            <a:ext cx="9604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2776"/>
              </a:buClr>
              <a:buSzPts val="3600"/>
            </a:pP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Internet Traffic Prediction: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F2F2B-DFCD-EBCC-C173-4C43C4C88264}"/>
              </a:ext>
            </a:extLst>
          </p:cNvPr>
          <p:cNvSpPr txBox="1"/>
          <p:nvPr/>
        </p:nvSpPr>
        <p:spPr>
          <a:xfrm>
            <a:off x="304800" y="3685771"/>
            <a:ext cx="997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2776"/>
              </a:buClr>
              <a:buSzPts val="3600"/>
            </a:pPr>
            <a:r>
              <a:rPr lang="en-IN" sz="36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erdana"/>
              </a:rPr>
              <a:t>Project Mentor:-Karthik </a:t>
            </a:r>
            <a:r>
              <a:rPr lang="en-IN" sz="3600" b="1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erdana"/>
              </a:rPr>
              <a:t>Muskula</a:t>
            </a:r>
            <a:endParaRPr lang="en-IN" sz="36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1DAFD-C792-B682-2B85-DAACD3F7026A}"/>
              </a:ext>
            </a:extLst>
          </p:cNvPr>
          <p:cNvSpPr txBox="1"/>
          <p:nvPr/>
        </p:nvSpPr>
        <p:spPr>
          <a:xfrm>
            <a:off x="304800" y="4543829"/>
            <a:ext cx="575674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2776"/>
              </a:buClr>
              <a:buSzPts val="3600"/>
            </a:pPr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 6:-</a:t>
            </a:r>
          </a:p>
          <a:p>
            <a:pPr>
              <a:buClr>
                <a:srgbClr val="002776"/>
              </a:buClr>
              <a:buSzPts val="3600"/>
            </a:pP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Deepesh Kumar Verma</a:t>
            </a:r>
          </a:p>
          <a:p>
            <a:pPr>
              <a:buClr>
                <a:srgbClr val="002776"/>
              </a:buClr>
              <a:buSzPts val="3600"/>
            </a:pP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Shubham Kumar Rai</a:t>
            </a:r>
          </a:p>
          <a:p>
            <a:pPr>
              <a:buClr>
                <a:srgbClr val="002776"/>
              </a:buClr>
              <a:buSzPts val="3600"/>
            </a:pP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Aparna P </a:t>
            </a:r>
          </a:p>
          <a:p>
            <a:pPr>
              <a:buClr>
                <a:srgbClr val="002776"/>
              </a:buClr>
              <a:buSzPts val="3600"/>
            </a:pP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Sankalp </a:t>
            </a:r>
            <a:r>
              <a:rPr lang="en-IN" sz="28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khare</a:t>
            </a: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>
              <a:buClr>
                <a:srgbClr val="002776"/>
              </a:buClr>
              <a:buSzPts val="3600"/>
            </a:pP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Shilpa. R </a:t>
            </a:r>
          </a:p>
          <a:p>
            <a:pPr>
              <a:buClr>
                <a:srgbClr val="002776"/>
              </a:buClr>
              <a:buSzPts val="3600"/>
            </a:pP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6. </a:t>
            </a:r>
            <a:r>
              <a:rPr lang="en-IN" sz="28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Ruksaar</a:t>
            </a: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Fatima </a:t>
            </a:r>
          </a:p>
          <a:p>
            <a:pPr>
              <a:buClr>
                <a:srgbClr val="002776"/>
              </a:buClr>
              <a:buSzPts val="3600"/>
            </a:pPr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7. Anoop K S </a:t>
            </a:r>
            <a:endParaRPr lang="en-IN" sz="2800" dirty="0">
              <a:solidFill>
                <a:schemeClr val="accent2">
                  <a:lumMod val="20000"/>
                  <a:lumOff val="8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3910E-0468-F084-BDDE-AC34CD2C91FC}"/>
              </a:ext>
            </a:extLst>
          </p:cNvPr>
          <p:cNvSpPr txBox="1"/>
          <p:nvPr/>
        </p:nvSpPr>
        <p:spPr>
          <a:xfrm>
            <a:off x="9113078" y="7837038"/>
            <a:ext cx="751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Lato"/>
              <a:buNone/>
            </a:pPr>
            <a:r>
              <a:rPr lang="en-US" sz="24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Lato"/>
                <a:ea typeface="Lato"/>
                <a:cs typeface="Lato"/>
                <a:sym typeface="Lato"/>
              </a:rPr>
              <a:t>Date: 30-Aug-2023</a:t>
            </a:r>
            <a:endParaRPr lang="en-US" sz="2400" b="0" i="0" u="none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31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5122334" y="3766177"/>
            <a:ext cx="74337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40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lvl="0">
              <a:buSzPts val="2800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2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B356D-64E3-48D9-75D5-C1CAD8FD2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117" y="1935664"/>
            <a:ext cx="8551927" cy="46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685801" y="322799"/>
            <a:ext cx="74337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40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ARIMA Model</a:t>
            </a:r>
          </a:p>
          <a:p>
            <a:pPr lvl="0">
              <a:buSzPts val="2800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7EF89D-A8B8-AF2E-2760-10775022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307209"/>
            <a:ext cx="96583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272A69-2226-DC10-F906-C6E02173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959" y="6972190"/>
            <a:ext cx="6685066" cy="10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2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618068" y="160572"/>
            <a:ext cx="743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40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Exponential Smoothing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A6F452-5B5B-A0E5-9175-C604A28D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003269"/>
            <a:ext cx="96583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850DB-7D1F-664F-F644-9CBDF2ED9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988" y="6329205"/>
            <a:ext cx="7642412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9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6381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618068" y="160572"/>
            <a:ext cx="743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40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SARIMA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2FDAEF-C70B-6F4D-B355-710B13C35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58" y="868458"/>
            <a:ext cx="96583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B91C2-485A-D123-D644-10A13F0D1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031" y="6308624"/>
            <a:ext cx="6557769" cy="9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618068" y="160572"/>
            <a:ext cx="1139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40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Holt-Winters Exponential Smoothing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A1CE19-644A-CF74-64E5-28BAAC99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92" y="1029030"/>
            <a:ext cx="96583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1CBC6-F8D4-76FE-6FC0-3BD263997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300" y="6502399"/>
            <a:ext cx="6892138" cy="9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1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618068" y="160572"/>
            <a:ext cx="743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40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Random Forest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1B85A9-148F-49CB-5A43-B9B89804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003269"/>
            <a:ext cx="96583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28207-0ED8-D7B3-C4B4-F84E3C6AC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1" y="6613524"/>
            <a:ext cx="6632216" cy="9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63591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618068" y="160572"/>
            <a:ext cx="743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40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LSTM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F1C344-F94A-53FD-915D-DF08DE38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936147"/>
            <a:ext cx="97726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431BAC-D683-2DCE-11E1-1993EAD16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934" y="6621813"/>
            <a:ext cx="5724351" cy="8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12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5930199" y="3376658"/>
            <a:ext cx="743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7650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12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9F0F-5022-D0F6-E65A-FED872A1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93" y="738281"/>
            <a:ext cx="14275014" cy="68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02ED4-034B-A46A-81F8-AA13F2F180E5}"/>
              </a:ext>
            </a:extLst>
          </p:cNvPr>
          <p:cNvSpPr txBox="1"/>
          <p:nvPr/>
        </p:nvSpPr>
        <p:spPr>
          <a:xfrm>
            <a:off x="458345" y="5263347"/>
            <a:ext cx="138841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SzPts val="1300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This dataset consists of about 173 rows day wise website visitor's consisting of Internet traffic prediction. Our aim is train our model so that it can correctly predict whether a given day wise website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visitors data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is given into one separate datasets. In this datasets consisting around 4031 daily visitors.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E88D9-0007-5603-C923-68BB80A22CFA}"/>
              </a:ext>
            </a:extLst>
          </p:cNvPr>
          <p:cNvSpPr txBox="1"/>
          <p:nvPr/>
        </p:nvSpPr>
        <p:spPr>
          <a:xfrm>
            <a:off x="458345" y="904763"/>
            <a:ext cx="13884188" cy="340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The goal is to predict internet traffic using a time-series forecasting technique to optimize resource allocation. Many real-world organizations, such as e-commerce retailers like Amazon,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Ebay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and others, use such applications to predict and monitor internet traffic. You can forecast the Internet traffic in this project using time-series models as ARIMA and Holt-Winters. This project involves comparing the performance of the time-series prediction models designed of different approaches.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b="1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488BB-8E58-73CC-DDF1-97A4EFD20817}"/>
              </a:ext>
            </a:extLst>
          </p:cNvPr>
          <p:cNvSpPr txBox="1"/>
          <p:nvPr/>
        </p:nvSpPr>
        <p:spPr>
          <a:xfrm>
            <a:off x="458345" y="319988"/>
            <a:ext cx="7433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2800"/>
            </a:pPr>
            <a:r>
              <a:rPr lang="en-US" sz="3200" b="1" dirty="0">
                <a:solidFill>
                  <a:srgbClr val="002776"/>
                </a:solidFill>
              </a:rPr>
              <a:t>Business Problem: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71203-B3CD-EC6B-B7D2-ED8E1CE0825E}"/>
              </a:ext>
            </a:extLst>
          </p:cNvPr>
          <p:cNvSpPr txBox="1"/>
          <p:nvPr/>
        </p:nvSpPr>
        <p:spPr>
          <a:xfrm>
            <a:off x="458345" y="4583095"/>
            <a:ext cx="7433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776"/>
                </a:solidFill>
              </a:rPr>
              <a:t>Objective: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327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12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C8D62-C644-7B4D-273A-001619A267D0}"/>
              </a:ext>
            </a:extLst>
          </p:cNvPr>
          <p:cNvSpPr txBox="1"/>
          <p:nvPr/>
        </p:nvSpPr>
        <p:spPr>
          <a:xfrm>
            <a:off x="5791200" y="218440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B5A45-EEF3-A559-1796-FA7E62467732}"/>
              </a:ext>
            </a:extLst>
          </p:cNvPr>
          <p:cNvSpPr txBox="1"/>
          <p:nvPr/>
        </p:nvSpPr>
        <p:spPr>
          <a:xfrm>
            <a:off x="5080000" y="60512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23E12-3000-2779-B194-8250B9BF6612}"/>
              </a:ext>
            </a:extLst>
          </p:cNvPr>
          <p:cNvSpPr txBox="1"/>
          <p:nvPr/>
        </p:nvSpPr>
        <p:spPr>
          <a:xfrm>
            <a:off x="364066" y="690118"/>
            <a:ext cx="13902267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Non-Stationary Data: The initial challenge was dealing with non-stationary like ARIMA and SARIMA, which assume stationarity. time series data. Non-stationary data can make it difficult to build accurate time series models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Forecasting Horizon: The original model was designed to forecast for 7 days, but there was a need to extend the forecasting horizon to 30 days. This required a modification in the model's input data and possibly its configuration.</a:t>
            </a:r>
          </a:p>
          <a:p>
            <a:endParaRPr lang="en-IN" sz="2400" dirty="0"/>
          </a:p>
          <a:p>
            <a:r>
              <a:rPr lang="en-IN" sz="2400" dirty="0"/>
              <a:t>How We Overcame These Challenges:</a:t>
            </a:r>
          </a:p>
          <a:p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Stationarity Check: To address the issue of non-stationary data, stationarity tests like the KPSS (Kwiatkowski-Phillips-Schmidt-Shin) and ADF (Augmented Dickey-Fuller) tests were performed.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Differencing: To make the data stationary, differencing was used. Differencing involves subtracting each value from its previous value. It helps remove trends and seasonality, making the data more amenable to modelling.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Forecasting Horizon Extension: When the model encountered an error while trying to forecast for 30 days, the input data was changed from 'daily_data_last_7' to 'daily_data_last_30'. This change allowed the model to forecast for a longer time horizon. </a:t>
            </a:r>
          </a:p>
        </p:txBody>
      </p:sp>
    </p:spTree>
    <p:extLst>
      <p:ext uri="{BB962C8B-B14F-4D97-AF65-F5344CB8AC3E}">
        <p14:creationId xmlns:p14="http://schemas.microsoft.com/office/powerpoint/2010/main" val="171152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4191001" y="2933276"/>
            <a:ext cx="74337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&amp;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0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1CFE4-3E16-0996-0B50-0F27153D2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117" y="1497277"/>
            <a:ext cx="4180416" cy="2765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11076-75A8-2F40-03B7-3D3A5901DB14}"/>
              </a:ext>
            </a:extLst>
          </p:cNvPr>
          <p:cNvSpPr txBox="1"/>
          <p:nvPr/>
        </p:nvSpPr>
        <p:spPr>
          <a:xfrm>
            <a:off x="863600" y="506512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Dataset Details: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FB45C-4C35-743A-65C4-2B5BC9928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117" y="4569594"/>
            <a:ext cx="4180415" cy="3477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0040F-DA55-2A73-09BC-2D9104D31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824" y="1497277"/>
            <a:ext cx="3998348" cy="60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83DBF-35AE-734E-F850-F4AC5F2DD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24" y="60512"/>
            <a:ext cx="9588566" cy="396359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5AD0F6-294D-3B40-B1C0-F42F05CA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630" y="4211257"/>
            <a:ext cx="7115703" cy="38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2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7B7052-40C1-22FD-C729-69298630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02" y="1122004"/>
            <a:ext cx="7863949" cy="59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F95591-77BD-4E6A-F727-2C3DCD2EF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53" y="2231330"/>
            <a:ext cx="6006596" cy="2454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58AE5-3968-F007-F71D-EC2758618B37}"/>
              </a:ext>
            </a:extLst>
          </p:cNvPr>
          <p:cNvSpPr txBox="1"/>
          <p:nvPr/>
        </p:nvSpPr>
        <p:spPr>
          <a:xfrm>
            <a:off x="991672" y="268615"/>
            <a:ext cx="7433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Stationarity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34C3B9-A7B0-63B9-140D-8F22B8EE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653" y="5830215"/>
            <a:ext cx="6025047" cy="7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8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0EBCC09-ADF2-8847-8E90-42806212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29" y="1259057"/>
            <a:ext cx="8089506" cy="59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B569B-CAFC-0A84-2C2A-CDA9EF9EA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85" y="1157342"/>
            <a:ext cx="6006179" cy="2320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BB743-3C32-52E3-3F3E-0DD2EB415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04" y="4988756"/>
            <a:ext cx="5067739" cy="2775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B2510-BAB1-1224-A18F-4428E08C72C9}"/>
              </a:ext>
            </a:extLst>
          </p:cNvPr>
          <p:cNvSpPr txBox="1"/>
          <p:nvPr/>
        </p:nvSpPr>
        <p:spPr>
          <a:xfrm>
            <a:off x="0" y="4444208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24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Kwiatkowski-Phillips-Schmidt-Shin(KPSS)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BB623-F5C4-EBC1-EC3B-FE99A5292BB7}"/>
              </a:ext>
            </a:extLst>
          </p:cNvPr>
          <p:cNvSpPr txBox="1"/>
          <p:nvPr/>
        </p:nvSpPr>
        <p:spPr>
          <a:xfrm>
            <a:off x="0" y="582234"/>
            <a:ext cx="7433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24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Augmented Dickey-Fuller</a:t>
            </a:r>
          </a:p>
        </p:txBody>
      </p:sp>
    </p:spTree>
    <p:extLst>
      <p:ext uri="{BB962C8B-B14F-4D97-AF65-F5344CB8AC3E}">
        <p14:creationId xmlns:p14="http://schemas.microsoft.com/office/powerpoint/2010/main" val="182571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50CD-FD81-1620-87CF-291C2C8C2EE5}"/>
              </a:ext>
            </a:extLst>
          </p:cNvPr>
          <p:cNvSpPr txBox="1"/>
          <p:nvPr/>
        </p:nvSpPr>
        <p:spPr>
          <a:xfrm>
            <a:off x="397934" y="70468"/>
            <a:ext cx="7433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32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Seasonality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43608E3-3968-48FA-5FE3-859BB287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49" y="781771"/>
            <a:ext cx="9280083" cy="69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62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1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99167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7102" y="3696063"/>
            <a:ext cx="182880" cy="41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orgia"/>
              <a:buNone/>
            </a:pP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93CEC7-6D61-AD7C-B604-E3FEF37C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2" y="1927379"/>
            <a:ext cx="6367209" cy="485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7FEAEE4-9288-3AB2-131D-CDF6695F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14" y="1918551"/>
            <a:ext cx="6367209" cy="485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CF86B-C28C-0C41-A7FD-6DC55BAE434A}"/>
              </a:ext>
            </a:extLst>
          </p:cNvPr>
          <p:cNvSpPr txBox="1"/>
          <p:nvPr/>
        </p:nvSpPr>
        <p:spPr>
          <a:xfrm>
            <a:off x="2256366" y="1055501"/>
            <a:ext cx="73236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ACF Plot 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6B5C-1274-E644-751A-07445F5C0846}"/>
              </a:ext>
            </a:extLst>
          </p:cNvPr>
          <p:cNvSpPr txBox="1"/>
          <p:nvPr/>
        </p:nvSpPr>
        <p:spPr>
          <a:xfrm>
            <a:off x="9721852" y="1055500"/>
            <a:ext cx="7433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32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PACF Plot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1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466</Words>
  <Application>Microsoft Office PowerPoint</Application>
  <PresentationFormat>Custom</PresentationFormat>
  <Paragraphs>64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Lato</vt:lpstr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Deepesh Kumar Verma</cp:lastModifiedBy>
  <cp:revision>21</cp:revision>
  <dcterms:created xsi:type="dcterms:W3CDTF">2023-08-02T10:13:42Z</dcterms:created>
  <dcterms:modified xsi:type="dcterms:W3CDTF">2023-09-22T06:16:39Z</dcterms:modified>
</cp:coreProperties>
</file>