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71" r:id="rId5"/>
    <p:sldId id="270" r:id="rId6"/>
    <p:sldId id="269" r:id="rId7"/>
    <p:sldId id="272" r:id="rId8"/>
    <p:sldId id="273" r:id="rId9"/>
    <p:sldId id="262" r:id="rId10"/>
    <p:sldId id="274"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 Sai Kiran" initials="VK" lastIdx="1" clrIdx="0">
    <p:extLst>
      <p:ext uri="{19B8F6BF-5375-455C-9EA6-DF929625EA0E}">
        <p15:presenceInfo xmlns:p15="http://schemas.microsoft.com/office/powerpoint/2012/main" userId="8c8766229c9cc5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6-08T21:43:48.699" idx="1">
    <p:pos x="7680" y="0"/>
    <p:text>PRESENTED BY:</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026B8-0B1B-1E43-9611-981122D7FCA9}" type="datetimeFigureOut">
              <a:rPr lang="en-US" smtClean="0"/>
              <a:t>10-Jun-25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CE087-F2D0-6649-8A59-E52931326913}" type="slidenum">
              <a:rPr lang="en-US" smtClean="0"/>
              <a:t>‹#›</a:t>
            </a:fld>
            <a:endParaRPr lang="en-US"/>
          </a:p>
        </p:txBody>
      </p:sp>
    </p:spTree>
    <p:extLst>
      <p:ext uri="{BB962C8B-B14F-4D97-AF65-F5344CB8AC3E}">
        <p14:creationId xmlns:p14="http://schemas.microsoft.com/office/powerpoint/2010/main" val="170584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a:t>
            </a:r>
          </a:p>
        </p:txBody>
      </p:sp>
      <p:sp>
        <p:nvSpPr>
          <p:cNvPr id="4" name="Slide Number Placeholder 3"/>
          <p:cNvSpPr>
            <a:spLocks noGrp="1"/>
          </p:cNvSpPr>
          <p:nvPr>
            <p:ph type="sldNum" sz="quarter" idx="5"/>
          </p:nvPr>
        </p:nvSpPr>
        <p:spPr/>
        <p:txBody>
          <a:bodyPr/>
          <a:lstStyle/>
          <a:p>
            <a:fld id="{70FCE087-F2D0-6649-8A59-E52931326913}" type="slidenum">
              <a:rPr lang="en-US" smtClean="0"/>
              <a:t>1</a:t>
            </a:fld>
            <a:endParaRPr lang="en-US"/>
          </a:p>
        </p:txBody>
      </p:sp>
    </p:spTree>
    <p:extLst>
      <p:ext uri="{BB962C8B-B14F-4D97-AF65-F5344CB8AC3E}">
        <p14:creationId xmlns:p14="http://schemas.microsoft.com/office/powerpoint/2010/main" val="86299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10-Jun-25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10-Jun-25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10-Jun-25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B0EEBF-5B90-946B-8BA2-FE007E33BE6D}"/>
              </a:ext>
            </a:extLst>
          </p:cNvPr>
          <p:cNvPicPr>
            <a:picLocks noChangeAspect="1"/>
          </p:cNvPicPr>
          <p:nvPr/>
        </p:nvPicPr>
        <p:blipFill>
          <a:blip r:embed="rId3"/>
          <a:stretch>
            <a:fillRect/>
          </a:stretch>
        </p:blipFill>
        <p:spPr>
          <a:xfrm>
            <a:off x="1" y="0"/>
            <a:ext cx="7189910" cy="6858000"/>
          </a:xfrm>
          <a:prstGeom prst="rect">
            <a:avLst/>
          </a:prstGeom>
          <a:ln>
            <a:noFill/>
          </a:ln>
          <a:effectLst>
            <a:softEdge rad="112500"/>
          </a:effectLst>
        </p:spPr>
      </p:pic>
      <p:sp>
        <p:nvSpPr>
          <p:cNvPr id="8" name="Title 7">
            <a:extLst>
              <a:ext uri="{FF2B5EF4-FFF2-40B4-BE49-F238E27FC236}">
                <a16:creationId xmlns:a16="http://schemas.microsoft.com/office/drawing/2014/main" id="{382718E4-491D-FDB0-9DE8-052E6EED3ACC}"/>
              </a:ext>
            </a:extLst>
          </p:cNvPr>
          <p:cNvSpPr>
            <a:spLocks noGrp="1"/>
          </p:cNvSpPr>
          <p:nvPr>
            <p:ph type="ctrTitle" idx="4294967295"/>
          </p:nvPr>
        </p:nvSpPr>
        <p:spPr>
          <a:xfrm>
            <a:off x="7426325" y="893763"/>
            <a:ext cx="4765675" cy="2535237"/>
          </a:xfrm>
        </p:spPr>
        <p:txBody>
          <a:bodyPr/>
          <a:lstStyle/>
          <a:p>
            <a:r>
              <a:rPr lang="en-US" b="1" dirty="0">
                <a:solidFill>
                  <a:schemeClr val="tx1"/>
                </a:solidFill>
              </a:rPr>
              <a:t>STOCK MARKET ANALYSIS </a:t>
            </a:r>
          </a:p>
        </p:txBody>
      </p:sp>
      <p:sp>
        <p:nvSpPr>
          <p:cNvPr id="13" name="TextBox 12">
            <a:extLst>
              <a:ext uri="{FF2B5EF4-FFF2-40B4-BE49-F238E27FC236}">
                <a16:creationId xmlns:a16="http://schemas.microsoft.com/office/drawing/2014/main" id="{9979A12C-88FB-DAEE-79E4-D6B73C9A3469}"/>
              </a:ext>
            </a:extLst>
          </p:cNvPr>
          <p:cNvSpPr txBox="1"/>
          <p:nvPr/>
        </p:nvSpPr>
        <p:spPr>
          <a:xfrm>
            <a:off x="9066824" y="3021841"/>
            <a:ext cx="5894650" cy="2585323"/>
          </a:xfrm>
          <a:prstGeom prst="rect">
            <a:avLst/>
          </a:prstGeom>
          <a:noFill/>
        </p:spPr>
        <p:txBody>
          <a:bodyPr wrap="square" rtlCol="0">
            <a:spAutoFit/>
          </a:bodyPr>
          <a:lstStyle/>
          <a:p>
            <a:pPr algn="l"/>
            <a:r>
              <a:rPr lang="en-US" dirty="0"/>
              <a:t>PRESENTED BY :</a:t>
            </a:r>
          </a:p>
          <a:p>
            <a:pPr marL="285750" indent="-285750" algn="l">
              <a:buFont typeface="Arial" panose="020B0604020202020204" pitchFamily="34" charset="0"/>
              <a:buChar char="•"/>
            </a:pPr>
            <a:r>
              <a:rPr lang="en-US" dirty="0"/>
              <a:t>CHANNA REDDY S	</a:t>
            </a:r>
          </a:p>
          <a:p>
            <a:pPr marL="285750" indent="-285750" algn="l">
              <a:buFont typeface="Arial" panose="020B0604020202020204" pitchFamily="34" charset="0"/>
              <a:buChar char="•"/>
            </a:pPr>
            <a:r>
              <a:rPr lang="en-US" dirty="0"/>
              <a:t>VELKURU SAI KIRAN </a:t>
            </a:r>
          </a:p>
          <a:p>
            <a:pPr marL="285750" indent="-285750" algn="l">
              <a:buFont typeface="Arial" panose="020B0604020202020204" pitchFamily="34" charset="0"/>
              <a:buChar char="•"/>
            </a:pPr>
            <a:r>
              <a:rPr lang="en-US" dirty="0"/>
              <a:t>AKASH GOUD</a:t>
            </a:r>
          </a:p>
          <a:p>
            <a:pPr marL="285750" indent="-285750" algn="l">
              <a:buFont typeface="Arial" panose="020B0604020202020204" pitchFamily="34" charset="0"/>
              <a:buChar char="•"/>
            </a:pPr>
            <a:r>
              <a:rPr lang="en-US" dirty="0"/>
              <a:t>TUSHAR MISHRA</a:t>
            </a:r>
          </a:p>
          <a:p>
            <a:pPr marL="285750" indent="-285750" algn="l">
              <a:buFont typeface="Arial" panose="020B0604020202020204" pitchFamily="34" charset="0"/>
              <a:buChar char="•"/>
            </a:pPr>
            <a:r>
              <a:rPr lang="en-US" dirty="0"/>
              <a:t>SABARI MANI S</a:t>
            </a:r>
          </a:p>
          <a:p>
            <a:pPr marL="285750" indent="-285750" algn="l">
              <a:buFont typeface="Arial" panose="020B0604020202020204" pitchFamily="34" charset="0"/>
              <a:buChar char="•"/>
            </a:pPr>
            <a:r>
              <a:rPr lang="en-US" dirty="0"/>
              <a:t>BETHALA SRIKANTH</a:t>
            </a:r>
          </a:p>
          <a:p>
            <a:pPr marL="285750" indent="-285750" algn="l">
              <a:buFont typeface="Arial" panose="020B0604020202020204" pitchFamily="34" charset="0"/>
              <a:buChar char="•"/>
            </a:pPr>
            <a:r>
              <a:rPr lang="en-US" dirty="0"/>
              <a:t>RUDRA VAISHNAVI</a:t>
            </a:r>
          </a:p>
          <a:p>
            <a:pPr marL="285750" indent="-285750" algn="l">
              <a:buFont typeface="Arial" panose="020B0604020202020204" pitchFamily="34" charset="0"/>
              <a:buChar char="•"/>
            </a:pPr>
            <a:r>
              <a:rPr lang="en-US" dirty="0"/>
              <a:t>DEEPESH VERMA</a:t>
            </a:r>
          </a:p>
        </p:txBody>
      </p:sp>
    </p:spTree>
    <p:extLst>
      <p:ext uri="{BB962C8B-B14F-4D97-AF65-F5344CB8AC3E}">
        <p14:creationId xmlns:p14="http://schemas.microsoft.com/office/powerpoint/2010/main" val="135185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A720-0895-8239-5E66-A827A89EE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ECAB1-947B-6B64-D917-75151A7195CA}"/>
              </a:ext>
            </a:extLst>
          </p:cNvPr>
          <p:cNvSpPr>
            <a:spLocks noGrp="1"/>
          </p:cNvSpPr>
          <p:nvPr>
            <p:ph type="title"/>
          </p:nvPr>
        </p:nvSpPr>
        <p:spPr>
          <a:xfrm>
            <a:off x="377393" y="355569"/>
            <a:ext cx="9404723" cy="1400530"/>
          </a:xfrm>
        </p:spPr>
        <p:txBody>
          <a:bodyPr/>
          <a:lstStyle/>
          <a:p>
            <a:r>
              <a:rPr lang="en-US" sz="3200" b="1" dirty="0">
                <a:solidFill>
                  <a:srgbClr val="FFC000"/>
                </a:solidFill>
              </a:rPr>
              <a:t>5. Model Evaluation</a:t>
            </a:r>
          </a:p>
        </p:txBody>
      </p:sp>
      <p:sp>
        <p:nvSpPr>
          <p:cNvPr id="15" name="TextBox 14">
            <a:extLst>
              <a:ext uri="{FF2B5EF4-FFF2-40B4-BE49-F238E27FC236}">
                <a16:creationId xmlns:a16="http://schemas.microsoft.com/office/drawing/2014/main" id="{6F159B3E-7F38-285A-2C8C-F8ABAA8E8236}"/>
              </a:ext>
            </a:extLst>
          </p:cNvPr>
          <p:cNvSpPr txBox="1"/>
          <p:nvPr/>
        </p:nvSpPr>
        <p:spPr>
          <a:xfrm>
            <a:off x="377393" y="5518850"/>
            <a:ext cx="9610365" cy="923330"/>
          </a:xfrm>
          <a:prstGeom prst="rect">
            <a:avLst/>
          </a:prstGeom>
          <a:noFill/>
        </p:spPr>
        <p:txBody>
          <a:bodyPr wrap="square" rtlCol="0">
            <a:spAutoFit/>
          </a:bodyPr>
          <a:lstStyle/>
          <a:p>
            <a:pPr marL="285750" indent="-285750" algn="l">
              <a:buFont typeface="Arial" panose="020B0604020202020204" pitchFamily="34" charset="0"/>
              <a:buChar char="•"/>
            </a:pPr>
            <a:r>
              <a:rPr lang="en-US" b="1" dirty="0"/>
              <a:t>Model building using different types of models and comparing the models with each other to conclude the better model.</a:t>
            </a:r>
          </a:p>
          <a:p>
            <a:pPr marL="285750" indent="-285750">
              <a:buFont typeface="Arial" panose="020B0604020202020204" pitchFamily="34" charset="0"/>
              <a:buChar char="•"/>
            </a:pPr>
            <a:r>
              <a:rPr lang="en-US" b="1" dirty="0"/>
              <a:t>ARIMA, SARIMA, and VAR models all achieved the lowest RMSE (≈ 3.54),</a:t>
            </a:r>
          </a:p>
        </p:txBody>
      </p:sp>
      <p:pic>
        <p:nvPicPr>
          <p:cNvPr id="3074" name="Picture 2">
            <a:extLst>
              <a:ext uri="{FF2B5EF4-FFF2-40B4-BE49-F238E27FC236}">
                <a16:creationId xmlns:a16="http://schemas.microsoft.com/office/drawing/2014/main" id="{61CFDEF4-B92D-0ADB-000B-ECB42321B51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7393" y="1558133"/>
            <a:ext cx="5488864" cy="34044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79DD1A2-1F7E-595D-0152-6EBCE617E22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25744" y="1558133"/>
            <a:ext cx="5488863" cy="340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F910-0824-9EC3-C9B6-3A3A9C1E175B}"/>
              </a:ext>
            </a:extLst>
          </p:cNvPr>
          <p:cNvSpPr>
            <a:spLocks noGrp="1"/>
          </p:cNvSpPr>
          <p:nvPr>
            <p:ph type="title"/>
          </p:nvPr>
        </p:nvSpPr>
        <p:spPr>
          <a:xfrm>
            <a:off x="173931" y="183155"/>
            <a:ext cx="9404723" cy="1400530"/>
          </a:xfrm>
        </p:spPr>
        <p:txBody>
          <a:bodyPr/>
          <a:lstStyle/>
          <a:p>
            <a:r>
              <a:rPr lang="en-US" sz="3600" b="1" dirty="0">
                <a:solidFill>
                  <a:srgbClr val="FFC000"/>
                </a:solidFill>
              </a:rPr>
              <a:t>6. Deployment</a:t>
            </a:r>
          </a:p>
        </p:txBody>
      </p:sp>
      <p:sp>
        <p:nvSpPr>
          <p:cNvPr id="9" name="TextBox 8">
            <a:extLst>
              <a:ext uri="{FF2B5EF4-FFF2-40B4-BE49-F238E27FC236}">
                <a16:creationId xmlns:a16="http://schemas.microsoft.com/office/drawing/2014/main" id="{AE3047CC-705B-5B43-034C-08F2AE3084FD}"/>
              </a:ext>
            </a:extLst>
          </p:cNvPr>
          <p:cNvSpPr txBox="1"/>
          <p:nvPr/>
        </p:nvSpPr>
        <p:spPr>
          <a:xfrm rot="10800000" flipH="1" flipV="1">
            <a:off x="346229" y="5474515"/>
            <a:ext cx="10800404" cy="1200329"/>
          </a:xfrm>
          <a:prstGeom prst="rect">
            <a:avLst/>
          </a:prstGeom>
          <a:noFill/>
        </p:spPr>
        <p:txBody>
          <a:bodyPr wrap="square" rtlCol="0">
            <a:spAutoFit/>
          </a:bodyPr>
          <a:lstStyle/>
          <a:p>
            <a:pPr marL="285750" indent="-285750" algn="l">
              <a:buFont typeface="Arial" panose="020B0604020202020204" pitchFamily="34" charset="0"/>
              <a:buChar char="•"/>
            </a:pPr>
            <a:r>
              <a:rPr lang="en-US" b="1" dirty="0"/>
              <a:t>KEY POINTS</a:t>
            </a:r>
          </a:p>
          <a:p>
            <a:pPr algn="l"/>
            <a:endParaRPr lang="en-US" b="1" dirty="0"/>
          </a:p>
          <a:p>
            <a:pPr marL="285750" indent="-285750" algn="l">
              <a:buFont typeface="Arial" panose="020B0604020202020204" pitchFamily="34" charset="0"/>
              <a:buChar char="•"/>
            </a:pPr>
            <a:r>
              <a:rPr lang="en-US" b="1" dirty="0"/>
              <a:t>We can adjust in the deployment slide for the prediction for required number of days.</a:t>
            </a:r>
          </a:p>
          <a:p>
            <a:pPr marL="285750" indent="-285750" algn="l">
              <a:buFont typeface="Arial" panose="020B0604020202020204" pitchFamily="34" charset="0"/>
              <a:buChar char="•"/>
            </a:pPr>
            <a:r>
              <a:rPr lang="en-US" b="1" dirty="0"/>
              <a:t>It gives the trend and the predicted values through using the forecasting models.</a:t>
            </a:r>
          </a:p>
        </p:txBody>
      </p:sp>
      <p:pic>
        <p:nvPicPr>
          <p:cNvPr id="6" name="Picture 5">
            <a:extLst>
              <a:ext uri="{FF2B5EF4-FFF2-40B4-BE49-F238E27FC236}">
                <a16:creationId xmlns:a16="http://schemas.microsoft.com/office/drawing/2014/main" id="{3D692AAF-2375-0FD4-006A-678A38A14258}"/>
              </a:ext>
            </a:extLst>
          </p:cNvPr>
          <p:cNvPicPr>
            <a:picLocks noChangeAspect="1"/>
          </p:cNvPicPr>
          <p:nvPr/>
        </p:nvPicPr>
        <p:blipFill>
          <a:blip r:embed="rId2"/>
          <a:stretch>
            <a:fillRect/>
          </a:stretch>
        </p:blipFill>
        <p:spPr>
          <a:xfrm>
            <a:off x="18247" y="966523"/>
            <a:ext cx="5121924" cy="5090740"/>
          </a:xfrm>
          <a:prstGeom prst="rect">
            <a:avLst/>
          </a:prstGeom>
        </p:spPr>
      </p:pic>
      <p:pic>
        <p:nvPicPr>
          <p:cNvPr id="8198" name="Picture 6">
            <a:extLst>
              <a:ext uri="{FF2B5EF4-FFF2-40B4-BE49-F238E27FC236}">
                <a16:creationId xmlns:a16="http://schemas.microsoft.com/office/drawing/2014/main" id="{E0313174-B922-C3EA-A99A-AE00EBA81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336" y="1684435"/>
            <a:ext cx="6900417" cy="342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4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A57F-96D9-F794-9B80-972570BFD01D}"/>
              </a:ext>
            </a:extLst>
          </p:cNvPr>
          <p:cNvSpPr>
            <a:spLocks noGrp="1"/>
          </p:cNvSpPr>
          <p:nvPr>
            <p:ph type="title"/>
          </p:nvPr>
        </p:nvSpPr>
        <p:spPr>
          <a:xfrm>
            <a:off x="247493" y="247357"/>
            <a:ext cx="9063770" cy="805614"/>
          </a:xfrm>
        </p:spPr>
        <p:txBody>
          <a:bodyPr/>
          <a:lstStyle/>
          <a:p>
            <a:r>
              <a:rPr lang="en-US" sz="3200" b="1" dirty="0">
                <a:solidFill>
                  <a:srgbClr val="FFC000"/>
                </a:solidFill>
              </a:rPr>
              <a:t>7. CHALLENGES</a:t>
            </a:r>
          </a:p>
        </p:txBody>
      </p:sp>
      <p:sp>
        <p:nvSpPr>
          <p:cNvPr id="3" name="Text Placeholder 2">
            <a:extLst>
              <a:ext uri="{FF2B5EF4-FFF2-40B4-BE49-F238E27FC236}">
                <a16:creationId xmlns:a16="http://schemas.microsoft.com/office/drawing/2014/main" id="{EA38BBE8-0FE4-5A47-4586-614FE21CFF1E}"/>
              </a:ext>
            </a:extLst>
          </p:cNvPr>
          <p:cNvSpPr>
            <a:spLocks noGrp="1"/>
          </p:cNvSpPr>
          <p:nvPr>
            <p:ph type="body" idx="1"/>
          </p:nvPr>
        </p:nvSpPr>
        <p:spPr>
          <a:xfrm rot="10800000" flipV="1">
            <a:off x="140008" y="1252924"/>
            <a:ext cx="6745113" cy="523423"/>
          </a:xfrm>
        </p:spPr>
        <p:txBody>
          <a:bodyPr/>
          <a:lstStyle/>
          <a:p>
            <a:r>
              <a:rPr lang="en-US" b="1" dirty="0">
                <a:solidFill>
                  <a:schemeClr val="accent5">
                    <a:lumMod val="60000"/>
                    <a:lumOff val="40000"/>
                  </a:schemeClr>
                </a:solidFill>
              </a:rPr>
              <a:t>DATA PREPROCESSING AND CLEANING </a:t>
            </a:r>
          </a:p>
        </p:txBody>
      </p:sp>
      <p:pic>
        <p:nvPicPr>
          <p:cNvPr id="7" name="Content Placeholder 6">
            <a:extLst>
              <a:ext uri="{FF2B5EF4-FFF2-40B4-BE49-F238E27FC236}">
                <a16:creationId xmlns:a16="http://schemas.microsoft.com/office/drawing/2014/main" id="{64707B95-FB1F-5504-2247-3AF458A30729}"/>
              </a:ext>
            </a:extLst>
          </p:cNvPr>
          <p:cNvPicPr>
            <a:picLocks noGrp="1" noChangeAspect="1"/>
          </p:cNvPicPr>
          <p:nvPr>
            <p:ph sz="half" idx="2"/>
          </p:nvPr>
        </p:nvPicPr>
        <p:blipFill>
          <a:blip r:embed="rId2"/>
          <a:stretch>
            <a:fillRect/>
          </a:stretch>
        </p:blipFill>
        <p:spPr>
          <a:xfrm>
            <a:off x="6096000" y="1684765"/>
            <a:ext cx="6040818" cy="5054590"/>
          </a:xfrm>
          <a:prstGeom prst="rect">
            <a:avLst/>
          </a:prstGeom>
          <a:ln>
            <a:noFill/>
          </a:ln>
          <a:effectLst>
            <a:softEdge rad="112500"/>
          </a:effectLst>
        </p:spPr>
      </p:pic>
      <p:sp>
        <p:nvSpPr>
          <p:cNvPr id="8" name="TextBox 7">
            <a:extLst>
              <a:ext uri="{FF2B5EF4-FFF2-40B4-BE49-F238E27FC236}">
                <a16:creationId xmlns:a16="http://schemas.microsoft.com/office/drawing/2014/main" id="{DAF17823-6481-497C-4F33-E82066C384D9}"/>
              </a:ext>
            </a:extLst>
          </p:cNvPr>
          <p:cNvSpPr txBox="1"/>
          <p:nvPr/>
        </p:nvSpPr>
        <p:spPr>
          <a:xfrm>
            <a:off x="247493" y="1920405"/>
            <a:ext cx="5144109"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The Volume columns showed consistent outliers, even after IQR treatment, may contain the real values in volatile market.</a:t>
            </a:r>
          </a:p>
        </p:txBody>
      </p:sp>
      <p:sp>
        <p:nvSpPr>
          <p:cNvPr id="9" name="TextBox 8">
            <a:extLst>
              <a:ext uri="{FF2B5EF4-FFF2-40B4-BE49-F238E27FC236}">
                <a16:creationId xmlns:a16="http://schemas.microsoft.com/office/drawing/2014/main" id="{5FFD98C5-5217-787C-488C-5948378EA31B}"/>
              </a:ext>
            </a:extLst>
          </p:cNvPr>
          <p:cNvSpPr txBox="1"/>
          <p:nvPr/>
        </p:nvSpPr>
        <p:spPr>
          <a:xfrm>
            <a:off x="5391602" y="2502587"/>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8C0D7BEE-B419-C2CE-4693-3BD3BE3FC582}"/>
              </a:ext>
            </a:extLst>
          </p:cNvPr>
          <p:cNvSpPr txBox="1"/>
          <p:nvPr/>
        </p:nvSpPr>
        <p:spPr>
          <a:xfrm>
            <a:off x="382505" y="2871919"/>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21B63BD2-FB63-39B1-4700-49E6F99498B3}"/>
              </a:ext>
            </a:extLst>
          </p:cNvPr>
          <p:cNvSpPr txBox="1"/>
          <p:nvPr/>
        </p:nvSpPr>
        <p:spPr>
          <a:xfrm>
            <a:off x="610193" y="3632317"/>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A5FF4B8B-91C3-915D-3D44-3CC9493C8881}"/>
              </a:ext>
            </a:extLst>
          </p:cNvPr>
          <p:cNvSpPr txBox="1"/>
          <p:nvPr/>
        </p:nvSpPr>
        <p:spPr>
          <a:xfrm>
            <a:off x="142374" y="3036795"/>
            <a:ext cx="6205153" cy="461665"/>
          </a:xfrm>
          <a:prstGeom prst="rect">
            <a:avLst/>
          </a:prstGeom>
          <a:noFill/>
        </p:spPr>
        <p:txBody>
          <a:bodyPr wrap="square" rtlCol="0">
            <a:spAutoFit/>
          </a:bodyPr>
          <a:lstStyle/>
          <a:p>
            <a:pPr algn="l"/>
            <a:r>
              <a:rPr lang="en-US" sz="2400" b="1" dirty="0">
                <a:solidFill>
                  <a:schemeClr val="accent5">
                    <a:lumMod val="60000"/>
                    <a:lumOff val="40000"/>
                  </a:schemeClr>
                </a:solidFill>
              </a:rPr>
              <a:t>MODEL SELECTION AND EVALUATION </a:t>
            </a:r>
          </a:p>
        </p:txBody>
      </p:sp>
      <p:sp>
        <p:nvSpPr>
          <p:cNvPr id="14" name="TextBox 13">
            <a:extLst>
              <a:ext uri="{FF2B5EF4-FFF2-40B4-BE49-F238E27FC236}">
                <a16:creationId xmlns:a16="http://schemas.microsoft.com/office/drawing/2014/main" id="{9C0D7510-D187-0527-FBDE-51437CB4A144}"/>
              </a:ext>
            </a:extLst>
          </p:cNvPr>
          <p:cNvSpPr txBox="1"/>
          <p:nvPr/>
        </p:nvSpPr>
        <p:spPr>
          <a:xfrm>
            <a:off x="247493" y="3498460"/>
            <a:ext cx="4792669"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Choosing the best model among multiple candidates and evaluating their performance.</a:t>
            </a:r>
          </a:p>
        </p:txBody>
      </p:sp>
      <p:sp>
        <p:nvSpPr>
          <p:cNvPr id="15" name="TextBox 14">
            <a:extLst>
              <a:ext uri="{FF2B5EF4-FFF2-40B4-BE49-F238E27FC236}">
                <a16:creationId xmlns:a16="http://schemas.microsoft.com/office/drawing/2014/main" id="{BD26FC04-369E-D70E-3C02-B6A5D05DE584}"/>
              </a:ext>
            </a:extLst>
          </p:cNvPr>
          <p:cNvSpPr txBox="1"/>
          <p:nvPr/>
        </p:nvSpPr>
        <p:spPr>
          <a:xfrm>
            <a:off x="142374" y="4555647"/>
            <a:ext cx="2350728" cy="461665"/>
          </a:xfrm>
          <a:prstGeom prst="rect">
            <a:avLst/>
          </a:prstGeom>
          <a:noFill/>
        </p:spPr>
        <p:txBody>
          <a:bodyPr wrap="square" rtlCol="0">
            <a:spAutoFit/>
          </a:bodyPr>
          <a:lstStyle/>
          <a:p>
            <a:pPr algn="l"/>
            <a:r>
              <a:rPr lang="en-US" sz="2400" b="1" dirty="0">
                <a:solidFill>
                  <a:schemeClr val="accent5">
                    <a:lumMod val="60000"/>
                    <a:lumOff val="40000"/>
                  </a:schemeClr>
                </a:solidFill>
              </a:rPr>
              <a:t>DEPLOYMENT </a:t>
            </a:r>
          </a:p>
        </p:txBody>
      </p:sp>
      <p:sp>
        <p:nvSpPr>
          <p:cNvPr id="16" name="TextBox 15">
            <a:extLst>
              <a:ext uri="{FF2B5EF4-FFF2-40B4-BE49-F238E27FC236}">
                <a16:creationId xmlns:a16="http://schemas.microsoft.com/office/drawing/2014/main" id="{FEA0F143-2302-3CBC-A915-FCD37DE26B48}"/>
              </a:ext>
            </a:extLst>
          </p:cNvPr>
          <p:cNvSpPr txBox="1"/>
          <p:nvPr/>
        </p:nvSpPr>
        <p:spPr>
          <a:xfrm>
            <a:off x="247493" y="5036496"/>
            <a:ext cx="547488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Transitioning a model from a development environment to a production environment where it can be used for prediction.</a:t>
            </a:r>
          </a:p>
        </p:txBody>
      </p:sp>
    </p:spTree>
    <p:extLst>
      <p:ext uri="{BB962C8B-B14F-4D97-AF65-F5344CB8AC3E}">
        <p14:creationId xmlns:p14="http://schemas.microsoft.com/office/powerpoint/2010/main" val="147451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555DD3-5466-50B9-A150-55C75213E0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673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A146-3632-EDB4-9B64-51F0F1FAEA89}"/>
              </a:ext>
            </a:extLst>
          </p:cNvPr>
          <p:cNvSpPr txBox="1"/>
          <p:nvPr/>
        </p:nvSpPr>
        <p:spPr>
          <a:xfrm>
            <a:off x="5180816" y="2502128"/>
            <a:ext cx="1828800" cy="1828800"/>
          </a:xfrm>
          <a:prstGeom prst="rect">
            <a:avLst/>
          </a:prstGeom>
          <a:noFill/>
        </p:spPr>
        <p:txBody>
          <a:bodyPr wrap="square" rtlCol="0">
            <a:spAutoFit/>
          </a:bodyPr>
          <a:lstStyle/>
          <a:p>
            <a:pPr algn="l"/>
            <a:endParaRPr lang="en-US" dirty="0"/>
          </a:p>
        </p:txBody>
      </p:sp>
      <p:pic>
        <p:nvPicPr>
          <p:cNvPr id="2" name="Picture 1">
            <a:extLst>
              <a:ext uri="{FF2B5EF4-FFF2-40B4-BE49-F238E27FC236}">
                <a16:creationId xmlns:a16="http://schemas.microsoft.com/office/drawing/2014/main" id="{6C416EF8-53BF-4733-EF02-807C3A5B61B0}"/>
              </a:ext>
            </a:extLst>
          </p:cNvPr>
          <p:cNvPicPr>
            <a:picLocks noChangeAspect="1"/>
          </p:cNvPicPr>
          <p:nvPr/>
        </p:nvPicPr>
        <p:blipFill>
          <a:blip r:embed="rId2"/>
          <a:stretch>
            <a:fillRect/>
          </a:stretch>
        </p:blipFill>
        <p:spPr>
          <a:xfrm>
            <a:off x="0" y="0"/>
            <a:ext cx="7061544" cy="6857999"/>
          </a:xfrm>
          <a:prstGeom prst="rect">
            <a:avLst/>
          </a:prstGeom>
          <a:ln>
            <a:noFill/>
          </a:ln>
          <a:effectLst>
            <a:softEdge rad="112500"/>
          </a:effectLst>
        </p:spPr>
      </p:pic>
      <p:pic>
        <p:nvPicPr>
          <p:cNvPr id="13" name="Picture 12">
            <a:extLst>
              <a:ext uri="{FF2B5EF4-FFF2-40B4-BE49-F238E27FC236}">
                <a16:creationId xmlns:a16="http://schemas.microsoft.com/office/drawing/2014/main" id="{780230EF-3D3A-8247-40DC-6D4E557ED4DE}"/>
              </a:ext>
            </a:extLst>
          </p:cNvPr>
          <p:cNvPicPr>
            <a:picLocks noChangeAspect="1"/>
          </p:cNvPicPr>
          <p:nvPr/>
        </p:nvPicPr>
        <p:blipFill>
          <a:blip r:embed="rId3"/>
          <a:stretch>
            <a:fillRect/>
          </a:stretch>
        </p:blipFill>
        <p:spPr>
          <a:xfrm>
            <a:off x="7315230" y="1240122"/>
            <a:ext cx="4701563" cy="917618"/>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
        <p:nvSpPr>
          <p:cNvPr id="14" name="TextBox 13">
            <a:extLst>
              <a:ext uri="{FF2B5EF4-FFF2-40B4-BE49-F238E27FC236}">
                <a16:creationId xmlns:a16="http://schemas.microsoft.com/office/drawing/2014/main" id="{6A4FD2DA-A28D-81EC-9DB6-5D2953561F69}"/>
              </a:ext>
            </a:extLst>
          </p:cNvPr>
          <p:cNvSpPr txBox="1"/>
          <p:nvPr/>
        </p:nvSpPr>
        <p:spPr>
          <a:xfrm>
            <a:off x="7723815" y="3155967"/>
            <a:ext cx="3476309" cy="2031325"/>
          </a:xfrm>
          <a:prstGeom prst="rect">
            <a:avLst/>
          </a:prstGeom>
          <a:noFill/>
        </p:spPr>
        <p:txBody>
          <a:bodyPr wrap="square" rtlCol="0">
            <a:spAutoFit/>
          </a:bodyPr>
          <a:lstStyle/>
          <a:p>
            <a:pPr marL="342900" indent="-342900" algn="l">
              <a:buFont typeface="+mj-lt"/>
              <a:buAutoNum type="arabicPeriod"/>
            </a:pPr>
            <a:r>
              <a:rPr lang="en-US" b="1" dirty="0"/>
              <a:t>BUSINESS OBJECTIVES</a:t>
            </a:r>
          </a:p>
          <a:p>
            <a:pPr marL="342900" indent="-342900" algn="l">
              <a:buFont typeface="+mj-lt"/>
              <a:buAutoNum type="arabicPeriod"/>
            </a:pPr>
            <a:r>
              <a:rPr lang="en-US" b="1" dirty="0"/>
              <a:t>DATA PREPROCESSING</a:t>
            </a:r>
          </a:p>
          <a:p>
            <a:pPr marL="342900" indent="-342900" algn="l">
              <a:buFont typeface="+mj-lt"/>
              <a:buAutoNum type="arabicPeriod"/>
            </a:pPr>
            <a:r>
              <a:rPr lang="en-US" b="1" dirty="0"/>
              <a:t>EDA</a:t>
            </a:r>
          </a:p>
          <a:p>
            <a:pPr marL="342900" indent="-342900" algn="l">
              <a:buFont typeface="+mj-lt"/>
              <a:buAutoNum type="arabicPeriod"/>
            </a:pPr>
            <a:r>
              <a:rPr lang="en-US" b="1" dirty="0"/>
              <a:t>MODEL BUILDING</a:t>
            </a:r>
          </a:p>
          <a:p>
            <a:pPr marL="342900" indent="-342900" algn="l">
              <a:buFont typeface="+mj-lt"/>
              <a:buAutoNum type="arabicPeriod"/>
            </a:pPr>
            <a:r>
              <a:rPr lang="en-US" b="1" dirty="0"/>
              <a:t>MODEL EVALUATION</a:t>
            </a:r>
          </a:p>
          <a:p>
            <a:pPr marL="342900" indent="-342900" algn="l">
              <a:buFont typeface="+mj-lt"/>
              <a:buAutoNum type="arabicPeriod"/>
            </a:pPr>
            <a:r>
              <a:rPr lang="en-US" b="1" dirty="0"/>
              <a:t>DEPLOYMENT </a:t>
            </a:r>
          </a:p>
          <a:p>
            <a:pPr marL="342900" indent="-342900" algn="l">
              <a:buFont typeface="+mj-lt"/>
              <a:buAutoNum type="arabicPeriod"/>
            </a:pPr>
            <a:r>
              <a:rPr lang="en-US" b="1" dirty="0"/>
              <a:t>CHALLENGES</a:t>
            </a:r>
          </a:p>
        </p:txBody>
      </p:sp>
    </p:spTree>
    <p:extLst>
      <p:ext uri="{BB962C8B-B14F-4D97-AF65-F5344CB8AC3E}">
        <p14:creationId xmlns:p14="http://schemas.microsoft.com/office/powerpoint/2010/main" val="416956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5BFEA-11FB-7E42-C03A-E33BD785C2A8}"/>
              </a:ext>
            </a:extLst>
          </p:cNvPr>
          <p:cNvPicPr>
            <a:picLocks noChangeAspect="1"/>
          </p:cNvPicPr>
          <p:nvPr/>
        </p:nvPicPr>
        <p:blipFill>
          <a:blip r:embed="rId2"/>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B17A7162-666D-1941-8C09-F6B69AEA1983}"/>
              </a:ext>
            </a:extLst>
          </p:cNvPr>
          <p:cNvSpPr txBox="1"/>
          <p:nvPr/>
        </p:nvSpPr>
        <p:spPr>
          <a:xfrm>
            <a:off x="5183973" y="2502587"/>
            <a:ext cx="1828800" cy="369332"/>
          </a:xfrm>
          <a:prstGeom prst="rect">
            <a:avLst/>
          </a:prstGeom>
          <a:noFill/>
        </p:spPr>
        <p:txBody>
          <a:bodyPr wrap="square" rtlCol="0">
            <a:spAutoFit/>
          </a:bodyPr>
          <a:lstStyle/>
          <a:p>
            <a:pPr algn="l"/>
            <a:endParaRPr lang="en-US" u="sng" dirty="0"/>
          </a:p>
        </p:txBody>
      </p:sp>
      <p:pic>
        <p:nvPicPr>
          <p:cNvPr id="4" name="Picture 3">
            <a:extLst>
              <a:ext uri="{FF2B5EF4-FFF2-40B4-BE49-F238E27FC236}">
                <a16:creationId xmlns:a16="http://schemas.microsoft.com/office/drawing/2014/main" id="{5BDBC2A0-B128-1FC5-5B6F-00837DF26DD1}"/>
              </a:ext>
            </a:extLst>
          </p:cNvPr>
          <p:cNvPicPr>
            <a:picLocks noChangeAspect="1"/>
          </p:cNvPicPr>
          <p:nvPr/>
        </p:nvPicPr>
        <p:blipFill>
          <a:blip r:embed="rId3"/>
          <a:stretch>
            <a:fillRect/>
          </a:stretch>
        </p:blipFill>
        <p:spPr>
          <a:xfrm>
            <a:off x="450853" y="600338"/>
            <a:ext cx="5581039" cy="650956"/>
          </a:xfrm>
          <a:prstGeom prst="rect">
            <a:avLst/>
          </a:prstGeom>
          <a:ln>
            <a:noFill/>
          </a:ln>
          <a:effectLst>
            <a:softEdge rad="112500"/>
          </a:effectLst>
        </p:spPr>
      </p:pic>
      <p:sp>
        <p:nvSpPr>
          <p:cNvPr id="5" name="TextBox 4">
            <a:extLst>
              <a:ext uri="{FF2B5EF4-FFF2-40B4-BE49-F238E27FC236}">
                <a16:creationId xmlns:a16="http://schemas.microsoft.com/office/drawing/2014/main" id="{028C6968-2552-A9BF-E9D3-6C593C4DD2A8}"/>
              </a:ext>
            </a:extLst>
          </p:cNvPr>
          <p:cNvSpPr txBox="1"/>
          <p:nvPr/>
        </p:nvSpPr>
        <p:spPr>
          <a:xfrm>
            <a:off x="450853" y="1520434"/>
            <a:ext cx="2693250" cy="3416320"/>
          </a:xfrm>
          <a:prstGeom prst="rect">
            <a:avLst/>
          </a:prstGeom>
          <a:noFill/>
        </p:spPr>
        <p:txBody>
          <a:bodyPr wrap="square" rtlCol="0">
            <a:spAutoFit/>
          </a:bodyPr>
          <a:lstStyle/>
          <a:p>
            <a:pPr algn="l"/>
            <a:r>
              <a:rPr lang="en-US" b="1" dirty="0">
                <a:solidFill>
                  <a:schemeClr val="bg2"/>
                </a:solidFill>
              </a:rPr>
              <a:t>To develop and apply short-term forecasting models for Apple Inc. (AAPL) stock in order to generate actionable insights and optimize trading strategies over the next 30 days, with the goal of maximizing returns and managing risk </a:t>
            </a:r>
          </a:p>
        </p:txBody>
      </p:sp>
      <p:sp>
        <p:nvSpPr>
          <p:cNvPr id="6" name="TextBox 5">
            <a:extLst>
              <a:ext uri="{FF2B5EF4-FFF2-40B4-BE49-F238E27FC236}">
                <a16:creationId xmlns:a16="http://schemas.microsoft.com/office/drawing/2014/main" id="{26C31F27-671C-08E6-50DF-BFAD01AAC12D}"/>
              </a:ext>
            </a:extLst>
          </p:cNvPr>
          <p:cNvSpPr txBox="1"/>
          <p:nvPr/>
        </p:nvSpPr>
        <p:spPr>
          <a:xfrm>
            <a:off x="79899" y="741150"/>
            <a:ext cx="441146" cy="369332"/>
          </a:xfrm>
          <a:prstGeom prst="rect">
            <a:avLst/>
          </a:prstGeom>
          <a:noFill/>
        </p:spPr>
        <p:txBody>
          <a:bodyPr wrap="none" rtlCol="0">
            <a:spAutoFit/>
          </a:bodyPr>
          <a:lstStyle/>
          <a:p>
            <a:r>
              <a:rPr lang="en-US" dirty="0"/>
              <a:t>1. </a:t>
            </a:r>
          </a:p>
        </p:txBody>
      </p:sp>
    </p:spTree>
    <p:extLst>
      <p:ext uri="{BB962C8B-B14F-4D97-AF65-F5344CB8AC3E}">
        <p14:creationId xmlns:p14="http://schemas.microsoft.com/office/powerpoint/2010/main" val="9390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9697-2A91-7660-2693-4D21D5FEEBDA}"/>
              </a:ext>
            </a:extLst>
          </p:cNvPr>
          <p:cNvSpPr>
            <a:spLocks noGrp="1"/>
          </p:cNvSpPr>
          <p:nvPr>
            <p:ph type="title"/>
          </p:nvPr>
        </p:nvSpPr>
        <p:spPr>
          <a:xfrm>
            <a:off x="166717" y="135910"/>
            <a:ext cx="9404723" cy="1400530"/>
          </a:xfrm>
        </p:spPr>
        <p:txBody>
          <a:bodyPr/>
          <a:lstStyle/>
          <a:p>
            <a:r>
              <a:rPr lang="en-US" sz="3200" dirty="0">
                <a:solidFill>
                  <a:srgbClr val="FFC000"/>
                </a:solidFill>
              </a:rPr>
              <a:t>2. Data Preprocessing</a:t>
            </a:r>
          </a:p>
        </p:txBody>
      </p:sp>
      <p:pic>
        <p:nvPicPr>
          <p:cNvPr id="4098" name="Picture 2">
            <a:extLst>
              <a:ext uri="{FF2B5EF4-FFF2-40B4-BE49-F238E27FC236}">
                <a16:creationId xmlns:a16="http://schemas.microsoft.com/office/drawing/2014/main" id="{CF5588D9-6101-15B0-43C8-DE268C2384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9513" y="1014703"/>
            <a:ext cx="3199130" cy="2741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94B4144-4701-1BA9-B4EA-2589379AE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710" y="739114"/>
            <a:ext cx="4557204" cy="24732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DB2620F-4F65-B7DD-4C73-C51BB6890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710" y="3815602"/>
            <a:ext cx="4645983" cy="25214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FF68785-5710-FFEA-F1B6-8D801046547F}"/>
              </a:ext>
            </a:extLst>
          </p:cNvPr>
          <p:cNvPicPr>
            <a:picLocks noChangeAspect="1"/>
          </p:cNvPicPr>
          <p:nvPr/>
        </p:nvPicPr>
        <p:blipFill>
          <a:blip r:embed="rId5"/>
          <a:stretch>
            <a:fillRect/>
          </a:stretch>
        </p:blipFill>
        <p:spPr>
          <a:xfrm>
            <a:off x="343051" y="1514443"/>
            <a:ext cx="2498338" cy="2241564"/>
          </a:xfrm>
          <a:prstGeom prst="rect">
            <a:avLst/>
          </a:prstGeom>
        </p:spPr>
      </p:pic>
      <p:sp>
        <p:nvSpPr>
          <p:cNvPr id="9" name="TextBox 8">
            <a:extLst>
              <a:ext uri="{FF2B5EF4-FFF2-40B4-BE49-F238E27FC236}">
                <a16:creationId xmlns:a16="http://schemas.microsoft.com/office/drawing/2014/main" id="{8DD098AC-5E62-4C9D-F6E5-4DE2FD25D362}"/>
              </a:ext>
            </a:extLst>
          </p:cNvPr>
          <p:cNvSpPr txBox="1"/>
          <p:nvPr/>
        </p:nvSpPr>
        <p:spPr>
          <a:xfrm>
            <a:off x="343051" y="3995678"/>
            <a:ext cx="6125592" cy="2862322"/>
          </a:xfrm>
          <a:prstGeom prst="rect">
            <a:avLst/>
          </a:prstGeom>
          <a:noFill/>
        </p:spPr>
        <p:txBody>
          <a:bodyPr wrap="square">
            <a:spAutoFit/>
          </a:bodyPr>
          <a:lstStyle/>
          <a:p>
            <a:br>
              <a:rPr lang="en-US" sz="1800" dirty="0"/>
            </a:br>
            <a:r>
              <a:rPr lang="en-US" sz="1800" dirty="0"/>
              <a:t>- THE DATASET CONTAINS 2011 ROWS AND 7 COLUMNS.</a:t>
            </a:r>
            <a:br>
              <a:rPr lang="en-US" sz="1800" dirty="0"/>
            </a:br>
            <a:br>
              <a:rPr lang="en-US" sz="1800" dirty="0"/>
            </a:br>
            <a:r>
              <a:rPr lang="en-US" sz="1800" dirty="0"/>
              <a:t>- ALL FEATURES ARE NUMERIC</a:t>
            </a:r>
            <a:br>
              <a:rPr lang="en-US" sz="1800" dirty="0"/>
            </a:br>
            <a:br>
              <a:rPr lang="en-US" sz="1800" dirty="0"/>
            </a:br>
            <a:r>
              <a:rPr lang="en-US" sz="1800" dirty="0"/>
              <a:t>- NO MISSING DATA FOUND. THE DATASET IS CLEAN AND READY FOR ANALYSIS.</a:t>
            </a:r>
            <a:br>
              <a:rPr lang="en-US" sz="1800" dirty="0"/>
            </a:br>
            <a:br>
              <a:rPr lang="en-US" sz="1800" dirty="0"/>
            </a:br>
            <a:endParaRPr lang="en-US" dirty="0"/>
          </a:p>
        </p:txBody>
      </p:sp>
    </p:spTree>
    <p:extLst>
      <p:ext uri="{BB962C8B-B14F-4D97-AF65-F5344CB8AC3E}">
        <p14:creationId xmlns:p14="http://schemas.microsoft.com/office/powerpoint/2010/main" val="203814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921C-18F1-8C35-55C8-75E6882F132B}"/>
              </a:ext>
            </a:extLst>
          </p:cNvPr>
          <p:cNvSpPr>
            <a:spLocks noGrp="1"/>
          </p:cNvSpPr>
          <p:nvPr>
            <p:ph type="title"/>
          </p:nvPr>
        </p:nvSpPr>
        <p:spPr>
          <a:xfrm>
            <a:off x="317704" y="2429734"/>
            <a:ext cx="4875733" cy="1400530"/>
          </a:xfrm>
        </p:spPr>
        <p:txBody>
          <a:bodyPr/>
          <a:lstStyle/>
          <a:p>
            <a:r>
              <a:rPr lang="en-US" sz="1600" dirty="0"/>
              <a:t>Helped understand the range and central tendency of features like Low, high, close and open.</a:t>
            </a:r>
          </a:p>
        </p:txBody>
      </p:sp>
      <p:sp>
        <p:nvSpPr>
          <p:cNvPr id="3" name="Text Placeholder 2">
            <a:extLst>
              <a:ext uri="{FF2B5EF4-FFF2-40B4-BE49-F238E27FC236}">
                <a16:creationId xmlns:a16="http://schemas.microsoft.com/office/drawing/2014/main" id="{9DCDB601-FAE2-1A3E-25BB-D97DF842D31F}"/>
              </a:ext>
            </a:extLst>
          </p:cNvPr>
          <p:cNvSpPr>
            <a:spLocks noGrp="1"/>
          </p:cNvSpPr>
          <p:nvPr>
            <p:ph type="body" idx="1"/>
          </p:nvPr>
        </p:nvSpPr>
        <p:spPr>
          <a:xfrm>
            <a:off x="317704" y="1853472"/>
            <a:ext cx="4396338" cy="576262"/>
          </a:xfrm>
        </p:spPr>
        <p:txBody>
          <a:bodyPr/>
          <a:lstStyle/>
          <a:p>
            <a:r>
              <a:rPr lang="en-US" dirty="0"/>
              <a:t>1. STATISTICAL SUMMARY </a:t>
            </a:r>
          </a:p>
          <a:p>
            <a:endParaRPr lang="en-US" sz="1600" dirty="0"/>
          </a:p>
        </p:txBody>
      </p:sp>
      <p:sp>
        <p:nvSpPr>
          <p:cNvPr id="5" name="Text Placeholder 4">
            <a:extLst>
              <a:ext uri="{FF2B5EF4-FFF2-40B4-BE49-F238E27FC236}">
                <a16:creationId xmlns:a16="http://schemas.microsoft.com/office/drawing/2014/main" id="{F3ECAC14-3472-A3E3-9E4B-2F7CB49F459E}"/>
              </a:ext>
            </a:extLst>
          </p:cNvPr>
          <p:cNvSpPr>
            <a:spLocks noGrp="1"/>
          </p:cNvSpPr>
          <p:nvPr>
            <p:ph type="body" sz="quarter" idx="3"/>
          </p:nvPr>
        </p:nvSpPr>
        <p:spPr>
          <a:xfrm>
            <a:off x="5654494" y="1963055"/>
            <a:ext cx="4396339" cy="576262"/>
          </a:xfrm>
        </p:spPr>
        <p:txBody>
          <a:bodyPr/>
          <a:lstStyle/>
          <a:p>
            <a:r>
              <a:rPr lang="en-US" dirty="0"/>
              <a:t>2. CORRELATION MATRIX </a:t>
            </a:r>
          </a:p>
          <a:p>
            <a:endParaRPr lang="en-US" dirty="0"/>
          </a:p>
        </p:txBody>
      </p:sp>
      <p:sp>
        <p:nvSpPr>
          <p:cNvPr id="6" name="Content Placeholder 5">
            <a:extLst>
              <a:ext uri="{FF2B5EF4-FFF2-40B4-BE49-F238E27FC236}">
                <a16:creationId xmlns:a16="http://schemas.microsoft.com/office/drawing/2014/main" id="{4806DB0A-8222-5E83-0B4D-1FA32D178A32}"/>
              </a:ext>
            </a:extLst>
          </p:cNvPr>
          <p:cNvSpPr>
            <a:spLocks noGrp="1"/>
          </p:cNvSpPr>
          <p:nvPr>
            <p:ph sz="quarter" idx="4"/>
          </p:nvPr>
        </p:nvSpPr>
        <p:spPr/>
        <p:txBody>
          <a:bodyPr>
            <a:normAutofit/>
          </a:bodyPr>
          <a:lstStyle/>
          <a:p>
            <a:r>
              <a:rPr lang="en-US" sz="1600" dirty="0"/>
              <a:t>high correlation detected.</a:t>
            </a:r>
          </a:p>
        </p:txBody>
      </p:sp>
      <p:pic>
        <p:nvPicPr>
          <p:cNvPr id="10" name="Content Placeholder 9">
            <a:extLst>
              <a:ext uri="{FF2B5EF4-FFF2-40B4-BE49-F238E27FC236}">
                <a16:creationId xmlns:a16="http://schemas.microsoft.com/office/drawing/2014/main" id="{B4520F65-477D-AAF9-C9F3-93F5E42DAE8F}"/>
              </a:ext>
            </a:extLst>
          </p:cNvPr>
          <p:cNvPicPr>
            <a:picLocks noGrp="1" noChangeAspect="1"/>
          </p:cNvPicPr>
          <p:nvPr>
            <p:ph sz="half" idx="2"/>
          </p:nvPr>
        </p:nvPicPr>
        <p:blipFill>
          <a:blip r:embed="rId2"/>
          <a:stretch>
            <a:fillRect/>
          </a:stretch>
        </p:blipFill>
        <p:spPr>
          <a:xfrm>
            <a:off x="317704" y="3500326"/>
            <a:ext cx="4861108" cy="2625266"/>
          </a:xfrm>
          <a:prstGeom prst="rect">
            <a:avLst/>
          </a:prstGeom>
        </p:spPr>
      </p:pic>
      <p:pic>
        <p:nvPicPr>
          <p:cNvPr id="1028" name="Picture 4">
            <a:extLst>
              <a:ext uri="{FF2B5EF4-FFF2-40B4-BE49-F238E27FC236}">
                <a16:creationId xmlns:a16="http://schemas.microsoft.com/office/drawing/2014/main" id="{6B14BF75-35E8-E170-8486-155A1BDE0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585" y="3500326"/>
            <a:ext cx="4572656" cy="30194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5C5E30-A45B-7E75-2180-4A0225E3E1ED}"/>
              </a:ext>
            </a:extLst>
          </p:cNvPr>
          <p:cNvSpPr txBox="1"/>
          <p:nvPr/>
        </p:nvSpPr>
        <p:spPr>
          <a:xfrm>
            <a:off x="317704" y="441014"/>
            <a:ext cx="7623699" cy="584775"/>
          </a:xfrm>
          <a:prstGeom prst="rect">
            <a:avLst/>
          </a:prstGeom>
          <a:noFill/>
        </p:spPr>
        <p:txBody>
          <a:bodyPr wrap="square">
            <a:spAutoFit/>
          </a:bodyPr>
          <a:lstStyle/>
          <a:p>
            <a:r>
              <a:rPr lang="en-US" sz="3200" dirty="0">
                <a:solidFill>
                  <a:srgbClr val="FFC000"/>
                </a:solidFill>
              </a:rPr>
              <a:t>3. Exploratory Data Analysis </a:t>
            </a:r>
          </a:p>
        </p:txBody>
      </p:sp>
    </p:spTree>
    <p:extLst>
      <p:ext uri="{BB962C8B-B14F-4D97-AF65-F5344CB8AC3E}">
        <p14:creationId xmlns:p14="http://schemas.microsoft.com/office/powerpoint/2010/main" val="309611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9467-942A-3C1A-C2AE-5669494673A3}"/>
              </a:ext>
            </a:extLst>
          </p:cNvPr>
          <p:cNvSpPr>
            <a:spLocks noGrp="1"/>
          </p:cNvSpPr>
          <p:nvPr>
            <p:ph type="title"/>
          </p:nvPr>
        </p:nvSpPr>
        <p:spPr>
          <a:xfrm>
            <a:off x="646112" y="452717"/>
            <a:ext cx="4112320" cy="1402715"/>
          </a:xfrm>
        </p:spPr>
        <p:txBody>
          <a:bodyPr/>
          <a:lstStyle/>
          <a:p>
            <a:r>
              <a:rPr lang="en-US" sz="2800" dirty="0">
                <a:solidFill>
                  <a:schemeClr val="accent5">
                    <a:lumMod val="60000"/>
                    <a:lumOff val="40000"/>
                  </a:schemeClr>
                </a:solidFill>
              </a:rPr>
              <a:t>3. UNIVARIATE ANALYSIS </a:t>
            </a:r>
            <a:br>
              <a:rPr lang="en-US" dirty="0"/>
            </a:br>
            <a:endParaRPr lang="en-US" dirty="0"/>
          </a:p>
        </p:txBody>
      </p:sp>
      <p:pic>
        <p:nvPicPr>
          <p:cNvPr id="2050" name="Picture 2">
            <a:extLst>
              <a:ext uri="{FF2B5EF4-FFF2-40B4-BE49-F238E27FC236}">
                <a16:creationId xmlns:a16="http://schemas.microsoft.com/office/drawing/2014/main" id="{1640BF18-7AA6-1630-23DA-271B22F3C0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2833" y="354227"/>
            <a:ext cx="5360219" cy="644309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7FAA7310-A8D0-9F26-6E61-B269C2B3A520}"/>
              </a:ext>
            </a:extLst>
          </p:cNvPr>
          <p:cNvSpPr txBox="1">
            <a:spLocks/>
          </p:cNvSpPr>
          <p:nvPr/>
        </p:nvSpPr>
        <p:spPr>
          <a:xfrm>
            <a:off x="552857" y="1855432"/>
            <a:ext cx="2946794" cy="35893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Most of the price-related distributions (Open, High, Low, Close, Adj Close) show positive (right) skew, where mean &gt; median &gt; mode.</a:t>
            </a:r>
          </a:p>
          <a:p>
            <a:r>
              <a:rPr lang="en-US" sz="1400" dirty="0"/>
              <a:t>This implies that there are occasional very high prices, pulling the mean to the right.</a:t>
            </a:r>
          </a:p>
          <a:p>
            <a:r>
              <a:rPr lang="en-US" sz="1400" dirty="0"/>
              <a:t>The Volume distribution is also right-skewed, suggesting a few days had unusually high trading volumes.</a:t>
            </a:r>
          </a:p>
        </p:txBody>
      </p:sp>
      <p:pic>
        <p:nvPicPr>
          <p:cNvPr id="5" name="Picture 4">
            <a:extLst>
              <a:ext uri="{FF2B5EF4-FFF2-40B4-BE49-F238E27FC236}">
                <a16:creationId xmlns:a16="http://schemas.microsoft.com/office/drawing/2014/main" id="{4E09E41C-6ECE-3181-8302-20646D733509}"/>
              </a:ext>
            </a:extLst>
          </p:cNvPr>
          <p:cNvPicPr>
            <a:picLocks noChangeAspect="1"/>
          </p:cNvPicPr>
          <p:nvPr/>
        </p:nvPicPr>
        <p:blipFill>
          <a:blip r:embed="rId3"/>
          <a:stretch>
            <a:fillRect/>
          </a:stretch>
        </p:blipFill>
        <p:spPr>
          <a:xfrm>
            <a:off x="1009605" y="5444770"/>
            <a:ext cx="3867150" cy="1352550"/>
          </a:xfrm>
          <a:prstGeom prst="rect">
            <a:avLst/>
          </a:prstGeom>
        </p:spPr>
      </p:pic>
    </p:spTree>
    <p:extLst>
      <p:ext uri="{BB962C8B-B14F-4D97-AF65-F5344CB8AC3E}">
        <p14:creationId xmlns:p14="http://schemas.microsoft.com/office/powerpoint/2010/main" val="378128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0161702-77AD-FCD9-BA7E-9C5C93602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974" y="410268"/>
            <a:ext cx="8468588"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D59091-526F-C96C-C2C2-2C35D1245797}"/>
              </a:ext>
            </a:extLst>
          </p:cNvPr>
          <p:cNvSpPr txBox="1"/>
          <p:nvPr/>
        </p:nvSpPr>
        <p:spPr>
          <a:xfrm>
            <a:off x="408373" y="4773587"/>
            <a:ext cx="11212498" cy="1528624"/>
          </a:xfrm>
          <a:prstGeom prst="rect">
            <a:avLst/>
          </a:prstGeom>
          <a:noFill/>
        </p:spPr>
        <p:txBody>
          <a:bodyPr wrap="square">
            <a:spAutoFit/>
          </a:bodyPr>
          <a:lstStyle/>
          <a:p>
            <a:pPr algn="l">
              <a:spcBef>
                <a:spcPts val="630"/>
              </a:spcBef>
              <a:spcAft>
                <a:spcPts val="420"/>
              </a:spcAft>
            </a:pPr>
            <a:r>
              <a:rPr lang="en-US" b="0" i="0" dirty="0">
                <a:effectLst/>
                <a:latin typeface="system-ui"/>
              </a:rPr>
              <a:t>- Strong Uptrend in Price Despite Volume Decline</a:t>
            </a:r>
          </a:p>
          <a:p>
            <a:pPr algn="l">
              <a:buFont typeface="Arial" panose="020B0604020202020204" pitchFamily="34" charset="0"/>
              <a:buChar char="•"/>
            </a:pPr>
            <a:r>
              <a:rPr lang="en-US" b="0" i="0" dirty="0">
                <a:effectLst/>
                <a:latin typeface="system-ui"/>
              </a:rPr>
              <a:t> The blue line (Close Price) shows a consistent and strong upward trend from 2012 to 2020, especially after 2016.</a:t>
            </a:r>
          </a:p>
          <a:p>
            <a:pPr algn="l">
              <a:buFont typeface="Arial" panose="020B0604020202020204" pitchFamily="34" charset="0"/>
              <a:buChar char="•"/>
            </a:pPr>
            <a:r>
              <a:rPr lang="en-US" b="0" i="0" dirty="0">
                <a:effectLst/>
                <a:latin typeface="system-ui"/>
              </a:rPr>
              <a:t> Meanwhile, orange spikes (Volume) show a declining pattern over time.</a:t>
            </a:r>
          </a:p>
          <a:p>
            <a:pPr algn="l">
              <a:buFont typeface="Arial" panose="020B0604020202020204" pitchFamily="34" charset="0"/>
              <a:buChar char="•"/>
            </a:pPr>
            <a:r>
              <a:rPr lang="en-US" b="0" i="0" dirty="0">
                <a:effectLst/>
                <a:latin typeface="system-ui"/>
              </a:rPr>
              <a:t> This suggests that price appreciation is not always volume-driven, indicating fewer trades but possibly by larger investors or more confidence in the stock.</a:t>
            </a:r>
          </a:p>
        </p:txBody>
      </p:sp>
    </p:spTree>
    <p:extLst>
      <p:ext uri="{BB962C8B-B14F-4D97-AF65-F5344CB8AC3E}">
        <p14:creationId xmlns:p14="http://schemas.microsoft.com/office/powerpoint/2010/main" val="67693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9ABFA9B-8730-6905-D595-3D28AF608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71" y="98090"/>
            <a:ext cx="4433045" cy="27530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3F9C0DC-9847-F0B4-42E9-FA5CB4B16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116" y="98089"/>
            <a:ext cx="4438663" cy="275309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60980F0-EBF0-3DF9-7345-089D09A78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71" y="3554053"/>
            <a:ext cx="4438663" cy="27530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19604F89-6C15-8EB1-ACD0-63EF7CA53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116" y="3554053"/>
            <a:ext cx="4433045" cy="2753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17F3C8-29AF-FA79-774C-BDFB0544B2D4}"/>
              </a:ext>
            </a:extLst>
          </p:cNvPr>
          <p:cNvSpPr txBox="1"/>
          <p:nvPr/>
        </p:nvSpPr>
        <p:spPr>
          <a:xfrm>
            <a:off x="472722" y="2851184"/>
            <a:ext cx="4602542" cy="646331"/>
          </a:xfrm>
          <a:prstGeom prst="rect">
            <a:avLst/>
          </a:prstGeom>
          <a:noFill/>
        </p:spPr>
        <p:txBody>
          <a:bodyPr wrap="none" rtlCol="0">
            <a:spAutoFit/>
          </a:bodyPr>
          <a:lstStyle/>
          <a:p>
            <a:r>
              <a:rPr lang="en-US" dirty="0"/>
              <a:t>Highest Avg. Close price is seen in 2019 </a:t>
            </a:r>
          </a:p>
          <a:p>
            <a:r>
              <a:rPr lang="en-US" dirty="0"/>
              <a:t>and lowest in 2013.</a:t>
            </a:r>
          </a:p>
        </p:txBody>
      </p:sp>
      <p:sp>
        <p:nvSpPr>
          <p:cNvPr id="6" name="TextBox 5">
            <a:extLst>
              <a:ext uri="{FF2B5EF4-FFF2-40B4-BE49-F238E27FC236}">
                <a16:creationId xmlns:a16="http://schemas.microsoft.com/office/drawing/2014/main" id="{F65596F0-6647-5823-A669-3A5B80C31FDB}"/>
              </a:ext>
            </a:extLst>
          </p:cNvPr>
          <p:cNvSpPr txBox="1"/>
          <p:nvPr/>
        </p:nvSpPr>
        <p:spPr>
          <a:xfrm>
            <a:off x="5540009" y="2879453"/>
            <a:ext cx="6094520" cy="646331"/>
          </a:xfrm>
          <a:prstGeom prst="rect">
            <a:avLst/>
          </a:prstGeom>
          <a:noFill/>
        </p:spPr>
        <p:txBody>
          <a:bodyPr wrap="square">
            <a:spAutoFit/>
          </a:bodyPr>
          <a:lstStyle/>
          <a:p>
            <a:r>
              <a:rPr lang="en-US" dirty="0"/>
              <a:t>Highest Avg. Close price is seen in Nov </a:t>
            </a:r>
          </a:p>
          <a:p>
            <a:r>
              <a:rPr lang="en-US" dirty="0"/>
              <a:t>and lowest in Jan.</a:t>
            </a:r>
          </a:p>
        </p:txBody>
      </p:sp>
      <p:sp>
        <p:nvSpPr>
          <p:cNvPr id="8" name="TextBox 7">
            <a:extLst>
              <a:ext uri="{FF2B5EF4-FFF2-40B4-BE49-F238E27FC236}">
                <a16:creationId xmlns:a16="http://schemas.microsoft.com/office/drawing/2014/main" id="{7F8662CA-B827-65DA-2F65-0E79A50323E2}"/>
              </a:ext>
            </a:extLst>
          </p:cNvPr>
          <p:cNvSpPr txBox="1"/>
          <p:nvPr/>
        </p:nvSpPr>
        <p:spPr>
          <a:xfrm>
            <a:off x="472722" y="6261078"/>
            <a:ext cx="6094520" cy="646331"/>
          </a:xfrm>
          <a:prstGeom prst="rect">
            <a:avLst/>
          </a:prstGeom>
          <a:noFill/>
        </p:spPr>
        <p:txBody>
          <a:bodyPr wrap="square">
            <a:spAutoFit/>
          </a:bodyPr>
          <a:lstStyle/>
          <a:p>
            <a:r>
              <a:rPr lang="en-US" dirty="0"/>
              <a:t>Highest Avg. Monthly return is seen in Feb</a:t>
            </a:r>
          </a:p>
          <a:p>
            <a:r>
              <a:rPr lang="en-US" dirty="0"/>
              <a:t>and lowest in Dec.</a:t>
            </a:r>
          </a:p>
        </p:txBody>
      </p:sp>
      <p:sp>
        <p:nvSpPr>
          <p:cNvPr id="12" name="TextBox 11">
            <a:extLst>
              <a:ext uri="{FF2B5EF4-FFF2-40B4-BE49-F238E27FC236}">
                <a16:creationId xmlns:a16="http://schemas.microsoft.com/office/drawing/2014/main" id="{EBD9F822-8A1E-04DD-1B7E-73EF132EA87A}"/>
              </a:ext>
            </a:extLst>
          </p:cNvPr>
          <p:cNvSpPr txBox="1"/>
          <p:nvPr/>
        </p:nvSpPr>
        <p:spPr>
          <a:xfrm>
            <a:off x="5540009" y="6252487"/>
            <a:ext cx="6094520" cy="646331"/>
          </a:xfrm>
          <a:prstGeom prst="rect">
            <a:avLst/>
          </a:prstGeom>
          <a:noFill/>
        </p:spPr>
        <p:txBody>
          <a:bodyPr wrap="square">
            <a:spAutoFit/>
          </a:bodyPr>
          <a:lstStyle/>
          <a:p>
            <a:r>
              <a:rPr lang="en-US" dirty="0"/>
              <a:t>Highest Avg. Daily return is seen in Monday</a:t>
            </a:r>
          </a:p>
          <a:p>
            <a:r>
              <a:rPr lang="en-US" dirty="0"/>
              <a:t>and lowest in Thursday.</a:t>
            </a:r>
          </a:p>
        </p:txBody>
      </p:sp>
    </p:spTree>
    <p:extLst>
      <p:ext uri="{BB962C8B-B14F-4D97-AF65-F5344CB8AC3E}">
        <p14:creationId xmlns:p14="http://schemas.microsoft.com/office/powerpoint/2010/main" val="223245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58FD-086B-23CF-F53E-0EC093D305D5}"/>
              </a:ext>
            </a:extLst>
          </p:cNvPr>
          <p:cNvSpPr>
            <a:spLocks noGrp="1"/>
          </p:cNvSpPr>
          <p:nvPr>
            <p:ph type="title"/>
          </p:nvPr>
        </p:nvSpPr>
        <p:spPr>
          <a:xfrm>
            <a:off x="247288" y="0"/>
            <a:ext cx="9404723" cy="1400530"/>
          </a:xfrm>
        </p:spPr>
        <p:txBody>
          <a:bodyPr/>
          <a:lstStyle/>
          <a:p>
            <a:r>
              <a:rPr lang="en-US" sz="3200" b="1" dirty="0">
                <a:solidFill>
                  <a:srgbClr val="FFC000"/>
                </a:solidFill>
              </a:rPr>
              <a:t>4. Model Building</a:t>
            </a:r>
          </a:p>
        </p:txBody>
      </p:sp>
      <p:pic>
        <p:nvPicPr>
          <p:cNvPr id="10" name="Picture 9">
            <a:extLst>
              <a:ext uri="{FF2B5EF4-FFF2-40B4-BE49-F238E27FC236}">
                <a16:creationId xmlns:a16="http://schemas.microsoft.com/office/drawing/2014/main" id="{9EC5F5B1-F684-D616-B1FF-471516F8BC2E}"/>
              </a:ext>
            </a:extLst>
          </p:cNvPr>
          <p:cNvPicPr>
            <a:picLocks noChangeAspect="1"/>
          </p:cNvPicPr>
          <p:nvPr/>
        </p:nvPicPr>
        <p:blipFill>
          <a:blip r:embed="rId2"/>
          <a:stretch>
            <a:fillRect/>
          </a:stretch>
        </p:blipFill>
        <p:spPr>
          <a:xfrm>
            <a:off x="139298" y="700266"/>
            <a:ext cx="4163102" cy="2229868"/>
          </a:xfrm>
          <a:prstGeom prst="rect">
            <a:avLst/>
          </a:prstGeom>
        </p:spPr>
      </p:pic>
      <p:pic>
        <p:nvPicPr>
          <p:cNvPr id="12" name="Picture 11">
            <a:extLst>
              <a:ext uri="{FF2B5EF4-FFF2-40B4-BE49-F238E27FC236}">
                <a16:creationId xmlns:a16="http://schemas.microsoft.com/office/drawing/2014/main" id="{D336B86A-3D9E-E62A-3383-9FAE5EFD7C07}"/>
              </a:ext>
            </a:extLst>
          </p:cNvPr>
          <p:cNvPicPr>
            <a:picLocks noChangeAspect="1"/>
          </p:cNvPicPr>
          <p:nvPr/>
        </p:nvPicPr>
        <p:blipFill>
          <a:blip r:embed="rId3"/>
          <a:stretch>
            <a:fillRect/>
          </a:stretch>
        </p:blipFill>
        <p:spPr>
          <a:xfrm>
            <a:off x="4536489" y="106198"/>
            <a:ext cx="4181646" cy="2229868"/>
          </a:xfrm>
          <a:prstGeom prst="rect">
            <a:avLst/>
          </a:prstGeom>
        </p:spPr>
      </p:pic>
      <p:pic>
        <p:nvPicPr>
          <p:cNvPr id="17" name="Picture 16">
            <a:extLst>
              <a:ext uri="{FF2B5EF4-FFF2-40B4-BE49-F238E27FC236}">
                <a16:creationId xmlns:a16="http://schemas.microsoft.com/office/drawing/2014/main" id="{221A7266-90D9-558A-6F8E-5356846218AB}"/>
              </a:ext>
            </a:extLst>
          </p:cNvPr>
          <p:cNvPicPr>
            <a:picLocks noChangeAspect="1"/>
          </p:cNvPicPr>
          <p:nvPr/>
        </p:nvPicPr>
        <p:blipFill>
          <a:blip r:embed="rId4"/>
          <a:stretch>
            <a:fillRect/>
          </a:stretch>
        </p:blipFill>
        <p:spPr>
          <a:xfrm>
            <a:off x="177298" y="3107219"/>
            <a:ext cx="4125102" cy="2238467"/>
          </a:xfrm>
          <a:prstGeom prst="rect">
            <a:avLst/>
          </a:prstGeom>
        </p:spPr>
      </p:pic>
      <p:pic>
        <p:nvPicPr>
          <p:cNvPr id="19" name="Picture 18">
            <a:extLst>
              <a:ext uri="{FF2B5EF4-FFF2-40B4-BE49-F238E27FC236}">
                <a16:creationId xmlns:a16="http://schemas.microsoft.com/office/drawing/2014/main" id="{F2AB2746-445A-28F8-B769-302173644A8D}"/>
              </a:ext>
            </a:extLst>
          </p:cNvPr>
          <p:cNvPicPr>
            <a:picLocks noChangeAspect="1"/>
          </p:cNvPicPr>
          <p:nvPr/>
        </p:nvPicPr>
        <p:blipFill>
          <a:blip r:embed="rId5"/>
          <a:stretch>
            <a:fillRect/>
          </a:stretch>
        </p:blipFill>
        <p:spPr>
          <a:xfrm>
            <a:off x="4536489" y="2519940"/>
            <a:ext cx="4160418" cy="1888308"/>
          </a:xfrm>
          <a:prstGeom prst="rect">
            <a:avLst/>
          </a:prstGeom>
        </p:spPr>
      </p:pic>
      <p:sp>
        <p:nvSpPr>
          <p:cNvPr id="20" name="TextBox 19">
            <a:extLst>
              <a:ext uri="{FF2B5EF4-FFF2-40B4-BE49-F238E27FC236}">
                <a16:creationId xmlns:a16="http://schemas.microsoft.com/office/drawing/2014/main" id="{AAC28BD3-A637-095C-5463-5702FEA7A000}"/>
              </a:ext>
            </a:extLst>
          </p:cNvPr>
          <p:cNvSpPr txBox="1"/>
          <p:nvPr/>
        </p:nvSpPr>
        <p:spPr>
          <a:xfrm>
            <a:off x="8696907" y="2519940"/>
            <a:ext cx="3495093" cy="923330"/>
          </a:xfrm>
          <a:prstGeom prst="rect">
            <a:avLst/>
          </a:prstGeom>
          <a:noFill/>
        </p:spPr>
        <p:txBody>
          <a:bodyPr wrap="square" rtlCol="0">
            <a:spAutoFit/>
          </a:bodyPr>
          <a:lstStyle/>
          <a:p>
            <a:r>
              <a:rPr lang="en-US" dirty="0"/>
              <a:t>The Models Forecasting the data in the similar alignment to Actual Close Prices.</a:t>
            </a:r>
          </a:p>
        </p:txBody>
      </p:sp>
      <p:pic>
        <p:nvPicPr>
          <p:cNvPr id="22" name="Picture 21">
            <a:extLst>
              <a:ext uri="{FF2B5EF4-FFF2-40B4-BE49-F238E27FC236}">
                <a16:creationId xmlns:a16="http://schemas.microsoft.com/office/drawing/2014/main" id="{4630EEB9-18EE-3F82-B9CE-4D69F89EB56F}"/>
              </a:ext>
            </a:extLst>
          </p:cNvPr>
          <p:cNvPicPr>
            <a:picLocks noChangeAspect="1"/>
          </p:cNvPicPr>
          <p:nvPr/>
        </p:nvPicPr>
        <p:blipFill>
          <a:blip r:embed="rId6"/>
          <a:stretch>
            <a:fillRect/>
          </a:stretch>
        </p:blipFill>
        <p:spPr>
          <a:xfrm>
            <a:off x="4536489" y="4521935"/>
            <a:ext cx="4189541" cy="2265878"/>
          </a:xfrm>
          <a:prstGeom prst="rect">
            <a:avLst/>
          </a:prstGeom>
        </p:spPr>
      </p:pic>
    </p:spTree>
    <p:extLst>
      <p:ext uri="{BB962C8B-B14F-4D97-AF65-F5344CB8AC3E}">
        <p14:creationId xmlns:p14="http://schemas.microsoft.com/office/powerpoint/2010/main" val="497173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513</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Century Gothic</vt:lpstr>
      <vt:lpstr>system-ui</vt:lpstr>
      <vt:lpstr>Wingdings 3</vt:lpstr>
      <vt:lpstr>Ion</vt:lpstr>
      <vt:lpstr>STOCK MARKET ANALYSIS </vt:lpstr>
      <vt:lpstr>PowerPoint Presentation</vt:lpstr>
      <vt:lpstr>PowerPoint Presentation</vt:lpstr>
      <vt:lpstr>2. Data Preprocessing</vt:lpstr>
      <vt:lpstr>Helped understand the range and central tendency of features like Low, high, close and open.</vt:lpstr>
      <vt:lpstr>3. UNIVARIATE ANALYSIS  </vt:lpstr>
      <vt:lpstr>PowerPoint Presentation</vt:lpstr>
      <vt:lpstr>PowerPoint Presentation</vt:lpstr>
      <vt:lpstr>4. Model Building</vt:lpstr>
      <vt:lpstr>5. Model Evaluation</vt:lpstr>
      <vt:lpstr>6. Deployment</vt:lpstr>
      <vt:lpstr>7.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dc:title>
  <dc:creator>V Sai Kiran</dc:creator>
  <cp:lastModifiedBy>DELL</cp:lastModifiedBy>
  <cp:revision>13</cp:revision>
  <dcterms:created xsi:type="dcterms:W3CDTF">2025-06-08T16:08:15Z</dcterms:created>
  <dcterms:modified xsi:type="dcterms:W3CDTF">2025-06-10T11:40:29Z</dcterms:modified>
</cp:coreProperties>
</file>