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TSansNarrow-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da20bdd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da20bdd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hiiii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62f2bd0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62f2bd0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23298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23298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da20bdd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da20bdd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b6094fc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b6094fc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da20bdd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da20bdd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da20bdd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da20bdd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da20bdd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da20bdd3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da20bdd3b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da20bdd3b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a20bdd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a20bdd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62f2bd0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62f2bd0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2f0a3d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2f0a3d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jains.com/" TargetMode="External"/><Relationship Id="rId4" Type="http://schemas.openxmlformats.org/officeDocument/2006/relationships/hyperlink" Target="https://www.jains.com/" TargetMode="External"/><Relationship Id="rId9" Type="http://schemas.openxmlformats.org/officeDocument/2006/relationships/image" Target="../media/image2.jpg"/><Relationship Id="rId5" Type="http://schemas.openxmlformats.org/officeDocument/2006/relationships/hyperlink" Target="https://www.netafimindia.com/" TargetMode="External"/><Relationship Id="rId6" Type="http://schemas.openxmlformats.org/officeDocument/2006/relationships/hyperlink" Target="https://www.netafimindia.com/" TargetMode="External"/><Relationship Id="rId7" Type="http://schemas.openxmlformats.org/officeDocument/2006/relationships/hyperlink" Target="https://www.mahindraagri.com/" TargetMode="External"/><Relationship Id="rId8" Type="http://schemas.openxmlformats.org/officeDocument/2006/relationships/hyperlink" Target="https://www.mahindraagri.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727950" y="606875"/>
            <a:ext cx="7688100" cy="10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Greetings</a:t>
            </a:r>
            <a:endParaRPr sz="6000"/>
          </a:p>
        </p:txBody>
      </p:sp>
      <p:sp>
        <p:nvSpPr>
          <p:cNvPr id="67" name="Google Shape;67;p13"/>
          <p:cNvSpPr txBox="1"/>
          <p:nvPr>
            <p:ph idx="4294967295" type="subTitle"/>
          </p:nvPr>
        </p:nvSpPr>
        <p:spPr>
          <a:xfrm>
            <a:off x="0" y="2662500"/>
            <a:ext cx="8938500" cy="275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a:solidFill>
                  <a:srgbClr val="666666"/>
                </a:solidFill>
              </a:rPr>
              <a:t>         </a:t>
            </a:r>
            <a:r>
              <a:rPr b="1" lang="en" sz="2500">
                <a:solidFill>
                  <a:srgbClr val="666666"/>
                </a:solidFill>
              </a:rPr>
              <a:t>TEAM WAC</a:t>
            </a:r>
            <a:endParaRPr b="1" sz="2500">
              <a:solidFill>
                <a:srgbClr val="666666"/>
              </a:solidFill>
            </a:endParaRPr>
          </a:p>
          <a:p>
            <a:pPr indent="0" lvl="0" marL="0" rtl="0" algn="ctr">
              <a:spcBef>
                <a:spcPts val="1200"/>
              </a:spcBef>
              <a:spcAft>
                <a:spcPts val="1200"/>
              </a:spcAft>
              <a:buNone/>
            </a:pPr>
            <a:r>
              <a:rPr lang="en" sz="2100">
                <a:solidFill>
                  <a:srgbClr val="333333"/>
                </a:solidFill>
              </a:rPr>
              <a:t>KISHORE C </a:t>
            </a:r>
            <a:br>
              <a:rPr lang="en" sz="2100">
                <a:solidFill>
                  <a:srgbClr val="333333"/>
                </a:solidFill>
              </a:rPr>
            </a:br>
            <a:r>
              <a:rPr lang="en" sz="2100">
                <a:solidFill>
                  <a:srgbClr val="333333"/>
                </a:solidFill>
              </a:rPr>
              <a:t>DEEPAK K </a:t>
            </a:r>
            <a:br>
              <a:rPr lang="en" sz="2100">
                <a:solidFill>
                  <a:srgbClr val="333333"/>
                </a:solidFill>
              </a:rPr>
            </a:br>
            <a:r>
              <a:rPr lang="en" sz="2100">
                <a:solidFill>
                  <a:srgbClr val="333333"/>
                </a:solidFill>
              </a:rPr>
              <a:t>DEEPESH M</a:t>
            </a:r>
            <a:br>
              <a:rPr lang="en" sz="2100">
                <a:solidFill>
                  <a:srgbClr val="333333"/>
                </a:solidFill>
              </a:rPr>
            </a:br>
            <a:r>
              <a:rPr lang="en" sz="2100">
                <a:solidFill>
                  <a:srgbClr val="333333"/>
                </a:solidFill>
              </a:rPr>
              <a:t>PRASANNA  KUMAR K</a:t>
            </a:r>
            <a:endParaRPr sz="2100">
              <a:solidFill>
                <a:srgbClr val="333333"/>
              </a:solidFill>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69" name="Google Shape;69;p13"/>
          <p:cNvSpPr txBox="1"/>
          <p:nvPr/>
        </p:nvSpPr>
        <p:spPr>
          <a:xfrm>
            <a:off x="2294875" y="1700663"/>
            <a:ext cx="5028300" cy="10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434343"/>
                </a:solidFill>
              </a:rPr>
              <a:t>  IDEA NAME :  AgroBot</a:t>
            </a:r>
            <a:endParaRPr b="1" sz="2600">
              <a:solidFill>
                <a:srgbClr val="434343"/>
              </a:solidFill>
            </a:endParaRPr>
          </a:p>
        </p:txBody>
      </p:sp>
      <p:pic>
        <p:nvPicPr>
          <p:cNvPr id="70" name="Google Shape;70;p13"/>
          <p:cNvPicPr preferRelativeResize="0"/>
          <p:nvPr/>
        </p:nvPicPr>
        <p:blipFill rotWithShape="1">
          <a:blip r:embed="rId3">
            <a:alphaModFix/>
          </a:blip>
          <a:srcRect b="27467" l="19954" r="10879" t="12204"/>
          <a:stretch/>
        </p:blipFill>
        <p:spPr>
          <a:xfrm>
            <a:off x="6297225" y="2715825"/>
            <a:ext cx="2343575" cy="2135875"/>
          </a:xfrm>
          <a:prstGeom prst="rect">
            <a:avLst/>
          </a:prstGeom>
          <a:noFill/>
          <a:ln>
            <a:noFill/>
          </a:ln>
        </p:spPr>
      </p:pic>
      <p:sp>
        <p:nvSpPr>
          <p:cNvPr id="71" name="Google Shape;71;p13"/>
          <p:cNvSpPr txBox="1"/>
          <p:nvPr/>
        </p:nvSpPr>
        <p:spPr>
          <a:xfrm>
            <a:off x="7566350" y="2361125"/>
            <a:ext cx="228000" cy="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72" name="Google Shape;72;p13"/>
          <p:cNvPicPr preferRelativeResize="0"/>
          <p:nvPr/>
        </p:nvPicPr>
        <p:blipFill rotWithShape="1">
          <a:blip r:embed="rId4">
            <a:alphaModFix/>
          </a:blip>
          <a:srcRect b="0" l="3849" r="3840" t="0"/>
          <a:stretch/>
        </p:blipFill>
        <p:spPr>
          <a:xfrm>
            <a:off x="3270050" y="2567950"/>
            <a:ext cx="677250" cy="67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631025" y="1803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Advancements from Existing Market</a:t>
            </a:r>
            <a:endParaRPr sz="3000"/>
          </a:p>
        </p:txBody>
      </p:sp>
      <p:sp>
        <p:nvSpPr>
          <p:cNvPr id="147" name="Google Shape;147;p22"/>
          <p:cNvSpPr txBox="1"/>
          <p:nvPr>
            <p:ph idx="1" type="body"/>
          </p:nvPr>
        </p:nvSpPr>
        <p:spPr>
          <a:xfrm>
            <a:off x="727650" y="715525"/>
            <a:ext cx="7688700" cy="40035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00000"/>
              </a:buClr>
              <a:buSzPts val="1700"/>
              <a:buFont typeface="Arial"/>
              <a:buChar char="●"/>
            </a:pPr>
            <a:r>
              <a:rPr b="1" lang="en" sz="1700" u="sng">
                <a:solidFill>
                  <a:srgbClr val="000000"/>
                </a:solidFill>
                <a:highlight>
                  <a:schemeClr val="lt1"/>
                </a:highlight>
                <a:latin typeface="Arial"/>
                <a:ea typeface="Arial"/>
                <a:cs typeface="Arial"/>
                <a:sym typeface="Arial"/>
              </a:rPr>
              <a:t>Canal Irrigation Focus:</a:t>
            </a:r>
            <a:endParaRPr sz="1600">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Differentiates from competitors focusing on automated drip irrigation.</a:t>
            </a:r>
            <a:endParaRPr sz="1600">
              <a:solidFill>
                <a:srgbClr val="000000"/>
              </a:solidFill>
              <a:highlight>
                <a:schemeClr val="lt1"/>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u="sng">
                <a:solidFill>
                  <a:srgbClr val="000000"/>
                </a:solidFill>
                <a:highlight>
                  <a:schemeClr val="lt1"/>
                </a:highlight>
                <a:latin typeface="Arial"/>
                <a:ea typeface="Arial"/>
                <a:cs typeface="Arial"/>
                <a:sym typeface="Arial"/>
              </a:rPr>
              <a:t>Customization and Precision:</a:t>
            </a:r>
            <a:endParaRPr sz="2000">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Integration of advanced sensors and AI algorithms </a:t>
            </a:r>
            <a:r>
              <a:rPr lang="en" sz="1600">
                <a:solidFill>
                  <a:srgbClr val="000000"/>
                </a:solidFill>
                <a:highlight>
                  <a:schemeClr val="lt1"/>
                </a:highlight>
                <a:latin typeface="Arial"/>
                <a:ea typeface="Arial"/>
                <a:cs typeface="Arial"/>
                <a:sym typeface="Arial"/>
              </a:rPr>
              <a:t>to deliver optimal water levels for crops.</a:t>
            </a:r>
            <a:endParaRPr sz="1600">
              <a:solidFill>
                <a:srgbClr val="000000"/>
              </a:solidFill>
              <a:highlight>
                <a:schemeClr val="lt1"/>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u="sng">
                <a:solidFill>
                  <a:srgbClr val="000000"/>
                </a:solidFill>
                <a:highlight>
                  <a:schemeClr val="lt1"/>
                </a:highlight>
                <a:latin typeface="Arial"/>
                <a:ea typeface="Arial"/>
                <a:cs typeface="Arial"/>
                <a:sym typeface="Arial"/>
              </a:rPr>
              <a:t>User-Friendly Interface:</a:t>
            </a:r>
            <a:endParaRPr b="1" sz="1700" u="sng">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Intuitive IoT app for remote monitoring and control </a:t>
            </a:r>
            <a:r>
              <a:rPr lang="en" sz="1600">
                <a:solidFill>
                  <a:srgbClr val="000000"/>
                </a:solidFill>
                <a:highlight>
                  <a:schemeClr val="lt1"/>
                </a:highlight>
                <a:latin typeface="Arial"/>
                <a:ea typeface="Arial"/>
                <a:cs typeface="Arial"/>
                <a:sym typeface="Arial"/>
              </a:rPr>
              <a:t>through smartphones or tablets.</a:t>
            </a:r>
            <a:endParaRPr sz="1600">
              <a:solidFill>
                <a:srgbClr val="000000"/>
              </a:solidFill>
              <a:highlight>
                <a:schemeClr val="lt1"/>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u="sng">
                <a:solidFill>
                  <a:srgbClr val="000000"/>
                </a:solidFill>
                <a:highlight>
                  <a:schemeClr val="lt1"/>
                </a:highlight>
                <a:latin typeface="Arial"/>
                <a:ea typeface="Arial"/>
                <a:cs typeface="Arial"/>
                <a:sym typeface="Arial"/>
              </a:rPr>
              <a:t>Sustainable Farming Practices:</a:t>
            </a:r>
            <a:endParaRPr sz="1500">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Precision irrigation promotes optimal crop growth and minimize water wastage.</a:t>
            </a:r>
            <a:endParaRPr sz="16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b="1" lang="en" sz="1700" u="sng">
                <a:solidFill>
                  <a:srgbClr val="000000"/>
                </a:solidFill>
                <a:highlight>
                  <a:schemeClr val="lt1"/>
                </a:highlight>
                <a:latin typeface="Arial"/>
                <a:ea typeface="Arial"/>
                <a:cs typeface="Arial"/>
                <a:sym typeface="Arial"/>
              </a:rPr>
              <a:t>Direct Support and Ongoing Analytics:</a:t>
            </a:r>
            <a:endParaRPr b="1" sz="1700" u="sng">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Comprehensive support beyond product delivery.</a:t>
            </a:r>
            <a:endParaRPr sz="1600">
              <a:solidFill>
                <a:srgbClr val="000000"/>
              </a:solidFill>
              <a:highlight>
                <a:schemeClr val="lt1"/>
              </a:highlight>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Subscription-based services for direct assistance.</a:t>
            </a:r>
            <a:endParaRPr b="1" sz="2000">
              <a:solidFill>
                <a:srgbClr val="000000"/>
              </a:solidFill>
              <a:highlight>
                <a:schemeClr val="lt1"/>
              </a:highlight>
              <a:latin typeface="Arial"/>
              <a:ea typeface="Arial"/>
              <a:cs typeface="Arial"/>
              <a:sym typeface="Arial"/>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49" name="Google Shape;149;p22"/>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3"/>
          <p:cNvSpPr txBox="1"/>
          <p:nvPr/>
        </p:nvSpPr>
        <p:spPr>
          <a:xfrm>
            <a:off x="594900" y="367150"/>
            <a:ext cx="85491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Business Concept	</a:t>
            </a:r>
            <a:endParaRPr b="1" sz="3000"/>
          </a:p>
        </p:txBody>
      </p:sp>
      <p:sp>
        <p:nvSpPr>
          <p:cNvPr id="156" name="Google Shape;156;p23"/>
          <p:cNvSpPr txBox="1"/>
          <p:nvPr/>
        </p:nvSpPr>
        <p:spPr>
          <a:xfrm>
            <a:off x="386275" y="982450"/>
            <a:ext cx="7819800" cy="38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b="1" lang="en" sz="1800"/>
              <a:t>Product</a:t>
            </a:r>
            <a:r>
              <a:rPr lang="en" sz="1800"/>
              <a:t> : Our core product is a comprehensive agricultural IoT system that integrates sensors, data analytics, and remote control through a user-friendly mobile app. The system is designed to monitor soil conditions, analyze environmental factors, and automate irrigation.</a:t>
            </a:r>
            <a:endParaRPr sz="1800"/>
          </a:p>
          <a:p>
            <a:pPr indent="-342900" lvl="0" marL="457200" rtl="0" algn="l">
              <a:lnSpc>
                <a:spcPct val="115000"/>
              </a:lnSpc>
              <a:spcBef>
                <a:spcPts val="0"/>
              </a:spcBef>
              <a:spcAft>
                <a:spcPts val="0"/>
              </a:spcAft>
              <a:buSzPts val="1800"/>
              <a:buFont typeface="Times New Roman"/>
              <a:buChar char="●"/>
            </a:pPr>
            <a:r>
              <a:rPr b="1" lang="en" sz="1800"/>
              <a:t>Market Opportunity</a:t>
            </a:r>
            <a:r>
              <a:rPr lang="en" sz="1800"/>
              <a:t> : The global agricultural industry faces challenges related to water scarcity, increasing demand for food, and the need for sustainable farming practices. Our solution addresses these challenges by providing efficient and precise irrigation control.</a:t>
            </a:r>
            <a:endParaRPr sz="1800"/>
          </a:p>
          <a:p>
            <a:pPr indent="-342900" lvl="0" marL="457200" rtl="0" algn="l">
              <a:lnSpc>
                <a:spcPct val="115000"/>
              </a:lnSpc>
              <a:spcBef>
                <a:spcPts val="0"/>
              </a:spcBef>
              <a:spcAft>
                <a:spcPts val="0"/>
              </a:spcAft>
              <a:buSzPts val="1800"/>
              <a:buChar char="●"/>
            </a:pPr>
            <a:r>
              <a:rPr b="1" lang="en" sz="1800"/>
              <a:t>Target Audience</a:t>
            </a:r>
            <a:r>
              <a:rPr lang="en" sz="1800"/>
              <a:t> : Our primary customers include farmers, agronomists, and agricultural enterprises. We aim to serve both small-scale and large-scale farming operations.</a:t>
            </a:r>
            <a:endParaRPr sz="1800"/>
          </a:p>
          <a:p>
            <a:pPr indent="0" lvl="0" marL="457200" rtl="0" algn="l">
              <a:spcBef>
                <a:spcPts val="0"/>
              </a:spcBef>
              <a:spcAft>
                <a:spcPts val="0"/>
              </a:spcAft>
              <a:buNone/>
            </a:pPr>
            <a:r>
              <a:t/>
            </a:r>
            <a:endParaRPr sz="1800">
              <a:solidFill>
                <a:srgbClr val="1A1A1A"/>
              </a:solidFill>
              <a:latin typeface="Open Sans"/>
              <a:ea typeface="Open Sans"/>
              <a:cs typeface="Open Sans"/>
              <a:sym typeface="Open Sans"/>
            </a:endParaRPr>
          </a:p>
        </p:txBody>
      </p:sp>
      <p:pic>
        <p:nvPicPr>
          <p:cNvPr id="157" name="Google Shape;157;p23"/>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224700" y="831375"/>
            <a:ext cx="8520600" cy="370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Farmers</a:t>
            </a:r>
            <a:r>
              <a:rPr lang="en" sz="1900">
                <a:solidFill>
                  <a:srgbClr val="000000"/>
                </a:solidFill>
                <a:highlight>
                  <a:schemeClr val="lt1"/>
                </a:highlight>
                <a:latin typeface="Arial"/>
                <a:ea typeface="Arial"/>
                <a:cs typeface="Arial"/>
                <a:sym typeface="Arial"/>
              </a:rPr>
              <a:t>: This helps farmers grow more crops and save money by using just the right amount of water, and they can control it from their phones.</a:t>
            </a:r>
            <a:endParaRPr sz="19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Environment</a:t>
            </a:r>
            <a:r>
              <a:rPr lang="en" sz="1900">
                <a:solidFill>
                  <a:srgbClr val="000000"/>
                </a:solidFill>
                <a:highlight>
                  <a:schemeClr val="lt1"/>
                </a:highlight>
                <a:latin typeface="Arial"/>
                <a:ea typeface="Arial"/>
                <a:cs typeface="Arial"/>
                <a:sym typeface="Arial"/>
              </a:rPr>
              <a:t>: It helps farms be kind to the environment by using water wisely.</a:t>
            </a:r>
            <a:endParaRPr sz="19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Technology Providers</a:t>
            </a:r>
            <a:r>
              <a:rPr lang="en" sz="1900">
                <a:solidFill>
                  <a:srgbClr val="000000"/>
                </a:solidFill>
                <a:highlight>
                  <a:schemeClr val="lt1"/>
                </a:highlight>
                <a:latin typeface="Arial"/>
                <a:ea typeface="Arial"/>
                <a:cs typeface="Arial"/>
                <a:sym typeface="Arial"/>
              </a:rPr>
              <a:t>: Companies that make smart farming tools can sell more and make new and better things.</a:t>
            </a:r>
            <a:endParaRPr sz="19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Government and Leaders</a:t>
            </a:r>
            <a:r>
              <a:rPr lang="en" sz="1900">
                <a:solidFill>
                  <a:srgbClr val="000000"/>
                </a:solidFill>
                <a:highlight>
                  <a:schemeClr val="lt1"/>
                </a:highlight>
                <a:latin typeface="Arial"/>
                <a:ea typeface="Arial"/>
                <a:cs typeface="Arial"/>
                <a:sym typeface="Arial"/>
              </a:rPr>
              <a:t>: Leaders help farmers use these smart tools and like them because they're good for the environment.</a:t>
            </a:r>
            <a:endParaRPr sz="19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Researchers and Schools</a:t>
            </a:r>
            <a:r>
              <a:rPr lang="en" sz="1900">
                <a:solidFill>
                  <a:srgbClr val="000000"/>
                </a:solidFill>
                <a:highlight>
                  <a:schemeClr val="lt1"/>
                </a:highlight>
                <a:latin typeface="Arial"/>
                <a:ea typeface="Arial"/>
                <a:cs typeface="Arial"/>
                <a:sym typeface="Arial"/>
              </a:rPr>
              <a:t>: People who study farming can learn new things and work with companies to make farming even better.</a:t>
            </a:r>
            <a:endParaRPr sz="1900">
              <a:solidFill>
                <a:srgbClr val="000000"/>
              </a:solidFill>
              <a:highlight>
                <a:schemeClr val="lt1"/>
              </a:highlight>
              <a:latin typeface="Arial"/>
              <a:ea typeface="Arial"/>
              <a:cs typeface="Arial"/>
              <a:sym typeface="Arial"/>
            </a:endParaRPr>
          </a:p>
          <a:p>
            <a:pPr indent="-349250" lvl="0" marL="457200" rtl="0" algn="l">
              <a:spcBef>
                <a:spcPts val="0"/>
              </a:spcBef>
              <a:spcAft>
                <a:spcPts val="0"/>
              </a:spcAft>
              <a:buClr>
                <a:srgbClr val="000000"/>
              </a:buClr>
              <a:buSzPts val="1900"/>
              <a:buFont typeface="Roboto"/>
              <a:buAutoNum type="arabicPeriod"/>
            </a:pPr>
            <a:r>
              <a:rPr b="1" lang="en" sz="1900">
                <a:solidFill>
                  <a:srgbClr val="000000"/>
                </a:solidFill>
                <a:highlight>
                  <a:schemeClr val="lt1"/>
                </a:highlight>
                <a:latin typeface="Arial"/>
                <a:ea typeface="Arial"/>
                <a:cs typeface="Arial"/>
                <a:sym typeface="Arial"/>
              </a:rPr>
              <a:t>Supply Chain</a:t>
            </a:r>
            <a:r>
              <a:rPr lang="en" sz="1900">
                <a:solidFill>
                  <a:srgbClr val="000000"/>
                </a:solidFill>
                <a:highlight>
                  <a:schemeClr val="lt1"/>
                </a:highlight>
                <a:latin typeface="Arial"/>
                <a:ea typeface="Arial"/>
                <a:cs typeface="Arial"/>
                <a:sym typeface="Arial"/>
              </a:rPr>
              <a:t>: The way we get food from farms to our tables becomes more stable and works better.</a:t>
            </a:r>
            <a:endParaRPr sz="2500">
              <a:highlight>
                <a:schemeClr val="lt1"/>
              </a:highlight>
              <a:latin typeface="Arial"/>
              <a:ea typeface="Arial"/>
              <a:cs typeface="Arial"/>
              <a:sym typeface="Arial"/>
            </a:endParaRPr>
          </a:p>
        </p:txBody>
      </p:sp>
      <p:sp>
        <p:nvSpPr>
          <p:cNvPr id="163" name="Google Shape;16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4"/>
          <p:cNvSpPr txBox="1"/>
          <p:nvPr>
            <p:ph type="title"/>
          </p:nvPr>
        </p:nvSpPr>
        <p:spPr>
          <a:xfrm>
            <a:off x="597150" y="1631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Potential Benefits</a:t>
            </a:r>
            <a:endParaRPr sz="3000"/>
          </a:p>
        </p:txBody>
      </p:sp>
      <p:pic>
        <p:nvPicPr>
          <p:cNvPr id="165" name="Google Shape;165;p24"/>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4294967295" type="ctrTitle"/>
          </p:nvPr>
        </p:nvSpPr>
        <p:spPr>
          <a:xfrm>
            <a:off x="727950" y="2038950"/>
            <a:ext cx="7688100" cy="106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5000">
                <a:solidFill>
                  <a:srgbClr val="000000"/>
                </a:solidFill>
                <a:latin typeface="Arial"/>
                <a:ea typeface="Arial"/>
                <a:cs typeface="Arial"/>
                <a:sym typeface="Arial"/>
              </a:rPr>
              <a:t>THANK Y</a:t>
            </a:r>
            <a:r>
              <a:rPr lang="en" sz="5000">
                <a:solidFill>
                  <a:srgbClr val="000000"/>
                </a:solidFill>
                <a:latin typeface="Arial"/>
                <a:ea typeface="Arial"/>
                <a:cs typeface="Arial"/>
                <a:sym typeface="Arial"/>
              </a:rPr>
              <a:t>O</a:t>
            </a:r>
            <a:r>
              <a:rPr lang="en" sz="5000">
                <a:solidFill>
                  <a:srgbClr val="000000"/>
                </a:solidFill>
                <a:latin typeface="Arial"/>
                <a:ea typeface="Arial"/>
                <a:cs typeface="Arial"/>
                <a:sym typeface="Arial"/>
              </a:rPr>
              <a:t>U</a:t>
            </a:r>
            <a:endParaRPr sz="5000"/>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72" name="Google Shape;172;p25"/>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620325" y="5181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Problem Statement</a:t>
            </a:r>
            <a:endParaRPr sz="3000"/>
          </a:p>
        </p:txBody>
      </p:sp>
      <p:sp>
        <p:nvSpPr>
          <p:cNvPr id="78" name="Google Shape;78;p14"/>
          <p:cNvSpPr txBox="1"/>
          <p:nvPr>
            <p:ph idx="1" type="body"/>
          </p:nvPr>
        </p:nvSpPr>
        <p:spPr>
          <a:xfrm>
            <a:off x="727650" y="1053300"/>
            <a:ext cx="7688700" cy="36318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Current farming methods lack precision in automation, leading to water wastage and suboptimal crop growth.</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Absence of instant soil data disrupts timely irrigation adjustments, affecting water conservation and agricultural productivity.</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Existing s</a:t>
            </a:r>
            <a:r>
              <a:rPr lang="en" sz="2000">
                <a:solidFill>
                  <a:srgbClr val="000000"/>
                </a:solidFill>
                <a:latin typeface="Arial"/>
                <a:ea typeface="Arial"/>
                <a:cs typeface="Arial"/>
                <a:sym typeface="Arial"/>
              </a:rPr>
              <a:t>ystems in farming fail to adapt dynamically, causing inconsistent water distribution and reduced agricultural efficiency.</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Monitoring farms from a significant distance poses a significant challenge.</a:t>
            </a:r>
            <a:endParaRPr sz="2000">
              <a:solidFill>
                <a:schemeClr val="dk2"/>
              </a:solidFill>
              <a:latin typeface="Arial"/>
              <a:ea typeface="Arial"/>
              <a:cs typeface="Arial"/>
              <a:sym typeface="Arial"/>
            </a:endParaRPr>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80" name="Google Shape;80;p14"/>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487625" y="1023900"/>
            <a:ext cx="7395900" cy="3754800"/>
          </a:xfrm>
          <a:prstGeom prst="rect">
            <a:avLst/>
          </a:prstGeom>
          <a:noFill/>
          <a:ln>
            <a:noFill/>
          </a:ln>
        </p:spPr>
        <p:txBody>
          <a:bodyPr anchorCtr="0" anchor="t" bIns="91425" lIns="91425" spcFirstLastPara="1" rIns="68950" wrap="square" tIns="91425">
            <a:noAutofit/>
          </a:bodyPr>
          <a:lstStyle/>
          <a:p>
            <a:pPr indent="-349250" lvl="0" marL="457200" rtl="0" algn="l">
              <a:lnSpc>
                <a:spcPct val="115000"/>
              </a:lnSpc>
              <a:spcBef>
                <a:spcPts val="0"/>
              </a:spcBef>
              <a:spcAft>
                <a:spcPts val="0"/>
              </a:spcAft>
              <a:buClr>
                <a:srgbClr val="1A1A1A"/>
              </a:buClr>
              <a:buSzPts val="1900"/>
              <a:buAutoNum type="arabicPeriod"/>
            </a:pPr>
            <a:r>
              <a:rPr lang="en" sz="1900">
                <a:solidFill>
                  <a:srgbClr val="1A1A1A"/>
                </a:solidFill>
                <a:highlight>
                  <a:srgbClr val="FFFFFF"/>
                </a:highlight>
              </a:rPr>
              <a:t>Jain Irrigation Systems :</a:t>
            </a:r>
            <a:r>
              <a:rPr lang="en" sz="1900">
                <a:solidFill>
                  <a:srgbClr val="1A1A1A"/>
                </a:solidFill>
                <a:highlight>
                  <a:srgbClr val="FFFFFF"/>
                </a:highlight>
                <a:uFill>
                  <a:noFill/>
                </a:uFill>
                <a:hlinkClick r:id="rId3">
                  <a:extLst>
                    <a:ext uri="{A12FA001-AC4F-418D-AE19-62706E023703}">
                      <ahyp:hlinkClr val="tx"/>
                    </a:ext>
                  </a:extLst>
                </a:hlinkClick>
              </a:rPr>
              <a:t> </a:t>
            </a:r>
            <a:r>
              <a:rPr lang="en" sz="1900" u="sng">
                <a:solidFill>
                  <a:srgbClr val="1A1A1A"/>
                </a:solidFill>
                <a:highlight>
                  <a:srgbClr val="FFFFFF"/>
                </a:highlight>
                <a:hlinkClick r:id="rId4">
                  <a:extLst>
                    <a:ext uri="{A12FA001-AC4F-418D-AE19-62706E023703}">
                      <ahyp:hlinkClr val="tx"/>
                    </a:ext>
                  </a:extLst>
                </a:hlinkClick>
              </a:rPr>
              <a:t>Jain Irrigation</a:t>
            </a:r>
            <a:endParaRPr sz="1900" u="sng">
              <a:solidFill>
                <a:srgbClr val="1A1A1A"/>
              </a:solidFill>
              <a:highlight>
                <a:srgbClr val="FFFFFF"/>
              </a:highlight>
            </a:endParaRPr>
          </a:p>
          <a:p>
            <a:pPr indent="-349250" lvl="0" marL="457200" rtl="0" algn="l">
              <a:lnSpc>
                <a:spcPct val="115000"/>
              </a:lnSpc>
              <a:spcBef>
                <a:spcPts val="0"/>
              </a:spcBef>
              <a:spcAft>
                <a:spcPts val="0"/>
              </a:spcAft>
              <a:buClr>
                <a:srgbClr val="1A1A1A"/>
              </a:buClr>
              <a:buSzPts val="1900"/>
              <a:buAutoNum type="arabicPeriod"/>
            </a:pPr>
            <a:r>
              <a:rPr lang="en" sz="1900">
                <a:solidFill>
                  <a:srgbClr val="1A1A1A"/>
                </a:solidFill>
                <a:highlight>
                  <a:srgbClr val="FFFFFF"/>
                </a:highlight>
              </a:rPr>
              <a:t>Netafim Irrigation India :</a:t>
            </a:r>
            <a:r>
              <a:rPr lang="en" sz="1900">
                <a:solidFill>
                  <a:srgbClr val="1A1A1A"/>
                </a:solidFill>
                <a:highlight>
                  <a:srgbClr val="FFFFFF"/>
                </a:highlight>
                <a:uFill>
                  <a:noFill/>
                </a:uFill>
                <a:hlinkClick r:id="rId5">
                  <a:extLst>
                    <a:ext uri="{A12FA001-AC4F-418D-AE19-62706E023703}">
                      <ahyp:hlinkClr val="tx"/>
                    </a:ext>
                  </a:extLst>
                </a:hlinkClick>
              </a:rPr>
              <a:t> </a:t>
            </a:r>
            <a:r>
              <a:rPr lang="en" sz="1900" u="sng">
                <a:solidFill>
                  <a:srgbClr val="1A1A1A"/>
                </a:solidFill>
                <a:highlight>
                  <a:srgbClr val="FFFFFF"/>
                </a:highlight>
                <a:hlinkClick r:id="rId6">
                  <a:extLst>
                    <a:ext uri="{A12FA001-AC4F-418D-AE19-62706E023703}">
                      <ahyp:hlinkClr val="tx"/>
                    </a:ext>
                  </a:extLst>
                </a:hlinkClick>
              </a:rPr>
              <a:t>Netafim</a:t>
            </a:r>
            <a:endParaRPr sz="1900" u="sng">
              <a:solidFill>
                <a:srgbClr val="1A1A1A"/>
              </a:solidFill>
              <a:highlight>
                <a:srgbClr val="FFFFFF"/>
              </a:highlight>
            </a:endParaRPr>
          </a:p>
          <a:p>
            <a:pPr indent="-349250" lvl="0" marL="457200" rtl="0" algn="l">
              <a:lnSpc>
                <a:spcPct val="115000"/>
              </a:lnSpc>
              <a:spcBef>
                <a:spcPts val="0"/>
              </a:spcBef>
              <a:spcAft>
                <a:spcPts val="0"/>
              </a:spcAft>
              <a:buClr>
                <a:srgbClr val="1A1A1A"/>
              </a:buClr>
              <a:buSzPts val="1900"/>
              <a:buAutoNum type="arabicPeriod"/>
            </a:pPr>
            <a:r>
              <a:rPr lang="en" sz="1900">
                <a:solidFill>
                  <a:srgbClr val="1A1A1A"/>
                </a:solidFill>
                <a:highlight>
                  <a:srgbClr val="FFFFFF"/>
                </a:highlight>
              </a:rPr>
              <a:t>Mahindra Agri Solutions :</a:t>
            </a:r>
            <a:r>
              <a:rPr lang="en" sz="1900">
                <a:solidFill>
                  <a:srgbClr val="1A1A1A"/>
                </a:solidFill>
                <a:highlight>
                  <a:srgbClr val="FFFFFF"/>
                </a:highlight>
                <a:uFill>
                  <a:noFill/>
                </a:uFill>
                <a:hlinkClick r:id="rId7">
                  <a:extLst>
                    <a:ext uri="{A12FA001-AC4F-418D-AE19-62706E023703}">
                      <ahyp:hlinkClr val="tx"/>
                    </a:ext>
                  </a:extLst>
                </a:hlinkClick>
              </a:rPr>
              <a:t> </a:t>
            </a:r>
            <a:r>
              <a:rPr lang="en" sz="1900" u="sng">
                <a:solidFill>
                  <a:srgbClr val="1A1A1A"/>
                </a:solidFill>
                <a:highlight>
                  <a:srgbClr val="FFFFFF"/>
                </a:highlight>
                <a:hlinkClick r:id="rId8">
                  <a:extLst>
                    <a:ext uri="{A12FA001-AC4F-418D-AE19-62706E023703}">
                      <ahyp:hlinkClr val="tx"/>
                    </a:ext>
                  </a:extLst>
                </a:hlinkClick>
              </a:rPr>
              <a:t>Mahindra Agri</a:t>
            </a:r>
            <a:endParaRPr sz="1900" u="sng">
              <a:solidFill>
                <a:srgbClr val="1A1A1A"/>
              </a:solidFill>
              <a:highlight>
                <a:srgbClr val="FFFFFF"/>
              </a:highlight>
            </a:endParaRPr>
          </a:p>
          <a:p>
            <a:pPr indent="0" lvl="0" marL="457200" rtl="0" algn="l">
              <a:lnSpc>
                <a:spcPct val="115000"/>
              </a:lnSpc>
              <a:spcBef>
                <a:spcPts val="1200"/>
              </a:spcBef>
              <a:spcAft>
                <a:spcPts val="1200"/>
              </a:spcAft>
              <a:buClr>
                <a:srgbClr val="000000"/>
              </a:buClr>
              <a:buSzPts val="1100"/>
              <a:buFont typeface="Arial"/>
              <a:buNone/>
            </a:pPr>
            <a:r>
              <a:rPr lang="en" sz="1900">
                <a:solidFill>
                  <a:srgbClr val="1A1A1A"/>
                </a:solidFill>
                <a:highlight>
                  <a:srgbClr val="FFFFFF"/>
                </a:highlight>
              </a:rPr>
              <a:t>Note : These companies have automated the drip irrigation system and not the canal irrigation system . We should be very specific about our solution since these companies are already experts in that area.The first company “Jain Irrigation Systems” automated the drip irrigation for all the crops including coconut,wheat. </a:t>
            </a:r>
            <a:endParaRPr sz="1900">
              <a:solidFill>
                <a:srgbClr val="1A1A1A"/>
              </a:solidFill>
            </a:endParaRPr>
          </a:p>
        </p:txBody>
      </p:sp>
      <p:sp>
        <p:nvSpPr>
          <p:cNvPr id="86" name="Google Shape;86;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95D46"/>
                </a:solidFill>
                <a:latin typeface="Open Sans"/>
                <a:ea typeface="Open Sans"/>
                <a:cs typeface="Open Sans"/>
                <a:sym typeface="Open Sans"/>
              </a:rPr>
              <a:t>‹#›</a:t>
            </a:fld>
            <a:endParaRPr sz="1000">
              <a:solidFill>
                <a:srgbClr val="695D46"/>
              </a:solidFill>
              <a:latin typeface="Open Sans"/>
              <a:ea typeface="Open Sans"/>
              <a:cs typeface="Open Sans"/>
              <a:sym typeface="Open Sans"/>
            </a:endParaRPr>
          </a:p>
        </p:txBody>
      </p:sp>
      <p:pic>
        <p:nvPicPr>
          <p:cNvPr id="87" name="Google Shape;87;p15"/>
          <p:cNvPicPr preferRelativeResize="0"/>
          <p:nvPr/>
        </p:nvPicPr>
        <p:blipFill rotWithShape="1">
          <a:blip r:embed="rId9">
            <a:alphaModFix/>
          </a:blip>
          <a:srcRect b="0" l="3849" r="3840" t="0"/>
          <a:stretch/>
        </p:blipFill>
        <p:spPr>
          <a:xfrm>
            <a:off x="119375" y="49575"/>
            <a:ext cx="317575" cy="317575"/>
          </a:xfrm>
          <a:prstGeom prst="rect">
            <a:avLst/>
          </a:prstGeom>
          <a:noFill/>
          <a:ln>
            <a:noFill/>
          </a:ln>
        </p:spPr>
      </p:pic>
      <p:sp>
        <p:nvSpPr>
          <p:cNvPr id="88" name="Google Shape;88;p15"/>
          <p:cNvSpPr txBox="1"/>
          <p:nvPr/>
        </p:nvSpPr>
        <p:spPr>
          <a:xfrm>
            <a:off x="487625" y="367150"/>
            <a:ext cx="8270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3000">
                <a:solidFill>
                  <a:srgbClr val="202124"/>
                </a:solidFill>
                <a:highlight>
                  <a:schemeClr val="lt1"/>
                </a:highlight>
              </a:rPr>
              <a:t>Existing  Solutions:</a:t>
            </a:r>
            <a:endParaRPr b="1" sz="3000">
              <a:solidFill>
                <a:schemeClr val="accent1"/>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727650" y="477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Solution</a:t>
            </a:r>
            <a:endParaRPr sz="3000">
              <a:latin typeface="Arial"/>
              <a:ea typeface="Arial"/>
              <a:cs typeface="Arial"/>
              <a:sym typeface="Arial"/>
            </a:endParaRPr>
          </a:p>
        </p:txBody>
      </p:sp>
      <p:sp>
        <p:nvSpPr>
          <p:cNvPr id="94" name="Google Shape;94;p16"/>
          <p:cNvSpPr txBox="1"/>
          <p:nvPr>
            <p:ph idx="1" type="body"/>
          </p:nvPr>
        </p:nvSpPr>
        <p:spPr>
          <a:xfrm>
            <a:off x="727650" y="1143325"/>
            <a:ext cx="7688700" cy="3519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Our innovative solution transforms agriculture by integrating advanced technology.</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Sensors deployed across fields monitor vital soil conditions, while a user-friendly IoT app allows remote irrigation control via smartphones or tablets. </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Preprocessed data, including crop type and soil specifications, are loaded in our system. </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This intelligent system analyzes environmental factors and activates water pumps and valves as needed. </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It ensures optimal irrigation, minimizing water wastage, and delivering precise water levels for each crop.</a:t>
            </a:r>
            <a:endParaRPr sz="2300">
              <a:solidFill>
                <a:srgbClr val="000000"/>
              </a:solidFill>
              <a:latin typeface="Arial"/>
              <a:ea typeface="Arial"/>
              <a:cs typeface="Arial"/>
              <a:sym typeface="Arial"/>
            </a:endParaRPr>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96" name="Google Shape;96;p16"/>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727650" y="5985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Uniqueness</a:t>
            </a:r>
            <a:endParaRPr sz="3000">
              <a:solidFill>
                <a:srgbClr val="000000"/>
              </a:solidFill>
              <a:latin typeface="Arial"/>
              <a:ea typeface="Arial"/>
              <a:cs typeface="Arial"/>
              <a:sym typeface="Arial"/>
            </a:endParaRPr>
          </a:p>
        </p:txBody>
      </p:sp>
      <p:sp>
        <p:nvSpPr>
          <p:cNvPr id="102" name="Google Shape;102;p17"/>
          <p:cNvSpPr txBox="1"/>
          <p:nvPr>
            <p:ph idx="1" type="body"/>
          </p:nvPr>
        </p:nvSpPr>
        <p:spPr>
          <a:xfrm>
            <a:off x="727650" y="1360725"/>
            <a:ext cx="7892700" cy="36219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Our product is developed with an algorithm to automate the water distribution in agricultural fields based on the crop requirement and field size.</a:t>
            </a:r>
            <a:endParaRPr sz="2100">
              <a:solidFill>
                <a:srgbClr val="000000"/>
              </a:solidFill>
              <a:latin typeface="Arial"/>
              <a:ea typeface="Arial"/>
              <a:cs typeface="Arial"/>
              <a:sym typeface="Arial"/>
            </a:endParaRPr>
          </a:p>
          <a:p>
            <a:pPr indent="-361950" lvl="0" marL="457200" rtl="0" algn="l">
              <a:lnSpc>
                <a:spcPct val="100000"/>
              </a:lnSpc>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Our system automates the entire irrigation process and makes it monitorable remotely.</a:t>
            </a:r>
            <a:endParaRPr sz="2100">
              <a:solidFill>
                <a:srgbClr val="000000"/>
              </a:solidFill>
              <a:latin typeface="Arial"/>
              <a:ea typeface="Arial"/>
              <a:cs typeface="Arial"/>
              <a:sym typeface="Arial"/>
            </a:endParaRPr>
          </a:p>
          <a:p>
            <a:pPr indent="-361950" lvl="0" marL="457200" rtl="0" algn="l">
              <a:lnSpc>
                <a:spcPct val="100000"/>
              </a:lnSpc>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Our system is preprocessed with data of all types of crops in India.So it can be feasible and used in real time applications.</a:t>
            </a:r>
            <a:endParaRPr sz="2100">
              <a:solidFill>
                <a:srgbClr val="000000"/>
              </a:solidFill>
              <a:latin typeface="Arial"/>
              <a:ea typeface="Arial"/>
              <a:cs typeface="Arial"/>
              <a:sym typeface="Arial"/>
            </a:endParaRPr>
          </a:p>
          <a:p>
            <a:pPr indent="-361950" lvl="0" marL="457200" rtl="0" algn="l">
              <a:lnSpc>
                <a:spcPct val="100000"/>
              </a:lnSpc>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Increase efficiency of irrigation, thus increasing groundwater level.</a:t>
            </a:r>
            <a:endParaRPr sz="2100">
              <a:solidFill>
                <a:srgbClr val="000000"/>
              </a:solidFill>
              <a:latin typeface="Arial"/>
              <a:ea typeface="Arial"/>
              <a:cs typeface="Arial"/>
              <a:sym typeface="Arial"/>
            </a:endParaRPr>
          </a:p>
          <a:p>
            <a:pPr indent="-361950" lvl="0" marL="457200" rtl="0" algn="l">
              <a:lnSpc>
                <a:spcPct val="100000"/>
              </a:lnSpc>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Promoting Make in India and Digital India in rural areas.</a:t>
            </a:r>
            <a:endParaRPr b="1" sz="24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100">
              <a:latin typeface="Arial"/>
              <a:ea typeface="Arial"/>
              <a:cs typeface="Arial"/>
              <a:sym typeface="Arial"/>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04" name="Google Shape;104;p17"/>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10" name="Google Shape;110;p18"/>
          <p:cNvSpPr txBox="1"/>
          <p:nvPr>
            <p:ph type="title"/>
          </p:nvPr>
        </p:nvSpPr>
        <p:spPr>
          <a:xfrm>
            <a:off x="727800" y="407513"/>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Challenges                   Overcome</a:t>
            </a:r>
            <a:endParaRPr sz="3000">
              <a:solidFill>
                <a:srgbClr val="000000"/>
              </a:solidFill>
              <a:latin typeface="Arial"/>
              <a:ea typeface="Arial"/>
              <a:cs typeface="Arial"/>
              <a:sym typeface="Arial"/>
            </a:endParaRPr>
          </a:p>
        </p:txBody>
      </p:sp>
      <p:sp>
        <p:nvSpPr>
          <p:cNvPr id="111" name="Google Shape;111;p18"/>
          <p:cNvSpPr txBox="1"/>
          <p:nvPr>
            <p:ph idx="1" type="body"/>
          </p:nvPr>
        </p:nvSpPr>
        <p:spPr>
          <a:xfrm>
            <a:off x="351300" y="1127588"/>
            <a:ext cx="4081500" cy="3608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00000"/>
              </a:lnSpc>
              <a:spcBef>
                <a:spcPts val="1500"/>
              </a:spcBef>
              <a:spcAft>
                <a:spcPts val="0"/>
              </a:spcAft>
              <a:buClr>
                <a:srgbClr val="000000"/>
              </a:buClr>
              <a:buSzPts val="2000"/>
              <a:buFont typeface="Arial"/>
              <a:buChar char="●"/>
            </a:pPr>
            <a:r>
              <a:rPr lang="en" sz="2000">
                <a:solidFill>
                  <a:srgbClr val="000000"/>
                </a:solidFill>
                <a:latin typeface="Arial"/>
                <a:ea typeface="Arial"/>
                <a:cs typeface="Arial"/>
                <a:sym typeface="Arial"/>
              </a:rPr>
              <a:t>Integrating advanced technology, sensors, and an IoT system can be expensive.</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Remote agricultural areas may have limited internet connectivity.</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Scaling the solution to different farm sizes and types while meeting specific needs.</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The product should undergo  regular maintenance.</a:t>
            </a:r>
            <a:endParaRPr sz="2000">
              <a:solidFill>
                <a:srgbClr val="000000"/>
              </a:solidFill>
              <a:latin typeface="Arial"/>
              <a:ea typeface="Arial"/>
              <a:cs typeface="Arial"/>
              <a:sym typeface="Arial"/>
            </a:endParaRPr>
          </a:p>
        </p:txBody>
      </p:sp>
      <p:sp>
        <p:nvSpPr>
          <p:cNvPr id="112" name="Google Shape;112;p18"/>
          <p:cNvSpPr txBox="1"/>
          <p:nvPr>
            <p:ph idx="4294967295" type="body"/>
          </p:nvPr>
        </p:nvSpPr>
        <p:spPr>
          <a:xfrm>
            <a:off x="4432800" y="1127588"/>
            <a:ext cx="4359900" cy="360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Buying and selling the hardware components in large scale rapidly decrease the product cost.</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GSM Module is used which can be accessed from any place.</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Our system is designed to take decisions based on the real time data.</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We would be providing regular technical support and services.</a:t>
            </a:r>
            <a:endParaRPr sz="2000">
              <a:solidFill>
                <a:srgbClr val="000000"/>
              </a:solidFill>
              <a:latin typeface="Arial"/>
              <a:ea typeface="Arial"/>
              <a:cs typeface="Arial"/>
              <a:sym typeface="Arial"/>
            </a:endParaRPr>
          </a:p>
        </p:txBody>
      </p:sp>
      <p:pic>
        <p:nvPicPr>
          <p:cNvPr id="113" name="Google Shape;113;p18"/>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27650" y="450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Market Size and Scalability</a:t>
            </a:r>
            <a:endParaRPr sz="3000"/>
          </a:p>
        </p:txBody>
      </p:sp>
      <p:sp>
        <p:nvSpPr>
          <p:cNvPr id="119" name="Google Shape;119;p19"/>
          <p:cNvSpPr txBox="1"/>
          <p:nvPr>
            <p:ph idx="1" type="body"/>
          </p:nvPr>
        </p:nvSpPr>
        <p:spPr>
          <a:xfrm>
            <a:off x="727650" y="1062850"/>
            <a:ext cx="7688700" cy="23205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There are 11.88Crores(approx) farmers in India.</a:t>
            </a:r>
            <a:endParaRPr sz="1900">
              <a:solidFill>
                <a:srgbClr val="000000"/>
              </a:solidFill>
              <a:latin typeface="Arial"/>
              <a:ea typeface="Arial"/>
              <a:cs typeface="Arial"/>
              <a:sym typeface="Arial"/>
            </a:endParaRPr>
          </a:p>
          <a:p>
            <a:pPr indent="-349250" lvl="0" marL="457200" rtl="0" algn="l">
              <a:lnSpc>
                <a:spcPct val="10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Among them over 68% of farmers are  own land yielders who grow a diverse range of crops including rice,sugarcane,  pulses,oilseeds,millets and other varieties of  fruits and vegetables.</a:t>
            </a:r>
            <a:endParaRPr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There is a huge market base for IOT and automation solutions in India and also Government is creating a beneficial environment for agricultural  business growth. </a:t>
            </a:r>
            <a:endParaRPr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Among the farmers in India,if 10% of farmers can buy our product, It makes a count of 1.18 crores. This huge demand in productivity of our product,reduces the cost to more than 45% from actual cost. </a:t>
            </a:r>
            <a:endParaRPr sz="1900">
              <a:solidFill>
                <a:srgbClr val="000000"/>
              </a:solidFill>
              <a:latin typeface="Arial"/>
              <a:ea typeface="Arial"/>
              <a:cs typeface="Arial"/>
              <a:sym typeface="Arial"/>
            </a:endParaRPr>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21" name="Google Shape;121;p19"/>
          <p:cNvSpPr txBox="1"/>
          <p:nvPr/>
        </p:nvSpPr>
        <p:spPr>
          <a:xfrm>
            <a:off x="-702175" y="623200"/>
            <a:ext cx="6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22" name="Google Shape;122;p19"/>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7650" y="450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000000"/>
                </a:solidFill>
                <a:latin typeface="Arial"/>
                <a:ea typeface="Arial"/>
                <a:cs typeface="Arial"/>
                <a:sym typeface="Arial"/>
              </a:rPr>
              <a:t>Market Strategy</a:t>
            </a:r>
            <a:endParaRPr sz="3000"/>
          </a:p>
        </p:txBody>
      </p:sp>
      <p:sp>
        <p:nvSpPr>
          <p:cNvPr id="128" name="Google Shape;128;p20"/>
          <p:cNvSpPr txBox="1"/>
          <p:nvPr>
            <p:ph idx="1" type="body"/>
          </p:nvPr>
        </p:nvSpPr>
        <p:spPr>
          <a:xfrm>
            <a:off x="727650" y="1062850"/>
            <a:ext cx="7688700" cy="3460200"/>
          </a:xfrm>
          <a:prstGeom prst="rect">
            <a:avLst/>
          </a:prstGeom>
        </p:spPr>
        <p:txBody>
          <a:bodyPr anchorCtr="0" anchor="t" bIns="91425" lIns="91425" spcFirstLastPara="1" rIns="91425" wrap="square" tIns="91425">
            <a:noAutofit/>
          </a:bodyPr>
          <a:lstStyle/>
          <a:p>
            <a:pPr indent="-349250" lvl="0" marL="457200" rtl="0" algn="l">
              <a:lnSpc>
                <a:spcPct val="107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Direct Sales :</a:t>
            </a:r>
            <a:r>
              <a:rPr lang="en" sz="1900">
                <a:solidFill>
                  <a:srgbClr val="000000"/>
                </a:solidFill>
                <a:latin typeface="Arial"/>
                <a:ea typeface="Arial"/>
                <a:cs typeface="Arial"/>
                <a:sym typeface="Arial"/>
              </a:rPr>
              <a:t> We will establish a direct sales team to target large-scale agricultural enterprises and offer customized solutions to meet their specific needs.</a:t>
            </a:r>
            <a:endParaRPr sz="1900">
              <a:solidFill>
                <a:srgbClr val="000000"/>
              </a:solidFill>
              <a:latin typeface="Arial"/>
              <a:ea typeface="Arial"/>
              <a:cs typeface="Arial"/>
              <a:sym typeface="Arial"/>
            </a:endParaRPr>
          </a:p>
          <a:p>
            <a:pPr indent="-349250" lvl="0" marL="457200" rtl="0" algn="l">
              <a:lnSpc>
                <a:spcPct val="107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Online Marketing :</a:t>
            </a:r>
            <a:r>
              <a:rPr lang="en" sz="1900">
                <a:solidFill>
                  <a:srgbClr val="000000"/>
                </a:solidFill>
                <a:latin typeface="Arial"/>
                <a:ea typeface="Arial"/>
                <a:cs typeface="Arial"/>
                <a:sym typeface="Arial"/>
              </a:rPr>
              <a:t> Utilize online marketing strategies, including social media, content marketing, and SEO, to reach a broader audience, including individual farmers and smaller agricultural businesses.</a:t>
            </a:r>
            <a:endParaRPr sz="1900">
              <a:solidFill>
                <a:srgbClr val="000000"/>
              </a:solidFill>
              <a:latin typeface="Arial"/>
              <a:ea typeface="Arial"/>
              <a:cs typeface="Arial"/>
              <a:sym typeface="Arial"/>
            </a:endParaRPr>
          </a:p>
          <a:p>
            <a:pPr indent="-349250" lvl="0" marL="457200" rtl="0" algn="l">
              <a:lnSpc>
                <a:spcPct val="107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Partnerships :</a:t>
            </a:r>
            <a:r>
              <a:rPr lang="en" sz="1900">
                <a:solidFill>
                  <a:srgbClr val="000000"/>
                </a:solidFill>
                <a:latin typeface="Arial"/>
                <a:ea typeface="Arial"/>
                <a:cs typeface="Arial"/>
                <a:sym typeface="Arial"/>
              </a:rPr>
              <a:t> Collaborate with agricultural equipment suppliers and distributors to expand our market reach.</a:t>
            </a:r>
            <a:endParaRPr sz="1900">
              <a:solidFill>
                <a:srgbClr val="000000"/>
              </a:solidFill>
              <a:latin typeface="Arial"/>
              <a:ea typeface="Arial"/>
              <a:cs typeface="Arial"/>
              <a:sym typeface="Arial"/>
            </a:endParaRPr>
          </a:p>
        </p:txBody>
      </p:sp>
      <p:sp>
        <p:nvSpPr>
          <p:cNvPr id="129" name="Google Shape;1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30" name="Google Shape;130;p20"/>
          <p:cNvSpPr txBox="1"/>
          <p:nvPr/>
        </p:nvSpPr>
        <p:spPr>
          <a:xfrm>
            <a:off x="-7669475" y="1917950"/>
            <a:ext cx="6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31" name="Google Shape;131;p20"/>
          <p:cNvPicPr preferRelativeResize="0"/>
          <p:nvPr/>
        </p:nvPicPr>
        <p:blipFill rotWithShape="1">
          <a:blip r:embed="rId3">
            <a:alphaModFix/>
          </a:blip>
          <a:srcRect b="0" l="3849" r="3840" t="0"/>
          <a:stretch/>
        </p:blipFill>
        <p:spPr>
          <a:xfrm>
            <a:off x="68700" y="49575"/>
            <a:ext cx="317575" cy="31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647370" y="379475"/>
            <a:ext cx="69366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000000"/>
                </a:solidFill>
              </a:rPr>
              <a:t>Real-Time User Research</a:t>
            </a:r>
            <a:endParaRPr b="1" sz="3000">
              <a:solidFill>
                <a:srgbClr val="EF6C00"/>
              </a:solidFill>
            </a:endParaRPr>
          </a:p>
        </p:txBody>
      </p:sp>
      <p:sp>
        <p:nvSpPr>
          <p:cNvPr id="137" name="Google Shape;137;p21"/>
          <p:cNvSpPr txBox="1"/>
          <p:nvPr/>
        </p:nvSpPr>
        <p:spPr>
          <a:xfrm>
            <a:off x="469076" y="994275"/>
            <a:ext cx="8006400" cy="23205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Arial"/>
              <a:buChar char="●"/>
            </a:pPr>
            <a:r>
              <a:rPr lang="en" sz="1900"/>
              <a:t>We went to the nearby farms and implemented some sensors in the farm to get the training set of data for our algorithm . </a:t>
            </a:r>
            <a:endParaRPr sz="1900"/>
          </a:p>
          <a:p>
            <a:pPr indent="-349250" lvl="0" marL="457200" rtl="0" algn="just">
              <a:spcBef>
                <a:spcPts val="0"/>
              </a:spcBef>
              <a:spcAft>
                <a:spcPts val="0"/>
              </a:spcAft>
              <a:buClr>
                <a:srgbClr val="000000"/>
              </a:buClr>
              <a:buSzPts val="1900"/>
              <a:buFont typeface="Open Sans"/>
              <a:buChar char="●"/>
            </a:pPr>
            <a:r>
              <a:rPr lang="en" sz="1900">
                <a:solidFill>
                  <a:srgbClr val="000000"/>
                </a:solidFill>
              </a:rPr>
              <a:t>We have been analyzing the data for almost six months.</a:t>
            </a:r>
            <a:endParaRPr sz="1900">
              <a:solidFill>
                <a:srgbClr val="000000"/>
              </a:solidFill>
            </a:endParaRPr>
          </a:p>
          <a:p>
            <a:pPr indent="-349250" lvl="0" marL="457200" rtl="0" algn="just">
              <a:spcBef>
                <a:spcPts val="0"/>
              </a:spcBef>
              <a:spcAft>
                <a:spcPts val="0"/>
              </a:spcAft>
              <a:buClr>
                <a:srgbClr val="000000"/>
              </a:buClr>
              <a:buSzPts val="1900"/>
              <a:buFont typeface="Open Sans"/>
              <a:buChar char="●"/>
            </a:pPr>
            <a:r>
              <a:rPr lang="en" sz="1900">
                <a:solidFill>
                  <a:srgbClr val="000000"/>
                </a:solidFill>
              </a:rPr>
              <a:t>From the survey we had conducted, We have improved our AI algorithms so that our product can be implemented for any type of crops.</a:t>
            </a:r>
            <a:endParaRPr sz="1900">
              <a:solidFill>
                <a:srgbClr val="000000"/>
              </a:solidFill>
            </a:endParaRPr>
          </a:p>
          <a:p>
            <a:pPr indent="0" lvl="0" marL="457200" rtl="0" algn="just">
              <a:spcBef>
                <a:spcPts val="0"/>
              </a:spcBef>
              <a:spcAft>
                <a:spcPts val="0"/>
              </a:spcAft>
              <a:buNone/>
            </a:pPr>
            <a:r>
              <a:t/>
            </a:r>
            <a:endParaRPr sz="1900"/>
          </a:p>
        </p:txBody>
      </p:sp>
      <p:sp>
        <p:nvSpPr>
          <p:cNvPr id="138" name="Google Shape;138;p21"/>
          <p:cNvSpPr txBox="1"/>
          <p:nvPr/>
        </p:nvSpPr>
        <p:spPr>
          <a:xfrm>
            <a:off x="8526125" y="4663224"/>
            <a:ext cx="4950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95D46"/>
                </a:solidFill>
                <a:latin typeface="Open Sans"/>
                <a:ea typeface="Open Sans"/>
                <a:cs typeface="Open Sans"/>
                <a:sym typeface="Open Sans"/>
              </a:rPr>
              <a:t>‹#›</a:t>
            </a:fld>
            <a:endParaRPr sz="1000">
              <a:solidFill>
                <a:srgbClr val="695D46"/>
              </a:solidFill>
              <a:latin typeface="Open Sans"/>
              <a:ea typeface="Open Sans"/>
              <a:cs typeface="Open Sans"/>
              <a:sym typeface="Open Sans"/>
            </a:endParaRPr>
          </a:p>
        </p:txBody>
      </p:sp>
      <p:pic>
        <p:nvPicPr>
          <p:cNvPr id="139" name="Google Shape;139;p21"/>
          <p:cNvPicPr preferRelativeResize="0"/>
          <p:nvPr/>
        </p:nvPicPr>
        <p:blipFill>
          <a:blip r:embed="rId3">
            <a:alphaModFix/>
          </a:blip>
          <a:stretch>
            <a:fillRect/>
          </a:stretch>
        </p:blipFill>
        <p:spPr>
          <a:xfrm>
            <a:off x="4365200" y="2789829"/>
            <a:ext cx="3869088" cy="2194279"/>
          </a:xfrm>
          <a:prstGeom prst="rect">
            <a:avLst/>
          </a:prstGeom>
          <a:noFill/>
          <a:ln>
            <a:noFill/>
          </a:ln>
        </p:spPr>
      </p:pic>
      <p:pic>
        <p:nvPicPr>
          <p:cNvPr id="140" name="Google Shape;140;p21"/>
          <p:cNvPicPr preferRelativeResize="0"/>
          <p:nvPr/>
        </p:nvPicPr>
        <p:blipFill rotWithShape="1">
          <a:blip r:embed="rId4">
            <a:alphaModFix/>
          </a:blip>
          <a:srcRect b="24759" l="0" r="0" t="34242"/>
          <a:stretch/>
        </p:blipFill>
        <p:spPr>
          <a:xfrm>
            <a:off x="1848055" y="2832542"/>
            <a:ext cx="2088161" cy="2108853"/>
          </a:xfrm>
          <a:prstGeom prst="rect">
            <a:avLst/>
          </a:prstGeom>
          <a:noFill/>
          <a:ln cap="flat" cmpd="sng" w="9525">
            <a:solidFill>
              <a:srgbClr val="1A1A1A"/>
            </a:solidFill>
            <a:prstDash val="solid"/>
            <a:round/>
            <a:headEnd len="sm" w="sm" type="none"/>
            <a:tailEnd len="sm" w="sm" type="none"/>
          </a:ln>
        </p:spPr>
      </p:pic>
      <p:pic>
        <p:nvPicPr>
          <p:cNvPr id="141" name="Google Shape;141;p21"/>
          <p:cNvPicPr preferRelativeResize="0"/>
          <p:nvPr/>
        </p:nvPicPr>
        <p:blipFill rotWithShape="1">
          <a:blip r:embed="rId5">
            <a:alphaModFix/>
          </a:blip>
          <a:srcRect b="0" l="3849" r="3840" t="0"/>
          <a:stretch/>
        </p:blipFill>
        <p:spPr>
          <a:xfrm>
            <a:off x="68700" y="49575"/>
            <a:ext cx="317575" cy="31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