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EBEF366-0978-49A8-AE57-C07F9C77CDDD}" type="datetimeFigureOut">
              <a:rPr lang="en-IN" smtClean="0"/>
              <a:pPr/>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241992B-015D-4AEC-A49A-50FFE79D1BC7}" type="slidenum">
              <a:rPr lang="en-IN" smtClean="0"/>
              <a:pPr/>
              <a:t>‹#›</a:t>
            </a:fld>
            <a:endParaRPr lang="en-IN"/>
          </a:p>
        </p:txBody>
      </p:sp>
    </p:spTree>
    <p:extLst>
      <p:ext uri="{BB962C8B-B14F-4D97-AF65-F5344CB8AC3E}">
        <p14:creationId xmlns:p14="http://schemas.microsoft.com/office/powerpoint/2010/main" xmlns="" val="562278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241992B-015D-4AEC-A49A-50FFE79D1BC7}" type="slidenum">
              <a:rPr lang="en-IN" smtClean="0"/>
              <a:pPr/>
              <a:t>10</a:t>
            </a:fld>
            <a:endParaRPr lang="en-IN"/>
          </a:p>
        </p:txBody>
      </p:sp>
    </p:spTree>
    <p:extLst>
      <p:ext uri="{BB962C8B-B14F-4D97-AF65-F5344CB8AC3E}">
        <p14:creationId xmlns:p14="http://schemas.microsoft.com/office/powerpoint/2010/main" xmlns="" val="1514400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1693914"/>
            <a:ext cx="6991376"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smtClean="0"/>
              <a:t>Deepesh</a:t>
            </a:r>
            <a:r>
              <a:rPr lang="en-IN" spc="15" dirty="0" smtClean="0"/>
              <a:t> </a:t>
            </a:r>
            <a:r>
              <a:rPr lang="en-IN" spc="15" dirty="0" err="1" smtClean="0"/>
              <a:t>Vikram</a:t>
            </a:r>
            <a:r>
              <a:rPr lang="en-IN" spc="15" dirty="0" smtClean="0"/>
              <a:t> K </a:t>
            </a:r>
            <a:r>
              <a:rPr lang="en-IN" spc="15" dirty="0" err="1" smtClean="0"/>
              <a:t>K</a:t>
            </a:r>
            <a:endParaRPr spc="15" dirty="0"/>
          </a:p>
        </p:txBody>
      </p:sp>
      <p:sp>
        <p:nvSpPr>
          <p:cNvPr id="8" name="object 8"/>
          <p:cNvSpPr txBox="1"/>
          <p:nvPr/>
        </p:nvSpPr>
        <p:spPr>
          <a:xfrm>
            <a:off x="4800600" y="2821622"/>
            <a:ext cx="48768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PERSONALIZED VOICE ASSISTANT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Demo</a:t>
            </a:r>
            <a:r>
              <a:rPr lang="en-IN" sz="2000" u="heavy" spc="-130" dirty="0">
                <a:solidFill>
                  <a:srgbClr val="006FC0"/>
                </a:solidFill>
                <a:uFill>
                  <a:solidFill>
                    <a:srgbClr val="006FC0"/>
                  </a:solidFill>
                </a:uFill>
                <a:latin typeface="Trebuchet MS"/>
                <a:cs typeface="Trebuchet MS"/>
              </a:rPr>
              <a:t> </a:t>
            </a:r>
            <a:r>
              <a:rPr lang="en-IN" sz="2000" u="heavy" spc="25" dirty="0">
                <a:solidFill>
                  <a:srgbClr val="006FC0"/>
                </a:solidFill>
                <a:uFill>
                  <a:solidFill>
                    <a:srgbClr val="006FC0"/>
                  </a:solidFill>
                </a:uFill>
                <a:latin typeface="Trebuchet MS"/>
                <a:cs typeface="Trebuchet MS"/>
              </a:rPr>
              <a:t>Link</a:t>
            </a:r>
            <a:endParaRPr lang="en-IN" sz="2000" dirty="0">
              <a:latin typeface="Trebuchet MS"/>
              <a:cs typeface="Trebuchet MS"/>
            </a:endParaRPr>
          </a:p>
        </p:txBody>
      </p:sp>
      <p:pic>
        <p:nvPicPr>
          <p:cNvPr id="15" name="Picture 14">
            <a:extLst>
              <a:ext uri="{FF2B5EF4-FFF2-40B4-BE49-F238E27FC236}">
                <a16:creationId xmlns:a16="http://schemas.microsoft.com/office/drawing/2014/main" xmlns="" id="{5C0B1717-DD8D-AA2A-E756-EC604386FA12}"/>
              </a:ext>
            </a:extLst>
          </p:cNvPr>
          <p:cNvPicPr>
            <a:picLocks noChangeAspect="1"/>
          </p:cNvPicPr>
          <p:nvPr/>
        </p:nvPicPr>
        <p:blipFill>
          <a:blip r:embed="rId4"/>
          <a:stretch>
            <a:fillRect/>
          </a:stretch>
        </p:blipFill>
        <p:spPr>
          <a:xfrm>
            <a:off x="381000" y="1038225"/>
            <a:ext cx="5791200" cy="2390775"/>
          </a:xfrm>
          <a:prstGeom prst="rect">
            <a:avLst/>
          </a:prstGeom>
        </p:spPr>
      </p:pic>
      <p:pic>
        <p:nvPicPr>
          <p:cNvPr id="17" name="Picture 16">
            <a:extLst>
              <a:ext uri="{FF2B5EF4-FFF2-40B4-BE49-F238E27FC236}">
                <a16:creationId xmlns:a16="http://schemas.microsoft.com/office/drawing/2014/main" xmlns="" id="{F75D651D-216C-8D2C-10FA-86C45318BA8C}"/>
              </a:ext>
            </a:extLst>
          </p:cNvPr>
          <p:cNvPicPr>
            <a:picLocks noChangeAspect="1"/>
          </p:cNvPicPr>
          <p:nvPr/>
        </p:nvPicPr>
        <p:blipFill>
          <a:blip r:embed="rId5"/>
          <a:stretch>
            <a:fillRect/>
          </a:stretch>
        </p:blipFill>
        <p:spPr>
          <a:xfrm>
            <a:off x="6629400" y="1484159"/>
            <a:ext cx="5095186" cy="4587875"/>
          </a:xfrm>
          <a:prstGeom prst="rect">
            <a:avLst/>
          </a:prstGeom>
        </p:spPr>
      </p:pic>
      <p:pic>
        <p:nvPicPr>
          <p:cNvPr id="19" name="Picture 18">
            <a:extLst>
              <a:ext uri="{FF2B5EF4-FFF2-40B4-BE49-F238E27FC236}">
                <a16:creationId xmlns:a16="http://schemas.microsoft.com/office/drawing/2014/main" xmlns="" id="{342BB899-938F-A367-42B4-1285F80ABDDD}"/>
              </a:ext>
            </a:extLst>
          </p:cNvPr>
          <p:cNvPicPr>
            <a:picLocks noChangeAspect="1"/>
          </p:cNvPicPr>
          <p:nvPr/>
        </p:nvPicPr>
        <p:blipFill>
          <a:blip r:embed="rId6"/>
          <a:stretch>
            <a:fillRect/>
          </a:stretch>
        </p:blipFill>
        <p:spPr>
          <a:xfrm>
            <a:off x="528254" y="3429000"/>
            <a:ext cx="5496692" cy="32361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18025" cy="3286797"/>
          </a:xfrm>
          <a:prstGeom prst="rect">
            <a:avLst/>
          </a:prstGeom>
        </p:spPr>
        <p:txBody>
          <a:bodyPr vert="horz" wrap="square" lIns="0" tIns="16510" rIns="0" bIns="0" rtlCol="0">
            <a:spAutoFit/>
          </a:bodyPr>
          <a:lstStyle/>
          <a:p>
            <a:pPr marL="12700">
              <a:lnSpc>
                <a:spcPct val="100000"/>
              </a:lnSpc>
              <a:spcBef>
                <a:spcPts val="130"/>
              </a:spcBef>
            </a:pPr>
            <a:r>
              <a:rPr lang="en-IN" sz="4250" dirty="0"/>
              <a:t>PERSONALIZED       VOICE ASSISTANT</a:t>
            </a:r>
            <a:br>
              <a:rPr lang="en-IN" sz="4250" dirty="0"/>
            </a:br>
            <a:r>
              <a:rPr lang="en-IN" sz="4250" dirty="0"/>
              <a:t/>
            </a:r>
            <a:br>
              <a:rPr lang="en-IN" sz="4250" dirty="0"/>
            </a:br>
            <a:r>
              <a:rPr lang="en-IN" sz="4250" dirty="0"/>
              <a:t/>
            </a:r>
            <a:br>
              <a:rPr lang="en-IN" sz="425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Personal Voice Assistant Technology ...">
            <a:extLst>
              <a:ext uri="{FF2B5EF4-FFF2-40B4-BE49-F238E27FC236}">
                <a16:creationId xmlns:a16="http://schemas.microsoft.com/office/drawing/2014/main" xmlns="" id="{284E92A8-3AB9-7435-FF2C-590D05EFB27C}"/>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581401" y="2457449"/>
            <a:ext cx="5181600" cy="357092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rot="150391">
            <a:off x="10129730" y="4262409"/>
            <a:ext cx="419490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26677" y="533400"/>
            <a:ext cx="10568376" cy="5061001"/>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r>
              <a:rPr lang="en-IN" dirty="0"/>
              <a:t/>
            </a:r>
            <a:br>
              <a:rPr lang="en-IN" dirty="0"/>
            </a:br>
            <a:r>
              <a:rPr lang="en-US" sz="2000" b="0" dirty="0"/>
              <a:t>1. Understanding User Preferences: Analyze user interactions to comprehend preferences in music, news, and other content.</a:t>
            </a:r>
            <a:br>
              <a:rPr lang="en-US" sz="2000" b="0" dirty="0"/>
            </a:br>
            <a:r>
              <a:rPr lang="en-US" sz="2000" b="0" dirty="0"/>
              <a:t/>
            </a:r>
            <a:br>
              <a:rPr lang="en-US" sz="2000" b="0" dirty="0"/>
            </a:br>
            <a:r>
              <a:rPr lang="en-US" sz="2000" b="0" dirty="0"/>
              <a:t>2. Tailored Recommendations: Provide personalized recommendations based on past interactions and user preferences.</a:t>
            </a:r>
            <a:br>
              <a:rPr lang="en-US" sz="2000" b="0" dirty="0"/>
            </a:br>
            <a:r>
              <a:rPr lang="en-US" sz="2000" b="0" dirty="0"/>
              <a:t/>
            </a:r>
            <a:br>
              <a:rPr lang="en-US" sz="2000" b="0" dirty="0"/>
            </a:br>
            <a:r>
              <a:rPr lang="en-US" sz="2000" b="0" dirty="0"/>
              <a:t>3. Adaptive Learning: Continuously learn from user feedback and adapt responses to better suit individual needs.</a:t>
            </a:r>
            <a:br>
              <a:rPr lang="en-US" sz="2000" b="0" dirty="0"/>
            </a:br>
            <a:r>
              <a:rPr lang="en-US" sz="2000" b="0" dirty="0"/>
              <a:t/>
            </a:r>
            <a:br>
              <a:rPr lang="en-US" sz="2000" b="0" dirty="0"/>
            </a:br>
            <a:r>
              <a:rPr lang="en-US" sz="2000" b="0" dirty="0"/>
              <a:t>4. Contextual Understanding: Utilize contextual cues to anticipate user needs and deliver more relevant responses.</a:t>
            </a:r>
            <a:br>
              <a:rPr lang="en-US" sz="2000" b="0" dirty="0"/>
            </a:br>
            <a:r>
              <a:rPr lang="en-US" sz="2000" b="0" dirty="0"/>
              <a:t/>
            </a:r>
            <a:br>
              <a:rPr lang="en-US" sz="2000" b="0" dirty="0"/>
            </a:br>
            <a:r>
              <a:rPr lang="en-US" sz="2000" b="0" dirty="0"/>
              <a:t>5. Privacy Protection: Ensure strict privacy measures are in place to safeguard user data while offering personalized experiences.</a:t>
            </a:r>
            <a:endParaRPr sz="20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90728" cy="32637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r>
            <a:br>
              <a:rPr lang="en-IN" sz="4250" spc="10" dirty="0"/>
            </a:br>
            <a:r>
              <a:rPr lang="en-IN" sz="4250" spc="10" dirty="0"/>
              <a:t/>
            </a:r>
            <a:br>
              <a:rPr lang="en-IN" sz="4250" spc="10" dirty="0"/>
            </a:br>
            <a:r>
              <a:rPr lang="en-US" sz="1800" b="0" spc="10" dirty="0"/>
              <a:t>The challenge of personalized voice assistants lies in effectively interpreting user preferences, habits, and context in real-time interactions while maintaining privacy. Ensuring seamless integration across devices and platforms further complicates the development process. Additionally, optimizing user engagement and satisfaction while managing ethical considerations poses another significant challenge.</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3074" name="Picture 2" descr="Personal voice assistant. voice ...">
            <a:extLst>
              <a:ext uri="{FF2B5EF4-FFF2-40B4-BE49-F238E27FC236}">
                <a16:creationId xmlns:a16="http://schemas.microsoft.com/office/drawing/2014/main" xmlns="" id="{5E1E98B6-908A-DBE5-366F-8E6CD0411E6A}"/>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602230" y="4038600"/>
            <a:ext cx="4408170" cy="25146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337425" cy="298671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IN" sz="4250" spc="-20" dirty="0"/>
              <a:t/>
            </a:r>
            <a:br>
              <a:rPr lang="en-IN" sz="4250" spc="-20" dirty="0"/>
            </a:br>
            <a:r>
              <a:rPr lang="en-IN" sz="4250" spc="-20" dirty="0"/>
              <a:t/>
            </a:r>
            <a:br>
              <a:rPr lang="en-IN" sz="4250" spc="-20" dirty="0"/>
            </a:br>
            <a:r>
              <a:rPr lang="en-US" sz="1800" b="0" spc="-20" dirty="0"/>
              <a:t>The project aims to develop a personalized voice assistant leveraging natural language processing and machine learning techniques. Key objectives include accurately understanding user preferences, adapting responses dynamically, and ensuring data privacy. The project will integrate across various platforms and devices, focusing on optimizing user engagement while addressing ethical considerations.</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50" name="Picture 2" descr="mmirthula02/AI-Personal-Voice-assistant ...">
            <a:extLst>
              <a:ext uri="{FF2B5EF4-FFF2-40B4-BE49-F238E27FC236}">
                <a16:creationId xmlns:a16="http://schemas.microsoft.com/office/drawing/2014/main" xmlns="" id="{6BD603E5-F447-1617-F8AC-B5477114A5D6}"/>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886200" y="3962400"/>
            <a:ext cx="4295775" cy="24955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487954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r>
            <a:br>
              <a:rPr lang="en-IN" sz="3200" spc="5" dirty="0"/>
            </a:br>
            <a:r>
              <a:rPr lang="en-IN" sz="3200" spc="5" dirty="0"/>
              <a:t/>
            </a:r>
            <a:br>
              <a:rPr lang="en-IN" sz="3200" spc="5" dirty="0"/>
            </a:br>
            <a:r>
              <a:rPr lang="en-US" sz="1800" b="0" spc="5" dirty="0"/>
              <a:t>The end users of the personalized voice assistant could encompass a broad spectrum of individuals, including consumers, professionals, and organizations across various industries. Consumers may use it for daily tasks, such as managing schedules, accessing entertainment, and controlling smart home devices. Professionals could leverage it for productivity-enhancing activities like scheduling meetings, conducting research, and accessing relevant information hands-free. Organizations might integrate it into customer service operations, improving responsiveness and enhancing user experiences. Overall, the end users range from individual consumers to business entities seeking efficient and personalized voice-enabled solutions.</a:t>
            </a:r>
            <a:endParaRPr sz="18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4098" name="Picture 2" descr="build your personal voice assistant ...">
            <a:extLst>
              <a:ext uri="{FF2B5EF4-FFF2-40B4-BE49-F238E27FC236}">
                <a16:creationId xmlns:a16="http://schemas.microsoft.com/office/drawing/2014/main" xmlns="" id="{9BC26556-E4E4-37FF-2AE0-DB948788D65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81800" y="2286000"/>
            <a:ext cx="3581400" cy="25527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988862" cy="1121461"/>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IN" sz="3600" dirty="0"/>
              <a:t/>
            </a:r>
            <a:br>
              <a:rPr lang="en-IN"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4" name="Rectangle 5">
            <a:extLst>
              <a:ext uri="{FF2B5EF4-FFF2-40B4-BE49-F238E27FC236}">
                <a16:creationId xmlns:a16="http://schemas.microsoft.com/office/drawing/2014/main" xmlns="" id="{49F900E1-2C4D-1749-1B2F-F2A6423568E9}"/>
              </a:ext>
            </a:extLst>
          </p:cNvPr>
          <p:cNvSpPr>
            <a:spLocks noChangeArrowheads="1"/>
          </p:cNvSpPr>
          <p:nvPr/>
        </p:nvSpPr>
        <p:spPr bwMode="auto">
          <a:xfrm>
            <a:off x="0" y="-4665037"/>
            <a:ext cx="8763000" cy="97872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Our solution is a highly customizable and intelligent voice assistant that understands user preferences, adapts responses accordingly, and prioritizes data privacy. By employing cutting-edge natural language processing and machine learning techniques, our voice assistant offers a seamless and personalized experience across various platforms and devices. Its value proposition lies in its ability to streamline tasks, enhance productivity, and provide tailored recommendations while prioritizing user privacy and security. Whether for individual users seeking convenience in daily tasks or organizations aiming to optimize efficiency and customer interactions, our personalized voice assistant offers unmatched value in today's digital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xmlns="" id="{EDC6F547-B7D0-A157-8679-9DCBAFD1B716}"/>
              </a:ext>
            </a:extLst>
          </p:cNvPr>
          <p:cNvSpPr>
            <a:spLocks noChangeArrowheads="1"/>
          </p:cNvSpPr>
          <p:nvPr/>
        </p:nvSpPr>
        <p:spPr bwMode="auto">
          <a:xfrm>
            <a:off x="-1" y="-323165"/>
            <a:ext cx="410599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Söhne"/>
              </a:rPr>
              <a:t/>
            </a:r>
            <a:br>
              <a:rPr kumimoji="0" lang="en-US" altLang="en-US" sz="1800" b="0" i="0" u="none" strike="noStrike" cap="none" normalizeH="0" baseline="0">
                <a:ln>
                  <a:noFill/>
                </a:ln>
                <a:solidFill>
                  <a:srgbClr val="000000"/>
                </a:solidFill>
                <a:effectLst/>
                <a:latin typeface="Arial" panose="020B0604020202020204" pitchFamily="34" charset="0"/>
                <a:ea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857561" y="3198519"/>
            <a:ext cx="2466975" cy="3419475"/>
          </a:xfrm>
          <a:prstGeom prst="rect">
            <a:avLst/>
          </a:prstGeom>
        </p:spPr>
      </p:pic>
      <p:sp>
        <p:nvSpPr>
          <p:cNvPr id="7" name="object 7"/>
          <p:cNvSpPr txBox="1">
            <a:spLocks noGrp="1"/>
          </p:cNvSpPr>
          <p:nvPr>
            <p:ph type="title"/>
          </p:nvPr>
        </p:nvSpPr>
        <p:spPr>
          <a:xfrm>
            <a:off x="739775" y="654938"/>
            <a:ext cx="8117786" cy="409471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r>
              <a:rPr lang="en-IN" sz="4250" spc="20" dirty="0"/>
              <a:t/>
            </a:r>
            <a:br>
              <a:rPr lang="en-IN" sz="4250" spc="20" dirty="0"/>
            </a:br>
            <a:r>
              <a:rPr lang="en-IN" sz="4250" spc="20" dirty="0"/>
              <a:t/>
            </a:r>
            <a:br>
              <a:rPr lang="en-IN" sz="4250" spc="20" dirty="0"/>
            </a:br>
            <a:r>
              <a:rPr lang="en-US" sz="1800" b="0" spc="20" dirty="0"/>
              <a:t>The "wow" factor in our solution lies in its ability to intuitively anticipate user needs and preferences, providing a truly personalized experience that feels almost human-like in its understanding and responsiveness. By continuously learning and adapting to user interactions, our voice assistant becomes a trusted companion, effortlessly simplifying tasks and enhancing productivity. Its seamless integration across platforms and devices ensures accessibility wherever and whenever users need assistance. Moreover, our unwavering commitment to privacy and security sets us apart, offering users peace of mind while enjoying the convenience and efficiency of our innovative voice assistant solution.</a:t>
            </a:r>
            <a:endParaRPr sz="18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5813427" cy="3149580"/>
          </a:xfrm>
          <a:prstGeom prst="rect">
            <a:avLst/>
          </a:prstGeom>
        </p:spPr>
        <p:txBody>
          <a:bodyPr vert="horz" wrap="square" lIns="0" tIns="12700" rIns="0" bIns="0" rtlCol="0">
            <a:spAutoFit/>
          </a:bodyPr>
          <a:lstStyle/>
          <a:p>
            <a:pPr marL="12700">
              <a:lnSpc>
                <a:spcPct val="100000"/>
              </a:lnSpc>
              <a:spcBef>
                <a:spcPts val="100"/>
              </a:spcBef>
            </a:pPr>
            <a:r>
              <a:rPr lang="en-US" b="0" i="0" dirty="0">
                <a:solidFill>
                  <a:srgbClr val="0D0D0D"/>
                </a:solidFill>
                <a:effectLst/>
                <a:latin typeface="Söhne"/>
              </a:rPr>
              <a:t>In the modeling phase of developing a personalized voice assistant, we employ various techniques and approaches to create a robust system that accurately understands user inputs and provides relevant responses. This involves:</a:t>
            </a:r>
          </a:p>
          <a:p>
            <a:pPr marL="12700">
              <a:lnSpc>
                <a:spcPct val="100000"/>
              </a:lnSpc>
              <a:spcBef>
                <a:spcPts val="100"/>
              </a:spcBef>
            </a:pPr>
            <a:endParaRPr lang="en-US" b="0" i="0" dirty="0">
              <a:solidFill>
                <a:srgbClr val="0D0D0D"/>
              </a:solidFill>
              <a:effectLst/>
              <a:latin typeface="Söhne"/>
            </a:endParaRPr>
          </a:p>
          <a:p>
            <a:pPr marL="12700">
              <a:lnSpc>
                <a:spcPct val="100000"/>
              </a:lnSpc>
              <a:spcBef>
                <a:spcPts val="100"/>
              </a:spcBef>
            </a:pPr>
            <a:r>
              <a:rPr lang="en-IN" b="1" i="0" dirty="0">
                <a:solidFill>
                  <a:srgbClr val="0D0D0D"/>
                </a:solidFill>
                <a:effectLst/>
                <a:latin typeface="Söhne"/>
              </a:rPr>
              <a:t>Data Collection and Preprocessing</a:t>
            </a:r>
            <a:endParaRPr lang="en-US" dirty="0">
              <a:solidFill>
                <a:srgbClr val="0D0D0D"/>
              </a:solidFill>
              <a:latin typeface="Söhne"/>
            </a:endParaRPr>
          </a:p>
          <a:p>
            <a:pPr marL="12700">
              <a:lnSpc>
                <a:spcPct val="100000"/>
              </a:lnSpc>
              <a:spcBef>
                <a:spcPts val="100"/>
              </a:spcBef>
            </a:pPr>
            <a:r>
              <a:rPr lang="en-IN" b="1" i="0" dirty="0">
                <a:solidFill>
                  <a:srgbClr val="0D0D0D"/>
                </a:solidFill>
                <a:effectLst/>
                <a:latin typeface="Söhne"/>
              </a:rPr>
              <a:t>Feature Engineering</a:t>
            </a:r>
            <a:endParaRPr lang="en-US" b="1" i="0" dirty="0">
              <a:solidFill>
                <a:srgbClr val="0D0D0D"/>
              </a:solidFill>
              <a:effectLst/>
              <a:latin typeface="Söhne"/>
            </a:endParaRPr>
          </a:p>
          <a:p>
            <a:pPr marL="12700">
              <a:lnSpc>
                <a:spcPct val="100000"/>
              </a:lnSpc>
              <a:spcBef>
                <a:spcPts val="100"/>
              </a:spcBef>
            </a:pPr>
            <a:r>
              <a:rPr lang="en-IN" b="1" i="0" dirty="0">
                <a:solidFill>
                  <a:srgbClr val="0D0D0D"/>
                </a:solidFill>
                <a:effectLst/>
                <a:latin typeface="Söhne"/>
              </a:rPr>
              <a:t>Model Selection</a:t>
            </a:r>
            <a:endParaRPr lang="en-US" b="1" dirty="0">
              <a:solidFill>
                <a:srgbClr val="0D0D0D"/>
              </a:solidFill>
              <a:latin typeface="Söhne"/>
            </a:endParaRPr>
          </a:p>
          <a:p>
            <a:pPr marL="12700">
              <a:lnSpc>
                <a:spcPct val="100000"/>
              </a:lnSpc>
              <a:spcBef>
                <a:spcPts val="100"/>
              </a:spcBef>
            </a:pPr>
            <a:r>
              <a:rPr lang="en-IN" b="1" i="0" dirty="0">
                <a:solidFill>
                  <a:srgbClr val="0D0D0D"/>
                </a:solidFill>
                <a:effectLst/>
                <a:latin typeface="Söhne"/>
              </a:rPr>
              <a:t>Training and Evaluation</a:t>
            </a:r>
            <a:endParaRPr lang="en-US" b="1" i="0" dirty="0">
              <a:solidFill>
                <a:srgbClr val="0D0D0D"/>
              </a:solidFill>
              <a:effectLst/>
              <a:latin typeface="Söhne"/>
            </a:endParaRPr>
          </a:p>
          <a:p>
            <a:pPr marL="12700">
              <a:lnSpc>
                <a:spcPct val="100000"/>
              </a:lnSpc>
              <a:spcBef>
                <a:spcPts val="100"/>
              </a:spcBef>
            </a:pPr>
            <a:r>
              <a:rPr lang="en-IN" b="1" i="0" dirty="0">
                <a:solidFill>
                  <a:srgbClr val="0D0D0D"/>
                </a:solidFill>
                <a:effectLst/>
                <a:latin typeface="Söhne"/>
              </a:rPr>
              <a:t>Deployment and Integration</a:t>
            </a:r>
            <a:endParaRPr lang="en-US" b="1" dirty="0">
              <a:solidFill>
                <a:srgbClr val="0D0D0D"/>
              </a:solidFill>
              <a:latin typeface="Söhne"/>
            </a:endParaRPr>
          </a:p>
          <a:p>
            <a:pPr marL="12700">
              <a:lnSpc>
                <a:spcPct val="100000"/>
              </a:lnSpc>
              <a:spcBef>
                <a:spcPts val="100"/>
              </a:spcBef>
            </a:pPr>
            <a:r>
              <a:rPr lang="en-IN" b="1" i="0" dirty="0">
                <a:solidFill>
                  <a:srgbClr val="0D0D0D"/>
                </a:solidFill>
                <a:effectLst/>
                <a:latin typeface="Söhne"/>
              </a:rPr>
              <a:t>Monitoring and Maintenance</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233</Words>
  <Application>Microsoft Office PowerPoint</Application>
  <PresentationFormat>Custom</PresentationFormat>
  <Paragraphs>67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Deepesh Vikram K K</vt:lpstr>
      <vt:lpstr>PERSONALIZED       VOICE ASSISTANT   </vt:lpstr>
      <vt:lpstr>AGENDA 1. Understanding User Preferences: Analyze user interactions to comprehend preferences in music, news, and other content.  2. Tailored Recommendations: Provide personalized recommendations based on past interactions and user preferences.  3. Adaptive Learning: Continuously learn from user feedback and adapt responses to better suit individual needs.  4. Contextual Understanding: Utilize contextual cues to anticipate user needs and deliver more relevant responses.  5. Privacy Protection: Ensure strict privacy measures are in place to safeguard user data while offering personalized experiences.</vt:lpstr>
      <vt:lpstr>PROBLEM STATEMENT  The challenge of personalized voice assistants lies in effectively interpreting user preferences, habits, and context in real-time interactions while maintaining privacy. Ensuring seamless integration across devices and platforms further complicates the development process. Additionally, optimizing user engagement and satisfaction while managing ethical considerations poses another significant challenge.</vt:lpstr>
      <vt:lpstr>PROJECT OVERVIEW  The project aims to develop a personalized voice assistant leveraging natural language processing and machine learning techniques. Key objectives include accurately understanding user preferences, adapting responses dynamically, and ensuring data privacy. The project will integrate across various platforms and devices, focusing on optimizing user engagement while addressing ethical considerations.</vt:lpstr>
      <vt:lpstr>WHO ARE THE END USERS?  The end users of the personalized voice assistant could encompass a broad spectrum of individuals, including consumers, professionals, and organizations across various industries. Consumers may use it for daily tasks, such as managing schedules, accessing entertainment, and controlling smart home devices. Professionals could leverage it for productivity-enhancing activities like scheduling meetings, conducting research, and accessing relevant information hands-free. Organizations might integrate it into customer service operations, improving responsiveness and enhancing user experiences. Overall, the end users range from individual consumers to business entities seeking efficient and personalized voice-enabled solutions.</vt:lpstr>
      <vt:lpstr>YOUR SOLUTION AND ITS VALUE PROPOSITION </vt:lpstr>
      <vt:lpstr>THE WOW IN YOUR SOLUTION  The "wow" factor in our solution lies in its ability to intuitively anticipate user needs and preferences, providing a truly personalized experience that feels almost human-like in its understanding and responsiveness. By continuously learning and adapting to user interactions, our voice assistant becomes a trusted companion, effortlessly simplifying tasks and enhancing productivity. Its seamless integration across platforms and devices ensures accessibility wherever and whenever users need assistance. Moreover, our unwavering commitment to privacy and security sets us apart, offering users peace of mind while enjoying the convenience and efficiency of our innovative voice assistant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DIVYA DHARSHINI K</dc:title>
  <cp:lastModifiedBy>2021503014</cp:lastModifiedBy>
  <cp:revision>2</cp:revision>
  <dcterms:created xsi:type="dcterms:W3CDTF">2024-04-03T17:30:56Z</dcterms:created>
  <dcterms:modified xsi:type="dcterms:W3CDTF">2024-04-29T05:02:54Z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