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37" r:id="rId1"/>
  </p:sldMasterIdLst>
  <p:notesMasterIdLst>
    <p:notesMasterId r:id="rId29"/>
  </p:notesMasterIdLst>
  <p:handoutMasterIdLst>
    <p:handoutMasterId r:id="rId30"/>
  </p:handoutMasterIdLst>
  <p:sldIdLst>
    <p:sldId id="256" r:id="rId2"/>
    <p:sldId id="375" r:id="rId3"/>
    <p:sldId id="382" r:id="rId4"/>
    <p:sldId id="356" r:id="rId5"/>
    <p:sldId id="358" r:id="rId6"/>
    <p:sldId id="359" r:id="rId7"/>
    <p:sldId id="357" r:id="rId8"/>
    <p:sldId id="374" r:id="rId9"/>
    <p:sldId id="350" r:id="rId10"/>
    <p:sldId id="347" r:id="rId11"/>
    <p:sldId id="355" r:id="rId12"/>
    <p:sldId id="361" r:id="rId13"/>
    <p:sldId id="371" r:id="rId14"/>
    <p:sldId id="376" r:id="rId15"/>
    <p:sldId id="378" r:id="rId16"/>
    <p:sldId id="377" r:id="rId17"/>
    <p:sldId id="380" r:id="rId18"/>
    <p:sldId id="362" r:id="rId19"/>
    <p:sldId id="363" r:id="rId20"/>
    <p:sldId id="364" r:id="rId21"/>
    <p:sldId id="365" r:id="rId22"/>
    <p:sldId id="366" r:id="rId23"/>
    <p:sldId id="383" r:id="rId24"/>
    <p:sldId id="370" r:id="rId25"/>
    <p:sldId id="368" r:id="rId26"/>
    <p:sldId id="369" r:id="rId27"/>
    <p:sldId id="372" r:id="rId28"/>
  </p:sldIdLst>
  <p:sldSz cx="6858000" cy="5121275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  <a:srgbClr val="C0C0C0"/>
    <a:srgbClr val="5F5F5F"/>
    <a:srgbClr val="969696"/>
    <a:srgbClr val="3C605F"/>
    <a:srgbClr val="85BA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94" autoAdjust="0"/>
    <p:restoredTop sz="70971" autoAdjust="0"/>
  </p:normalViewPr>
  <p:slideViewPr>
    <p:cSldViewPr>
      <p:cViewPr varScale="1">
        <p:scale>
          <a:sx n="80" d="100"/>
          <a:sy n="80" d="100"/>
        </p:scale>
        <p:origin x="280" y="184"/>
      </p:cViewPr>
      <p:guideLst>
        <p:guide orient="horz" pos="1613"/>
        <p:guide pos="216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2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8"/>
            <a:ext cx="2945659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9968"/>
            <a:ext cx="2945659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B20B5515-D279-4EDC-A97A-56D31932B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30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6463" y="746125"/>
            <a:ext cx="4984750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833"/>
            <a:ext cx="5438140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968"/>
            <a:ext cx="2945659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9968"/>
            <a:ext cx="2945659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E9AA703A-174C-48F8-9352-9322B8ECBAA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057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935DE1EC-E93C-40C5-92AD-0909B25FA261}" type="slidenum">
              <a:rPr lang="en-CA" smtClean="0"/>
              <a:pPr defTabSz="922338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27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name 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Jonelle</a:t>
            </a:r>
            <a:r>
              <a:rPr lang="en-US" baseline="0" dirty="0" smtClean="0"/>
              <a:t> Whyte. You may call me </a:t>
            </a:r>
            <a:r>
              <a:rPr lang="en-US" baseline="0" dirty="0" err="1" smtClean="0"/>
              <a:t>Jonelle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17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features are what make you unique. How are you different than everyone else.</a:t>
            </a:r>
          </a:p>
          <a:p>
            <a:endParaRPr lang="en-CA" dirty="0"/>
          </a:p>
          <a:p>
            <a:r>
              <a:rPr lang="en-CA" dirty="0"/>
              <a:t>Activity: are you unique?</a:t>
            </a:r>
          </a:p>
          <a:p>
            <a:endParaRPr lang="en-CA" dirty="0"/>
          </a:p>
          <a:p>
            <a:r>
              <a:rPr lang="en-CA" dirty="0"/>
              <a:t>What are the benefits of these features to the employer?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92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08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Notice that none of these companies invented anything; Nike did not invent active gear, Apple did not invent computers and so on. Still, these companies were able to build a brand.  </a:t>
            </a:r>
          </a:p>
          <a:p>
            <a:r>
              <a:rPr lang="en-CA" dirty="0"/>
              <a:t>How will you market yourself and build your brand? How will you leave an impression on your prospective employer?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672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Take for an example when you see an ad on Indeed from one of the major banks. Within days the ad will have hundreds of hits.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83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6323"/>
            <a:ext cx="6878487" cy="5133921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1795608"/>
            <a:ext cx="4370039" cy="1229391"/>
          </a:xfrm>
        </p:spPr>
        <p:txBody>
          <a:bodyPr anchor="b">
            <a:noAutofit/>
          </a:bodyPr>
          <a:lstStyle>
            <a:lvl1pPr algn="r">
              <a:defRPr sz="40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3024998"/>
            <a:ext cx="4370039" cy="81911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2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4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0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4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1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E7D6-EB0C-4114-9DF9-607CA9259D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224"/>
            <a:ext cx="4760786" cy="2541670"/>
          </a:xfrm>
        </p:spPr>
        <p:txBody>
          <a:bodyPr anchor="ctr">
            <a:normAutofit/>
          </a:bodyPr>
          <a:lstStyle>
            <a:lvl1pPr algn="l">
              <a:defRPr sz="328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38313"/>
            <a:ext cx="4760786" cy="1173130"/>
          </a:xfrm>
        </p:spPr>
        <p:txBody>
          <a:bodyPr anchor="ctr">
            <a:normAutofit/>
          </a:bodyPr>
          <a:lstStyle>
            <a:lvl1pPr marL="0" indent="0" algn="l">
              <a:buNone/>
              <a:defRPr sz="134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455224"/>
            <a:ext cx="4554137" cy="2257155"/>
          </a:xfrm>
        </p:spPr>
        <p:txBody>
          <a:bodyPr anchor="ctr">
            <a:normAutofit/>
          </a:bodyPr>
          <a:lstStyle>
            <a:lvl1pPr algn="l">
              <a:defRPr sz="328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2712379"/>
            <a:ext cx="4064853" cy="2845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1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1437" indent="0">
              <a:buFontTx/>
              <a:buNone/>
              <a:defRPr/>
            </a:lvl2pPr>
            <a:lvl3pPr marL="682874" indent="0">
              <a:buFontTx/>
              <a:buNone/>
              <a:defRPr/>
            </a:lvl3pPr>
            <a:lvl4pPr marL="1024311" indent="0">
              <a:buFontTx/>
              <a:buNone/>
              <a:defRPr/>
            </a:lvl4pPr>
            <a:lvl5pPr marL="136574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38313"/>
            <a:ext cx="4760786" cy="1173130"/>
          </a:xfrm>
        </p:spPr>
        <p:txBody>
          <a:bodyPr anchor="ctr">
            <a:normAutofit/>
          </a:bodyPr>
          <a:lstStyle>
            <a:lvl1pPr marL="0" indent="0" algn="l">
              <a:buNone/>
              <a:defRPr sz="134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590222"/>
            <a:ext cx="342989" cy="436687"/>
          </a:xfrm>
          <a:prstGeom prst="rect">
            <a:avLst/>
          </a:prstGeom>
        </p:spPr>
        <p:txBody>
          <a:bodyPr vert="horz" lIns="68284" tIns="34142" rIns="68284" bIns="34142" rtlCol="0" anchor="ctr">
            <a:noAutofit/>
          </a:bodyPr>
          <a:lstStyle/>
          <a:p>
            <a:pPr lvl="0"/>
            <a:r>
              <a:rPr lang="en-US" sz="59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2155562"/>
            <a:ext cx="342989" cy="436687"/>
          </a:xfrm>
          <a:prstGeom prst="rect">
            <a:avLst/>
          </a:prstGeom>
        </p:spPr>
        <p:txBody>
          <a:bodyPr vert="horz" lIns="68284" tIns="34142" rIns="68284" bIns="34142" rtlCol="0" anchor="ctr">
            <a:noAutofit/>
          </a:bodyPr>
          <a:lstStyle/>
          <a:p>
            <a:pPr lvl="0"/>
            <a:r>
              <a:rPr lang="en-US" sz="59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48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42730"/>
            <a:ext cx="4760786" cy="1938184"/>
          </a:xfrm>
        </p:spPr>
        <p:txBody>
          <a:bodyPr anchor="b">
            <a:normAutofit/>
          </a:bodyPr>
          <a:lstStyle>
            <a:lvl1pPr algn="l">
              <a:defRPr sz="328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80914"/>
            <a:ext cx="4760786" cy="1130529"/>
          </a:xfrm>
        </p:spPr>
        <p:txBody>
          <a:bodyPr anchor="t">
            <a:normAutofit/>
          </a:bodyPr>
          <a:lstStyle>
            <a:lvl1pPr marL="0" indent="0" algn="l">
              <a:buNone/>
              <a:defRPr sz="134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7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455224"/>
            <a:ext cx="4554137" cy="2257155"/>
          </a:xfrm>
        </p:spPr>
        <p:txBody>
          <a:bodyPr anchor="ctr">
            <a:normAutofit/>
          </a:bodyPr>
          <a:lstStyle>
            <a:lvl1pPr algn="l">
              <a:defRPr sz="328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2996894"/>
            <a:ext cx="4760787" cy="3840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9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1437" indent="0">
              <a:buFontTx/>
              <a:buNone/>
              <a:defRPr/>
            </a:lvl2pPr>
            <a:lvl3pPr marL="682874" indent="0">
              <a:buFontTx/>
              <a:buNone/>
              <a:defRPr/>
            </a:lvl3pPr>
            <a:lvl4pPr marL="1024311" indent="0">
              <a:buFontTx/>
              <a:buNone/>
              <a:defRPr/>
            </a:lvl4pPr>
            <a:lvl5pPr marL="136574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80914"/>
            <a:ext cx="4760786" cy="1130529"/>
          </a:xfrm>
        </p:spPr>
        <p:txBody>
          <a:bodyPr anchor="t">
            <a:normAutofit/>
          </a:bodyPr>
          <a:lstStyle>
            <a:lvl1pPr marL="0" indent="0" algn="l">
              <a:buNone/>
              <a:defRPr sz="13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590222"/>
            <a:ext cx="342989" cy="436687"/>
          </a:xfrm>
          <a:prstGeom prst="rect">
            <a:avLst/>
          </a:prstGeom>
        </p:spPr>
        <p:txBody>
          <a:bodyPr vert="horz" lIns="68284" tIns="34142" rIns="68284" bIns="34142" rtlCol="0" anchor="ctr">
            <a:noAutofit/>
          </a:bodyPr>
          <a:lstStyle/>
          <a:p>
            <a:pPr lvl="0"/>
            <a:r>
              <a:rPr lang="en-US" sz="59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2155562"/>
            <a:ext cx="342989" cy="436687"/>
          </a:xfrm>
          <a:prstGeom prst="rect">
            <a:avLst/>
          </a:prstGeom>
        </p:spPr>
        <p:txBody>
          <a:bodyPr vert="horz" lIns="68284" tIns="34142" rIns="68284" bIns="34142" rtlCol="0" anchor="ctr">
            <a:noAutofit/>
          </a:bodyPr>
          <a:lstStyle/>
          <a:p>
            <a:pPr lvl="0"/>
            <a:r>
              <a:rPr lang="en-US" sz="59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7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455224"/>
            <a:ext cx="4756099" cy="2257155"/>
          </a:xfrm>
        </p:spPr>
        <p:txBody>
          <a:bodyPr anchor="ctr">
            <a:normAutofit/>
          </a:bodyPr>
          <a:lstStyle>
            <a:lvl1pPr algn="l">
              <a:defRPr sz="328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2996894"/>
            <a:ext cx="4760787" cy="3840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92">
                <a:solidFill>
                  <a:schemeClr val="accent1"/>
                </a:solidFill>
              </a:defRPr>
            </a:lvl1pPr>
            <a:lvl2pPr marL="341437" indent="0">
              <a:buFontTx/>
              <a:buNone/>
              <a:defRPr/>
            </a:lvl2pPr>
            <a:lvl3pPr marL="682874" indent="0">
              <a:buFontTx/>
              <a:buNone/>
              <a:defRPr/>
            </a:lvl3pPr>
            <a:lvl4pPr marL="1024311" indent="0">
              <a:buFontTx/>
              <a:buNone/>
              <a:defRPr/>
            </a:lvl4pPr>
            <a:lvl5pPr marL="136574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80914"/>
            <a:ext cx="4760786" cy="1130529"/>
          </a:xfrm>
        </p:spPr>
        <p:txBody>
          <a:bodyPr anchor="t">
            <a:normAutofit/>
          </a:bodyPr>
          <a:lstStyle>
            <a:lvl1pPr marL="0" indent="0" algn="l">
              <a:buNone/>
              <a:defRPr sz="13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6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01315-47DC-4C74-9313-2E6BE6BA92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455225"/>
            <a:ext cx="734109" cy="392157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455225"/>
            <a:ext cx="3896270" cy="39215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7045C-BBC1-40E0-815F-88947AFEB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37752-6024-4528-9C8E-E2AE2089DD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16899"/>
            <a:ext cx="4760786" cy="1364016"/>
          </a:xfrm>
        </p:spPr>
        <p:txBody>
          <a:bodyPr anchor="b"/>
          <a:lstStyle>
            <a:lvl1pPr algn="l">
              <a:defRPr sz="298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80914"/>
            <a:ext cx="4760786" cy="642512"/>
          </a:xfrm>
        </p:spPr>
        <p:txBody>
          <a:bodyPr anchor="t"/>
          <a:lstStyle>
            <a:lvl1pPr marL="0" indent="0" algn="l">
              <a:buNone/>
              <a:defRPr sz="14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749E5-9207-4A04-8614-88D12765FB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224"/>
            <a:ext cx="4760786" cy="986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13440"/>
            <a:ext cx="2316082" cy="2898002"/>
          </a:xfrm>
        </p:spPr>
        <p:txBody>
          <a:bodyPr>
            <a:normAutofit/>
          </a:bodyPr>
          <a:lstStyle>
            <a:lvl1pPr>
              <a:defRPr sz="1344"/>
            </a:lvl1pPr>
            <a:lvl2pPr>
              <a:defRPr sz="1195"/>
            </a:lvl2pPr>
            <a:lvl3pPr>
              <a:defRPr sz="1046"/>
            </a:lvl3pPr>
            <a:lvl4pPr>
              <a:defRPr sz="896"/>
            </a:lvl4pPr>
            <a:lvl5pPr>
              <a:defRPr sz="896"/>
            </a:lvl5pPr>
            <a:lvl6pPr>
              <a:defRPr sz="896"/>
            </a:lvl6pPr>
            <a:lvl7pPr>
              <a:defRPr sz="896"/>
            </a:lvl7pPr>
            <a:lvl8pPr>
              <a:defRPr sz="896"/>
            </a:lvl8pPr>
            <a:lvl9pPr>
              <a:defRPr sz="8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1613441"/>
            <a:ext cx="2316083" cy="2898003"/>
          </a:xfrm>
        </p:spPr>
        <p:txBody>
          <a:bodyPr>
            <a:normAutofit/>
          </a:bodyPr>
          <a:lstStyle>
            <a:lvl1pPr>
              <a:defRPr sz="1344"/>
            </a:lvl1pPr>
            <a:lvl2pPr>
              <a:defRPr sz="1195"/>
            </a:lvl2pPr>
            <a:lvl3pPr>
              <a:defRPr sz="1046"/>
            </a:lvl3pPr>
            <a:lvl4pPr>
              <a:defRPr sz="896"/>
            </a:lvl4pPr>
            <a:lvl5pPr>
              <a:defRPr sz="896"/>
            </a:lvl5pPr>
            <a:lvl6pPr>
              <a:defRPr sz="896"/>
            </a:lvl6pPr>
            <a:lvl7pPr>
              <a:defRPr sz="896"/>
            </a:lvl7pPr>
            <a:lvl8pPr>
              <a:defRPr sz="896"/>
            </a:lvl8pPr>
            <a:lvl9pPr>
              <a:defRPr sz="8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F7502-536B-4EFD-8E13-95922DAC9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224"/>
            <a:ext cx="4760785" cy="9863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13734"/>
            <a:ext cx="2318004" cy="430329"/>
          </a:xfrm>
        </p:spPr>
        <p:txBody>
          <a:bodyPr anchor="b">
            <a:noAutofit/>
          </a:bodyPr>
          <a:lstStyle>
            <a:lvl1pPr marL="0" indent="0">
              <a:buNone/>
              <a:defRPr sz="1792" b="0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044064"/>
            <a:ext cx="2318004" cy="24673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1613734"/>
            <a:ext cx="2318004" cy="430329"/>
          </a:xfrm>
        </p:spPr>
        <p:txBody>
          <a:bodyPr anchor="b">
            <a:noAutofit/>
          </a:bodyPr>
          <a:lstStyle>
            <a:lvl1pPr marL="0" indent="0">
              <a:buNone/>
              <a:defRPr sz="1792" b="0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2044064"/>
            <a:ext cx="2318004" cy="24673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9B221-A0D7-4C06-83C7-4B543499E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8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5224"/>
            <a:ext cx="4760786" cy="986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5B9E-5AE0-4F10-B95F-D4C261A58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970BF-F58E-419A-8D0A-015C57E02E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19097"/>
            <a:ext cx="2092637" cy="954706"/>
          </a:xfrm>
        </p:spPr>
        <p:txBody>
          <a:bodyPr anchor="b">
            <a:normAutofit/>
          </a:bodyPr>
          <a:lstStyle>
            <a:lvl1pPr>
              <a:defRPr sz="14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384525"/>
            <a:ext cx="2539528" cy="412691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73802"/>
            <a:ext cx="2092637" cy="1929961"/>
          </a:xfrm>
        </p:spPr>
        <p:txBody>
          <a:bodyPr>
            <a:normAutofit/>
          </a:bodyPr>
          <a:lstStyle>
            <a:lvl1pPr marL="0" indent="0">
              <a:buNone/>
              <a:defRPr sz="1046"/>
            </a:lvl1pPr>
            <a:lvl2pPr marL="256078" indent="0">
              <a:buNone/>
              <a:defRPr sz="784"/>
            </a:lvl2pPr>
            <a:lvl3pPr marL="512155" indent="0">
              <a:buNone/>
              <a:defRPr sz="672"/>
            </a:lvl3pPr>
            <a:lvl4pPr marL="768233" indent="0">
              <a:buNone/>
              <a:defRPr sz="560"/>
            </a:lvl4pPr>
            <a:lvl5pPr marL="1024311" indent="0">
              <a:buNone/>
              <a:defRPr sz="560"/>
            </a:lvl5pPr>
            <a:lvl6pPr marL="1280389" indent="0">
              <a:buNone/>
              <a:defRPr sz="560"/>
            </a:lvl6pPr>
            <a:lvl7pPr marL="1536466" indent="0">
              <a:buNone/>
              <a:defRPr sz="560"/>
            </a:lvl7pPr>
            <a:lvl8pPr marL="1792544" indent="0">
              <a:buNone/>
              <a:defRPr sz="560"/>
            </a:lvl8pPr>
            <a:lvl9pPr marL="2048622" indent="0">
              <a:buNone/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4107-B96C-46B4-9A35-1A5C8873A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84892"/>
            <a:ext cx="4760786" cy="423217"/>
          </a:xfrm>
        </p:spPr>
        <p:txBody>
          <a:bodyPr anchor="b">
            <a:normAutofit/>
          </a:bodyPr>
          <a:lstStyle>
            <a:lvl1pPr algn="l">
              <a:defRPr sz="17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455224"/>
            <a:ext cx="4760786" cy="2871826"/>
          </a:xfrm>
        </p:spPr>
        <p:txBody>
          <a:bodyPr anchor="t">
            <a:normAutofit/>
          </a:bodyPr>
          <a:lstStyle>
            <a:lvl1pPr marL="0" indent="0" algn="ctr">
              <a:buNone/>
              <a:defRPr sz="1195"/>
            </a:lvl1pPr>
            <a:lvl2pPr marL="341437" indent="0">
              <a:buNone/>
              <a:defRPr sz="1195"/>
            </a:lvl2pPr>
            <a:lvl3pPr marL="682874" indent="0">
              <a:buNone/>
              <a:defRPr sz="1195"/>
            </a:lvl3pPr>
            <a:lvl4pPr marL="1024311" indent="0">
              <a:buNone/>
              <a:defRPr sz="1195"/>
            </a:lvl4pPr>
            <a:lvl5pPr marL="1365748" indent="0">
              <a:buNone/>
              <a:defRPr sz="1195"/>
            </a:lvl5pPr>
            <a:lvl6pPr marL="1707185" indent="0">
              <a:buNone/>
              <a:defRPr sz="1195"/>
            </a:lvl6pPr>
            <a:lvl7pPr marL="2048622" indent="0">
              <a:buNone/>
              <a:defRPr sz="1195"/>
            </a:lvl7pPr>
            <a:lvl8pPr marL="2390059" indent="0">
              <a:buNone/>
              <a:defRPr sz="1195"/>
            </a:lvl8pPr>
            <a:lvl9pPr marL="2731496" indent="0">
              <a:buNone/>
              <a:defRPr sz="11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08109"/>
            <a:ext cx="4760786" cy="503334"/>
          </a:xfrm>
        </p:spPr>
        <p:txBody>
          <a:bodyPr>
            <a:normAutofit/>
          </a:bodyPr>
          <a:lstStyle>
            <a:lvl1pPr marL="0" indent="0">
              <a:buNone/>
              <a:defRPr sz="896"/>
            </a:lvl1pPr>
            <a:lvl2pPr marL="341437" indent="0">
              <a:buNone/>
              <a:defRPr sz="896"/>
            </a:lvl2pPr>
            <a:lvl3pPr marL="682874" indent="0">
              <a:buNone/>
              <a:defRPr sz="747"/>
            </a:lvl3pPr>
            <a:lvl4pPr marL="1024311" indent="0">
              <a:buNone/>
              <a:defRPr sz="672"/>
            </a:lvl4pPr>
            <a:lvl5pPr marL="1365748" indent="0">
              <a:buNone/>
              <a:defRPr sz="672"/>
            </a:lvl5pPr>
            <a:lvl6pPr marL="1707185" indent="0">
              <a:buNone/>
              <a:defRPr sz="672"/>
            </a:lvl6pPr>
            <a:lvl7pPr marL="2048622" indent="0">
              <a:buNone/>
              <a:defRPr sz="672"/>
            </a:lvl7pPr>
            <a:lvl8pPr marL="2390059" indent="0">
              <a:buNone/>
              <a:defRPr sz="672"/>
            </a:lvl8pPr>
            <a:lvl9pPr marL="2731496" indent="0">
              <a:buNone/>
              <a:defRPr sz="6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2E87E-2189-4D36-873A-B0EF0FF5C6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4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6323"/>
            <a:ext cx="6878488" cy="5133921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5224"/>
            <a:ext cx="4760785" cy="986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13441"/>
            <a:ext cx="4760786" cy="289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4511444"/>
            <a:ext cx="513099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511444"/>
            <a:ext cx="346723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4511444"/>
            <a:ext cx="384479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4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</p:sldLayoutIdLst>
  <p:txStyles>
    <p:titleStyle>
      <a:lvl1pPr algn="l" defTabSz="341437" rtl="0" eaLnBrk="1" latinLnBrk="0" hangingPunct="1">
        <a:spcBef>
          <a:spcPct val="0"/>
        </a:spcBef>
        <a:buNone/>
        <a:defRPr sz="268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6078" indent="-25607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4835" indent="-21339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3592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95029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36466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7903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19340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60777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02214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Jonelle.whyte@cestarcollege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5NZvjjZNKXw" TargetMode="External"/><Relationship Id="rId3" Type="http://schemas.openxmlformats.org/officeDocument/2006/relationships/hyperlink" Target="http://www.printwand.com/blog/benefits-vs-features-the-crucial-key-to-selling-your-produ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32656" y="2747044"/>
            <a:ext cx="5436604" cy="7200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5400" b="1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CPP 1001</a:t>
            </a:r>
            <a:br>
              <a:rPr lang="en-CA" sz="5400" b="1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CA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6632" y="3928789"/>
            <a:ext cx="5184576" cy="1164084"/>
          </a:xfrm>
        </p:spPr>
        <p:txBody>
          <a:bodyPr>
            <a:normAutofit fontScale="92500" lnSpcReduction="10000"/>
          </a:bodyPr>
          <a:lstStyle/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>
                <a:solidFill>
                  <a:schemeClr val="bg1"/>
                </a:solidFill>
              </a:rPr>
              <a:t>Karen Hendra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>
                <a:solidFill>
                  <a:schemeClr val="bg1"/>
                </a:solidFill>
              </a:rPr>
              <a:t>Co-op &amp; Career Advisor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>
                <a:solidFill>
                  <a:schemeClr val="bg1"/>
                </a:solidFill>
              </a:rPr>
              <a:t>Office A218 – 17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>
                <a:solidFill>
                  <a:schemeClr val="bg1"/>
                </a:solidFill>
              </a:rPr>
              <a:t>519 542 7751 Ext 3371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>
                <a:solidFill>
                  <a:schemeClr val="bg1"/>
                </a:solidFill>
              </a:rPr>
              <a:t>karen.hendra@lambtoncollege.ca 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endParaRPr lang="en-CA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endParaRPr lang="en-CA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656" y="2416621"/>
            <a:ext cx="571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Preparing For Your Co-op Work Term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56381"/>
            <a:ext cx="5348064" cy="956516"/>
          </a:xfrm>
        </p:spPr>
        <p:txBody>
          <a:bodyPr>
            <a:normAutofit/>
          </a:bodyPr>
          <a:lstStyle/>
          <a:p>
            <a:r>
              <a:rPr lang="en-CA" sz="3200" b="1" dirty="0"/>
              <a:t>What is Co-op?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904453"/>
            <a:ext cx="5544616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Co operative Education is a program which alternates periods of academic study with periods of work experience so the student can apply their classroom learning in appropriate business and industry settings</a:t>
            </a:r>
          </a:p>
          <a:p>
            <a:pPr lvl="1"/>
            <a:r>
              <a:rPr lang="en-US" sz="1500" dirty="0"/>
              <a:t>Positions are approved by the </a:t>
            </a:r>
            <a:r>
              <a:rPr lang="en-US" sz="1500" dirty="0" err="1"/>
              <a:t>myCareer</a:t>
            </a:r>
            <a:r>
              <a:rPr lang="en-US" sz="1500" dirty="0"/>
              <a:t> Centre</a:t>
            </a:r>
          </a:p>
          <a:p>
            <a:pPr lvl="1"/>
            <a:r>
              <a:rPr lang="en-US" sz="1500" dirty="0"/>
              <a:t>The student is engaged in productive work not only observation </a:t>
            </a:r>
          </a:p>
          <a:p>
            <a:pPr lvl="1"/>
            <a:r>
              <a:rPr lang="en-US" sz="1500" dirty="0"/>
              <a:t>The student’s progress is monitored by their Co-op Advisor</a:t>
            </a:r>
          </a:p>
          <a:p>
            <a:pPr lvl="1"/>
            <a:r>
              <a:rPr lang="en-US" sz="1500" dirty="0"/>
              <a:t>The student is supervised and evaluated by the Co-op employer</a:t>
            </a:r>
          </a:p>
          <a:p>
            <a:pPr lvl="1"/>
            <a:endParaRPr lang="en-US" sz="15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256381"/>
            <a:ext cx="4760785" cy="521237"/>
          </a:xfrm>
        </p:spPr>
        <p:txBody>
          <a:bodyPr/>
          <a:lstStyle/>
          <a:p>
            <a:r>
              <a:rPr lang="en-US" dirty="0"/>
              <a:t>Eligibility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904453"/>
            <a:ext cx="5708106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/>
              <a:t>QEMT students are required to achieve the following to be considered eligible and participate in co-op;  </a:t>
            </a:r>
          </a:p>
          <a:p>
            <a:r>
              <a:rPr lang="en-CA" sz="1400" b="1" dirty="0"/>
              <a:t>Overall GPA of 2.8</a:t>
            </a:r>
            <a:r>
              <a:rPr lang="en-CA" sz="1400" dirty="0"/>
              <a:t>, a cumulative GPA of at least 2.8 by the beginning of Term 3 when eligibility is determined by the co-op advisor</a:t>
            </a:r>
          </a:p>
          <a:p>
            <a:r>
              <a:rPr lang="en-CA" sz="1400" b="1" dirty="0"/>
              <a:t>Passed all required courses to date</a:t>
            </a:r>
          </a:p>
          <a:p>
            <a:r>
              <a:rPr lang="en-CA" sz="1400" b="1" dirty="0"/>
              <a:t>Registered in current term courses </a:t>
            </a:r>
          </a:p>
          <a:p>
            <a:r>
              <a:rPr lang="en-CA" sz="1400" b="1" dirty="0"/>
              <a:t>Fees paid in full </a:t>
            </a:r>
          </a:p>
          <a:p>
            <a:pPr marL="0" indent="0">
              <a:buNone/>
            </a:pPr>
            <a:r>
              <a:rPr lang="en-CA" sz="1050" dirty="0"/>
              <a:t>*refer to program map for confirmed GPA requirements</a:t>
            </a:r>
          </a:p>
          <a:p>
            <a:pPr marL="0" indent="0">
              <a:buNone/>
            </a:pPr>
            <a:r>
              <a:rPr lang="en-CA" sz="1800" b="1" dirty="0"/>
              <a:t>NOTE: </a:t>
            </a:r>
          </a:p>
          <a:p>
            <a:pPr marL="0" indent="0">
              <a:buNone/>
            </a:pPr>
            <a:r>
              <a:rPr lang="en-CA" sz="1400" i="1" dirty="0"/>
              <a:t>Failing to meet the required 2.8 GPA or the other eligibility requirements will result in the student automatically being enrolled in ALP-5559 Applied Project in Term 4 of the program (there is a cost associated with the Applied Project).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964" y="1441544"/>
            <a:ext cx="4760786" cy="2898003"/>
          </a:xfrm>
        </p:spPr>
        <p:txBody>
          <a:bodyPr>
            <a:normAutofit/>
          </a:bodyPr>
          <a:lstStyle/>
          <a:p>
            <a:pPr marL="81945" indent="0" algn="ctr">
              <a:buNone/>
            </a:pPr>
            <a:endParaRPr lang="en-US" sz="2688" dirty="0"/>
          </a:p>
          <a:p>
            <a:pPr marL="81945" indent="0" algn="ctr">
              <a:buNone/>
            </a:pPr>
            <a:r>
              <a:rPr lang="en-US" sz="4481" dirty="0"/>
              <a:t>What are we learning to sell?</a:t>
            </a:r>
          </a:p>
          <a:p>
            <a:pPr marL="81945" indent="0" algn="ctr">
              <a:buNone/>
            </a:pPr>
            <a:r>
              <a:rPr lang="en-US" sz="1100" dirty="0"/>
              <a:t>Think of yourself as a product and the employer as your consumer, here you are selling your features!</a:t>
            </a:r>
          </a:p>
          <a:p>
            <a:pPr marL="8194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selling course…</a:t>
            </a:r>
          </a:p>
        </p:txBody>
      </p:sp>
    </p:spTree>
    <p:extLst>
      <p:ext uri="{BB962C8B-B14F-4D97-AF65-F5344CB8AC3E}">
        <p14:creationId xmlns:p14="http://schemas.microsoft.com/office/powerpoint/2010/main" val="40072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350181"/>
            <a:ext cx="4760785" cy="986320"/>
          </a:xfrm>
        </p:spPr>
        <p:txBody>
          <a:bodyPr>
            <a:normAutofit/>
          </a:bodyPr>
          <a:lstStyle/>
          <a:p>
            <a:r>
              <a:rPr lang="en-US" sz="2800" b="1" dirty="0"/>
              <a:t>Features vs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1336501"/>
            <a:ext cx="5708104" cy="2559253"/>
          </a:xfrm>
        </p:spPr>
        <p:txBody>
          <a:bodyPr>
            <a:normAutofit/>
          </a:bodyPr>
          <a:lstStyle/>
          <a:p>
            <a:r>
              <a:rPr lang="en-CA" sz="2400" b="1" dirty="0"/>
              <a:t>Features</a:t>
            </a:r>
            <a:r>
              <a:rPr lang="en-CA" sz="2400" dirty="0"/>
              <a:t> are what your product enables your customers to do.</a:t>
            </a:r>
          </a:p>
          <a:p>
            <a:pPr marL="0" indent="0">
              <a:buNone/>
            </a:pPr>
            <a:endParaRPr lang="en-CA" sz="800" dirty="0"/>
          </a:p>
          <a:p>
            <a:r>
              <a:rPr lang="en-CA" sz="2400" b="1" dirty="0"/>
              <a:t>Benefits</a:t>
            </a:r>
            <a:r>
              <a:rPr lang="en-CA" sz="2400" dirty="0"/>
              <a:t> are the outcomes your customers get that help them achieve business objectives.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7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D26590-A207-4BE4-A614-F54783E0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your features?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482850-A4BE-4390-A008-B3AEEB0BC9AD}"/>
              </a:ext>
            </a:extLst>
          </p:cNvPr>
          <p:cNvSpPr txBox="1"/>
          <p:nvPr/>
        </p:nvSpPr>
        <p:spPr>
          <a:xfrm>
            <a:off x="692696" y="1336501"/>
            <a:ext cx="51845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Skill sets; soft and technical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Professional Competencies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115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55224"/>
            <a:ext cx="5780113" cy="986320"/>
          </a:xfrm>
        </p:spPr>
        <p:txBody>
          <a:bodyPr>
            <a:normAutofit fontScale="90000"/>
          </a:bodyPr>
          <a:lstStyle/>
          <a:p>
            <a:r>
              <a:rPr lang="en-CA" sz="4000" b="1" dirty="0" smtClean="0">
                <a:solidFill>
                  <a:schemeClr val="tx1"/>
                </a:solidFill>
              </a:rPr>
              <a:t>Activity: Are you unique?</a:t>
            </a:r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Your </a:t>
            </a:r>
            <a:r>
              <a:rPr lang="en-CA" dirty="0"/>
              <a:t>features are what make you unique.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How </a:t>
            </a:r>
            <a:r>
              <a:rPr lang="en-CA" dirty="0"/>
              <a:t>are you different than everyone </a:t>
            </a:r>
            <a:r>
              <a:rPr lang="en-CA" dirty="0" smtClean="0"/>
              <a:t>else?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What are the benefits of these features to the employer?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3C2FEC8-5D2F-4764-A0C4-2473F604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Examples of features and their 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5380559-9F09-4149-81CC-05381E00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 examples specific to the program you are teaching.</a:t>
            </a:r>
          </a:p>
        </p:txBody>
      </p:sp>
    </p:spTree>
    <p:extLst>
      <p:ext uri="{BB962C8B-B14F-4D97-AF65-F5344CB8AC3E}">
        <p14:creationId xmlns:p14="http://schemas.microsoft.com/office/powerpoint/2010/main" val="344509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BRAND?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656" y="904453"/>
            <a:ext cx="5215946" cy="331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286" dirty="0"/>
              <a:t>A </a:t>
            </a:r>
            <a:r>
              <a:rPr lang="en-CA" sz="3286" b="1" dirty="0"/>
              <a:t>brand</a:t>
            </a:r>
            <a:r>
              <a:rPr lang="en-CA" sz="3286" dirty="0"/>
              <a:t> is a “name, term, design, symbol, or any other feature that identifies one seller's good or service as </a:t>
            </a:r>
            <a:r>
              <a:rPr lang="en-CA" sz="4481" b="1" dirty="0"/>
              <a:t>distinct</a:t>
            </a:r>
            <a:r>
              <a:rPr lang="en-CA" sz="3286" dirty="0"/>
              <a:t> from those of other sellers.”</a:t>
            </a:r>
          </a:p>
        </p:txBody>
      </p:sp>
    </p:spTree>
    <p:extLst>
      <p:ext uri="{BB962C8B-B14F-4D97-AF65-F5344CB8AC3E}">
        <p14:creationId xmlns:p14="http://schemas.microsoft.com/office/powerpoint/2010/main" val="272507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randirectory.com/images/profile/logo/nike_swoosh_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04" y="947458"/>
            <a:ext cx="4712331" cy="221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5459" y="3689863"/>
            <a:ext cx="5215946" cy="7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1" dirty="0"/>
              <a:t>Just do it!</a:t>
            </a:r>
            <a:endParaRPr lang="en-CA" sz="4481" dirty="0"/>
          </a:p>
        </p:txBody>
      </p:sp>
    </p:spTree>
    <p:extLst>
      <p:ext uri="{BB962C8B-B14F-4D97-AF65-F5344CB8AC3E}">
        <p14:creationId xmlns:p14="http://schemas.microsoft.com/office/powerpoint/2010/main" val="262313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00" y="616421"/>
            <a:ext cx="4760785" cy="98632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Jonelle</a:t>
            </a:r>
            <a:r>
              <a:rPr lang="en-US" sz="4000" dirty="0" smtClean="0"/>
              <a:t> Whyte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92" y="1602741"/>
            <a:ext cx="5400600" cy="28980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hlinkClick r:id="rId3"/>
              </a:rPr>
              <a:t>Jonelle.whyte@cestarcollege.com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7199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grimes.lib.ia.us/images/mcdonaldslogo/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13" y="463504"/>
            <a:ext cx="3871628" cy="288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7253" y="3689863"/>
            <a:ext cx="5215946" cy="7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1" dirty="0"/>
              <a:t>I’m </a:t>
            </a:r>
            <a:r>
              <a:rPr lang="en-US" sz="4481" dirty="0" err="1"/>
              <a:t>Lovin</a:t>
            </a:r>
            <a:r>
              <a:rPr lang="en-US" sz="4481" dirty="0"/>
              <a:t> It!</a:t>
            </a:r>
            <a:endParaRPr lang="en-CA" sz="4481" dirty="0"/>
          </a:p>
        </p:txBody>
      </p:sp>
    </p:spTree>
    <p:extLst>
      <p:ext uri="{BB962C8B-B14F-4D97-AF65-F5344CB8AC3E}">
        <p14:creationId xmlns:p14="http://schemas.microsoft.com/office/powerpoint/2010/main" val="37300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upload.wikimedia.org/wikipedia/commons/e/ef/Apple_Computer_Logo_rainb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6" y="256381"/>
            <a:ext cx="2957495" cy="328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7913" y="3797408"/>
            <a:ext cx="5215946" cy="7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1" dirty="0"/>
              <a:t>Think Different</a:t>
            </a:r>
            <a:endParaRPr lang="en-CA" sz="4481" dirty="0"/>
          </a:p>
        </p:txBody>
      </p:sp>
    </p:spTree>
    <p:extLst>
      <p:ext uri="{BB962C8B-B14F-4D97-AF65-F5344CB8AC3E}">
        <p14:creationId xmlns:p14="http://schemas.microsoft.com/office/powerpoint/2010/main" val="10243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664" y="466550"/>
            <a:ext cx="5215946" cy="7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1" dirty="0"/>
              <a:t>Always Low </a:t>
            </a:r>
            <a:r>
              <a:rPr lang="en-CA" sz="4481" dirty="0"/>
              <a:t>Prices</a:t>
            </a:r>
            <a:endParaRPr lang="en-US" sz="4481" dirty="0"/>
          </a:p>
        </p:txBody>
      </p:sp>
      <p:pic>
        <p:nvPicPr>
          <p:cNvPr id="6146" name="Picture 2" descr="http://t3.gstatic.com/images?q=tbn:ANd9GcTkW_IXLy9HwbyJ0mJwD0VdAKkXoZudxCPvaBuiTGxmQZGHtchD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92" y="1264493"/>
            <a:ext cx="2990958" cy="32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5" y="963255"/>
            <a:ext cx="5708105" cy="1938184"/>
          </a:xfrm>
        </p:spPr>
        <p:txBody>
          <a:bodyPr>
            <a:normAutofit/>
          </a:bodyPr>
          <a:lstStyle/>
          <a:p>
            <a:r>
              <a:rPr lang="en-CA"/>
              <a:t>Notice that none of these companies invented anything 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672" y="2560637"/>
            <a:ext cx="5250578" cy="2382854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sz="1600" dirty="0"/>
              <a:t>N</a:t>
            </a:r>
            <a:r>
              <a:rPr lang="en-CA" sz="1600" dirty="0" smtClean="0"/>
              <a:t>ike </a:t>
            </a:r>
            <a:r>
              <a:rPr lang="en-CA" sz="1600" dirty="0"/>
              <a:t>did not invent active </a:t>
            </a:r>
            <a:r>
              <a:rPr lang="en-CA" sz="1600" dirty="0" smtClean="0"/>
              <a:t>gear</a:t>
            </a:r>
          </a:p>
          <a:p>
            <a:pPr marL="285750" indent="-285750">
              <a:buFont typeface="Arial" charset="0"/>
              <a:buChar char="•"/>
            </a:pPr>
            <a:r>
              <a:rPr lang="en-CA" sz="1600" dirty="0" smtClean="0"/>
              <a:t> </a:t>
            </a:r>
            <a:r>
              <a:rPr lang="en-CA" sz="1600" dirty="0"/>
              <a:t>Apple did not invent computers and so on</a:t>
            </a:r>
            <a:r>
              <a:rPr lang="en-CA" sz="16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CA" sz="1600" dirty="0" smtClean="0"/>
              <a:t> </a:t>
            </a:r>
            <a:r>
              <a:rPr lang="en-CA" sz="1600" dirty="0"/>
              <a:t>Still, these companies were able to build a brand.  </a:t>
            </a:r>
          </a:p>
          <a:p>
            <a:pPr marL="285750" indent="-285750">
              <a:buFont typeface="Arial" charset="0"/>
              <a:buChar char="•"/>
            </a:pPr>
            <a:r>
              <a:rPr lang="en-CA" sz="1600" b="1" dirty="0"/>
              <a:t>How will you market yourself and build your </a:t>
            </a:r>
            <a:r>
              <a:rPr lang="en-CA" sz="1600" b="1" dirty="0" smtClean="0"/>
              <a:t>brand?</a:t>
            </a:r>
          </a:p>
          <a:p>
            <a:pPr marL="285750" indent="-285750">
              <a:buFont typeface="Arial" charset="0"/>
              <a:buChar char="•"/>
            </a:pPr>
            <a:r>
              <a:rPr lang="en-CA" sz="1600" b="1" dirty="0" smtClean="0"/>
              <a:t>How </a:t>
            </a:r>
            <a:r>
              <a:rPr lang="en-CA" sz="1600" b="1" dirty="0"/>
              <a:t>will you leave an impression on your prospective employer?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0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414" y="1480517"/>
            <a:ext cx="5699952" cy="35489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688" dirty="0"/>
              <a:t>Branding is how you present yourself to others; it is about getting your prospects to see you as the only one that provides a solution to their problem!” </a:t>
            </a:r>
          </a:p>
          <a:p>
            <a:pPr marL="0" indent="0" algn="r">
              <a:buNone/>
            </a:pPr>
            <a:r>
              <a:rPr lang="en-CA" sz="1195" dirty="0"/>
              <a:t>About.com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414" y="328389"/>
            <a:ext cx="6377364" cy="796643"/>
          </a:xfrm>
        </p:spPr>
        <p:txBody>
          <a:bodyPr>
            <a:noAutofit/>
          </a:bodyPr>
          <a:lstStyle/>
          <a:p>
            <a:r>
              <a:rPr lang="en-US" sz="4929" dirty="0"/>
              <a:t>Branding?</a:t>
            </a:r>
            <a:endParaRPr lang="en-CA" sz="4929" dirty="0"/>
          </a:p>
        </p:txBody>
      </p:sp>
    </p:spTree>
    <p:extLst>
      <p:ext uri="{BB962C8B-B14F-4D97-AF65-F5344CB8AC3E}">
        <p14:creationId xmlns:p14="http://schemas.microsoft.com/office/powerpoint/2010/main" val="3905893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6414" y="624822"/>
            <a:ext cx="2902056" cy="380539"/>
          </a:xfrm>
        </p:spPr>
        <p:txBody>
          <a:bodyPr>
            <a:noAutofit/>
          </a:bodyPr>
          <a:lstStyle/>
          <a:p>
            <a:pPr algn="ctr"/>
            <a:r>
              <a:rPr lang="en-US" sz="2091" dirty="0"/>
              <a:t>Buying a Car</a:t>
            </a:r>
            <a:endParaRPr lang="en-CA" sz="209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3356992" y="624822"/>
            <a:ext cx="2902056" cy="380539"/>
          </a:xfrm>
        </p:spPr>
        <p:txBody>
          <a:bodyPr>
            <a:noAutofit/>
          </a:bodyPr>
          <a:lstStyle/>
          <a:p>
            <a:pPr algn="ctr"/>
            <a:r>
              <a:rPr lang="en-US" sz="2091" dirty="0"/>
              <a:t>Hiring an Employee</a:t>
            </a:r>
            <a:endParaRPr lang="en-CA" sz="209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414" y="1216321"/>
            <a:ext cx="2902056" cy="3280131"/>
          </a:xfrm>
        </p:spPr>
        <p:txBody>
          <a:bodyPr>
            <a:normAutofit/>
          </a:bodyPr>
          <a:lstStyle/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1000’s of cars to choose from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Determine your top needs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some research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Go to the dealership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Purchase the car</a:t>
            </a:r>
            <a:endParaRPr lang="en-CA" sz="1792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7824" y="1213442"/>
            <a:ext cx="2902056" cy="3011268"/>
          </a:xfrm>
        </p:spPr>
        <p:txBody>
          <a:bodyPr/>
          <a:lstStyle/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1000’s of people to choose from 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Determine your top needs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some research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interviews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Hire someone</a:t>
            </a:r>
          </a:p>
          <a:p>
            <a:pPr marL="213398" indent="-213398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49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8869" y="571050"/>
            <a:ext cx="3118813" cy="488083"/>
          </a:xfrm>
        </p:spPr>
        <p:txBody>
          <a:bodyPr>
            <a:noAutofit/>
          </a:bodyPr>
          <a:lstStyle/>
          <a:p>
            <a:pPr algn="ctr"/>
            <a:r>
              <a:rPr lang="en-US" sz="2390" dirty="0"/>
              <a:t>Buying a Car</a:t>
            </a:r>
            <a:endParaRPr lang="en-CA" sz="239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3159869" y="601596"/>
            <a:ext cx="3226358" cy="488084"/>
          </a:xfrm>
        </p:spPr>
        <p:txBody>
          <a:bodyPr>
            <a:noAutofit/>
          </a:bodyPr>
          <a:lstStyle/>
          <a:p>
            <a:pPr algn="ctr"/>
            <a:r>
              <a:rPr lang="en-US" sz="2300" dirty="0"/>
              <a:t>Hiring an Employee</a:t>
            </a:r>
            <a:endParaRPr lang="en-CA" sz="23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73499" y="1216321"/>
            <a:ext cx="3065041" cy="3656540"/>
          </a:xfrm>
        </p:spPr>
        <p:txBody>
          <a:bodyPr>
            <a:normAutofit fontScale="85000" lnSpcReduction="20000"/>
          </a:bodyPr>
          <a:lstStyle/>
          <a:p>
            <a:pPr marL="213398" indent="-213398">
              <a:buFont typeface="Arial" pitchFamily="34" charset="0"/>
              <a:buChar char="•"/>
            </a:pPr>
            <a:r>
              <a:rPr lang="en-CA" sz="1792" dirty="0"/>
              <a:t>324.990 and counting</a:t>
            </a:r>
            <a:endParaRPr lang="en-US" sz="1792" dirty="0"/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Determine your top needs</a:t>
            </a:r>
          </a:p>
          <a:p>
            <a:pPr marL="599886" lvl="3" indent="-213398"/>
            <a:r>
              <a:rPr lang="en-US" sz="1494" dirty="0"/>
              <a:t>Must seat 7 people or more</a:t>
            </a:r>
          </a:p>
          <a:p>
            <a:pPr marL="599886" lvl="3" indent="-213398"/>
            <a:r>
              <a:rPr lang="en-US" sz="1494" dirty="0"/>
              <a:t>Good gas mileage</a:t>
            </a:r>
          </a:p>
          <a:p>
            <a:pPr marL="599886" lvl="3" indent="-213398"/>
            <a:r>
              <a:rPr lang="en-US" sz="1494" dirty="0"/>
              <a:t>Under $40, 000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some research</a:t>
            </a:r>
          </a:p>
          <a:p>
            <a:pPr marL="599886" lvl="3" indent="-213398"/>
            <a:r>
              <a:rPr lang="en-US" sz="1643" dirty="0"/>
              <a:t>Websites</a:t>
            </a:r>
          </a:p>
          <a:p>
            <a:pPr marL="599886" lvl="3" indent="-213398"/>
            <a:r>
              <a:rPr lang="en-US" sz="1643" dirty="0"/>
              <a:t>Talk to friends</a:t>
            </a:r>
          </a:p>
          <a:p>
            <a:pPr marL="599886" lvl="3" indent="-213398"/>
            <a:r>
              <a:rPr lang="en-US" sz="1643" dirty="0"/>
              <a:t>advertisements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Go to the dealership</a:t>
            </a:r>
          </a:p>
          <a:p>
            <a:pPr marL="599886" lvl="3" indent="-213398"/>
            <a:r>
              <a:rPr lang="en-US" sz="1792" dirty="0"/>
              <a:t>Talk to the salesperson</a:t>
            </a:r>
          </a:p>
          <a:p>
            <a:pPr marL="599886" lvl="3" indent="-213398"/>
            <a:r>
              <a:rPr lang="en-US" sz="1792" dirty="0"/>
              <a:t>Test drive the car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Purchase the car</a:t>
            </a:r>
            <a:endParaRPr lang="en-CA" sz="1792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22020" y="1216321"/>
            <a:ext cx="2902056" cy="3441449"/>
          </a:xfrm>
        </p:spPr>
        <p:txBody>
          <a:bodyPr>
            <a:normAutofit fontScale="92500" lnSpcReduction="20000"/>
          </a:bodyPr>
          <a:lstStyle/>
          <a:p>
            <a:pPr marL="213398" indent="-213398">
              <a:buFont typeface="Arial" pitchFamily="34" charset="0"/>
              <a:buChar char="•"/>
            </a:pPr>
            <a:r>
              <a:rPr lang="en-CA" sz="1792" dirty="0"/>
              <a:t>In the world, there were 205 million people unemployed in 2010</a:t>
            </a:r>
            <a:endParaRPr lang="en-US" sz="1792" dirty="0"/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Determine your top needs</a:t>
            </a:r>
          </a:p>
          <a:p>
            <a:pPr marL="727925" lvl="4" indent="-213398"/>
            <a:r>
              <a:rPr lang="en-US" sz="1792" dirty="0"/>
              <a:t>Quality Management 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some research</a:t>
            </a:r>
          </a:p>
          <a:p>
            <a:pPr marL="727925" lvl="4" indent="-213398"/>
            <a:r>
              <a:rPr lang="en-US" sz="1792" dirty="0"/>
              <a:t>Post the job, collect and review resumes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interviews</a:t>
            </a:r>
          </a:p>
          <a:p>
            <a:pPr marL="727925" lvl="4" indent="-213398"/>
            <a:r>
              <a:rPr lang="en-US" sz="1792" dirty="0"/>
              <a:t>Determine who sells themself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Hire someone</a:t>
            </a:r>
          </a:p>
          <a:p>
            <a:pPr marL="213398" indent="-213398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959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372881"/>
            <a:ext cx="4760785" cy="531572"/>
          </a:xfrm>
        </p:spPr>
        <p:txBody>
          <a:bodyPr/>
          <a:lstStyle/>
          <a:p>
            <a:r>
              <a:rPr lang="en-US" dirty="0"/>
              <a:t>Week #1 - Online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5" y="919906"/>
            <a:ext cx="5904656" cy="396044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Watch the features and benefits video</a:t>
            </a:r>
          </a:p>
          <a:p>
            <a:pPr lvl="2"/>
            <a:r>
              <a:rPr lang="en-US" sz="1500" u="sng" dirty="0">
                <a:hlinkClick r:id="rId2"/>
              </a:rPr>
              <a:t>https://www.youtube.com/watch?v=5NZvjjZNKXw</a:t>
            </a:r>
            <a:endParaRPr lang="en-US" sz="1500" dirty="0"/>
          </a:p>
          <a:p>
            <a:r>
              <a:rPr lang="en-US" sz="2000" dirty="0"/>
              <a:t>Read the features and benefit article</a:t>
            </a:r>
          </a:p>
          <a:p>
            <a:pPr lvl="2"/>
            <a:r>
              <a:rPr lang="en-US" sz="1500" dirty="0">
                <a:hlinkClick r:id="rId3"/>
              </a:rPr>
              <a:t>http://www.printwand.com/blog/benefits-vs-features-the-crucial-key-to-selling-your-product</a:t>
            </a:r>
            <a:endParaRPr lang="en-US" sz="1500" dirty="0"/>
          </a:p>
          <a:p>
            <a:r>
              <a:rPr lang="en-US" sz="2000" dirty="0"/>
              <a:t>Identify 5 of your key features and the benefit they would provide to a potential employer</a:t>
            </a:r>
          </a:p>
          <a:p>
            <a:pPr lvl="1"/>
            <a:r>
              <a:rPr lang="en-US" sz="1851" dirty="0"/>
              <a:t>Need to be unique features – punctual, flexible, adaptable, etc. are expected and NOT key features. </a:t>
            </a:r>
          </a:p>
          <a:p>
            <a:pPr marL="341437" lvl="1" indent="0">
              <a:buNone/>
            </a:pPr>
            <a:endParaRPr lang="en-US" sz="1851" dirty="0"/>
          </a:p>
          <a:p>
            <a:r>
              <a:rPr lang="en-US" sz="2000" dirty="0"/>
              <a:t>Submit your 5 key features and the benefit/explanations under Online Assignment Week #1 (MS Word or PDF only)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1800" b="1" i="1" dirty="0"/>
              <a:t>Note: </a:t>
            </a:r>
            <a:r>
              <a:rPr lang="en-US" sz="1800" dirty="0"/>
              <a:t>each week online work is to be completed by 11:59pm the </a:t>
            </a:r>
            <a:r>
              <a:rPr lang="en-US" sz="1800" b="1" u="sng" dirty="0"/>
              <a:t>night before class</a:t>
            </a:r>
            <a:r>
              <a:rPr lang="en-US" sz="1800" dirty="0"/>
              <a:t>, failure to do so is an automatic grade of zero (0)!</a:t>
            </a:r>
          </a:p>
        </p:txBody>
      </p:sp>
    </p:spTree>
    <p:extLst>
      <p:ext uri="{BB962C8B-B14F-4D97-AF65-F5344CB8AC3E}">
        <p14:creationId xmlns:p14="http://schemas.microsoft.com/office/powerpoint/2010/main" val="20935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Short Introductions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7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328389"/>
            <a:ext cx="4760785" cy="449229"/>
          </a:xfrm>
        </p:spPr>
        <p:txBody>
          <a:bodyPr>
            <a:noAutofit/>
          </a:bodyPr>
          <a:lstStyle/>
          <a:p>
            <a:r>
              <a:rPr lang="en-US" sz="3200" b="1" dirty="0"/>
              <a:t>CPP 1001 </a:t>
            </a:r>
            <a:r>
              <a:rPr lang="is-IS" sz="3200" dirty="0"/>
              <a:t/>
            </a:r>
            <a:br>
              <a:rPr lang="is-IS" sz="3200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1048469"/>
            <a:ext cx="5904656" cy="3744416"/>
          </a:xfrm>
        </p:spPr>
        <p:txBody>
          <a:bodyPr>
            <a:noAutofit/>
          </a:bodyPr>
          <a:lstStyle/>
          <a:p>
            <a:r>
              <a:rPr lang="en-CA" sz="1800" dirty="0"/>
              <a:t>the roles and responsibilities of the Co-operative Education Students and the Co-operative Education Advisors </a:t>
            </a:r>
          </a:p>
          <a:p>
            <a:pPr marL="0" indent="0">
              <a:buNone/>
            </a:pPr>
            <a:endParaRPr lang="en-CA" sz="300" dirty="0"/>
          </a:p>
          <a:p>
            <a:r>
              <a:rPr lang="en-CA" sz="1800" dirty="0"/>
              <a:t>the Co-operative Education policy </a:t>
            </a:r>
          </a:p>
          <a:p>
            <a:pPr marL="0" indent="0">
              <a:buNone/>
            </a:pPr>
            <a:endParaRPr lang="en-CA" sz="300" dirty="0"/>
          </a:p>
          <a:p>
            <a:r>
              <a:rPr lang="en-CA" sz="1800" dirty="0"/>
              <a:t>provide students with employment preparatory skills specifically related to Co-operative Education work terms </a:t>
            </a:r>
          </a:p>
          <a:p>
            <a:pPr marL="0" indent="0">
              <a:buNone/>
            </a:pPr>
            <a:endParaRPr lang="en-CA" sz="300" dirty="0"/>
          </a:p>
          <a:p>
            <a:r>
              <a:rPr lang="en-CA" sz="1800" dirty="0"/>
              <a:t>prepare students for their Co-operative Education work term job search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73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56381"/>
            <a:ext cx="4885329" cy="576064"/>
          </a:xfrm>
        </p:spPr>
        <p:txBody>
          <a:bodyPr>
            <a:normAutofit/>
          </a:bodyPr>
          <a:lstStyle/>
          <a:p>
            <a:r>
              <a:rPr lang="en-US" dirty="0"/>
              <a:t>Hybrid Course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0" y="976461"/>
            <a:ext cx="5832648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Combines the traditional lecture-based classroom approach with an online learning component.</a:t>
            </a:r>
          </a:p>
          <a:p>
            <a:pPr lvl="1"/>
            <a:r>
              <a:rPr lang="en-US" sz="2251" dirty="0"/>
              <a:t>one hour of lecture time per week</a:t>
            </a:r>
          </a:p>
          <a:p>
            <a:pPr lvl="1"/>
            <a:r>
              <a:rPr lang="en-US" sz="2251" dirty="0"/>
              <a:t>one hour of online studies per week</a:t>
            </a:r>
          </a:p>
          <a:p>
            <a:pPr marL="341437" lvl="1" indent="0">
              <a:buNone/>
            </a:pPr>
            <a:endParaRPr lang="en-US" sz="2251" b="1" dirty="0"/>
          </a:p>
          <a:p>
            <a:pPr marL="341437" lvl="1" indent="0">
              <a:buNone/>
            </a:pPr>
            <a:r>
              <a:rPr lang="en-US" sz="2000" b="1" dirty="0"/>
              <a:t>NOTE:</a:t>
            </a:r>
          </a:p>
          <a:p>
            <a:pPr marL="341437" lvl="1" indent="0">
              <a:buNone/>
            </a:pPr>
            <a:r>
              <a:rPr lang="en-US" sz="2000" i="1" dirty="0"/>
              <a:t>Students should plan for that one hour per week of on-line work. </a:t>
            </a:r>
          </a:p>
        </p:txBody>
      </p:sp>
    </p:spTree>
    <p:extLst>
      <p:ext uri="{BB962C8B-B14F-4D97-AF65-F5344CB8AC3E}">
        <p14:creationId xmlns:p14="http://schemas.microsoft.com/office/powerpoint/2010/main" val="159458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56381"/>
            <a:ext cx="4885329" cy="576064"/>
          </a:xfrm>
        </p:spPr>
        <p:txBody>
          <a:bodyPr>
            <a:normAutofit/>
          </a:bodyPr>
          <a:lstStyle/>
          <a:p>
            <a:r>
              <a:rPr lang="en-US" dirty="0"/>
              <a:t>Hybrid Course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0" y="1048469"/>
            <a:ext cx="5976664" cy="3606991"/>
          </a:xfrm>
        </p:spPr>
        <p:txBody>
          <a:bodyPr>
            <a:normAutofit/>
          </a:bodyPr>
          <a:lstStyle/>
          <a:p>
            <a:r>
              <a:rPr lang="en-US" sz="1600" dirty="0"/>
              <a:t>You will need to be </a:t>
            </a:r>
            <a:r>
              <a:rPr lang="en-US" sz="1600" b="1" dirty="0"/>
              <a:t>motivated </a:t>
            </a:r>
            <a:r>
              <a:rPr lang="en-US" sz="1600" dirty="0"/>
              <a:t>and relatively self-initiating. Keeping pace and on task with the course expectations means maintaining good time management skills, a certain comfort level with information technology, and dedication to independent study activities.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work is the same with a hybrid course as it is for a traditional course, all that is changed is the delivery method.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Plan to dedicate (at least) an hour a week to your </a:t>
            </a:r>
            <a:r>
              <a:rPr lang="en-US" sz="1600" b="1" dirty="0"/>
              <a:t>20%</a:t>
            </a:r>
            <a:r>
              <a:rPr lang="en-US" sz="1600" dirty="0"/>
              <a:t> on-line component of the course.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328389"/>
            <a:ext cx="4760785" cy="449229"/>
          </a:xfrm>
        </p:spPr>
        <p:txBody>
          <a:bodyPr>
            <a:noAutofit/>
          </a:bodyPr>
          <a:lstStyle/>
          <a:p>
            <a:r>
              <a:rPr lang="en-US" sz="3200" b="1" dirty="0"/>
              <a:t>CPP 1001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1264493"/>
            <a:ext cx="5276057" cy="3096344"/>
          </a:xfrm>
        </p:spPr>
        <p:txBody>
          <a:bodyPr>
            <a:noAutofit/>
          </a:bodyPr>
          <a:lstStyle/>
          <a:p>
            <a:r>
              <a:rPr lang="en-CA" sz="1400" dirty="0"/>
              <a:t>Identify and create a strategy to effectively market yourself during an active co-op job search</a:t>
            </a:r>
          </a:p>
          <a:p>
            <a:r>
              <a:rPr lang="en-CA" sz="1400" dirty="0"/>
              <a:t>Describe the knowledge and skills required to develop, plan and execute an effective job search action plan</a:t>
            </a:r>
          </a:p>
          <a:p>
            <a:r>
              <a:rPr lang="en-CA" sz="1400" dirty="0"/>
              <a:t>Review the importance and impact of social media in an effective job search</a:t>
            </a:r>
          </a:p>
          <a:p>
            <a:r>
              <a:rPr lang="en-CA" sz="1400" dirty="0"/>
              <a:t>Identify and understand employees and employers rights and responsibilities regarding safety in the </a:t>
            </a:r>
            <a:r>
              <a:rPr lang="en-US" sz="1400" dirty="0"/>
              <a:t>workplace</a:t>
            </a:r>
          </a:p>
          <a:p>
            <a:r>
              <a:rPr lang="en-CA" sz="1400" dirty="0"/>
              <a:t>Identify current interview techniques specifically behaviour based interviewing</a:t>
            </a:r>
          </a:p>
          <a:p>
            <a:r>
              <a:rPr lang="en-CA" sz="1400" dirty="0"/>
              <a:t>Acknowledge the Co-op Process and Procedures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54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56381"/>
            <a:ext cx="4760785" cy="593245"/>
          </a:xfrm>
        </p:spPr>
        <p:txBody>
          <a:bodyPr>
            <a:normAutofit/>
          </a:bodyPr>
          <a:lstStyle/>
          <a:p>
            <a:r>
              <a:rPr lang="en-US" sz="2800" b="1" dirty="0"/>
              <a:t>Course Evaluation</a:t>
            </a:r>
            <a:endParaRPr lang="en-CA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2" y="1065651"/>
            <a:ext cx="5544616" cy="35112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/>
              <a:t>1) </a:t>
            </a:r>
            <a:r>
              <a:rPr lang="en-CA" sz="1800" b="1" dirty="0"/>
              <a:t>Assignments </a:t>
            </a:r>
            <a:r>
              <a:rPr lang="en-CA" sz="1800" dirty="0"/>
              <a:t>(40%):</a:t>
            </a:r>
          </a:p>
          <a:p>
            <a:pPr marL="0" indent="0">
              <a:buNone/>
            </a:pPr>
            <a:r>
              <a:rPr lang="en-CA" sz="1800" dirty="0"/>
              <a:t>	Goal Setting Worksheet (5</a:t>
            </a:r>
            <a:r>
              <a:rPr lang="en-CA" sz="1800" dirty="0" smtClean="0"/>
              <a:t>%) – week 4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Cover Letter &amp; Resume (20%) – week 6</a:t>
            </a:r>
            <a:endParaRPr lang="en-CA" sz="1800" dirty="0"/>
          </a:p>
          <a:p>
            <a:pPr marL="0" indent="0">
              <a:buNone/>
            </a:pPr>
            <a:r>
              <a:rPr lang="en-CA" sz="1800" dirty="0" smtClean="0"/>
              <a:t>     Co-op </a:t>
            </a:r>
            <a:r>
              <a:rPr lang="en-CA" sz="1800" dirty="0"/>
              <a:t>Work Term Action Plan (15%) </a:t>
            </a:r>
            <a:r>
              <a:rPr lang="en-CA" sz="1800" dirty="0" smtClean="0"/>
              <a:t>– week 8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	</a:t>
            </a:r>
            <a:endParaRPr lang="en-CA" sz="1000" dirty="0"/>
          </a:p>
          <a:p>
            <a:pPr marL="0" indent="0">
              <a:buNone/>
            </a:pPr>
            <a:r>
              <a:rPr lang="en-CA" sz="1800" dirty="0"/>
              <a:t>2) </a:t>
            </a:r>
            <a:r>
              <a:rPr lang="en-CA" sz="1800" b="1" dirty="0"/>
              <a:t>In Class Activities </a:t>
            </a:r>
            <a:r>
              <a:rPr lang="en-CA" sz="1800" dirty="0"/>
              <a:t>(15%) </a:t>
            </a:r>
          </a:p>
          <a:p>
            <a:pPr marL="584507" lvl="1" indent="-285750"/>
            <a:r>
              <a:rPr lang="en-CA" sz="1651" dirty="0"/>
              <a:t>Must be here within the first </a:t>
            </a:r>
            <a:r>
              <a:rPr lang="en-CA" sz="1651" dirty="0" smtClean="0"/>
              <a:t>5 minutes </a:t>
            </a:r>
            <a:r>
              <a:rPr lang="en-CA" sz="1651" dirty="0"/>
              <a:t>of class to be allowed into class &amp; complete the in-class activities </a:t>
            </a:r>
          </a:p>
          <a:p>
            <a:pPr marL="0" indent="0">
              <a:buNone/>
            </a:pPr>
            <a:endParaRPr lang="en-CA" sz="1000" dirty="0"/>
          </a:p>
          <a:p>
            <a:pPr marL="0" indent="0">
              <a:buNone/>
            </a:pPr>
            <a:r>
              <a:rPr lang="en-CA" sz="1800" dirty="0"/>
              <a:t>3) </a:t>
            </a:r>
            <a:r>
              <a:rPr lang="en-CA" sz="1800" b="1" dirty="0"/>
              <a:t>Weekly Online Assignments </a:t>
            </a:r>
            <a:r>
              <a:rPr lang="en-CA" sz="1800" dirty="0"/>
              <a:t>(20%)</a:t>
            </a:r>
          </a:p>
          <a:p>
            <a:pPr marL="0" indent="0">
              <a:buNone/>
            </a:pPr>
            <a:endParaRPr lang="en-CA" sz="900" dirty="0"/>
          </a:p>
          <a:p>
            <a:pPr marL="0" indent="0">
              <a:buNone/>
            </a:pPr>
            <a:r>
              <a:rPr lang="en-CA" sz="1800" dirty="0"/>
              <a:t>4) Tests (25%): </a:t>
            </a:r>
          </a:p>
          <a:p>
            <a:pPr marL="0" indent="0">
              <a:buNone/>
            </a:pPr>
            <a:r>
              <a:rPr lang="en-CA" sz="1800" dirty="0"/>
              <a:t>	Final Test (25%)</a:t>
            </a:r>
          </a:p>
        </p:txBody>
      </p:sp>
    </p:spTree>
    <p:extLst>
      <p:ext uri="{BB962C8B-B14F-4D97-AF65-F5344CB8AC3E}">
        <p14:creationId xmlns:p14="http://schemas.microsoft.com/office/powerpoint/2010/main" val="94382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78173"/>
            <a:ext cx="4760785" cy="626280"/>
          </a:xfrm>
        </p:spPr>
        <p:txBody>
          <a:bodyPr/>
          <a:lstStyle/>
          <a:p>
            <a:r>
              <a:rPr lang="en-US" b="1" dirty="0"/>
              <a:t>CPP </a:t>
            </a:r>
            <a:r>
              <a:rPr lang="en-US" b="1" dirty="0" smtClean="0"/>
              <a:t>1001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2" y="904453"/>
            <a:ext cx="5256584" cy="3528392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Required to successfully complete this course with a passing grade (part of the co-op eligibility requirement)</a:t>
            </a:r>
          </a:p>
          <a:p>
            <a:pPr marL="0" indent="0">
              <a:buNone/>
            </a:pPr>
            <a:endParaRPr lang="en-US" sz="400" dirty="0"/>
          </a:p>
          <a:p>
            <a:r>
              <a:rPr lang="en-US" sz="1800" dirty="0"/>
              <a:t>It is encouraged that you attend all in class sessions and review materials covered in class</a:t>
            </a:r>
          </a:p>
          <a:p>
            <a:pPr marL="0" indent="0">
              <a:buNone/>
            </a:pPr>
            <a:endParaRPr lang="en-US" sz="400" dirty="0"/>
          </a:p>
          <a:p>
            <a:r>
              <a:rPr lang="en-US" sz="1800" dirty="0"/>
              <a:t>All assignments associated with the workshops must be submitted by identified deadline dates </a:t>
            </a:r>
          </a:p>
          <a:p>
            <a:pPr lvl="2"/>
            <a:r>
              <a:rPr lang="en-US" sz="1502" b="1" i="1" dirty="0"/>
              <a:t>10% will be deducted for each day </a:t>
            </a:r>
            <a:r>
              <a:rPr lang="en-US" sz="1502" b="1" i="1" dirty="0" smtClean="0"/>
              <a:t>major </a:t>
            </a:r>
            <a:r>
              <a:rPr lang="en-US" sz="1502" b="1" i="1" dirty="0"/>
              <a:t>assignments are late, only up to 3 days (30%)– after 3 days automatic zero (0) </a:t>
            </a:r>
          </a:p>
          <a:p>
            <a:pPr lvl="2"/>
            <a:r>
              <a:rPr lang="en-US" sz="1502" b="1" i="1" dirty="0"/>
              <a:t>Automatic zero (0) for late online assignments </a:t>
            </a:r>
          </a:p>
        </p:txBody>
      </p:sp>
    </p:spTree>
    <p:extLst>
      <p:ext uri="{BB962C8B-B14F-4D97-AF65-F5344CB8AC3E}">
        <p14:creationId xmlns:p14="http://schemas.microsoft.com/office/powerpoint/2010/main" val="2017694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6416</TotalTime>
  <Words>1153</Words>
  <Application>Microsoft Macintosh PowerPoint</Application>
  <PresentationFormat>Custom</PresentationFormat>
  <Paragraphs>351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Times New Roman</vt:lpstr>
      <vt:lpstr>Trebuchet MS</vt:lpstr>
      <vt:lpstr>Wingdings 2</vt:lpstr>
      <vt:lpstr>Wingdings 3</vt:lpstr>
      <vt:lpstr>Arial</vt:lpstr>
      <vt:lpstr>Facet</vt:lpstr>
      <vt:lpstr>CPP 1001 </vt:lpstr>
      <vt:lpstr>Jonelle Whyte</vt:lpstr>
      <vt:lpstr>Short Introductions</vt:lpstr>
      <vt:lpstr>CPP 1001  </vt:lpstr>
      <vt:lpstr>Hybrid Course </vt:lpstr>
      <vt:lpstr>Hybrid Course </vt:lpstr>
      <vt:lpstr>CPP 1001 </vt:lpstr>
      <vt:lpstr>Course Evaluation</vt:lpstr>
      <vt:lpstr>CPP 1001</vt:lpstr>
      <vt:lpstr>What is Co-op?</vt:lpstr>
      <vt:lpstr>Eligibility Requirements</vt:lpstr>
      <vt:lpstr>This is a selling course…</vt:lpstr>
      <vt:lpstr>Features vs Benefits </vt:lpstr>
      <vt:lpstr>What are your features?</vt:lpstr>
      <vt:lpstr>Activity: Are you unique?  Your features are what make you unique.   How are you different than everyone else?   What are the benefits of these features to the employer? </vt:lpstr>
      <vt:lpstr>Examples of features and their benefits</vt:lpstr>
      <vt:lpstr>What is a BRAND?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Notice that none of these companies invented anything  </vt:lpstr>
      <vt:lpstr>Branding?</vt:lpstr>
      <vt:lpstr>PowerPoint Presentation</vt:lpstr>
      <vt:lpstr>PowerPoint Presentation</vt:lpstr>
      <vt:lpstr>Week #1 - Online Work </vt:lpstr>
    </vt:vector>
  </TitlesOfParts>
  <Company>Template Central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 Hendra</dc:creator>
  <cp:lastModifiedBy>Microsoft Office User</cp:lastModifiedBy>
  <cp:revision>457</cp:revision>
  <cp:lastPrinted>2018-01-24T20:09:47Z</cp:lastPrinted>
  <dcterms:created xsi:type="dcterms:W3CDTF">2003-07-07T01:05:15Z</dcterms:created>
  <dcterms:modified xsi:type="dcterms:W3CDTF">2018-05-28T14:42:21Z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TC011820411033</vt:lpwstr>
  </property>
</Properties>
</file>