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handoutMasterIdLst>
    <p:handoutMasterId r:id="rId28"/>
  </p:handoutMasterIdLst>
  <p:sldIdLst>
    <p:sldId id="283" r:id="rId2"/>
    <p:sldId id="292" r:id="rId3"/>
    <p:sldId id="289" r:id="rId4"/>
    <p:sldId id="291" r:id="rId5"/>
    <p:sldId id="294" r:id="rId6"/>
    <p:sldId id="290" r:id="rId7"/>
    <p:sldId id="293" r:id="rId8"/>
    <p:sldId id="264" r:id="rId9"/>
    <p:sldId id="261" r:id="rId10"/>
    <p:sldId id="258" r:id="rId11"/>
    <p:sldId id="266" r:id="rId12"/>
    <p:sldId id="265" r:id="rId13"/>
    <p:sldId id="286" r:id="rId14"/>
    <p:sldId id="267" r:id="rId15"/>
    <p:sldId id="268" r:id="rId16"/>
    <p:sldId id="270" r:id="rId17"/>
    <p:sldId id="271" r:id="rId18"/>
    <p:sldId id="272" r:id="rId19"/>
    <p:sldId id="274" r:id="rId20"/>
    <p:sldId id="275" r:id="rId21"/>
    <p:sldId id="276" r:id="rId22"/>
    <p:sldId id="295" r:id="rId23"/>
    <p:sldId id="285" r:id="rId24"/>
    <p:sldId id="296" r:id="rId25"/>
    <p:sldId id="284"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p:scale>
          <a:sx n="75" d="100"/>
          <a:sy n="75" d="100"/>
        </p:scale>
        <p:origin x="-16" y="3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D349856-DC96-499F-9721-62F4ACCCA380}" type="datetimeFigureOut">
              <a:rPr lang="en-US" smtClean="0"/>
              <a:t>9/20/18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5569BB-1AFC-4562-9F2E-4FFEAEDCC064}" type="slidenum">
              <a:rPr lang="en-US" smtClean="0"/>
              <a:t>‹#›</a:t>
            </a:fld>
            <a:endParaRPr lang="en-US"/>
          </a:p>
        </p:txBody>
      </p:sp>
    </p:spTree>
    <p:extLst>
      <p:ext uri="{BB962C8B-B14F-4D97-AF65-F5344CB8AC3E}">
        <p14:creationId xmlns:p14="http://schemas.microsoft.com/office/powerpoint/2010/main" val="1265086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BZ"/>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712E0A-6358-4878-B9A7-83013ABE7C0E}" type="datetimeFigureOut">
              <a:rPr lang="en-BZ" smtClean="0"/>
              <a:t>20/09/18</a:t>
            </a:fld>
            <a:endParaRPr lang="en-BZ"/>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BZ"/>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Z"/>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BZ"/>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DB5405-8090-47A5-BF4B-D9B3C7F2C65C}" type="slidenum">
              <a:rPr lang="en-BZ" smtClean="0"/>
              <a:t>‹#›</a:t>
            </a:fld>
            <a:endParaRPr lang="en-BZ"/>
          </a:p>
        </p:txBody>
      </p:sp>
    </p:spTree>
    <p:extLst>
      <p:ext uri="{BB962C8B-B14F-4D97-AF65-F5344CB8AC3E}">
        <p14:creationId xmlns:p14="http://schemas.microsoft.com/office/powerpoint/2010/main" val="187201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Activity: how to make this into a SMART goal – how to create 3 SMART objectives for the SMART goal.  Things to think about: marketing, hiring, planning, etc. </a:t>
            </a:r>
          </a:p>
        </p:txBody>
      </p:sp>
      <p:sp>
        <p:nvSpPr>
          <p:cNvPr id="4" name="Slide Number Placeholder 3"/>
          <p:cNvSpPr>
            <a:spLocks noGrp="1"/>
          </p:cNvSpPr>
          <p:nvPr>
            <p:ph type="sldNum" sz="quarter" idx="10"/>
          </p:nvPr>
        </p:nvSpPr>
        <p:spPr/>
        <p:txBody>
          <a:bodyPr/>
          <a:lstStyle/>
          <a:p>
            <a:fld id="{D8DB5405-8090-47A5-BF4B-D9B3C7F2C65C}" type="slidenum">
              <a:rPr lang="en-BZ" smtClean="0"/>
              <a:t>5</a:t>
            </a:fld>
            <a:endParaRPr lang="en-BZ"/>
          </a:p>
        </p:txBody>
      </p:sp>
    </p:spTree>
    <p:extLst>
      <p:ext uri="{BB962C8B-B14F-4D97-AF65-F5344CB8AC3E}">
        <p14:creationId xmlns:p14="http://schemas.microsoft.com/office/powerpoint/2010/main" val="324092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406400" y="696913"/>
            <a:ext cx="6197600" cy="348615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Education, Direction, Gifts and Energy</a:t>
            </a:r>
          </a:p>
        </p:txBody>
      </p:sp>
      <p:sp>
        <p:nvSpPr>
          <p:cNvPr id="727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D57B03EC-CC27-46D9-BFD5-9EC0F05EEF2B}" type="slidenum">
              <a:rPr lang="en-US" altLang="en-US" sz="1200"/>
              <a:pPr/>
              <a:t>16</a:t>
            </a:fld>
            <a:endParaRPr lang="en-US" altLang="en-US" sz="1200"/>
          </a:p>
        </p:txBody>
      </p:sp>
    </p:spTree>
    <p:extLst>
      <p:ext uri="{BB962C8B-B14F-4D97-AF65-F5344CB8AC3E}">
        <p14:creationId xmlns:p14="http://schemas.microsoft.com/office/powerpoint/2010/main" val="424036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8B3E91B7-DD5C-4F83-ABB9-8EDDE1BB07D5}" type="slidenum">
              <a:rPr lang="en-US" altLang="en-US" sz="1200"/>
              <a:pPr/>
              <a:t>17</a:t>
            </a:fld>
            <a:endParaRPr lang="en-US" altLang="en-US" sz="1200"/>
          </a:p>
        </p:txBody>
      </p:sp>
      <p:sp>
        <p:nvSpPr>
          <p:cNvPr id="73732"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E8A81292-6B0A-4A7B-ADD5-75E2CB9E21F5}" type="slidenum">
              <a:rPr lang="en-US" altLang="en-US" sz="1200"/>
              <a:pPr algn="r" eaLnBrk="1" hangingPunct="1"/>
              <a:t>17</a:t>
            </a:fld>
            <a:endParaRPr lang="en-US" altLang="en-US" sz="1200"/>
          </a:p>
        </p:txBody>
      </p:sp>
      <p:sp>
        <p:nvSpPr>
          <p:cNvPr id="73733" name="Rectangle 2"/>
          <p:cNvSpPr>
            <a:spLocks noGrp="1" noRot="1" noChangeAspect="1" noChangeArrowheads="1" noTextEdit="1"/>
          </p:cNvSpPr>
          <p:nvPr>
            <p:ph type="sldImg"/>
          </p:nvPr>
        </p:nvSpPr>
        <p:spPr>
          <a:xfrm>
            <a:off x="406400" y="696913"/>
            <a:ext cx="6197600" cy="3486150"/>
          </a:xfrm>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 this career planner you will develop an awareness of how these four aspects of your competitive edge will provide you the basis for getting on the right educational track. Discovering your competitive edge begins with an an openness to look honestly at yourself, to identify information you currently know about yourself, about post-secondary education, about courses and about careers. This career planner will assist you in learning information which will be useful to you in your decision-making, it will assist you in exploring areas which may be unfamiliar and in developing an awareness of your own unique assets, aspirations, and abilities. It will involve you in a process of analysis, information gathering and decision-making. The exercises provided here are designed to help you reflect about yourself, your dreams, and your direction in life. </a:t>
            </a:r>
          </a:p>
          <a:p>
            <a:pPr eaLnBrk="1" hangingPunct="1"/>
            <a:r>
              <a:rPr lang="en-US" altLang="en-US"/>
              <a:t>At the end of this career planner you will design a plan for developing your Competitive EDGE. This plan will help you figure out future possibilities, find your gifts, and focus your thinking so that you can select the courses that fit you. </a:t>
            </a:r>
          </a:p>
        </p:txBody>
      </p:sp>
    </p:spTree>
    <p:extLst>
      <p:ext uri="{BB962C8B-B14F-4D97-AF65-F5344CB8AC3E}">
        <p14:creationId xmlns:p14="http://schemas.microsoft.com/office/powerpoint/2010/main" val="81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CF0048E2-0093-4C7D-8AAF-6B339F49AE7A}" type="slidenum">
              <a:rPr lang="en-US" altLang="en-US" sz="1200"/>
              <a:pPr/>
              <a:t>18</a:t>
            </a:fld>
            <a:endParaRPr lang="en-US" altLang="en-US" sz="1200"/>
          </a:p>
        </p:txBody>
      </p:sp>
      <p:sp>
        <p:nvSpPr>
          <p:cNvPr id="74756"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52B29814-4F8E-4AB2-8764-EB6482B6DCA9}" type="slidenum">
              <a:rPr lang="en-US" altLang="en-US" sz="1200"/>
              <a:pPr algn="r" eaLnBrk="1" hangingPunct="1"/>
              <a:t>18</a:t>
            </a:fld>
            <a:endParaRPr lang="en-US" altLang="en-US" sz="1200"/>
          </a:p>
        </p:txBody>
      </p:sp>
      <p:sp>
        <p:nvSpPr>
          <p:cNvPr id="74757" name="Rectangle 2"/>
          <p:cNvSpPr>
            <a:spLocks noGrp="1" noRot="1" noChangeAspect="1" noChangeArrowheads="1" noTextEdit="1"/>
          </p:cNvSpPr>
          <p:nvPr>
            <p:ph type="sldImg"/>
          </p:nvPr>
        </p:nvSpPr>
        <p:spPr>
          <a:xfrm>
            <a:off x="406400" y="696913"/>
            <a:ext cx="6197600" cy="3486150"/>
          </a:xfrm>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Education is a process of learning about yourself and your future. It is a process of figuring out how you can utilize your education at university most effectively. Education also involves learning more about post-secondary education itself, the courses that are offered, the expectations, the responsibilities and the opportunities. As you begin this session take some time to assess your current knowledge base. Use the following self-rating scale to quickly evaluate your current level of awareness. (A rating of 0 means you have no knowledge of that area, a rating of 5 means you have an average awareness about the area, and a rating of 10 means you are an expert in the area and could use your knowledge to advise others.) </a:t>
            </a:r>
          </a:p>
          <a:p>
            <a:pPr eaLnBrk="1" hangingPunct="1"/>
            <a:r>
              <a:rPr lang="en-US" altLang="en-US"/>
              <a:t>Education is a process of learning about yourself and your future. It is a process of figuring out how you can utilize your education at university most effectively. Education also involves learning more about post-secondary education itself, the courses that are offered, the expectations, the responsibilities and the opportunities. As you begin this session take some time to assess your current knowledge base. Use the following self-rating scale to quickly evaluate your current level of awareness. (A rating of 0 means you have no knowledge of that area, a rating of 5 means you have an average awareness about the area, and a rating of 10 means you are an expert in the area and could use your knowledge to advise others.) </a:t>
            </a:r>
          </a:p>
          <a:p>
            <a:pPr eaLnBrk="1" hangingPunct="1"/>
            <a:endParaRPr lang="en-US" altLang="en-US"/>
          </a:p>
        </p:txBody>
      </p:sp>
    </p:spTree>
    <p:extLst>
      <p:ext uri="{BB962C8B-B14F-4D97-AF65-F5344CB8AC3E}">
        <p14:creationId xmlns:p14="http://schemas.microsoft.com/office/powerpoint/2010/main" val="14831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178515B1-2A63-4B66-8AB7-3576C9AACC5F}" type="slidenum">
              <a:rPr lang="en-US" altLang="en-US" sz="1200"/>
              <a:pPr/>
              <a:t>19</a:t>
            </a:fld>
            <a:endParaRPr lang="en-US" altLang="en-US" sz="1200"/>
          </a:p>
        </p:txBody>
      </p:sp>
      <p:sp>
        <p:nvSpPr>
          <p:cNvPr id="75780"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F5544DEB-1EC6-4962-9D72-B566D3A93879}" type="slidenum">
              <a:rPr lang="en-US" altLang="en-US" sz="1200"/>
              <a:pPr algn="r" eaLnBrk="1" hangingPunct="1"/>
              <a:t>19</a:t>
            </a:fld>
            <a:endParaRPr lang="en-US" altLang="en-US" sz="1200"/>
          </a:p>
        </p:txBody>
      </p:sp>
      <p:sp>
        <p:nvSpPr>
          <p:cNvPr id="75781" name="Rectangle 2"/>
          <p:cNvSpPr>
            <a:spLocks noGrp="1" noRot="1" noChangeAspect="1" noChangeArrowheads="1" noTextEdit="1"/>
          </p:cNvSpPr>
          <p:nvPr>
            <p:ph type="sldImg"/>
          </p:nvPr>
        </p:nvSpPr>
        <p:spPr>
          <a:xfrm>
            <a:off x="406400" y="696913"/>
            <a:ext cx="6197600" cy="3486150"/>
          </a:xfrm>
          <a:ln/>
        </p:spPr>
      </p:sp>
      <p:sp>
        <p:nvSpPr>
          <p:cNvPr id="75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If you don't know where you are going, how do you know if you have gotten there? One of the initial challenges of choosing a track which fits you is discovering the direction you wish to go. The direction you choose evolves from what you have done, where you are now, and some ideas of possibilities and alternatives you would like to consider. The following two part exercise will help you creatively discover the second component of your competitive edge, your personal direction.</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131288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0D67A57F-844E-4E3D-A2AF-7793E66E7FCC}" type="slidenum">
              <a:rPr lang="en-US" altLang="en-US" sz="1200"/>
              <a:pPr/>
              <a:t>20</a:t>
            </a:fld>
            <a:endParaRPr lang="en-US" altLang="en-US" sz="1200"/>
          </a:p>
        </p:txBody>
      </p:sp>
      <p:sp>
        <p:nvSpPr>
          <p:cNvPr id="76804"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2E7BB042-3700-405F-936C-D06444BADBD5}" type="slidenum">
              <a:rPr lang="en-US" altLang="en-US" sz="1200"/>
              <a:pPr algn="r" eaLnBrk="1" hangingPunct="1"/>
              <a:t>20</a:t>
            </a:fld>
            <a:endParaRPr lang="en-US" altLang="en-US" sz="1200"/>
          </a:p>
        </p:txBody>
      </p:sp>
      <p:sp>
        <p:nvSpPr>
          <p:cNvPr id="76805" name="Rectangle 2"/>
          <p:cNvSpPr>
            <a:spLocks noGrp="1" noRot="1" noChangeAspect="1" noChangeArrowheads="1" noTextEdit="1"/>
          </p:cNvSpPr>
          <p:nvPr>
            <p:ph type="sldImg"/>
          </p:nvPr>
        </p:nvSpPr>
        <p:spPr>
          <a:xfrm>
            <a:off x="406400" y="696913"/>
            <a:ext cx="6197600" cy="3486150"/>
          </a:xfrm>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GIFTS (Self-knowledge, self-awareness, self-confidence)</a:t>
            </a:r>
          </a:p>
          <a:p>
            <a:pPr eaLnBrk="1" hangingPunct="1"/>
            <a:r>
              <a:rPr lang="en-US" altLang="en-US"/>
              <a:t>You have unique talents or traits that are related to your current success and your future aspirations. </a:t>
            </a:r>
          </a:p>
          <a:p>
            <a:pPr eaLnBrk="1" hangingPunct="1"/>
            <a:r>
              <a:rPr lang="en-US" altLang="en-US"/>
              <a:t>Because these gifts are so much a part of you, you may take them for granted or not realize that you possess them. </a:t>
            </a:r>
          </a:p>
          <a:p>
            <a:pPr eaLnBrk="1" hangingPunct="1"/>
            <a:r>
              <a:rPr lang="en-US" altLang="en-US"/>
              <a:t>They are however the third critical component of your competitive edge. </a:t>
            </a:r>
          </a:p>
          <a:p>
            <a:pPr eaLnBrk="1" hangingPunct="1"/>
            <a:endParaRPr lang="en-US" altLang="en-US"/>
          </a:p>
        </p:txBody>
      </p:sp>
    </p:spTree>
    <p:extLst>
      <p:ext uri="{BB962C8B-B14F-4D97-AF65-F5344CB8AC3E}">
        <p14:creationId xmlns:p14="http://schemas.microsoft.com/office/powerpoint/2010/main" val="1623111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A7903959-66D5-449D-8287-3D92979A283A}" type="slidenum">
              <a:rPr lang="en-US" altLang="en-US" sz="1200"/>
              <a:pPr/>
              <a:t>21</a:t>
            </a:fld>
            <a:endParaRPr lang="en-US" altLang="en-US" sz="1200"/>
          </a:p>
        </p:txBody>
      </p:sp>
      <p:sp>
        <p:nvSpPr>
          <p:cNvPr id="77828"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64C46E6B-0D25-4FC4-85A6-29FEE7E280B0}" type="slidenum">
              <a:rPr lang="en-US" altLang="en-US" sz="1200"/>
              <a:pPr algn="r" eaLnBrk="1" hangingPunct="1"/>
              <a:t>21</a:t>
            </a:fld>
            <a:endParaRPr lang="en-US" altLang="en-US" sz="1200"/>
          </a:p>
        </p:txBody>
      </p:sp>
      <p:sp>
        <p:nvSpPr>
          <p:cNvPr id="77829" name="Rectangle 2"/>
          <p:cNvSpPr>
            <a:spLocks noGrp="1" noRot="1" noChangeAspect="1" noChangeArrowheads="1" noTextEdit="1"/>
          </p:cNvSpPr>
          <p:nvPr>
            <p:ph type="sldImg"/>
          </p:nvPr>
        </p:nvSpPr>
        <p:spPr>
          <a:xfrm>
            <a:off x="406400" y="696913"/>
            <a:ext cx="6197600" cy="3486150"/>
          </a:xfrm>
          <a:ln/>
        </p:spPr>
      </p:sp>
      <p:sp>
        <p:nvSpPr>
          <p:cNvPr id="778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fourth critical component of your competitive edge is your energy. Your energy is that creative source within you that drives you and keeps you going. Each of us has learned how to refresh and motivate ourselves. Knowing how you motivate yourself and how you help yourself continue in spite of obstacles and barriers are all part of that special quality about you: your energy. </a:t>
            </a:r>
          </a:p>
          <a:p>
            <a:pPr eaLnBrk="1" hangingPunct="1"/>
            <a:endParaRPr lang="en-US" altLang="en-US"/>
          </a:p>
        </p:txBody>
      </p:sp>
    </p:spTree>
    <p:extLst>
      <p:ext uri="{BB962C8B-B14F-4D97-AF65-F5344CB8AC3E}">
        <p14:creationId xmlns:p14="http://schemas.microsoft.com/office/powerpoint/2010/main" val="42897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673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7399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4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817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23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792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102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9305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634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8613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DD1E9-2625-4FBD-AC1D-BC8C2AFB8956}"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3172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DD1E9-2625-4FBD-AC1D-BC8C2AFB8956}" type="datetimeFigureOut">
              <a:rPr lang="en-US" smtClean="0"/>
              <a:t>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475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DD1E9-2625-4FBD-AC1D-BC8C2AFB8956}" type="datetimeFigureOut">
              <a:rPr lang="en-US" smtClean="0"/>
              <a:t>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5188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DD1E9-2625-4FBD-AC1D-BC8C2AFB8956}" type="datetimeFigureOut">
              <a:rPr lang="en-US" smtClean="0"/>
              <a:t>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721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DD1E9-2625-4FBD-AC1D-BC8C2AFB8956}"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80448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
        <p:nvSpPr>
          <p:cNvPr id="5" name="Date Placeholder 4"/>
          <p:cNvSpPr>
            <a:spLocks noGrp="1"/>
          </p:cNvSpPr>
          <p:nvPr>
            <p:ph type="dt" sz="half" idx="10"/>
          </p:nvPr>
        </p:nvSpPr>
        <p:spPr/>
        <p:txBody>
          <a:bodyPr/>
          <a:lstStyle/>
          <a:p>
            <a:fld id="{37EDD1E9-2625-4FBD-AC1D-BC8C2AFB8956}" type="datetimeFigureOut">
              <a:rPr lang="en-US" smtClean="0"/>
              <a:t>9/20/18</a:t>
            </a:fld>
            <a:endParaRPr lang="en-US"/>
          </a:p>
        </p:txBody>
      </p:sp>
    </p:spTree>
    <p:extLst>
      <p:ext uri="{BB962C8B-B14F-4D97-AF65-F5344CB8AC3E}">
        <p14:creationId xmlns:p14="http://schemas.microsoft.com/office/powerpoint/2010/main" val="600052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EDD1E9-2625-4FBD-AC1D-BC8C2AFB8956}" type="datetimeFigureOut">
              <a:rPr lang="en-US" smtClean="0"/>
              <a:t>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7CCCC2-ABF2-4B6D-9C56-32E08FB5E8A4}" type="slidenum">
              <a:rPr lang="en-US" smtClean="0"/>
              <a:t>‹#›</a:t>
            </a:fld>
            <a:endParaRPr lang="en-US"/>
          </a:p>
        </p:txBody>
      </p:sp>
    </p:spTree>
    <p:extLst>
      <p:ext uri="{BB962C8B-B14F-4D97-AF65-F5344CB8AC3E}">
        <p14:creationId xmlns:p14="http://schemas.microsoft.com/office/powerpoint/2010/main" val="13735973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bz/url?sa=i&amp;rct=j&amp;q=&amp;esrc=s&amp;source=images&amp;cd=&amp;cad=rja&amp;uact=8&amp;ved=0CAcQjRxqFQoTCMWwlp_bicgCFcRbPgodSscMoA&amp;url=http://predictivepeopleanalytics.com/selling-skills-assessment-tool/&amp;psig=AFQjCNG8wH6Tb2dtHRbEwQGNM2FwaDhXGQ&amp;ust=1442979359829102" TargetMode="Externa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obsetc.gc.ca/toolbox/checklists/employability.jsp?lan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bz/url?sa=i&amp;rct=j&amp;q=&amp;esrc=s&amp;source=images&amp;cd=&amp;cad=rja&amp;uact=8&amp;ved=0CAcQjRxqFQoTCPO13eDQicgCFUh0PgodHbcAUQ&amp;url=http://blog.flourishstudios.co.uk/will-branding-really-make-a-difference-to-your-business-success/its-not-to-make-a-decision-once-you-know-your-values/&amp;bvm=bv.103073922,d.cWw&amp;psig=AFQjCNEe9ymk5a1QVIDRSSJ1aqYdHxZDzA&amp;ust=1442976487910999" TargetMode="External"/><Relationship Id="rId3"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ruity.com/test/holland-code-career-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ruity.com/test/holland-code-career-te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hatsnext.com/content/life-values-self-assessment-test#Test" TargetMode="External"/><Relationship Id="rId3" Type="http://schemas.openxmlformats.org/officeDocument/2006/relationships/hyperlink" Target="https://www.youtube.com/watch?v=RgYmmjesuK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brighthubpm.com/methods-strategies/79127-explaining-the-concept-of-smart-goals-with-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084"/>
            <a:ext cx="12286890" cy="7561084"/>
          </a:xfrm>
          <a:prstGeom prst="rect">
            <a:avLst/>
          </a:prstGeom>
        </p:spPr>
      </p:pic>
      <p:sp>
        <p:nvSpPr>
          <p:cNvPr id="5" name="Rectangle 4"/>
          <p:cNvSpPr/>
          <p:nvPr/>
        </p:nvSpPr>
        <p:spPr>
          <a:xfrm>
            <a:off x="2051052" y="6024043"/>
            <a:ext cx="7844263" cy="523220"/>
          </a:xfrm>
          <a:prstGeom prst="rect">
            <a:avLst/>
          </a:prstGeom>
        </p:spPr>
        <p:txBody>
          <a:bodyPr wrap="none">
            <a:spAutoFit/>
          </a:bodyPr>
          <a:lstStyle/>
          <a:p>
            <a:r>
              <a:rPr lang="en-CA" dirty="0"/>
              <a:t>https://</a:t>
            </a:r>
            <a:r>
              <a:rPr lang="en-CA" sz="2800" dirty="0">
                <a:solidFill>
                  <a:schemeClr val="bg1"/>
                </a:solidFill>
              </a:rPr>
              <a:t>www.youtube.com/watch?v=B7r7YY_EO0A</a:t>
            </a:r>
            <a:endParaRPr lang="en-CA" dirty="0">
              <a:solidFill>
                <a:schemeClr val="bg1"/>
              </a:solidFill>
            </a:endParaRPr>
          </a:p>
        </p:txBody>
      </p:sp>
    </p:spTree>
    <p:extLst>
      <p:ext uri="{BB962C8B-B14F-4D97-AF65-F5344CB8AC3E}">
        <p14:creationId xmlns:p14="http://schemas.microsoft.com/office/powerpoint/2010/main" val="17124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3" y="255917"/>
            <a:ext cx="8596668" cy="865517"/>
          </a:xfrm>
        </p:spPr>
        <p:txBody>
          <a:bodyPr>
            <a:normAutofit/>
          </a:bodyPr>
          <a:lstStyle/>
          <a:p>
            <a:r>
              <a:rPr lang="en-US" sz="4800" b="1" cap="small" dirty="0">
                <a:solidFill>
                  <a:schemeClr val="accent2">
                    <a:lumMod val="75000"/>
                  </a:schemeClr>
                </a:solidFill>
              </a:rPr>
              <a:t>Analyzing Your Skills </a:t>
            </a:r>
          </a:p>
        </p:txBody>
      </p:sp>
      <p:sp>
        <p:nvSpPr>
          <p:cNvPr id="3" name="Content Placeholder 2"/>
          <p:cNvSpPr>
            <a:spLocks noGrp="1"/>
          </p:cNvSpPr>
          <p:nvPr>
            <p:ph idx="1"/>
          </p:nvPr>
        </p:nvSpPr>
        <p:spPr>
          <a:xfrm>
            <a:off x="677334" y="1265130"/>
            <a:ext cx="10207784" cy="1333692"/>
          </a:xfrm>
        </p:spPr>
        <p:txBody>
          <a:bodyPr>
            <a:normAutofit/>
          </a:bodyPr>
          <a:lstStyle/>
          <a:p>
            <a:r>
              <a:rPr lang="en-US" sz="3200" dirty="0"/>
              <a:t>Identifying your ability or lack of ability to do something well, with expertise</a:t>
            </a:r>
          </a:p>
        </p:txBody>
      </p:sp>
      <p:pic>
        <p:nvPicPr>
          <p:cNvPr id="4098" name="Picture 2" descr="http://predictivepeopleanalytics.com/wp-content/uploads/2013/01/Skill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682" y="2311185"/>
            <a:ext cx="6018363" cy="3993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01904" y="6597225"/>
            <a:ext cx="2935704" cy="184666"/>
          </a:xfrm>
          <a:prstGeom prst="rect">
            <a:avLst/>
          </a:prstGeom>
          <a:noFill/>
        </p:spPr>
        <p:txBody>
          <a:bodyPr wrap="square" rtlCol="0">
            <a:spAutoFit/>
          </a:bodyPr>
          <a:lstStyle/>
          <a:p>
            <a:r>
              <a:rPr lang="en-BZ" sz="600" dirty="0"/>
              <a:t>http://predictivepeopleanalytics.com/selling-skills-assessment-tool/</a:t>
            </a:r>
          </a:p>
        </p:txBody>
      </p:sp>
    </p:spTree>
    <p:extLst>
      <p:ext uri="{BB962C8B-B14F-4D97-AF65-F5344CB8AC3E}">
        <p14:creationId xmlns:p14="http://schemas.microsoft.com/office/powerpoint/2010/main" val="229765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22" y="378594"/>
            <a:ext cx="8596668" cy="814939"/>
          </a:xfrm>
        </p:spPr>
        <p:txBody>
          <a:bodyPr>
            <a:normAutofit fontScale="90000"/>
          </a:bodyPr>
          <a:lstStyle/>
          <a:p>
            <a:r>
              <a:rPr lang="en-US" sz="4800" b="1" cap="small" dirty="0">
                <a:solidFill>
                  <a:schemeClr val="accent2">
                    <a:lumMod val="75000"/>
                  </a:schemeClr>
                </a:solidFill>
              </a:rPr>
              <a:t>Employability Skills Assessment</a:t>
            </a:r>
            <a:endParaRPr lang="en-BZ" dirty="0"/>
          </a:p>
        </p:txBody>
      </p:sp>
      <p:sp>
        <p:nvSpPr>
          <p:cNvPr id="3" name="Content Placeholder 2"/>
          <p:cNvSpPr>
            <a:spLocks noGrp="1"/>
          </p:cNvSpPr>
          <p:nvPr>
            <p:ph idx="1"/>
          </p:nvPr>
        </p:nvSpPr>
        <p:spPr>
          <a:xfrm>
            <a:off x="616017" y="1293962"/>
            <a:ext cx="8797490" cy="5241591"/>
          </a:xfrm>
        </p:spPr>
        <p:txBody>
          <a:bodyPr/>
          <a:lstStyle/>
          <a:p>
            <a:r>
              <a:rPr lang="en-CA" dirty="0"/>
              <a:t>These are the skills you will need to enter, stay in, and progress in the world of work - whether you work on your own or as a part of a team. These skills can also be applied and used beyond the workplace in a range of daily activities.</a:t>
            </a:r>
          </a:p>
          <a:p>
            <a:r>
              <a:rPr lang="en-US" dirty="0"/>
              <a:t> (</a:t>
            </a:r>
            <a:r>
              <a:rPr lang="en-US" dirty="0">
                <a:hlinkClick r:id="rId2"/>
              </a:rPr>
              <a:t>https://www.jobsetc.gc.ca/toolbox/checklists/employability.jsp?lang=e</a:t>
            </a:r>
            <a:r>
              <a:rPr lang="en-US" dirty="0"/>
              <a:t>)</a:t>
            </a:r>
          </a:p>
          <a:p>
            <a:pPr marL="0" indent="0" algn="ctr">
              <a:buNone/>
            </a:pPr>
            <a:r>
              <a:rPr lang="en-US" i="1" dirty="0"/>
              <a:t>*Google – employability skills assessment </a:t>
            </a:r>
          </a:p>
          <a:p>
            <a:pPr marL="0" indent="0" algn="ctr">
              <a:buNone/>
            </a:pPr>
            <a:endParaRPr lang="en-US" sz="1000" i="1" dirty="0"/>
          </a:p>
          <a:p>
            <a:pPr marL="0" indent="0">
              <a:buNone/>
            </a:pPr>
            <a:r>
              <a:rPr lang="en-CA" sz="2000" b="1" dirty="0"/>
              <a:t>Fundamental Skills </a:t>
            </a:r>
          </a:p>
          <a:p>
            <a:pPr lvl="1"/>
            <a:r>
              <a:rPr lang="en-CA" dirty="0"/>
              <a:t>Communicate, Manage Information, Use Numbers, Think and Solve Problems </a:t>
            </a:r>
          </a:p>
          <a:p>
            <a:pPr marL="457200" lvl="1" indent="0">
              <a:buNone/>
            </a:pPr>
            <a:endParaRPr lang="en-CA" sz="400" dirty="0"/>
          </a:p>
          <a:p>
            <a:pPr marL="0" indent="0">
              <a:buNone/>
            </a:pPr>
            <a:r>
              <a:rPr lang="en-CA" sz="2000" b="1" dirty="0"/>
              <a:t>Personal Management </a:t>
            </a:r>
          </a:p>
          <a:p>
            <a:pPr lvl="1"/>
            <a:r>
              <a:rPr lang="en-CA" dirty="0"/>
              <a:t>Demonstrate Positive Attitudes and Behaviours, Be Responsible, Be Adaptable, Learn Continuously, Work Safely </a:t>
            </a:r>
          </a:p>
          <a:p>
            <a:pPr marL="457200" lvl="1" indent="0">
              <a:buNone/>
            </a:pPr>
            <a:endParaRPr lang="en-CA" sz="800" dirty="0"/>
          </a:p>
          <a:p>
            <a:pPr marL="0" lvl="1" indent="0">
              <a:buNone/>
            </a:pPr>
            <a:r>
              <a:rPr lang="en-CA" sz="2000" b="1" dirty="0"/>
              <a:t>Team Work Skills</a:t>
            </a:r>
          </a:p>
          <a:p>
            <a:pPr lvl="1"/>
            <a:r>
              <a:rPr lang="en-CA" dirty="0"/>
              <a:t>Work With Others, Participate on Projects and Tasks </a:t>
            </a:r>
          </a:p>
          <a:p>
            <a:endParaRPr lang="en-BZ" dirty="0"/>
          </a:p>
        </p:txBody>
      </p:sp>
    </p:spTree>
    <p:extLst>
      <p:ext uri="{BB962C8B-B14F-4D97-AF65-F5344CB8AC3E}">
        <p14:creationId xmlns:p14="http://schemas.microsoft.com/office/powerpoint/2010/main" val="302206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7570" y="474846"/>
            <a:ext cx="8596668" cy="872691"/>
          </a:xfrm>
        </p:spPr>
        <p:txBody>
          <a:bodyPr>
            <a:normAutofit/>
          </a:bodyPr>
          <a:lstStyle/>
          <a:p>
            <a:r>
              <a:rPr lang="en-US" sz="4400" b="1" cap="small" dirty="0">
                <a:solidFill>
                  <a:schemeClr val="accent2">
                    <a:lumMod val="75000"/>
                  </a:schemeClr>
                </a:solidFill>
              </a:rPr>
              <a:t>Understanding Your Values </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677333" y="1482291"/>
            <a:ext cx="7061379" cy="4559071"/>
          </a:xfrm>
        </p:spPr>
        <p:txBody>
          <a:bodyPr/>
          <a:lstStyle/>
          <a:p>
            <a:r>
              <a:rPr lang="en-BZ" dirty="0"/>
              <a:t>Your values are the things that you believe are important in the way you live and work</a:t>
            </a:r>
          </a:p>
          <a:p>
            <a:r>
              <a:rPr lang="en-BZ" dirty="0"/>
              <a:t>Your values (should) determine your priorities, and, deep down, they're probably the measures you use to tell if your life is turning out the way you want it to.</a:t>
            </a:r>
            <a:endParaRPr lang="en-US" dirty="0"/>
          </a:p>
          <a:p>
            <a:r>
              <a:rPr lang="en-US" dirty="0"/>
              <a:t>Identifying your values will help you determine what is important in a career </a:t>
            </a:r>
          </a:p>
          <a:p>
            <a:r>
              <a:rPr lang="en-BZ" dirty="0"/>
              <a:t>Values exist, whether you recognize them or not. Life can be much easier when you acknowledge your values – and when you make plans and decisions that honour them</a:t>
            </a:r>
          </a:p>
          <a:p>
            <a:pPr lvl="1"/>
            <a:r>
              <a:rPr lang="en-BZ" dirty="0"/>
              <a:t>If you value family, but you have to work 70-hour weeks in your job, will you feel internal stress and conflict?</a:t>
            </a:r>
          </a:p>
          <a:p>
            <a:r>
              <a:rPr lang="en-BZ" dirty="0"/>
              <a:t>When you define your personal values, you discover what's truly important to you</a:t>
            </a:r>
          </a:p>
          <a:p>
            <a:endParaRPr lang="en-US" dirty="0"/>
          </a:p>
          <a:p>
            <a:endParaRPr lang="en-BZ" dirty="0"/>
          </a:p>
        </p:txBody>
      </p:sp>
      <p:pic>
        <p:nvPicPr>
          <p:cNvPr id="2054" name="Picture 6" descr="http://blog.flourishstudios.co.uk/wp-content/uploads/2012/05/its-not-to-make-a-decision-once-you-know-your-value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091" y="0"/>
            <a:ext cx="43242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98477" y="6660566"/>
            <a:ext cx="4308909" cy="153888"/>
          </a:xfrm>
          <a:prstGeom prst="rect">
            <a:avLst/>
          </a:prstGeom>
          <a:noFill/>
        </p:spPr>
        <p:txBody>
          <a:bodyPr wrap="square" rtlCol="0">
            <a:spAutoFit/>
          </a:bodyPr>
          <a:lstStyle/>
          <a:p>
            <a:pPr algn="ctr"/>
            <a:r>
              <a:rPr lang="en-BZ" sz="400" dirty="0">
                <a:solidFill>
                  <a:schemeClr val="bg1"/>
                </a:solidFill>
              </a:rPr>
              <a:t>http://blog.flourishstudios.co.uk/will-branding-really-make-a-difference-to-your-business-success/its-not-to-make-a-decision-once-you-know-your-values/</a:t>
            </a:r>
          </a:p>
        </p:txBody>
      </p:sp>
    </p:spTree>
    <p:extLst>
      <p:ext uri="{BB962C8B-B14F-4D97-AF65-F5344CB8AC3E}">
        <p14:creationId xmlns:p14="http://schemas.microsoft.com/office/powerpoint/2010/main" val="3799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521" y="592347"/>
            <a:ext cx="9326592" cy="5562600"/>
          </a:xfrm>
        </p:spPr>
        <p:txBody>
          <a:bodyPr rtlCol="0">
            <a:normAutofit lnSpcReduction="10000"/>
          </a:bodyPr>
          <a:lstStyle/>
          <a:p>
            <a:pPr marL="0" indent="0">
              <a:buNone/>
              <a:defRPr/>
            </a:pPr>
            <a:r>
              <a:rPr lang="en-US" sz="4400" b="1" cap="small" dirty="0">
                <a:solidFill>
                  <a:schemeClr val="accent1"/>
                </a:solidFill>
                <a:latin typeface="+mj-lt"/>
                <a:ea typeface="+mj-ea"/>
                <a:cs typeface="+mj-cs"/>
              </a:rPr>
              <a:t>Personal Core Values:</a:t>
            </a:r>
          </a:p>
          <a:p>
            <a:pPr marL="0" indent="0">
              <a:buNone/>
              <a:defRPr/>
            </a:pPr>
            <a:endParaRPr lang="en-CA" sz="1300" b="1" cap="small" dirty="0">
              <a:solidFill>
                <a:schemeClr val="accent1"/>
              </a:solidFill>
              <a:latin typeface="+mj-lt"/>
              <a:ea typeface="+mj-ea"/>
              <a:cs typeface="+mj-cs"/>
            </a:endParaRPr>
          </a:p>
          <a:p>
            <a:pPr lvl="1">
              <a:defRPr/>
            </a:pPr>
            <a:r>
              <a:rPr lang="en-US" sz="2400" dirty="0"/>
              <a:t>Personal core values are beliefs or convictions that you embrace as standards of </a:t>
            </a:r>
            <a:r>
              <a:rPr lang="en-US" sz="2400" dirty="0" err="1"/>
              <a:t>behaviour</a:t>
            </a:r>
            <a:r>
              <a:rPr lang="en-US" sz="2400" dirty="0"/>
              <a:t> that you are unwilling to compromise.  </a:t>
            </a:r>
          </a:p>
          <a:p>
            <a:pPr lvl="1">
              <a:defRPr/>
            </a:pPr>
            <a:r>
              <a:rPr lang="en-US" sz="2400" dirty="0"/>
              <a:t>They will guide your attitude, decision-making and </a:t>
            </a:r>
            <a:r>
              <a:rPr lang="en-US" sz="2400" dirty="0" err="1"/>
              <a:t>behaviour</a:t>
            </a:r>
            <a:r>
              <a:rPr lang="en-US" sz="2400" dirty="0"/>
              <a:t>. </a:t>
            </a:r>
          </a:p>
          <a:p>
            <a:pPr marL="457200" lvl="1" indent="0">
              <a:buNone/>
              <a:defRPr/>
            </a:pPr>
            <a:r>
              <a:rPr lang="en-US" sz="2400" dirty="0"/>
              <a:t>An example of a personal core value might be: </a:t>
            </a:r>
          </a:p>
          <a:p>
            <a:pPr marL="457200" lvl="1" indent="0">
              <a:buNone/>
              <a:defRPr/>
            </a:pPr>
            <a:r>
              <a:rPr lang="en-US" sz="2400" dirty="0"/>
              <a:t>“I value excellence above expediency and therefore will always do things to the best of my ability even when it is difficult to do so.”</a:t>
            </a:r>
          </a:p>
          <a:p>
            <a:pPr lvl="1">
              <a:defRPr/>
            </a:pPr>
            <a:r>
              <a:rPr lang="en-US" sz="2400" dirty="0"/>
              <a:t>Other personal values are honesty, integrity, professionalism, teamwork, service and good health.</a:t>
            </a:r>
          </a:p>
          <a:p>
            <a:pPr marL="0" indent="0">
              <a:buNone/>
              <a:defRPr/>
            </a:pPr>
            <a:endParaRPr lang="en-CA" dirty="0">
              <a:solidFill>
                <a:schemeClr val="tx1">
                  <a:lumMod val="75000"/>
                  <a:lumOff val="25000"/>
                </a:schemeClr>
              </a:solidFill>
            </a:endParaRPr>
          </a:p>
        </p:txBody>
      </p:sp>
    </p:spTree>
    <p:extLst>
      <p:ext uri="{BB962C8B-B14F-4D97-AF65-F5344CB8AC3E}">
        <p14:creationId xmlns:p14="http://schemas.microsoft.com/office/powerpoint/2010/main" val="372547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24" y="455594"/>
            <a:ext cx="8596668" cy="814939"/>
          </a:xfrm>
        </p:spPr>
        <p:txBody>
          <a:bodyPr>
            <a:normAutofit/>
          </a:bodyPr>
          <a:lstStyle/>
          <a:p>
            <a:r>
              <a:rPr lang="en-CA" sz="4400" b="1" cap="small" dirty="0">
                <a:solidFill>
                  <a:schemeClr val="accent2">
                    <a:lumMod val="75000"/>
                  </a:schemeClr>
                </a:solidFill>
              </a:rPr>
              <a:t>Assessing Your Interests</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677333" y="1365337"/>
            <a:ext cx="8930129" cy="5223353"/>
          </a:xfrm>
        </p:spPr>
        <p:txBody>
          <a:bodyPr>
            <a:normAutofit/>
          </a:bodyPr>
          <a:lstStyle/>
          <a:p>
            <a:pPr marL="0" indent="0">
              <a:buNone/>
            </a:pPr>
            <a:r>
              <a:rPr lang="en-CA" sz="2800" b="1" dirty="0"/>
              <a:t>Holland Codes</a:t>
            </a:r>
          </a:p>
          <a:p>
            <a:r>
              <a:rPr lang="en-BZ" dirty="0"/>
              <a:t>The Holland Occupational Themes is a theory of personality that focuses on career and vocational choice. </a:t>
            </a:r>
          </a:p>
          <a:p>
            <a:r>
              <a:rPr lang="en-BZ" dirty="0"/>
              <a:t>It groups people on the basis of their suitability for six different categories of occupations. The six types yield the RIASEC acronym, by which the theory is also commonly known. </a:t>
            </a:r>
          </a:p>
          <a:p>
            <a:r>
              <a:rPr lang="en-BZ" dirty="0"/>
              <a:t>The theory was developed by John L. Holland over the course of his career, starting in the 1950s. </a:t>
            </a:r>
            <a:br>
              <a:rPr lang="en-BZ" dirty="0"/>
            </a:br>
            <a:r>
              <a:rPr lang="en-BZ" dirty="0"/>
              <a:t/>
            </a:r>
            <a:br>
              <a:rPr lang="en-BZ" dirty="0"/>
            </a:br>
            <a:r>
              <a:rPr lang="en-BZ" dirty="0"/>
              <a:t>TAKE THE TEST</a:t>
            </a:r>
            <a:br>
              <a:rPr lang="en-BZ" dirty="0"/>
            </a:br>
            <a:r>
              <a:rPr lang="en-BZ" dirty="0"/>
              <a:t>The test consists of example tasks that you will have to rate by how much you would enjoy performing each on a scale of (1) dislike (2) slightly dislike (3) neither like not dislike (4) slightly enjoy (5) enjoy. The test will take most five to ten minutes to complete.</a:t>
            </a:r>
          </a:p>
          <a:p>
            <a:pPr lvl="1"/>
            <a:r>
              <a:rPr lang="en-BZ" dirty="0">
                <a:hlinkClick r:id="rId2"/>
              </a:rPr>
              <a:t>http://www.truity.com/test/holland-code-career-test</a:t>
            </a:r>
            <a:r>
              <a:rPr lang="en-BZ" dirty="0"/>
              <a:t> (google </a:t>
            </a:r>
            <a:r>
              <a:rPr lang="en-BZ" dirty="0" err="1"/>
              <a:t>Truity</a:t>
            </a:r>
            <a:r>
              <a:rPr lang="en-BZ" dirty="0"/>
              <a:t> Holland Code)</a:t>
            </a:r>
          </a:p>
        </p:txBody>
      </p:sp>
    </p:spTree>
    <p:extLst>
      <p:ext uri="{BB962C8B-B14F-4D97-AF65-F5344CB8AC3E}">
        <p14:creationId xmlns:p14="http://schemas.microsoft.com/office/powerpoint/2010/main" val="379793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Holland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150" y="0"/>
            <a:ext cx="6363360" cy="6728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26905" y="6637452"/>
            <a:ext cx="3381676" cy="169277"/>
          </a:xfrm>
          <a:prstGeom prst="rect">
            <a:avLst/>
          </a:prstGeom>
          <a:noFill/>
        </p:spPr>
        <p:txBody>
          <a:bodyPr wrap="square" rtlCol="0">
            <a:spAutoFit/>
          </a:bodyPr>
          <a:lstStyle/>
          <a:p>
            <a:r>
              <a:rPr lang="en-BZ" sz="500" dirty="0"/>
              <a:t>http://ged578.pbworks.com/w/page/25547863/Appropriate%20technologies%20for%20vocational%20students</a:t>
            </a:r>
          </a:p>
        </p:txBody>
      </p:sp>
    </p:spTree>
    <p:extLst>
      <p:ext uri="{BB962C8B-B14F-4D97-AF65-F5344CB8AC3E}">
        <p14:creationId xmlns:p14="http://schemas.microsoft.com/office/powerpoint/2010/main" val="197834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67196" y="359343"/>
            <a:ext cx="8596668" cy="1320800"/>
          </a:xfrm>
        </p:spPr>
        <p:txBody>
          <a:bodyPr>
            <a:normAutofit/>
          </a:bodyPr>
          <a:lstStyle/>
          <a:p>
            <a:pPr eaLnBrk="1" hangingPunct="1">
              <a:defRPr/>
            </a:pPr>
            <a:r>
              <a:rPr lang="en-US" sz="5400" b="1" cap="small" dirty="0">
                <a:solidFill>
                  <a:schemeClr val="accent2">
                    <a:lumMod val="75000"/>
                  </a:schemeClr>
                </a:solidFill>
              </a:rPr>
              <a:t>Discovering your E.D.G.E.</a:t>
            </a:r>
          </a:p>
        </p:txBody>
      </p:sp>
      <p:sp>
        <p:nvSpPr>
          <p:cNvPr id="115715" name="Rectangle 3"/>
          <p:cNvSpPr>
            <a:spLocks noGrp="1" noChangeArrowheads="1"/>
          </p:cNvSpPr>
          <p:nvPr>
            <p:ph type="body" idx="1"/>
          </p:nvPr>
        </p:nvSpPr>
        <p:spPr>
          <a:xfrm>
            <a:off x="677334" y="1803749"/>
            <a:ext cx="8596668" cy="4237614"/>
          </a:xfrm>
        </p:spPr>
        <p:txBody>
          <a:bodyPr>
            <a:normAutofit/>
          </a:bodyPr>
          <a:lstStyle/>
          <a:p>
            <a:pPr eaLnBrk="1" hangingPunct="1">
              <a:defRPr/>
            </a:pPr>
            <a:r>
              <a:rPr lang="en-US" sz="3600" dirty="0"/>
              <a:t>Discovering your E.D.G.E. will provide you with the basis for getting on the right career track.</a:t>
            </a:r>
          </a:p>
          <a:p>
            <a:pPr eaLnBrk="1" hangingPunct="1">
              <a:defRPr/>
            </a:pPr>
            <a:r>
              <a:rPr lang="en-US" sz="3600" dirty="0"/>
              <a:t>This plan will help you examine future career possibilities.</a:t>
            </a:r>
          </a:p>
        </p:txBody>
      </p:sp>
    </p:spTree>
    <p:extLst>
      <p:ext uri="{BB962C8B-B14F-4D97-AF65-F5344CB8AC3E}">
        <p14:creationId xmlns:p14="http://schemas.microsoft.com/office/powerpoint/2010/main" val="37149978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6446" y="571099"/>
            <a:ext cx="8832426" cy="718686"/>
          </a:xfrm>
        </p:spPr>
        <p:txBody>
          <a:bodyPr>
            <a:noAutofit/>
          </a:bodyPr>
          <a:lstStyle/>
          <a:p>
            <a:pPr eaLnBrk="1" hangingPunct="1">
              <a:defRPr/>
            </a:pPr>
            <a:r>
              <a:rPr lang="en-US" b="1" cap="small" dirty="0">
                <a:solidFill>
                  <a:schemeClr val="accent2">
                    <a:lumMod val="75000"/>
                  </a:schemeClr>
                </a:solidFill>
              </a:rPr>
              <a:t>Discovering Your Competitive E.D.G.E.</a:t>
            </a:r>
            <a:endParaRPr lang="en-US" sz="1800" dirty="0"/>
          </a:p>
        </p:txBody>
      </p:sp>
      <p:sp>
        <p:nvSpPr>
          <p:cNvPr id="23555" name="Rectangle 3"/>
          <p:cNvSpPr>
            <a:spLocks noGrp="1" noChangeArrowheads="1"/>
          </p:cNvSpPr>
          <p:nvPr>
            <p:ph type="body" idx="1"/>
          </p:nvPr>
        </p:nvSpPr>
        <p:spPr>
          <a:xfrm>
            <a:off x="869966" y="1396323"/>
            <a:ext cx="8566484" cy="4549446"/>
          </a:xfrm>
        </p:spPr>
        <p:txBody>
          <a:bodyPr>
            <a:noAutofit/>
          </a:bodyPr>
          <a:lstStyle/>
          <a:p>
            <a:pPr>
              <a:defRPr/>
            </a:pPr>
            <a:r>
              <a:rPr lang="en-US" sz="2800" dirty="0"/>
              <a:t>Your competitive edge consists of the following four components: </a:t>
            </a:r>
          </a:p>
          <a:p>
            <a:pPr lvl="3">
              <a:lnSpc>
                <a:spcPct val="90000"/>
              </a:lnSpc>
              <a:defRPr/>
            </a:pPr>
            <a:r>
              <a:rPr lang="en-US" sz="2800" dirty="0">
                <a:solidFill>
                  <a:schemeClr val="tx1"/>
                </a:solidFill>
              </a:rPr>
              <a:t>Education </a:t>
            </a:r>
          </a:p>
          <a:p>
            <a:pPr lvl="3">
              <a:lnSpc>
                <a:spcPct val="90000"/>
              </a:lnSpc>
              <a:defRPr/>
            </a:pPr>
            <a:r>
              <a:rPr lang="en-US" sz="2800" dirty="0">
                <a:solidFill>
                  <a:schemeClr val="tx1"/>
                </a:solidFill>
              </a:rPr>
              <a:t>Direction </a:t>
            </a:r>
          </a:p>
          <a:p>
            <a:pPr lvl="3">
              <a:lnSpc>
                <a:spcPct val="90000"/>
              </a:lnSpc>
              <a:defRPr/>
            </a:pPr>
            <a:r>
              <a:rPr lang="en-US" sz="2800" dirty="0">
                <a:solidFill>
                  <a:schemeClr val="tx1"/>
                </a:solidFill>
              </a:rPr>
              <a:t>Gifts </a:t>
            </a:r>
          </a:p>
          <a:p>
            <a:pPr lvl="3">
              <a:lnSpc>
                <a:spcPct val="90000"/>
              </a:lnSpc>
              <a:defRPr/>
            </a:pPr>
            <a:r>
              <a:rPr lang="en-US" sz="2800" dirty="0">
                <a:solidFill>
                  <a:schemeClr val="tx1"/>
                </a:solidFill>
              </a:rPr>
              <a:t>Energy</a:t>
            </a:r>
          </a:p>
        </p:txBody>
      </p:sp>
    </p:spTree>
    <p:extLst>
      <p:ext uri="{BB962C8B-B14F-4D97-AF65-F5344CB8AC3E}">
        <p14:creationId xmlns:p14="http://schemas.microsoft.com/office/powerpoint/2010/main" val="18924049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05696" y="426720"/>
            <a:ext cx="8596668" cy="920817"/>
          </a:xfrm>
        </p:spPr>
        <p:txBody>
          <a:bodyPr>
            <a:normAutofit/>
          </a:bodyPr>
          <a:lstStyle/>
          <a:p>
            <a:pPr eaLnBrk="1" hangingPunct="1">
              <a:defRPr/>
            </a:pPr>
            <a:r>
              <a:rPr lang="en-US" sz="4800" b="1" cap="small" dirty="0">
                <a:solidFill>
                  <a:schemeClr val="accent2">
                    <a:lumMod val="75000"/>
                  </a:schemeClr>
                </a:solidFill>
              </a:rPr>
              <a:t>Education and Knowledge</a:t>
            </a:r>
          </a:p>
        </p:txBody>
      </p:sp>
      <p:sp>
        <p:nvSpPr>
          <p:cNvPr id="58371" name="Rectangle 3"/>
          <p:cNvSpPr>
            <a:spLocks noGrp="1" noChangeArrowheads="1"/>
          </p:cNvSpPr>
          <p:nvPr>
            <p:ph type="body" idx="1"/>
          </p:nvPr>
        </p:nvSpPr>
        <p:spPr>
          <a:xfrm>
            <a:off x="677334" y="1809549"/>
            <a:ext cx="8596668" cy="4231813"/>
          </a:xfrm>
        </p:spPr>
        <p:txBody>
          <a:bodyPr>
            <a:normAutofit/>
          </a:bodyPr>
          <a:lstStyle/>
          <a:p>
            <a:pPr>
              <a:lnSpc>
                <a:spcPct val="90000"/>
              </a:lnSpc>
              <a:defRPr/>
            </a:pPr>
            <a:r>
              <a:rPr lang="en-US" sz="3600" dirty="0"/>
              <a:t>Assess current knowledge base</a:t>
            </a:r>
          </a:p>
          <a:p>
            <a:pPr lvl="2" eaLnBrk="1" hangingPunct="1">
              <a:lnSpc>
                <a:spcPct val="90000"/>
              </a:lnSpc>
              <a:defRPr/>
            </a:pPr>
            <a:r>
              <a:rPr lang="en-US" sz="3200" dirty="0"/>
              <a:t>What current education/knowledge do I have?</a:t>
            </a:r>
          </a:p>
          <a:p>
            <a:pPr lvl="2" eaLnBrk="1" hangingPunct="1">
              <a:lnSpc>
                <a:spcPct val="90000"/>
              </a:lnSpc>
              <a:defRPr/>
            </a:pPr>
            <a:r>
              <a:rPr lang="en-US" sz="3200" dirty="0"/>
              <a:t>Knowledge about potential careers?</a:t>
            </a:r>
          </a:p>
          <a:p>
            <a:pPr lvl="2" eaLnBrk="1" hangingPunct="1">
              <a:lnSpc>
                <a:spcPct val="90000"/>
              </a:lnSpc>
              <a:defRPr/>
            </a:pPr>
            <a:r>
              <a:rPr lang="en-US" sz="3200" dirty="0"/>
              <a:t>Knowledge about self?</a:t>
            </a:r>
          </a:p>
          <a:p>
            <a:pPr lvl="2" eaLnBrk="1" hangingPunct="1">
              <a:lnSpc>
                <a:spcPct val="90000"/>
              </a:lnSpc>
              <a:defRPr/>
            </a:pPr>
            <a:r>
              <a:rPr lang="en-US" sz="3200" dirty="0"/>
              <a:t>What do I need to do to fill the gap ?</a:t>
            </a:r>
          </a:p>
        </p:txBody>
      </p:sp>
    </p:spTree>
    <p:extLst>
      <p:ext uri="{BB962C8B-B14F-4D97-AF65-F5344CB8AC3E}">
        <p14:creationId xmlns:p14="http://schemas.microsoft.com/office/powerpoint/2010/main" val="354596764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1949" y="407469"/>
            <a:ext cx="8596668" cy="1320800"/>
          </a:xfrm>
        </p:spPr>
        <p:txBody>
          <a:bodyPr/>
          <a:lstStyle/>
          <a:p>
            <a:pPr eaLnBrk="1" hangingPunct="1">
              <a:defRPr/>
            </a:pPr>
            <a:r>
              <a:rPr lang="en-US" sz="6000" b="1" cap="small" dirty="0">
                <a:solidFill>
                  <a:schemeClr val="accent2">
                    <a:lumMod val="75000"/>
                  </a:schemeClr>
                </a:solidFill>
              </a:rPr>
              <a:t>Direction</a:t>
            </a:r>
            <a:r>
              <a:rPr lang="en-US" dirty="0"/>
              <a:t> </a:t>
            </a:r>
          </a:p>
        </p:txBody>
      </p:sp>
      <p:sp>
        <p:nvSpPr>
          <p:cNvPr id="59395" name="Rectangle 3"/>
          <p:cNvSpPr>
            <a:spLocks noGrp="1" noChangeArrowheads="1"/>
          </p:cNvSpPr>
          <p:nvPr>
            <p:ph type="body" idx="1"/>
          </p:nvPr>
        </p:nvSpPr>
        <p:spPr>
          <a:xfrm>
            <a:off x="677334" y="1761423"/>
            <a:ext cx="8091281" cy="4279939"/>
          </a:xfrm>
        </p:spPr>
        <p:txBody>
          <a:bodyPr/>
          <a:lstStyle/>
          <a:p>
            <a:pPr marL="457200" lvl="1" indent="0" eaLnBrk="1" hangingPunct="1">
              <a:buNone/>
              <a:defRPr/>
            </a:pPr>
            <a:r>
              <a:rPr lang="en-US" sz="3600" dirty="0"/>
              <a:t>Where do I want to go?</a:t>
            </a:r>
          </a:p>
          <a:p>
            <a:pPr lvl="2">
              <a:defRPr/>
            </a:pPr>
            <a:r>
              <a:rPr lang="en-US" sz="2800" dirty="0"/>
              <a:t>Set goals and establish a plan</a:t>
            </a:r>
          </a:p>
          <a:p>
            <a:pPr lvl="2">
              <a:defRPr/>
            </a:pPr>
            <a:r>
              <a:rPr lang="en-US" sz="2800" dirty="0"/>
              <a:t>Make yourself accountable to keep your </a:t>
            </a:r>
            <a:r>
              <a:rPr lang="en-US" sz="2800" b="1" dirty="0"/>
              <a:t>direction</a:t>
            </a:r>
            <a:r>
              <a:rPr lang="en-US" sz="2800" dirty="0"/>
              <a:t> moving towards your goals</a:t>
            </a:r>
          </a:p>
        </p:txBody>
      </p:sp>
    </p:spTree>
    <p:extLst>
      <p:ext uri="{BB962C8B-B14F-4D97-AF65-F5344CB8AC3E}">
        <p14:creationId xmlns:p14="http://schemas.microsoft.com/office/powerpoint/2010/main" val="352497826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cap="small" dirty="0">
                <a:solidFill>
                  <a:schemeClr val="accent2">
                    <a:lumMod val="75000"/>
                  </a:schemeClr>
                </a:solidFill>
              </a:rPr>
              <a:t>Motivation</a:t>
            </a:r>
            <a:r>
              <a:rPr lang="en-US" dirty="0"/>
              <a:t> </a:t>
            </a:r>
          </a:p>
        </p:txBody>
      </p:sp>
      <p:sp>
        <p:nvSpPr>
          <p:cNvPr id="3" name="Content Placeholder 2"/>
          <p:cNvSpPr>
            <a:spLocks noGrp="1"/>
          </p:cNvSpPr>
          <p:nvPr>
            <p:ph idx="1"/>
          </p:nvPr>
        </p:nvSpPr>
        <p:spPr/>
        <p:txBody>
          <a:bodyPr/>
          <a:lstStyle/>
          <a:p>
            <a:r>
              <a:rPr lang="en-CA" dirty="0"/>
              <a:t>the reason or reasons one has for acting or behaving in a particular way</a:t>
            </a:r>
          </a:p>
          <a:p>
            <a:r>
              <a:rPr lang="en-CA" dirty="0"/>
              <a:t>the general desire or willingness of someone to do something</a:t>
            </a:r>
          </a:p>
        </p:txBody>
      </p:sp>
    </p:spTree>
    <p:extLst>
      <p:ext uri="{BB962C8B-B14F-4D97-AF65-F5344CB8AC3E}">
        <p14:creationId xmlns:p14="http://schemas.microsoft.com/office/powerpoint/2010/main" val="74380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30825" y="330467"/>
            <a:ext cx="8596668" cy="1320800"/>
          </a:xfrm>
        </p:spPr>
        <p:txBody>
          <a:bodyPr>
            <a:normAutofit/>
          </a:bodyPr>
          <a:lstStyle/>
          <a:p>
            <a:pPr eaLnBrk="1" hangingPunct="1">
              <a:defRPr/>
            </a:pPr>
            <a:r>
              <a:rPr lang="en-US" sz="5400" b="1" cap="small" dirty="0">
                <a:solidFill>
                  <a:schemeClr val="accent2">
                    <a:lumMod val="75000"/>
                  </a:schemeClr>
                </a:solidFill>
              </a:rPr>
              <a:t>Gifts </a:t>
            </a:r>
          </a:p>
        </p:txBody>
      </p:sp>
      <p:sp>
        <p:nvSpPr>
          <p:cNvPr id="60419" name="Rectangle 3"/>
          <p:cNvSpPr>
            <a:spLocks noGrp="1" noChangeArrowheads="1"/>
          </p:cNvSpPr>
          <p:nvPr>
            <p:ph type="body" idx="1"/>
          </p:nvPr>
        </p:nvSpPr>
        <p:spPr>
          <a:xfrm>
            <a:off x="677333" y="1684421"/>
            <a:ext cx="9080441" cy="4603645"/>
          </a:xfrm>
        </p:spPr>
        <p:txBody>
          <a:bodyPr>
            <a:normAutofit/>
          </a:bodyPr>
          <a:lstStyle/>
          <a:p>
            <a:pPr marL="457200" lvl="1" indent="0" eaLnBrk="1" hangingPunct="1">
              <a:buNone/>
              <a:defRPr/>
            </a:pPr>
            <a:r>
              <a:rPr lang="en-US" sz="3200" b="1" dirty="0"/>
              <a:t>What do I have to offer?</a:t>
            </a:r>
          </a:p>
          <a:p>
            <a:pPr lvl="2">
              <a:defRPr/>
            </a:pPr>
            <a:r>
              <a:rPr lang="en-US" sz="2800" dirty="0"/>
              <a:t>Self-knowledge, self-awareness, self-confidence</a:t>
            </a:r>
          </a:p>
          <a:p>
            <a:pPr lvl="2">
              <a:defRPr/>
            </a:pPr>
            <a:r>
              <a:rPr lang="en-US" sz="2800" dirty="0"/>
              <a:t>Skills, Values, Interests (refer to self assessment tools)</a:t>
            </a:r>
          </a:p>
          <a:p>
            <a:pPr lvl="2">
              <a:defRPr/>
            </a:pPr>
            <a:r>
              <a:rPr lang="en-US" sz="2800" dirty="0"/>
              <a:t>Communicate these gifts through your marketing materials </a:t>
            </a:r>
          </a:p>
          <a:p>
            <a:pPr lvl="4">
              <a:defRPr/>
            </a:pPr>
            <a:r>
              <a:rPr lang="en-US" sz="2000" dirty="0"/>
              <a:t>Cover Letter and Resume</a:t>
            </a:r>
          </a:p>
          <a:p>
            <a:pPr lvl="4">
              <a:defRPr/>
            </a:pPr>
            <a:r>
              <a:rPr lang="en-US" sz="2000" dirty="0"/>
              <a:t>Online Profile</a:t>
            </a:r>
          </a:p>
          <a:p>
            <a:pPr lvl="4">
              <a:defRPr/>
            </a:pPr>
            <a:r>
              <a:rPr lang="en-US" sz="2000" dirty="0"/>
              <a:t>Interview Skills</a:t>
            </a:r>
          </a:p>
        </p:txBody>
      </p:sp>
    </p:spTree>
    <p:extLst>
      <p:ext uri="{BB962C8B-B14F-4D97-AF65-F5344CB8AC3E}">
        <p14:creationId xmlns:p14="http://schemas.microsoft.com/office/powerpoint/2010/main" val="142625629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0450" y="503722"/>
            <a:ext cx="8596668" cy="1007444"/>
          </a:xfrm>
        </p:spPr>
        <p:txBody>
          <a:bodyPr>
            <a:normAutofit/>
          </a:bodyPr>
          <a:lstStyle/>
          <a:p>
            <a:pPr eaLnBrk="1" hangingPunct="1">
              <a:defRPr/>
            </a:pPr>
            <a:r>
              <a:rPr lang="en-US" sz="6000" b="1" cap="small" dirty="0">
                <a:solidFill>
                  <a:schemeClr val="accent2">
                    <a:lumMod val="75000"/>
                  </a:schemeClr>
                </a:solidFill>
              </a:rPr>
              <a:t>Energy </a:t>
            </a:r>
          </a:p>
        </p:txBody>
      </p:sp>
      <p:sp>
        <p:nvSpPr>
          <p:cNvPr id="61443" name="Rectangle 3"/>
          <p:cNvSpPr>
            <a:spLocks noGrp="1" noChangeArrowheads="1"/>
          </p:cNvSpPr>
          <p:nvPr>
            <p:ph type="body" idx="1"/>
          </p:nvPr>
        </p:nvSpPr>
        <p:spPr>
          <a:xfrm>
            <a:off x="1" y="1741173"/>
            <a:ext cx="5960850" cy="4079529"/>
          </a:xfrm>
        </p:spPr>
        <p:txBody>
          <a:bodyPr>
            <a:noAutofit/>
          </a:bodyPr>
          <a:lstStyle/>
          <a:p>
            <a:pPr lvl="1" eaLnBrk="1" hangingPunct="1">
              <a:defRPr/>
            </a:pPr>
            <a:r>
              <a:rPr lang="en-US" sz="3200" dirty="0"/>
              <a:t>Enthusiasm and commitment to continue to work towards your goals</a:t>
            </a:r>
          </a:p>
          <a:p>
            <a:pPr lvl="1" eaLnBrk="1" hangingPunct="1">
              <a:defRPr/>
            </a:pPr>
            <a:r>
              <a:rPr lang="en-US" sz="3200" dirty="0"/>
              <a:t>Determine what motivates you</a:t>
            </a:r>
          </a:p>
        </p:txBody>
      </p:sp>
      <p:pic>
        <p:nvPicPr>
          <p:cNvPr id="6146" name="Picture 2" descr="How to develop persistence according to Napoleon Hill. #persistance: Lifestyle Development, Napoleon Hill, Colleges Motivation, Schools Motivation, Quotes Development, Development Persistence, Quotes Inspiration, Persistence Quotes, Entrepreneuri Inspi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51" y="0"/>
            <a:ext cx="6550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57525" y="6688723"/>
            <a:ext cx="6282088" cy="169277"/>
          </a:xfrm>
          <a:prstGeom prst="rect">
            <a:avLst/>
          </a:prstGeom>
          <a:noFill/>
        </p:spPr>
        <p:txBody>
          <a:bodyPr wrap="square" rtlCol="0">
            <a:spAutoFit/>
          </a:bodyPr>
          <a:lstStyle/>
          <a:p>
            <a:pPr algn="ctr"/>
            <a:r>
              <a:rPr lang="en-BZ" sz="500" dirty="0"/>
              <a:t>https://www.facebook.com/photo.php?fbid=10151615018894131&amp;set=pb.58576274130.-2207520000.1366917866.&amp;type=3&amp;theater</a:t>
            </a:r>
          </a:p>
        </p:txBody>
      </p:sp>
    </p:spTree>
    <p:extLst>
      <p:ext uri="{BB962C8B-B14F-4D97-AF65-F5344CB8AC3E}">
        <p14:creationId xmlns:p14="http://schemas.microsoft.com/office/powerpoint/2010/main" val="195749354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Co-op Work Term – Goal Setting Worksheet – </a:t>
            </a:r>
          </a:p>
        </p:txBody>
      </p:sp>
      <p:sp>
        <p:nvSpPr>
          <p:cNvPr id="3" name="Content Placeholder 2"/>
          <p:cNvSpPr>
            <a:spLocks noGrp="1"/>
          </p:cNvSpPr>
          <p:nvPr>
            <p:ph idx="1"/>
          </p:nvPr>
        </p:nvSpPr>
        <p:spPr/>
        <p:txBody>
          <a:bodyPr/>
          <a:lstStyle/>
          <a:p>
            <a:r>
              <a:rPr lang="en-CA" dirty="0"/>
              <a:t>Worksheet consists of 4 SMART Goals &amp; 3 SMART Objectives each</a:t>
            </a:r>
          </a:p>
          <a:p>
            <a:r>
              <a:rPr lang="en-CA" dirty="0"/>
              <a:t>The SMART Objectives are the sub-goals/benchmarks/practical steps you need to take to meet the SMART Goals</a:t>
            </a:r>
          </a:p>
          <a:p>
            <a:r>
              <a:rPr lang="en-CA" dirty="0"/>
              <a:t>Each SMART Goal and each SMART objective should be time-stamped!</a:t>
            </a:r>
          </a:p>
          <a:p>
            <a:endParaRPr lang="en-CA" dirty="0"/>
          </a:p>
          <a:p>
            <a:pPr marL="0" indent="0">
              <a:buNone/>
            </a:pPr>
            <a:r>
              <a:rPr lang="en-CA" b="1" dirty="0"/>
              <a:t>Due Online: Wednesday, </a:t>
            </a:r>
            <a:r>
              <a:rPr lang="en-CA" b="1" dirty="0" smtClean="0"/>
              <a:t>September 26, 2018 </a:t>
            </a:r>
            <a:r>
              <a:rPr lang="en-CA" b="1" dirty="0"/>
              <a:t>by 11:59 pm</a:t>
            </a:r>
          </a:p>
          <a:p>
            <a:pPr marL="0" indent="0">
              <a:buNone/>
            </a:pPr>
            <a:r>
              <a:rPr lang="en-CA" b="1" dirty="0"/>
              <a:t>Due In-class: Thursday, </a:t>
            </a:r>
            <a:r>
              <a:rPr lang="en-CA" b="1" dirty="0" smtClean="0"/>
              <a:t>September 27,</a:t>
            </a:r>
            <a:r>
              <a:rPr lang="en-CA" b="1" dirty="0" smtClean="0"/>
              <a:t> 2018 @ the start of class.</a:t>
            </a:r>
          </a:p>
          <a:p>
            <a:pPr marL="0" indent="0">
              <a:buNone/>
            </a:pPr>
            <a:endParaRPr lang="en-CA" dirty="0"/>
          </a:p>
          <a:p>
            <a:pPr marL="0" indent="0" algn="ctr">
              <a:buNone/>
            </a:pPr>
            <a:r>
              <a:rPr lang="en-CA" i="1" dirty="0"/>
              <a:t>Feedback will be given – you will use the feedback for the large Co-op Work Term Action Plan assignment </a:t>
            </a:r>
          </a:p>
        </p:txBody>
      </p:sp>
    </p:spTree>
    <p:extLst>
      <p:ext uri="{BB962C8B-B14F-4D97-AF65-F5344CB8AC3E}">
        <p14:creationId xmlns:p14="http://schemas.microsoft.com/office/powerpoint/2010/main" val="385182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70936" y="590909"/>
            <a:ext cx="8822759" cy="838200"/>
          </a:xfrm>
        </p:spPr>
        <p:txBody>
          <a:bodyPr>
            <a:normAutofit/>
          </a:bodyPr>
          <a:lstStyle/>
          <a:p>
            <a:pPr eaLnBrk="1" hangingPunct="1">
              <a:defRPr/>
            </a:pPr>
            <a:r>
              <a:rPr lang="en-CA" altLang="en-US" sz="4800" b="1" cap="small" dirty="0"/>
              <a:t>Co-op Work Term Action Plan</a:t>
            </a:r>
          </a:p>
        </p:txBody>
      </p:sp>
      <p:sp>
        <p:nvSpPr>
          <p:cNvPr id="18435" name="Content Placeholder 2"/>
          <p:cNvSpPr>
            <a:spLocks noGrp="1"/>
          </p:cNvSpPr>
          <p:nvPr>
            <p:ph idx="1"/>
          </p:nvPr>
        </p:nvSpPr>
        <p:spPr>
          <a:xfrm>
            <a:off x="1078302" y="1828799"/>
            <a:ext cx="8218098" cy="4124739"/>
          </a:xfrm>
        </p:spPr>
        <p:txBody>
          <a:bodyPr>
            <a:normAutofit fontScale="85000" lnSpcReduction="10000"/>
          </a:bodyPr>
          <a:lstStyle/>
          <a:p>
            <a:pPr eaLnBrk="1" hangingPunct="1">
              <a:defRPr/>
            </a:pPr>
            <a:r>
              <a:rPr lang="en-US" altLang="en-US" sz="2800" dirty="0"/>
              <a:t>End Point/Goal for Co-op Work Term </a:t>
            </a:r>
            <a:endParaRPr lang="en-CA" altLang="en-US" sz="2800" dirty="0"/>
          </a:p>
          <a:p>
            <a:pPr eaLnBrk="1" hangingPunct="1">
              <a:defRPr/>
            </a:pPr>
            <a:r>
              <a:rPr lang="en-US" altLang="en-US" sz="2800" dirty="0"/>
              <a:t>Goals &amp; Objectives  		 </a:t>
            </a:r>
            <a:endParaRPr lang="en-CA" altLang="en-US" sz="2800" dirty="0"/>
          </a:p>
          <a:p>
            <a:pPr eaLnBrk="1" hangingPunct="1">
              <a:defRPr/>
            </a:pPr>
            <a:r>
              <a:rPr lang="en-US" altLang="en-US" sz="2800" dirty="0"/>
              <a:t>Strategic Planning</a:t>
            </a:r>
            <a:endParaRPr lang="en-CA" altLang="en-US" sz="2800" dirty="0"/>
          </a:p>
          <a:p>
            <a:pPr eaLnBrk="1" hangingPunct="1">
              <a:defRPr/>
            </a:pPr>
            <a:r>
              <a:rPr lang="en-US" altLang="en-US" sz="2800" dirty="0"/>
              <a:t>Evaluation/Accountability </a:t>
            </a:r>
          </a:p>
          <a:p>
            <a:pPr marL="0" indent="0" eaLnBrk="1" hangingPunct="1">
              <a:buNone/>
              <a:defRPr/>
            </a:pPr>
            <a:endParaRPr lang="en-US" altLang="en-US" sz="2800" dirty="0"/>
          </a:p>
          <a:p>
            <a:pPr marL="0" indent="0" algn="ctr" eaLnBrk="1" hangingPunct="1">
              <a:buNone/>
              <a:defRPr/>
            </a:pPr>
            <a:r>
              <a:rPr lang="en-US" altLang="en-US" sz="2800" i="1" dirty="0"/>
              <a:t>Refer to assignment outline and rubric for full details</a:t>
            </a:r>
          </a:p>
          <a:p>
            <a:pPr marL="0" indent="0" algn="ctr" eaLnBrk="1" hangingPunct="1">
              <a:buNone/>
              <a:defRPr/>
            </a:pPr>
            <a:r>
              <a:rPr lang="en-US" altLang="en-US" sz="2800" i="1" dirty="0"/>
              <a:t>Use the feedback provided from your Goal Setting Assignment </a:t>
            </a:r>
          </a:p>
          <a:p>
            <a:pPr marL="0" indent="0" algn="ctr" eaLnBrk="1" hangingPunct="1">
              <a:buNone/>
              <a:defRPr/>
            </a:pPr>
            <a:r>
              <a:rPr lang="en-US" altLang="en-US" sz="2800" b="1" dirty="0"/>
              <a:t>DUE WEEK 8</a:t>
            </a:r>
          </a:p>
          <a:p>
            <a:pPr eaLnBrk="1" hangingPunct="1">
              <a:defRPr/>
            </a:pPr>
            <a:endParaRPr lang="en-CA" altLang="en-US" dirty="0"/>
          </a:p>
        </p:txBody>
      </p:sp>
    </p:spTree>
    <p:extLst>
      <p:ext uri="{BB962C8B-B14F-4D97-AF65-F5344CB8AC3E}">
        <p14:creationId xmlns:p14="http://schemas.microsoft.com/office/powerpoint/2010/main" val="164095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DFFEF-8BE8-4FDE-9BCF-24C285CE2502}"/>
              </a:ext>
            </a:extLst>
          </p:cNvPr>
          <p:cNvSpPr>
            <a:spLocks noGrp="1"/>
          </p:cNvSpPr>
          <p:nvPr>
            <p:ph type="title"/>
          </p:nvPr>
        </p:nvSpPr>
        <p:spPr/>
        <p:txBody>
          <a:bodyPr>
            <a:normAutofit/>
          </a:bodyPr>
          <a:lstStyle/>
          <a:p>
            <a:r>
              <a:rPr lang="en-CA" sz="4400" dirty="0"/>
              <a:t>In-Class Activity: Holland Code</a:t>
            </a:r>
          </a:p>
        </p:txBody>
      </p:sp>
      <p:sp>
        <p:nvSpPr>
          <p:cNvPr id="3" name="Content Placeholder 2">
            <a:extLst>
              <a:ext uri="{FF2B5EF4-FFF2-40B4-BE49-F238E27FC236}">
                <a16:creationId xmlns:a16="http://schemas.microsoft.com/office/drawing/2014/main" xmlns="" id="{6275FF35-9CA0-4A77-827E-E7BE5D3747C2}"/>
              </a:ext>
            </a:extLst>
          </p:cNvPr>
          <p:cNvSpPr>
            <a:spLocks noGrp="1"/>
          </p:cNvSpPr>
          <p:nvPr>
            <p:ph idx="1"/>
          </p:nvPr>
        </p:nvSpPr>
        <p:spPr>
          <a:xfrm>
            <a:off x="677334" y="1841500"/>
            <a:ext cx="8596668" cy="3880773"/>
          </a:xfrm>
        </p:spPr>
        <p:txBody>
          <a:bodyPr/>
          <a:lstStyle/>
          <a:p>
            <a:pPr>
              <a:buFont typeface="+mj-lt"/>
              <a:buAutoNum type="arabicPeriod"/>
            </a:pPr>
            <a:r>
              <a:rPr lang="en-BZ" sz="2800" dirty="0"/>
              <a:t>Complete the following assessment (link below)</a:t>
            </a:r>
          </a:p>
          <a:p>
            <a:pPr>
              <a:buFont typeface="+mj-lt"/>
              <a:buAutoNum type="arabicPeriod"/>
            </a:pPr>
            <a:r>
              <a:rPr lang="en-BZ" sz="2800" dirty="0"/>
              <a:t>Create an account to access results </a:t>
            </a:r>
          </a:p>
          <a:p>
            <a:pPr>
              <a:buFont typeface="+mj-lt"/>
              <a:buAutoNum type="arabicPeriod"/>
            </a:pPr>
            <a:r>
              <a:rPr lang="en-BZ" sz="2800" dirty="0"/>
              <a:t>Must show instructor results when completed </a:t>
            </a:r>
            <a:endParaRPr lang="en-BZ" dirty="0">
              <a:hlinkClick r:id="rId2"/>
            </a:endParaRPr>
          </a:p>
          <a:p>
            <a:pPr marL="0" indent="0">
              <a:buNone/>
            </a:pPr>
            <a:endParaRPr lang="en-BZ" dirty="0">
              <a:hlinkClick r:id="rId2"/>
            </a:endParaRPr>
          </a:p>
          <a:p>
            <a:r>
              <a:rPr lang="en-BZ" dirty="0">
                <a:hlinkClick r:id="rId2"/>
              </a:rPr>
              <a:t>http://www.truity.com/test/holland-code-career-test</a:t>
            </a:r>
            <a:r>
              <a:rPr lang="en-BZ" dirty="0"/>
              <a:t> (</a:t>
            </a:r>
            <a:r>
              <a:rPr lang="en-BZ" sz="2071" dirty="0"/>
              <a:t>Google</a:t>
            </a:r>
            <a:r>
              <a:rPr lang="en-BZ" dirty="0"/>
              <a:t> </a:t>
            </a:r>
            <a:r>
              <a:rPr lang="en-BZ" dirty="0" err="1"/>
              <a:t>Truity</a:t>
            </a:r>
            <a:r>
              <a:rPr lang="en-BZ" dirty="0"/>
              <a:t> Holland Code)</a:t>
            </a:r>
          </a:p>
          <a:p>
            <a:endParaRPr lang="en-CA" dirty="0"/>
          </a:p>
        </p:txBody>
      </p:sp>
    </p:spTree>
    <p:extLst>
      <p:ext uri="{BB962C8B-B14F-4D97-AF65-F5344CB8AC3E}">
        <p14:creationId xmlns:p14="http://schemas.microsoft.com/office/powerpoint/2010/main" val="4062564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96" y="513347"/>
            <a:ext cx="8596668" cy="968943"/>
          </a:xfrm>
        </p:spPr>
        <p:txBody>
          <a:bodyPr>
            <a:normAutofit/>
          </a:bodyPr>
          <a:lstStyle/>
          <a:p>
            <a:r>
              <a:rPr lang="en-US" sz="5400" b="1" cap="small" dirty="0">
                <a:solidFill>
                  <a:schemeClr val="accent2">
                    <a:lumMod val="75000"/>
                  </a:schemeClr>
                </a:solidFill>
              </a:rPr>
              <a:t>Week #3 - Online Work </a:t>
            </a:r>
            <a:endParaRPr lang="en-BZ" b="1" cap="small" dirty="0">
              <a:solidFill>
                <a:schemeClr val="accent2">
                  <a:lumMod val="75000"/>
                </a:schemeClr>
              </a:solidFill>
            </a:endParaRPr>
          </a:p>
        </p:txBody>
      </p:sp>
      <p:sp>
        <p:nvSpPr>
          <p:cNvPr id="3" name="Content Placeholder 2"/>
          <p:cNvSpPr>
            <a:spLocks noGrp="1"/>
          </p:cNvSpPr>
          <p:nvPr>
            <p:ph idx="1"/>
          </p:nvPr>
        </p:nvSpPr>
        <p:spPr>
          <a:xfrm>
            <a:off x="686018" y="1482290"/>
            <a:ext cx="9041940" cy="4763114"/>
          </a:xfrm>
        </p:spPr>
        <p:txBody>
          <a:bodyPr>
            <a:normAutofit lnSpcReduction="10000"/>
          </a:bodyPr>
          <a:lstStyle/>
          <a:p>
            <a:pPr marL="457200" lvl="1" indent="0">
              <a:buNone/>
            </a:pPr>
            <a:endParaRPr lang="en-BZ" dirty="0"/>
          </a:p>
          <a:p>
            <a:pPr marL="0" indent="0">
              <a:buNone/>
            </a:pPr>
            <a:r>
              <a:rPr lang="en-BZ" sz="2000" b="1" dirty="0"/>
              <a:t>EXPLORE</a:t>
            </a:r>
            <a:r>
              <a:rPr lang="en-BZ" sz="2000" dirty="0"/>
              <a:t> Your Core Values – complete the values assessment test and identify your top 5 Core Values</a:t>
            </a:r>
          </a:p>
          <a:p>
            <a:pPr lvl="1"/>
            <a:r>
              <a:rPr lang="en-BZ" dirty="0"/>
              <a:t> </a:t>
            </a:r>
            <a:r>
              <a:rPr lang="en-BZ" dirty="0">
                <a:hlinkClick r:id="rId2"/>
              </a:rPr>
              <a:t>http://www.whatsnext.com/content/life-values-self-assessment-test#Test</a:t>
            </a:r>
            <a:endParaRPr lang="en-BZ" dirty="0"/>
          </a:p>
          <a:p>
            <a:pPr marL="457200" lvl="1" indent="0">
              <a:buNone/>
            </a:pPr>
            <a:endParaRPr lang="en-BZ" sz="1612" dirty="0"/>
          </a:p>
          <a:p>
            <a:pPr marL="0" indent="0">
              <a:buNone/>
            </a:pPr>
            <a:r>
              <a:rPr lang="en-BZ" sz="2000" b="1" dirty="0"/>
              <a:t>SUBMIT on Moodle</a:t>
            </a:r>
            <a:r>
              <a:rPr lang="en-BZ" sz="2000" dirty="0"/>
              <a:t>– Values Assessment  </a:t>
            </a:r>
          </a:p>
          <a:p>
            <a:pPr lvl="1"/>
            <a:r>
              <a:rPr lang="en-BZ" dirty="0"/>
              <a:t>Provide a definition of core values (site your source)</a:t>
            </a:r>
          </a:p>
          <a:p>
            <a:pPr lvl="1"/>
            <a:r>
              <a:rPr lang="en-BZ" dirty="0"/>
              <a:t>List your Top 5 Core Values from the values assessment you completed and provide an explanation for how accurate you feel the results of the test were to what you believe your core values are. You might not agree – which is fine! </a:t>
            </a:r>
          </a:p>
          <a:p>
            <a:pPr lvl="1"/>
            <a:r>
              <a:rPr lang="en-BZ" b="1" dirty="0"/>
              <a:t>REMEMBER: explanation should discuss co-op – how will these values relate to your field &amp; co-op?</a:t>
            </a:r>
            <a:endParaRPr lang="en-US" sz="2000" dirty="0"/>
          </a:p>
          <a:p>
            <a:pPr lvl="1"/>
            <a:endParaRPr lang="en-US" sz="2000" dirty="0"/>
          </a:p>
          <a:p>
            <a:pPr marL="457200" lvl="1" indent="0">
              <a:buNone/>
            </a:pPr>
            <a:r>
              <a:rPr lang="en-US" sz="2000" b="1" dirty="0"/>
              <a:t>Watch: video </a:t>
            </a:r>
            <a:r>
              <a:rPr lang="en-US" b="1" u="sng" dirty="0">
                <a:hlinkClick r:id="rId3"/>
              </a:rPr>
              <a:t>https://www.youtube.com/watch?v=RgYmmjesuKw</a:t>
            </a:r>
            <a:endParaRPr lang="en-US" dirty="0"/>
          </a:p>
          <a:p>
            <a:endParaRPr lang="en-BZ" b="1" dirty="0"/>
          </a:p>
        </p:txBody>
      </p:sp>
    </p:spTree>
    <p:extLst>
      <p:ext uri="{BB962C8B-B14F-4D97-AF65-F5344CB8AC3E}">
        <p14:creationId xmlns:p14="http://schemas.microsoft.com/office/powerpoint/2010/main" val="24385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8264"/>
          </a:xfrm>
        </p:spPr>
        <p:txBody>
          <a:bodyPr>
            <a:normAutofit/>
          </a:bodyPr>
          <a:lstStyle/>
          <a:p>
            <a:r>
              <a:rPr lang="en-US" sz="4400" b="1" cap="small" dirty="0">
                <a:solidFill>
                  <a:schemeClr val="accent2">
                    <a:lumMod val="75000"/>
                  </a:schemeClr>
                </a:solidFill>
              </a:rPr>
              <a:t>Why is goal setting important</a:t>
            </a:r>
          </a:p>
        </p:txBody>
      </p:sp>
      <p:sp>
        <p:nvSpPr>
          <p:cNvPr id="3" name="Content Placeholder 2"/>
          <p:cNvSpPr>
            <a:spLocks noGrp="1"/>
          </p:cNvSpPr>
          <p:nvPr>
            <p:ph idx="1"/>
          </p:nvPr>
        </p:nvSpPr>
        <p:spPr>
          <a:xfrm>
            <a:off x="677334" y="1772400"/>
            <a:ext cx="8596668" cy="3880773"/>
          </a:xfrm>
        </p:spPr>
        <p:txBody>
          <a:bodyPr>
            <a:normAutofit/>
          </a:bodyPr>
          <a:lstStyle/>
          <a:p>
            <a:pPr>
              <a:lnSpc>
                <a:spcPct val="150000"/>
              </a:lnSpc>
            </a:pPr>
            <a:r>
              <a:rPr lang="en-US" sz="2400" dirty="0"/>
              <a:t>Drives behavior</a:t>
            </a:r>
          </a:p>
          <a:p>
            <a:pPr>
              <a:lnSpc>
                <a:spcPct val="150000"/>
              </a:lnSpc>
            </a:pPr>
            <a:r>
              <a:rPr lang="en-US" sz="2400" dirty="0"/>
              <a:t>Helps you establish priority</a:t>
            </a:r>
          </a:p>
          <a:p>
            <a:pPr>
              <a:lnSpc>
                <a:spcPct val="150000"/>
              </a:lnSpc>
            </a:pPr>
            <a:r>
              <a:rPr lang="en-US" sz="2400" dirty="0"/>
              <a:t>Achieve focus</a:t>
            </a:r>
          </a:p>
          <a:p>
            <a:pPr>
              <a:lnSpc>
                <a:spcPct val="150000"/>
              </a:lnSpc>
            </a:pPr>
            <a:r>
              <a:rPr lang="en-US" sz="2400" dirty="0"/>
              <a:t>Helps advance your agenda</a:t>
            </a:r>
          </a:p>
        </p:txBody>
      </p:sp>
    </p:spTree>
    <p:extLst>
      <p:ext uri="{BB962C8B-B14F-4D97-AF65-F5344CB8AC3E}">
        <p14:creationId xmlns:p14="http://schemas.microsoft.com/office/powerpoint/2010/main" val="2054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cap="small" dirty="0">
                <a:solidFill>
                  <a:schemeClr val="accent2">
                    <a:lumMod val="75000"/>
                  </a:schemeClr>
                </a:solidFill>
              </a:rPr>
              <a:t>SMART Goals </a:t>
            </a:r>
          </a:p>
        </p:txBody>
      </p:sp>
      <p:sp>
        <p:nvSpPr>
          <p:cNvPr id="3" name="Content Placeholder 2"/>
          <p:cNvSpPr>
            <a:spLocks noGrp="1"/>
          </p:cNvSpPr>
          <p:nvPr>
            <p:ph idx="1"/>
          </p:nvPr>
        </p:nvSpPr>
        <p:spPr>
          <a:xfrm>
            <a:off x="677334" y="1587261"/>
            <a:ext cx="8596668" cy="4626630"/>
          </a:xfrm>
        </p:spPr>
        <p:txBody>
          <a:bodyPr/>
          <a:lstStyle/>
          <a:p>
            <a:pPr marL="0" indent="0">
              <a:lnSpc>
                <a:spcPct val="150000"/>
              </a:lnSpc>
              <a:buNone/>
            </a:pPr>
            <a:r>
              <a:rPr lang="en-US" sz="2400" b="1" dirty="0"/>
              <a:t>Specific</a:t>
            </a:r>
            <a:r>
              <a:rPr lang="en-US" b="1" dirty="0"/>
              <a:t> </a:t>
            </a:r>
            <a:r>
              <a:rPr lang="en-US" dirty="0"/>
              <a:t> 		Who, What, Where, When, Why</a:t>
            </a:r>
          </a:p>
          <a:p>
            <a:pPr marL="0" indent="0">
              <a:lnSpc>
                <a:spcPct val="150000"/>
              </a:lnSpc>
              <a:buNone/>
            </a:pPr>
            <a:r>
              <a:rPr lang="en-US" sz="2400" b="1" dirty="0"/>
              <a:t>Measurable</a:t>
            </a:r>
            <a:r>
              <a:rPr lang="en-US" sz="2400" dirty="0"/>
              <a:t> </a:t>
            </a:r>
            <a:r>
              <a:rPr lang="en-US" dirty="0"/>
              <a:t> What is the finish line, when is it complete? (true or false, yes or no, or a number)</a:t>
            </a:r>
          </a:p>
          <a:p>
            <a:pPr marL="0" indent="0">
              <a:lnSpc>
                <a:spcPct val="150000"/>
              </a:lnSpc>
              <a:buNone/>
            </a:pPr>
            <a:r>
              <a:rPr lang="en-US" sz="2400" b="1" dirty="0"/>
              <a:t>Achievable</a:t>
            </a:r>
            <a:r>
              <a:rPr lang="en-US" dirty="0"/>
              <a:t> 	Is your finish line attainable within your timeline?</a:t>
            </a:r>
          </a:p>
          <a:p>
            <a:pPr marL="0" indent="0">
              <a:lnSpc>
                <a:spcPct val="150000"/>
              </a:lnSpc>
              <a:buNone/>
            </a:pPr>
            <a:r>
              <a:rPr lang="en-US" sz="2400" b="1" dirty="0"/>
              <a:t>Realistic</a:t>
            </a:r>
            <a:r>
              <a:rPr lang="en-US" dirty="0"/>
              <a:t> 		Does it fit into the overall reason you are doing this</a:t>
            </a:r>
          </a:p>
          <a:p>
            <a:pPr marL="0" indent="0">
              <a:lnSpc>
                <a:spcPct val="150000"/>
              </a:lnSpc>
              <a:buNone/>
            </a:pPr>
            <a:r>
              <a:rPr lang="en-US" sz="2400" b="1" dirty="0"/>
              <a:t>Time-Bound</a:t>
            </a:r>
            <a:r>
              <a:rPr lang="en-US" dirty="0"/>
              <a:t> 	By when?  Set a timeline</a:t>
            </a:r>
          </a:p>
          <a:p>
            <a:endParaRPr lang="en-US" dirty="0"/>
          </a:p>
        </p:txBody>
      </p:sp>
    </p:spTree>
    <p:extLst>
      <p:ext uri="{BB962C8B-B14F-4D97-AF65-F5344CB8AC3E}">
        <p14:creationId xmlns:p14="http://schemas.microsoft.com/office/powerpoint/2010/main" val="3227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C09A6-1F70-46FF-BE89-CA0EF187D690}"/>
              </a:ext>
            </a:extLst>
          </p:cNvPr>
          <p:cNvSpPr>
            <a:spLocks noGrp="1"/>
          </p:cNvSpPr>
          <p:nvPr>
            <p:ph type="title"/>
          </p:nvPr>
        </p:nvSpPr>
        <p:spPr/>
        <p:txBody>
          <a:bodyPr/>
          <a:lstStyle/>
          <a:p>
            <a:r>
              <a:rPr lang="en-CA" dirty="0"/>
              <a:t>SMART Goal / Objective Example</a:t>
            </a:r>
          </a:p>
        </p:txBody>
      </p:sp>
      <p:sp>
        <p:nvSpPr>
          <p:cNvPr id="3" name="Content Placeholder 2">
            <a:extLst>
              <a:ext uri="{FF2B5EF4-FFF2-40B4-BE49-F238E27FC236}">
                <a16:creationId xmlns:a16="http://schemas.microsoft.com/office/drawing/2014/main" xmlns="" id="{BE2E38BB-4DF5-4CC8-8169-DF2B120636B3}"/>
              </a:ext>
            </a:extLst>
          </p:cNvPr>
          <p:cNvSpPr>
            <a:spLocks noGrp="1"/>
          </p:cNvSpPr>
          <p:nvPr>
            <p:ph idx="1"/>
          </p:nvPr>
        </p:nvSpPr>
        <p:spPr>
          <a:xfrm>
            <a:off x="677334" y="1614489"/>
            <a:ext cx="8758766" cy="5078411"/>
          </a:xfrm>
        </p:spPr>
        <p:txBody>
          <a:bodyPr>
            <a:normAutofit/>
          </a:bodyPr>
          <a:lstStyle/>
          <a:p>
            <a:r>
              <a:rPr lang="en-CA" sz="3200" dirty="0"/>
              <a:t>Goal: Increase revenue from my personal chef business.</a:t>
            </a:r>
          </a:p>
          <a:p>
            <a:endParaRPr lang="en-CA" sz="3200" dirty="0"/>
          </a:p>
          <a:p>
            <a:r>
              <a:rPr lang="en-CA" sz="3200" dirty="0"/>
              <a:t>SMART Goal: Increase revenue by 25% each month by catering 2 parties a month.</a:t>
            </a:r>
          </a:p>
          <a:p>
            <a:endParaRPr lang="en-CA" sz="3200" dirty="0"/>
          </a:p>
          <a:p>
            <a:pPr lvl="8"/>
            <a:endParaRPr lang="en-CA" sz="2600" dirty="0"/>
          </a:p>
          <a:p>
            <a:pPr marL="0" indent="0">
              <a:buNone/>
            </a:pPr>
            <a:r>
              <a:rPr lang="en-CA" sz="2300" dirty="0">
                <a:hlinkClick r:id="rId3"/>
              </a:rPr>
              <a:t>https://www.brighthubpm.com/methods-strategies/79127-explaining-the-concept-of-smart-goals-with-examples/</a:t>
            </a:r>
            <a:r>
              <a:rPr lang="en-CA" sz="2300" dirty="0"/>
              <a:t> </a:t>
            </a:r>
          </a:p>
          <a:p>
            <a:endParaRPr lang="en-CA" sz="3200" dirty="0"/>
          </a:p>
          <a:p>
            <a:endParaRPr lang="en-CA" sz="3200" dirty="0"/>
          </a:p>
          <a:p>
            <a:endParaRPr lang="en-CA" dirty="0"/>
          </a:p>
          <a:p>
            <a:endParaRPr lang="en-CA" dirty="0"/>
          </a:p>
        </p:txBody>
      </p:sp>
    </p:spTree>
    <p:extLst>
      <p:ext uri="{BB962C8B-B14F-4D97-AF65-F5344CB8AC3E}">
        <p14:creationId xmlns:p14="http://schemas.microsoft.com/office/powerpoint/2010/main" val="232901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cap="small" dirty="0">
                <a:solidFill>
                  <a:schemeClr val="accent2">
                    <a:lumMod val="75000"/>
                  </a:schemeClr>
                </a:solidFill>
              </a:rPr>
              <a:t>Example 2: Setting a SMART Goal</a:t>
            </a:r>
          </a:p>
        </p:txBody>
      </p:sp>
      <p:sp>
        <p:nvSpPr>
          <p:cNvPr id="3" name="Content Placeholder 2"/>
          <p:cNvSpPr>
            <a:spLocks noGrp="1"/>
          </p:cNvSpPr>
          <p:nvPr>
            <p:ph idx="1"/>
          </p:nvPr>
        </p:nvSpPr>
        <p:spPr>
          <a:xfrm>
            <a:off x="677334" y="1792378"/>
            <a:ext cx="8596668" cy="4488607"/>
          </a:xfrm>
        </p:spPr>
        <p:txBody>
          <a:bodyPr/>
          <a:lstStyle/>
          <a:p>
            <a:pPr marL="0" indent="0">
              <a:buNone/>
            </a:pPr>
            <a:r>
              <a:rPr lang="en-US" sz="3600" b="1" dirty="0"/>
              <a:t>I want to be rich</a:t>
            </a:r>
          </a:p>
          <a:p>
            <a:pPr lvl="1">
              <a:lnSpc>
                <a:spcPct val="150000"/>
              </a:lnSpc>
            </a:pPr>
            <a:r>
              <a:rPr lang="en-US" sz="2800" dirty="0"/>
              <a:t>How do I achieve this?</a:t>
            </a:r>
          </a:p>
          <a:p>
            <a:pPr lvl="1">
              <a:lnSpc>
                <a:spcPct val="150000"/>
              </a:lnSpc>
            </a:pPr>
            <a:r>
              <a:rPr lang="en-US" sz="2800" dirty="0"/>
              <a:t>What is rich?</a:t>
            </a:r>
          </a:p>
          <a:p>
            <a:pPr lvl="1">
              <a:lnSpc>
                <a:spcPct val="150000"/>
              </a:lnSpc>
            </a:pPr>
            <a:r>
              <a:rPr lang="en-US" sz="2800" dirty="0"/>
              <a:t>By when?</a:t>
            </a:r>
          </a:p>
        </p:txBody>
      </p:sp>
    </p:spTree>
    <p:extLst>
      <p:ext uri="{BB962C8B-B14F-4D97-AF65-F5344CB8AC3E}">
        <p14:creationId xmlns:p14="http://schemas.microsoft.com/office/powerpoint/2010/main" val="247930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2" y="584548"/>
            <a:ext cx="9857055" cy="1320800"/>
          </a:xfrm>
        </p:spPr>
        <p:txBody>
          <a:bodyPr>
            <a:noAutofit/>
          </a:bodyPr>
          <a:lstStyle/>
          <a:p>
            <a:r>
              <a:rPr lang="en-US" sz="4800" b="1" cap="small" dirty="0">
                <a:solidFill>
                  <a:schemeClr val="accent2">
                    <a:lumMod val="75000"/>
                  </a:schemeClr>
                </a:solidFill>
              </a:rPr>
              <a:t>Goal Setting Worksheet Assignment </a:t>
            </a:r>
          </a:p>
        </p:txBody>
      </p:sp>
      <p:sp>
        <p:nvSpPr>
          <p:cNvPr id="3" name="Content Placeholder 2"/>
          <p:cNvSpPr>
            <a:spLocks noGrp="1"/>
          </p:cNvSpPr>
          <p:nvPr>
            <p:ph idx="1"/>
          </p:nvPr>
        </p:nvSpPr>
        <p:spPr>
          <a:xfrm>
            <a:off x="677333" y="1721225"/>
            <a:ext cx="9972737" cy="4303058"/>
          </a:xfrm>
        </p:spPr>
        <p:txBody>
          <a:bodyPr>
            <a:normAutofit/>
          </a:bodyPr>
          <a:lstStyle/>
          <a:p>
            <a:r>
              <a:rPr lang="en-US" sz="2800" dirty="0"/>
              <a:t>Where are you now?</a:t>
            </a:r>
          </a:p>
          <a:p>
            <a:r>
              <a:rPr lang="en-US" sz="2800" dirty="0"/>
              <a:t>Ultimate Goal (End Point) – Where do you want to be? (beginning of your co-op work term)</a:t>
            </a:r>
          </a:p>
          <a:p>
            <a:r>
              <a:rPr lang="en-US" sz="2800" dirty="0"/>
              <a:t>How will you get there?</a:t>
            </a:r>
          </a:p>
          <a:p>
            <a:pPr marL="0" indent="0">
              <a:buNone/>
            </a:pPr>
            <a:endParaRPr lang="en-US" sz="2800" dirty="0"/>
          </a:p>
          <a:p>
            <a:pPr marL="0" indent="0">
              <a:buNone/>
            </a:pPr>
            <a:r>
              <a:rPr lang="en-US" sz="3200" b="1" dirty="0"/>
              <a:t>Today </a:t>
            </a:r>
            <a:r>
              <a:rPr lang="en-US" sz="2800" dirty="0"/>
              <a:t>												</a:t>
            </a:r>
            <a:r>
              <a:rPr lang="en-US" sz="3200" b="1" dirty="0"/>
              <a:t>Co-op Work Term </a:t>
            </a:r>
            <a:endParaRPr lang="en-US" sz="2800" b="1" dirty="0"/>
          </a:p>
        </p:txBody>
      </p:sp>
      <p:cxnSp>
        <p:nvCxnSpPr>
          <p:cNvPr id="5" name="Straight Arrow Connector 4"/>
          <p:cNvCxnSpPr/>
          <p:nvPr/>
        </p:nvCxnSpPr>
        <p:spPr>
          <a:xfrm flipV="1">
            <a:off x="1321959" y="5382262"/>
            <a:ext cx="7565720" cy="25052"/>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61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774" y="413657"/>
            <a:ext cx="8596668" cy="729343"/>
          </a:xfrm>
        </p:spPr>
        <p:txBody>
          <a:bodyPr>
            <a:noAutofit/>
          </a:bodyPr>
          <a:lstStyle/>
          <a:p>
            <a:r>
              <a:rPr lang="en-US" sz="4400" b="1" cap="small" dirty="0">
                <a:solidFill>
                  <a:schemeClr val="accent2">
                    <a:lumMod val="75000"/>
                  </a:schemeClr>
                </a:solidFill>
              </a:rPr>
              <a:t>Creating the Path to Your Co-op </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709296" y="1520687"/>
            <a:ext cx="8231623" cy="4691270"/>
          </a:xfrm>
        </p:spPr>
        <p:txBody>
          <a:bodyPr>
            <a:normAutofit fontScale="92500" lnSpcReduction="20000"/>
          </a:bodyPr>
          <a:lstStyle/>
          <a:p>
            <a:pPr marL="0" indent="0">
              <a:buNone/>
            </a:pPr>
            <a:r>
              <a:rPr lang="en-US" sz="3200" b="1" dirty="0">
                <a:solidFill>
                  <a:schemeClr val="tx1"/>
                </a:solidFill>
              </a:rPr>
              <a:t>Self Assessment </a:t>
            </a:r>
          </a:p>
          <a:p>
            <a:pPr lvl="2"/>
            <a:r>
              <a:rPr lang="en-US" sz="2800" dirty="0">
                <a:solidFill>
                  <a:schemeClr val="tx1"/>
                </a:solidFill>
              </a:rPr>
              <a:t>what do you have to offer</a:t>
            </a:r>
          </a:p>
          <a:p>
            <a:pPr marL="0" indent="0">
              <a:buNone/>
            </a:pPr>
            <a:r>
              <a:rPr lang="en-US" sz="3200" b="1" dirty="0">
                <a:solidFill>
                  <a:schemeClr val="tx1"/>
                </a:solidFill>
              </a:rPr>
              <a:t>Career Awareness – Research 	</a:t>
            </a:r>
            <a:r>
              <a:rPr lang="en-US" sz="3200" dirty="0">
                <a:solidFill>
                  <a:schemeClr val="tx1"/>
                </a:solidFill>
              </a:rPr>
              <a:t>	</a:t>
            </a:r>
          </a:p>
          <a:p>
            <a:pPr lvl="2"/>
            <a:r>
              <a:rPr lang="en-US" sz="2800" dirty="0">
                <a:solidFill>
                  <a:schemeClr val="tx1"/>
                </a:solidFill>
              </a:rPr>
              <a:t>what would qualify</a:t>
            </a:r>
          </a:p>
          <a:p>
            <a:pPr marL="0" indent="0">
              <a:buNone/>
            </a:pPr>
            <a:r>
              <a:rPr lang="en-US" sz="3200" b="1" dirty="0">
                <a:solidFill>
                  <a:schemeClr val="tx1"/>
                </a:solidFill>
              </a:rPr>
              <a:t>Decision Making</a:t>
            </a:r>
          </a:p>
          <a:p>
            <a:pPr lvl="2"/>
            <a:r>
              <a:rPr lang="en-US" sz="2800" dirty="0">
                <a:solidFill>
                  <a:schemeClr val="tx1"/>
                </a:solidFill>
              </a:rPr>
              <a:t>What do you want from your work term?</a:t>
            </a:r>
          </a:p>
          <a:p>
            <a:pPr marL="0" indent="0">
              <a:buNone/>
            </a:pPr>
            <a:r>
              <a:rPr lang="en-US" sz="3200" b="1" dirty="0">
                <a:solidFill>
                  <a:schemeClr val="tx1"/>
                </a:solidFill>
              </a:rPr>
              <a:t>Marketing Yourself	</a:t>
            </a:r>
          </a:p>
          <a:p>
            <a:pPr lvl="2"/>
            <a:r>
              <a:rPr lang="en-US" sz="2800" dirty="0">
                <a:solidFill>
                  <a:schemeClr val="tx1"/>
                </a:solidFill>
              </a:rPr>
              <a:t>How do you get there?</a:t>
            </a:r>
          </a:p>
          <a:p>
            <a:pPr marL="0" indent="0">
              <a:buNone/>
            </a:pPr>
            <a:r>
              <a:rPr lang="en-US" sz="3200" b="1" dirty="0">
                <a:solidFill>
                  <a:schemeClr val="tx1"/>
                </a:solidFill>
              </a:rPr>
              <a:t>Work</a:t>
            </a:r>
          </a:p>
          <a:p>
            <a:pPr lvl="2"/>
            <a:r>
              <a:rPr lang="en-US" sz="2800" dirty="0">
                <a:solidFill>
                  <a:schemeClr val="tx1"/>
                </a:solidFill>
              </a:rPr>
              <a:t>Successful work term</a:t>
            </a:r>
          </a:p>
        </p:txBody>
      </p:sp>
    </p:spTree>
    <p:extLst>
      <p:ext uri="{BB962C8B-B14F-4D97-AF65-F5344CB8AC3E}">
        <p14:creationId xmlns:p14="http://schemas.microsoft.com/office/powerpoint/2010/main" val="195000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87" y="363256"/>
            <a:ext cx="8596668" cy="876821"/>
          </a:xfrm>
        </p:spPr>
        <p:txBody>
          <a:bodyPr>
            <a:normAutofit fontScale="90000"/>
          </a:bodyPr>
          <a:lstStyle/>
          <a:p>
            <a:r>
              <a:rPr lang="en-US" sz="4900" b="1" cap="small" dirty="0">
                <a:solidFill>
                  <a:schemeClr val="accent2">
                    <a:lumMod val="75000"/>
                  </a:schemeClr>
                </a:solidFill>
              </a:rPr>
              <a:t>Self Assessment </a:t>
            </a:r>
            <a:r>
              <a:rPr lang="en-US" sz="4800" b="1" cap="small" dirty="0">
                <a:solidFill>
                  <a:schemeClr val="accent2">
                    <a:lumMod val="75000"/>
                  </a:schemeClr>
                </a:solidFill>
              </a:rPr>
              <a:t>– </a:t>
            </a:r>
            <a:r>
              <a:rPr lang="en-US" sz="4000" b="1" cap="small" dirty="0">
                <a:solidFill>
                  <a:schemeClr val="accent2">
                    <a:lumMod val="75000"/>
                  </a:schemeClr>
                </a:solidFill>
              </a:rPr>
              <a:t>know your product</a:t>
            </a:r>
            <a:r>
              <a:rPr lang="en-US" sz="4800" b="1" cap="small" dirty="0">
                <a:solidFill>
                  <a:schemeClr val="accent2">
                    <a:lumMod val="75000"/>
                  </a:schemeClr>
                </a:solidFill>
              </a:rPr>
              <a:t> </a:t>
            </a:r>
          </a:p>
        </p:txBody>
      </p:sp>
      <p:sp>
        <p:nvSpPr>
          <p:cNvPr id="3" name="Content Placeholder 2"/>
          <p:cNvSpPr>
            <a:spLocks noGrp="1"/>
          </p:cNvSpPr>
          <p:nvPr>
            <p:ph idx="1"/>
          </p:nvPr>
        </p:nvSpPr>
        <p:spPr>
          <a:xfrm>
            <a:off x="677333" y="1613647"/>
            <a:ext cx="8980233" cy="4427715"/>
          </a:xfrm>
        </p:spPr>
        <p:txBody>
          <a:bodyPr>
            <a:normAutofit/>
          </a:bodyPr>
          <a:lstStyle/>
          <a:p>
            <a:r>
              <a:rPr lang="en-US" sz="2400" dirty="0"/>
              <a:t>Is the process of gathering information about yourself in order to make informed career decisions, to understand who you are and what your strengths and weakness are</a:t>
            </a:r>
          </a:p>
          <a:p>
            <a:r>
              <a:rPr lang="en-US" sz="2400" dirty="0"/>
              <a:t>A self assessment should include a look at your values, interests, personality and skills</a:t>
            </a:r>
          </a:p>
          <a:p>
            <a:r>
              <a:rPr lang="en-US" sz="2400" dirty="0"/>
              <a:t>It is important that you can leverage your skills, experience and abilities</a:t>
            </a:r>
          </a:p>
          <a:p>
            <a:pPr marL="0" indent="0" algn="ctr">
              <a:buNone/>
            </a:pPr>
            <a:r>
              <a:rPr lang="en-US" sz="3200" b="1" dirty="0"/>
              <a:t>When you better understand yourself you can better sell yourself to potential employers </a:t>
            </a:r>
          </a:p>
          <a:p>
            <a:pPr marL="0" indent="0">
              <a:buNone/>
            </a:pPr>
            <a:endParaRPr lang="en-US" dirty="0"/>
          </a:p>
        </p:txBody>
      </p:sp>
    </p:spTree>
    <p:extLst>
      <p:ext uri="{BB962C8B-B14F-4D97-AF65-F5344CB8AC3E}">
        <p14:creationId xmlns:p14="http://schemas.microsoft.com/office/powerpoint/2010/main" val="370221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1057</TotalTime>
  <Words>1874</Words>
  <Application>Microsoft Macintosh PowerPoint</Application>
  <PresentationFormat>Widescreen</PresentationFormat>
  <Paragraphs>185</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PowerPoint Presentation</vt:lpstr>
      <vt:lpstr>Motivation </vt:lpstr>
      <vt:lpstr>Why is goal setting important</vt:lpstr>
      <vt:lpstr>SMART Goals </vt:lpstr>
      <vt:lpstr>SMART Goal / Objective Example</vt:lpstr>
      <vt:lpstr>Example 2: Setting a SMART Goal</vt:lpstr>
      <vt:lpstr>Goal Setting Worksheet Assignment </vt:lpstr>
      <vt:lpstr>Creating the Path to Your Co-op </vt:lpstr>
      <vt:lpstr>Self Assessment – know your product </vt:lpstr>
      <vt:lpstr>Analyzing Your Skills </vt:lpstr>
      <vt:lpstr>Employability Skills Assessment</vt:lpstr>
      <vt:lpstr>Understanding Your Values </vt:lpstr>
      <vt:lpstr>PowerPoint Presentation</vt:lpstr>
      <vt:lpstr>Assessing Your Interests</vt:lpstr>
      <vt:lpstr>PowerPoint Presentation</vt:lpstr>
      <vt:lpstr>Discovering your E.D.G.E.</vt:lpstr>
      <vt:lpstr>Discovering Your Competitive E.D.G.E.</vt:lpstr>
      <vt:lpstr>Education and Knowledge</vt:lpstr>
      <vt:lpstr>Direction </vt:lpstr>
      <vt:lpstr>Gifts </vt:lpstr>
      <vt:lpstr>Energy </vt:lpstr>
      <vt:lpstr>Co-op Work Term – Goal Setting Worksheet – </vt:lpstr>
      <vt:lpstr>Co-op Work Term Action Plan</vt:lpstr>
      <vt:lpstr>In-Class Activity: Holland Code</vt:lpstr>
      <vt:lpstr>Week #3 - Online 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Planning</dc:title>
  <dc:creator>Karen Hendra</dc:creator>
  <cp:lastModifiedBy>Microsoft Office User</cp:lastModifiedBy>
  <cp:revision>58</cp:revision>
  <cp:lastPrinted>2017-05-31T15:21:55Z</cp:lastPrinted>
  <dcterms:created xsi:type="dcterms:W3CDTF">2015-09-21T17:02:03Z</dcterms:created>
  <dcterms:modified xsi:type="dcterms:W3CDTF">2018-09-20T16:46:32Z</dcterms:modified>
</cp:coreProperties>
</file>