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2" r:id="rId1"/>
  </p:sldMasterIdLst>
  <p:notesMasterIdLst>
    <p:notesMasterId r:id="rId35"/>
  </p:notesMasterIdLst>
  <p:handoutMasterIdLst>
    <p:handoutMasterId r:id="rId36"/>
  </p:handoutMasterIdLst>
  <p:sldIdLst>
    <p:sldId id="334" r:id="rId2"/>
    <p:sldId id="450" r:id="rId3"/>
    <p:sldId id="415" r:id="rId4"/>
    <p:sldId id="416" r:id="rId5"/>
    <p:sldId id="433" r:id="rId6"/>
    <p:sldId id="434" r:id="rId7"/>
    <p:sldId id="435" r:id="rId8"/>
    <p:sldId id="419" r:id="rId9"/>
    <p:sldId id="417" r:id="rId10"/>
    <p:sldId id="262" r:id="rId11"/>
    <p:sldId id="406" r:id="rId12"/>
    <p:sldId id="264" r:id="rId13"/>
    <p:sldId id="265" r:id="rId14"/>
    <p:sldId id="355" r:id="rId15"/>
    <p:sldId id="296" r:id="rId16"/>
    <p:sldId id="449" r:id="rId17"/>
    <p:sldId id="446" r:id="rId18"/>
    <p:sldId id="293" r:id="rId19"/>
    <p:sldId id="375" r:id="rId20"/>
    <p:sldId id="299" r:id="rId21"/>
    <p:sldId id="298" r:id="rId22"/>
    <p:sldId id="444" r:id="rId23"/>
    <p:sldId id="447" r:id="rId24"/>
    <p:sldId id="429" r:id="rId25"/>
    <p:sldId id="445" r:id="rId26"/>
    <p:sldId id="430" r:id="rId27"/>
    <p:sldId id="437" r:id="rId28"/>
    <p:sldId id="438" r:id="rId29"/>
    <p:sldId id="439" r:id="rId30"/>
    <p:sldId id="440" r:id="rId31"/>
    <p:sldId id="441" r:id="rId32"/>
    <p:sldId id="448" r:id="rId33"/>
    <p:sldId id="442" r:id="rId34"/>
  </p:sldIdLst>
  <p:sldSz cx="6858000" cy="5121275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6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0C0C0"/>
    <a:srgbClr val="DDDDDD"/>
    <a:srgbClr val="5F5F5F"/>
    <a:srgbClr val="969696"/>
    <a:srgbClr val="3C605F"/>
    <a:srgbClr val="4BD8DF"/>
    <a:srgbClr val="56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4660"/>
  </p:normalViewPr>
  <p:slideViewPr>
    <p:cSldViewPr>
      <p:cViewPr varScale="1">
        <p:scale>
          <a:sx n="110" d="100"/>
          <a:sy n="110" d="100"/>
        </p:scale>
        <p:origin x="416" y="176"/>
      </p:cViewPr>
      <p:guideLst>
        <p:guide orient="horz" pos="161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9E15D4B-40BA-45BA-B2F5-88A5AD28A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CA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6963" y="698500"/>
            <a:ext cx="466566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F5C10F6-6D40-48BD-8E78-582198B815A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8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Instructors: provide</a:t>
            </a:r>
            <a:r>
              <a:rPr lang="en-CA" baseline="0" dirty="0" smtClean="0"/>
              <a:t> cut out sections/heading to groups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73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74379-ED76-4CF0-8EBB-3E2340E7EFA1}" type="slidenum">
              <a:rPr lang="en-CA"/>
              <a:pPr/>
              <a:t>10</a:t>
            </a:fld>
            <a:endParaRPr lang="en-CA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6963" y="698500"/>
            <a:ext cx="4665662" cy="348615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Ask students to look at example resume on page 38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1401-16CE-4A02-90E4-BD1E6CD78A3A}" type="slidenum">
              <a:rPr lang="en-CA"/>
              <a:pPr/>
              <a:t>12</a:t>
            </a:fld>
            <a:endParaRPr lang="en-CA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6963" y="698500"/>
            <a:ext cx="4665662" cy="348615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Give example of sentence fragment:</a:t>
            </a:r>
          </a:p>
          <a:p>
            <a:endParaRPr lang="en-CA"/>
          </a:p>
          <a:p>
            <a:pPr>
              <a:buFontTx/>
              <a:buChar char="•"/>
            </a:pPr>
            <a:r>
              <a:rPr lang="en-CA"/>
              <a:t>Trained new employees in all aspects of office duties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*****Instructors: Make relevant to program!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57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4E1C9-BC86-4F81-A21F-439FA981B9D3}" type="slidenum">
              <a:rPr lang="en-CA"/>
              <a:pPr/>
              <a:t>21</a:t>
            </a:fld>
            <a:endParaRPr lang="en-CA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6963" y="698500"/>
            <a:ext cx="4665662" cy="348615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4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Note: separate</a:t>
            </a:r>
            <a:r>
              <a:rPr lang="en-CA" baseline="0" dirty="0" smtClean="0"/>
              <a:t> each section with a line to create clear sections!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65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Instructor should add program specific</a:t>
            </a:r>
            <a:r>
              <a:rPr lang="en-CA" baseline="0" dirty="0" smtClean="0"/>
              <a:t> Example / Idea and accomplishment statements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7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Update to include</a:t>
            </a:r>
            <a:r>
              <a:rPr lang="en-CA" baseline="0" dirty="0" smtClean="0"/>
              <a:t> relevant assignment due dates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7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82995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1308771"/>
            <a:ext cx="5829300" cy="136639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2697001"/>
            <a:ext cx="5829300" cy="895890"/>
          </a:xfrm>
        </p:spPr>
        <p:txBody>
          <a:bodyPr lIns="34226" rIns="34226"/>
          <a:lstStyle>
            <a:lvl1pPr marL="0" marR="47916" indent="0" algn="r">
              <a:buNone/>
              <a:defRPr>
                <a:solidFill>
                  <a:schemeClr val="tx2"/>
                </a:solidFill>
              </a:defRPr>
            </a:lvl1pPr>
            <a:lvl2pPr marL="342260" indent="0" algn="ctr">
              <a:buNone/>
            </a:lvl2pPr>
            <a:lvl3pPr marL="684520" indent="0" algn="ctr">
              <a:buNone/>
            </a:lvl3pPr>
            <a:lvl4pPr marL="1026780" indent="0" algn="ctr">
              <a:buNone/>
            </a:lvl4pPr>
            <a:lvl5pPr marL="1369040" indent="0" algn="ctr">
              <a:buNone/>
            </a:lvl5pPr>
            <a:lvl6pPr marL="1711300" indent="0" algn="ctr">
              <a:buNone/>
            </a:lvl6pPr>
            <a:lvl7pPr marL="2053560" indent="0" algn="ctr">
              <a:buNone/>
            </a:lvl7pPr>
            <a:lvl8pPr marL="2395819" indent="0" algn="ctr">
              <a:buNone/>
            </a:lvl8pPr>
            <a:lvl9pPr marL="273807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3698699"/>
            <a:ext cx="6860824" cy="142786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8B8BD2-5F2A-48F5-92EF-7B2F8A20D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106197"/>
            <a:ext cx="6172200" cy="327533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3286-C8A4-4F70-9EC4-EAED2714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205090"/>
            <a:ext cx="1333103" cy="417644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091"/>
            <a:ext cx="4743450" cy="417644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21EFC-7032-4018-B2EF-B466B879FA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1A3A3-9484-4958-9C82-A3C7846C3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612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791350"/>
            <a:ext cx="5829300" cy="13656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2189283"/>
            <a:ext cx="3429000" cy="1086451"/>
          </a:xfrm>
        </p:spPr>
        <p:txBody>
          <a:bodyPr lIns="68452" rIns="68452"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F289A-108E-4015-AA2D-A548386D08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727510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12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DCE1D-003C-4623-ADE0-C51FFF162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505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3903"/>
            <a:ext cx="6172200" cy="8535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40117"/>
            <a:ext cx="303014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4040117"/>
            <a:ext cx="303133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078540"/>
            <a:ext cx="303014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078540"/>
            <a:ext cx="303133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9BECC-0E38-49AD-8AB0-6CDF3A09A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BD1B-CD11-4163-8E7F-515BCF6AB9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66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9EAB9-7AED-4DFA-ACA5-DB17A31C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1796"/>
            <a:ext cx="5611332" cy="34141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3998972"/>
            <a:ext cx="2980944" cy="682837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00"/>
            </a:lvl3pPr>
            <a:lvl4pPr>
              <a:buNone/>
              <a:defRPr sz="700"/>
            </a:lvl4pPr>
            <a:lvl5pPr>
              <a:buNone/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04851"/>
            <a:ext cx="5609844" cy="34141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4785191"/>
            <a:ext cx="1440180" cy="27313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0A515-B233-430C-BB02-D68E04F429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4064911"/>
            <a:ext cx="5372100" cy="484073"/>
          </a:xfrm>
          <a:noFill/>
        </p:spPr>
        <p:txBody>
          <a:bodyPr lIns="68452" tIns="0" rIns="68452" anchor="t"/>
          <a:lstStyle>
            <a:lvl1pPr marL="0" marR="13690" indent="0" algn="r">
              <a:buNone/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141860"/>
            <a:ext cx="6515100" cy="32776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4785192"/>
            <a:ext cx="1763011" cy="2726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99273C-3A99-4C62-9AAB-39B3FDC7D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33075"/>
            <a:ext cx="6056574" cy="4201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82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205088"/>
            <a:ext cx="6172200" cy="853546"/>
          </a:xfrm>
          <a:prstGeom prst="rect">
            <a:avLst/>
          </a:prstGeom>
        </p:spPr>
        <p:txBody>
          <a:bodyPr vert="horz" lIns="68452" tIns="34226" rIns="68452" bIns="342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106196"/>
            <a:ext cx="6172200" cy="3379805"/>
          </a:xfrm>
          <a:prstGeom prst="rect">
            <a:avLst/>
          </a:prstGeom>
        </p:spPr>
        <p:txBody>
          <a:bodyPr vert="horz" lIns="68452" tIns="34226" rIns="68452" bIns="3422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4785191"/>
            <a:ext cx="1440180" cy="273135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l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4785192"/>
            <a:ext cx="1763011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4785192"/>
            <a:ext cx="274320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 b="0">
                <a:solidFill>
                  <a:schemeClr val="tx1"/>
                </a:solidFill>
              </a:defRPr>
            </a:lvl1pPr>
            <a:extLst/>
          </a:lstStyle>
          <a:p>
            <a:fld id="{61472C3D-A079-4785-9245-E4E987A6F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3808" indent="-191666" algn="l" rtl="0" eaLnBrk="1" latinLnBrk="0" hangingPunct="1">
        <a:spcBef>
          <a:spcPts val="29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73" indent="-17113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3449" indent="-171130" algn="l" rtl="0" eaLnBrk="1" latinLnBrk="0" hangingPunct="1">
        <a:spcBef>
          <a:spcPts val="262"/>
        </a:spcBef>
        <a:buClr>
          <a:schemeClr val="accent2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5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78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91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36904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017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130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4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6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69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1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3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395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380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lambton.optimalresume.com/" TargetMode="Externa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heknows.com/living/articles/6465/a-good-rsum-versus-a-great-rsu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472" y="976461"/>
            <a:ext cx="6481018" cy="3672408"/>
          </a:xfrm>
        </p:spPr>
        <p:txBody>
          <a:bodyPr>
            <a:normAutofit/>
          </a:bodyPr>
          <a:lstStyle/>
          <a:p>
            <a:pPr algn="ctr" defTabSz="684199">
              <a:spcBef>
                <a:spcPct val="50000"/>
              </a:spcBef>
            </a:pPr>
            <a:r>
              <a:rPr lang="en-CA" sz="3600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Creating Effective </a:t>
            </a:r>
            <a:endParaRPr lang="en-CA" sz="3600" dirty="0" smtClean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  <a:p>
            <a:pPr algn="ctr" defTabSz="684199">
              <a:spcBef>
                <a:spcPct val="50000"/>
              </a:spcBef>
            </a:pPr>
            <a:r>
              <a:rPr lang="en-CA" sz="36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Marketing </a:t>
            </a:r>
            <a:r>
              <a:rPr lang="en-CA" sz="3600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Materials</a:t>
            </a:r>
          </a:p>
          <a:p>
            <a:endParaRPr lang="en-US" sz="1600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8BD2-5F2A-48F5-92EF-7B2F8A20DD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836712" y="1336501"/>
            <a:ext cx="5472608" cy="3379805"/>
          </a:xfrm>
        </p:spPr>
        <p:txBody>
          <a:bodyPr/>
          <a:lstStyle/>
          <a:p>
            <a:pPr marL="263520" indent="-263520" defTabSz="512753"/>
            <a:r>
              <a:rPr lang="en-US" sz="2400" dirty="0">
                <a:latin typeface="Arial Narrow" panose="020B0606020202030204" pitchFamily="34" charset="0"/>
              </a:rPr>
              <a:t>Organized according to time in </a:t>
            </a:r>
            <a:r>
              <a:rPr lang="en-US" sz="2400" b="1" i="1" dirty="0">
                <a:latin typeface="Arial Narrow" panose="020B0606020202030204" pitchFamily="34" charset="0"/>
              </a:rPr>
              <a:t>reverse </a:t>
            </a:r>
            <a:r>
              <a:rPr lang="en-US" sz="2400" b="1" i="1" dirty="0" smtClean="0">
                <a:latin typeface="Arial Narrow" panose="020B0606020202030204" pitchFamily="34" charset="0"/>
              </a:rPr>
              <a:t>chronological </a:t>
            </a:r>
            <a:r>
              <a:rPr lang="en-US" sz="2400" dirty="0" smtClean="0">
                <a:latin typeface="Arial Narrow" panose="020B0606020202030204" pitchFamily="34" charset="0"/>
              </a:rPr>
              <a:t>order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263520" indent="-263520" defTabSz="512753"/>
            <a:r>
              <a:rPr lang="en-US" sz="2400" dirty="0">
                <a:latin typeface="Arial Narrow" panose="020B0606020202030204" pitchFamily="34" charset="0"/>
              </a:rPr>
              <a:t>Most recent education/experience first </a:t>
            </a:r>
          </a:p>
          <a:p>
            <a:pPr marL="263520" indent="-263520" defTabSz="512753"/>
            <a:r>
              <a:rPr lang="en-US" sz="2400" dirty="0">
                <a:latin typeface="Arial Narrow" panose="020B0606020202030204" pitchFamily="34" charset="0"/>
              </a:rPr>
              <a:t>Focuses on dates and job experiences</a:t>
            </a:r>
          </a:p>
          <a:p>
            <a:pPr marL="263520" indent="-263520" defTabSz="512753"/>
            <a:r>
              <a:rPr lang="en-US" sz="2400" dirty="0">
                <a:latin typeface="Arial Narrow" panose="020B0606020202030204" pitchFamily="34" charset="0"/>
              </a:rPr>
              <a:t>Most widely used type of resume</a:t>
            </a:r>
          </a:p>
          <a:p>
            <a:pPr marL="263520" indent="-263520" defTabSz="512753"/>
            <a:r>
              <a:rPr lang="en-US" sz="2400" dirty="0">
                <a:latin typeface="Arial Narrow" panose="020B0606020202030204" pitchFamily="34" charset="0"/>
              </a:rPr>
              <a:t>Most suitable for </a:t>
            </a:r>
            <a:r>
              <a:rPr lang="en-US" sz="2400" dirty="0" smtClean="0">
                <a:latin typeface="Arial Narrow" panose="020B0606020202030204" pitchFamily="34" charset="0"/>
              </a:rPr>
              <a:t>students </a:t>
            </a:r>
            <a:r>
              <a:rPr lang="en-US" sz="2400" dirty="0">
                <a:latin typeface="Arial Narrow" panose="020B0606020202030204" pitchFamily="34" charset="0"/>
              </a:rPr>
              <a:t>and recent grads</a:t>
            </a:r>
          </a:p>
          <a:p>
            <a:pPr marL="263520" indent="-263520" defTabSz="51275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664" y="400397"/>
            <a:ext cx="5616624" cy="481013"/>
          </a:xfrm>
        </p:spPr>
        <p:txBody>
          <a:bodyPr>
            <a:normAutofit fontScale="90000"/>
          </a:bodyPr>
          <a:lstStyle/>
          <a:p>
            <a:pPr defTabSz="512753"/>
            <a:r>
              <a:rPr lang="en-US" sz="3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CHRONOLOGICAL RESUME</a:t>
            </a:r>
            <a:endParaRPr lang="en-US" sz="3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220758" y="1264493"/>
            <a:ext cx="6264696" cy="3379805"/>
          </a:xfrm>
        </p:spPr>
        <p:txBody>
          <a:bodyPr/>
          <a:lstStyle/>
          <a:p>
            <a:pPr marL="294343" lvl="1" indent="0">
              <a:buNone/>
            </a:pPr>
            <a:r>
              <a:rPr lang="en-CA" sz="2800" dirty="0" smtClean="0">
                <a:latin typeface="Arial Narrow" panose="020B0606020202030204" pitchFamily="34" charset="0"/>
              </a:rPr>
              <a:t>Relate everything to the </a:t>
            </a:r>
            <a:r>
              <a:rPr lang="en-CA" sz="2800" dirty="0">
                <a:latin typeface="Arial Narrow" panose="020B0606020202030204" pitchFamily="34" charset="0"/>
              </a:rPr>
              <a:t>p</a:t>
            </a:r>
            <a:r>
              <a:rPr lang="en-CA" sz="2800" dirty="0" smtClean="0">
                <a:latin typeface="Arial Narrow" panose="020B0606020202030204" pitchFamily="34" charset="0"/>
              </a:rPr>
              <a:t>osition </a:t>
            </a:r>
            <a:r>
              <a:rPr lang="en-CA" sz="2800" dirty="0">
                <a:latin typeface="Arial Narrow" panose="020B0606020202030204" pitchFamily="34" charset="0"/>
              </a:rPr>
              <a:t>applying for</a:t>
            </a:r>
          </a:p>
          <a:p>
            <a:pPr lvl="2"/>
            <a:r>
              <a:rPr lang="en-CA" sz="2000" dirty="0" smtClean="0">
                <a:latin typeface="Arial Narrow" panose="020B0606020202030204" pitchFamily="34" charset="0"/>
              </a:rPr>
              <a:t>Relevant program skills</a:t>
            </a:r>
            <a:endParaRPr lang="en-CA" sz="2000" dirty="0">
              <a:latin typeface="Arial Narrow" panose="020B0606020202030204" pitchFamily="34" charset="0"/>
            </a:endParaRPr>
          </a:p>
          <a:p>
            <a:pPr lvl="2"/>
            <a:r>
              <a:rPr lang="en-CA" sz="2000" dirty="0" smtClean="0">
                <a:latin typeface="Arial Narrow" panose="020B0606020202030204" pitchFamily="34" charset="0"/>
              </a:rPr>
              <a:t>Use industry </a:t>
            </a:r>
            <a:r>
              <a:rPr lang="en-CA" sz="2000" dirty="0">
                <a:latin typeface="Arial Narrow" panose="020B0606020202030204" pitchFamily="34" charset="0"/>
              </a:rPr>
              <a:t>key words</a:t>
            </a:r>
          </a:p>
          <a:p>
            <a:pPr lvl="2"/>
            <a:r>
              <a:rPr lang="en-CA" sz="2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Demonstrate relevant transferable skills</a:t>
            </a:r>
            <a:endParaRPr lang="en-CA" sz="20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buFont typeface="Wingdings" pitchFamily="2" charset="2"/>
              <a:buNone/>
            </a:pPr>
            <a:endParaRPr lang="en-CA" sz="1400" dirty="0">
              <a:latin typeface="Arial Narrow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CA" sz="2800" b="1" dirty="0" smtClean="0">
                <a:latin typeface="Arial Narrow" pitchFamily="34" charset="0"/>
              </a:rPr>
              <a:t>Resume needs to be tweaked </a:t>
            </a:r>
            <a:r>
              <a:rPr lang="en-CA" sz="2800" b="1" dirty="0">
                <a:latin typeface="Arial Narrow" pitchFamily="34" charset="0"/>
              </a:rPr>
              <a:t>for </a:t>
            </a:r>
            <a:r>
              <a:rPr lang="en-CA" sz="2800" b="1" u="sng" dirty="0">
                <a:solidFill>
                  <a:srgbClr val="FF0000"/>
                </a:solidFill>
                <a:latin typeface="Arial Narrow" pitchFamily="34" charset="0"/>
              </a:rPr>
              <a:t>every</a:t>
            </a:r>
            <a:r>
              <a:rPr lang="en-CA" sz="2800" b="1" dirty="0">
                <a:latin typeface="Arial Narrow" pitchFamily="34" charset="0"/>
              </a:rPr>
              <a:t> position you apply for.</a:t>
            </a: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656" y="326674"/>
            <a:ext cx="5843786" cy="796925"/>
          </a:xfrm>
        </p:spPr>
        <p:txBody>
          <a:bodyPr>
            <a:normAutofit/>
          </a:bodyPr>
          <a:lstStyle/>
          <a:p>
            <a:r>
              <a:rPr lang="en-CA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TARGETED RESUME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264493"/>
            <a:ext cx="6264696" cy="3640758"/>
          </a:xfrm>
        </p:spPr>
        <p:txBody>
          <a:bodyPr/>
          <a:lstStyle/>
          <a:p>
            <a:pPr marL="263520" indent="-263520" defTabSz="512753">
              <a:lnSpc>
                <a:spcPct val="9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Blend </a:t>
            </a:r>
            <a:r>
              <a:rPr lang="en-US" dirty="0">
                <a:latin typeface="Arial Narrow" panose="020B0606020202030204" pitchFamily="34" charset="0"/>
              </a:rPr>
              <a:t>of good content and attractive </a:t>
            </a:r>
            <a:r>
              <a:rPr lang="en-US" dirty="0" smtClean="0">
                <a:latin typeface="Arial Narrow" panose="020B0606020202030204" pitchFamily="34" charset="0"/>
              </a:rPr>
              <a:t>format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90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dirty="0">
                <a:latin typeface="Arial Narrow" panose="020B0606020202030204" pitchFamily="34" charset="0"/>
              </a:rPr>
              <a:t>Easy to follow &amp; </a:t>
            </a:r>
            <a:r>
              <a:rPr lang="en-US" dirty="0" smtClean="0">
                <a:latin typeface="Arial Narrow" panose="020B0606020202030204" pitchFamily="34" charset="0"/>
              </a:rPr>
              <a:t>maintain consistency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90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dirty="0">
                <a:latin typeface="Arial Narrow" panose="020B0606020202030204" pitchFamily="34" charset="0"/>
              </a:rPr>
              <a:t>Attract immediate attention (10 – 15 seconds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90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dirty="0">
                <a:latin typeface="Arial Narrow" panose="020B0606020202030204" pitchFamily="34" charset="0"/>
              </a:rPr>
              <a:t>1 – 2 pages in </a:t>
            </a:r>
            <a:r>
              <a:rPr lang="en-US" dirty="0" smtClean="0">
                <a:latin typeface="Arial Narrow" panose="020B0606020202030204" pitchFamily="34" charset="0"/>
              </a:rPr>
              <a:t>length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90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b="1" dirty="0">
                <a:latin typeface="Arial Narrow" panose="020B0606020202030204" pitchFamily="34" charset="0"/>
              </a:rPr>
              <a:t>DO NOT</a:t>
            </a:r>
            <a:r>
              <a:rPr lang="en-US" dirty="0">
                <a:latin typeface="Arial Narrow" panose="020B0606020202030204" pitchFamily="34" charset="0"/>
              </a:rPr>
              <a:t> use complete sentences &amp; lengthy </a:t>
            </a:r>
            <a:r>
              <a:rPr lang="en-US" dirty="0" smtClean="0">
                <a:latin typeface="Arial Narrow" panose="020B0606020202030204" pitchFamily="34" charset="0"/>
              </a:rPr>
              <a:t>paragraphs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184576" cy="679450"/>
          </a:xfrm>
        </p:spPr>
        <p:txBody>
          <a:bodyPr/>
          <a:lstStyle/>
          <a:p>
            <a:pPr defTabSz="512753"/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904453"/>
            <a:ext cx="5904656" cy="3786188"/>
          </a:xfrm>
        </p:spPr>
        <p:txBody>
          <a:bodyPr>
            <a:normAutofit/>
          </a:bodyPr>
          <a:lstStyle/>
          <a:p>
            <a:pPr marL="263520" indent="-263520" defTabSz="512753">
              <a:lnSpc>
                <a:spcPct val="90000"/>
              </a:lnSpc>
            </a:pPr>
            <a:r>
              <a:rPr lang="en-US" sz="1800" b="1" dirty="0">
                <a:latin typeface="Arial Narrow" panose="020B0606020202030204" pitchFamily="34" charset="0"/>
              </a:rPr>
              <a:t>DO USE</a:t>
            </a:r>
            <a:r>
              <a:rPr lang="en-US" sz="1800" dirty="0">
                <a:latin typeface="Arial Narrow" panose="020B0606020202030204" pitchFamily="34" charset="0"/>
              </a:rPr>
              <a:t> sentence fragments to express complete thoughts (bullets; point form, no periods</a:t>
            </a:r>
            <a:r>
              <a:rPr lang="en-US" sz="1800" dirty="0" smtClean="0">
                <a:latin typeface="Arial Narrow" panose="020B0606020202030204" pitchFamily="34" charset="0"/>
              </a:rPr>
              <a:t>)</a:t>
            </a:r>
          </a:p>
          <a:p>
            <a:pPr marL="0" indent="0" defTabSz="512753">
              <a:lnSpc>
                <a:spcPct val="90000"/>
              </a:lnSpc>
              <a:buNone/>
            </a:pPr>
            <a:endParaRPr lang="en-US" sz="120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Arial Narrow" panose="020B0606020202030204" pitchFamily="34" charset="0"/>
              </a:rPr>
              <a:t>Use appropriate </a:t>
            </a:r>
            <a:r>
              <a:rPr lang="en-US" sz="1800" dirty="0">
                <a:latin typeface="Arial Narrow" panose="020B0606020202030204" pitchFamily="34" charset="0"/>
              </a:rPr>
              <a:t>past and present tense </a:t>
            </a:r>
            <a:endParaRPr lang="en-US" sz="1800" dirty="0" smtClean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endParaRPr lang="en-US" sz="105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anose="020B0606020202030204" pitchFamily="34" charset="0"/>
              </a:rPr>
              <a:t>Never use the word “I” in your </a:t>
            </a:r>
            <a:r>
              <a:rPr lang="en-US" sz="1800" dirty="0" smtClean="0">
                <a:latin typeface="Arial Narrow" panose="020B0606020202030204" pitchFamily="34" charset="0"/>
              </a:rPr>
              <a:t>resume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105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anose="020B0606020202030204" pitchFamily="34" charset="0"/>
              </a:rPr>
              <a:t>Be accurate (do not estimate or guess on details</a:t>
            </a:r>
            <a:r>
              <a:rPr lang="en-US" sz="1800" dirty="0" smtClean="0">
                <a:latin typeface="Arial Narrow" panose="020B0606020202030204" pitchFamily="34" charset="0"/>
              </a:rPr>
              <a:t>)</a:t>
            </a:r>
          </a:p>
          <a:p>
            <a:pPr marL="263520" indent="-263520" defTabSz="512753">
              <a:lnSpc>
                <a:spcPct val="90000"/>
              </a:lnSpc>
            </a:pPr>
            <a:endParaRPr lang="en-US" sz="1050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Arial Narrow" panose="020B0606020202030204" pitchFamily="34" charset="0"/>
              </a:rPr>
              <a:t>Proofread meticulously (Spelling; Grammar; Typos)</a:t>
            </a:r>
          </a:p>
          <a:p>
            <a:pPr marL="507989" lvl="1" indent="-244470" defTabSz="512753">
              <a:lnSpc>
                <a:spcPct val="90000"/>
              </a:lnSpc>
            </a:pPr>
            <a:r>
              <a:rPr 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One mistake could cost you the job</a:t>
            </a:r>
          </a:p>
          <a:p>
            <a:pPr marL="0" indent="0" defTabSz="512753">
              <a:lnSpc>
                <a:spcPct val="90000"/>
              </a:lnSpc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263520" indent="-263520" defTabSz="512753">
              <a:lnSpc>
                <a:spcPct val="90000"/>
              </a:lnSpc>
              <a:buNone/>
            </a:pPr>
            <a:endParaRPr lang="en-US" dirty="0">
              <a:solidFill>
                <a:srgbClr val="CC3300"/>
              </a:solidFill>
            </a:endParaRPr>
          </a:p>
          <a:p>
            <a:pPr marL="263520" indent="-263520" defTabSz="512753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1085850" y="568325"/>
            <a:ext cx="5143500" cy="2682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>
              <a:spcBef>
                <a:spcPct val="50000"/>
              </a:spcBef>
            </a:pPr>
            <a:endParaRPr lang="en-CA" sz="1300" dirty="0">
              <a:latin typeface="Tahoma" pitchFamily="34" charset="0"/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228600" y="227013"/>
            <a:ext cx="3898900" cy="34611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560388" y="2470150"/>
            <a:ext cx="3040062" cy="2682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/>
            <a:endParaRPr lang="en-CA" sz="1300" dirty="0">
              <a:latin typeface="Tahoma" pitchFamily="34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04814" y="341314"/>
            <a:ext cx="6238896" cy="20388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68446" tIns="34222" rIns="68446" bIns="34222">
            <a:spAutoFit/>
          </a:bodyPr>
          <a:lstStyle/>
          <a:p>
            <a:pPr algn="ctr" defTabSz="684199"/>
            <a:r>
              <a:rPr lang="en-US" sz="3000" b="1" cap="small" dirty="0">
                <a:solidFill>
                  <a:srgbClr val="000000"/>
                </a:solidFill>
                <a:latin typeface="Tahoma" pitchFamily="34" charset="0"/>
              </a:rPr>
              <a:t>Jane Doe</a:t>
            </a:r>
          </a:p>
          <a:p>
            <a:pPr algn="ctr" defTabSz="684199"/>
            <a:r>
              <a:rPr lang="en-US" sz="1500" dirty="0" smtClean="0">
                <a:solidFill>
                  <a:srgbClr val="000000"/>
                </a:solidFill>
                <a:latin typeface="Tahoma" pitchFamily="34" charset="0"/>
              </a:rPr>
              <a:t>1400 </a:t>
            </a:r>
            <a:r>
              <a:rPr lang="en-US" sz="1500" dirty="0">
                <a:solidFill>
                  <a:srgbClr val="000000"/>
                </a:solidFill>
                <a:latin typeface="Tahoma" pitchFamily="34" charset="0"/>
              </a:rPr>
              <a:t>London Road, Sarnia, ON  N7S 6K4</a:t>
            </a:r>
          </a:p>
          <a:p>
            <a:pPr algn="ctr" defTabSz="684199"/>
            <a:r>
              <a:rPr lang="en-US" sz="1500" b="1" dirty="0" smtClean="0">
                <a:solidFill>
                  <a:srgbClr val="000000"/>
                </a:solidFill>
                <a:latin typeface="Tahoma" pitchFamily="34" charset="0"/>
              </a:rPr>
              <a:t>519 542 7771</a:t>
            </a:r>
            <a:endParaRPr lang="en-US" sz="1500" b="1" dirty="0">
              <a:solidFill>
                <a:srgbClr val="000000"/>
              </a:solidFill>
              <a:latin typeface="Tahoma" pitchFamily="34" charset="0"/>
            </a:endParaRPr>
          </a:p>
          <a:p>
            <a:pPr algn="ctr" defTabSz="684199"/>
            <a:r>
              <a:rPr lang="en-US" sz="1700" dirty="0" smtClean="0">
                <a:latin typeface="Verdana" pitchFamily="34" charset="0"/>
              </a:rPr>
              <a:t>jdoe@hotmail.com</a:t>
            </a:r>
          </a:p>
          <a:p>
            <a:pPr algn="ctr" defTabSz="684199"/>
            <a:endParaRPr lang="en-US" sz="1700" dirty="0" smtClean="0">
              <a:latin typeface="Verdana" pitchFamily="34" charset="0"/>
            </a:endParaRPr>
          </a:p>
          <a:p>
            <a:pPr algn="ctr" defTabSz="684199"/>
            <a:endParaRPr lang="en-US" sz="1700" dirty="0">
              <a:latin typeface="Verdana" pitchFamily="34" charset="0"/>
            </a:endParaRPr>
          </a:p>
          <a:p>
            <a:pPr algn="ctr" defTabSz="684199"/>
            <a:endParaRPr lang="en-US" sz="1700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692316" y="2219133"/>
            <a:ext cx="5613400" cy="103860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algn="ctr" defTabSz="684199"/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Jonathan B. Doe</a:t>
            </a:r>
          </a:p>
          <a:p>
            <a:pPr algn="ctr" defTabSz="684199"/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</a:rPr>
              <a:t>1400 London Road, Sarnia, ON  N7S 6K4 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sym typeface="Wingdings 2" pitchFamily="18" charset="2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</a:rPr>
              <a:t>519 542-7771 jdoe@hotmail.com </a:t>
            </a:r>
          </a:p>
          <a:p>
            <a:pPr defTabSz="684199"/>
            <a:endParaRPr lang="en-US" sz="13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628650" y="3414713"/>
            <a:ext cx="5772150" cy="94627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68446" tIns="34222" rIns="68446" bIns="34222">
            <a:spAutoFit/>
          </a:bodyPr>
          <a:lstStyle/>
          <a:p>
            <a:pPr defTabSz="684199"/>
            <a:r>
              <a:rPr lang="en-US" sz="2800" b="1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Jane Doe</a:t>
            </a:r>
            <a:r>
              <a:rPr lang="en-US" sz="3600" b="1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	           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519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542-7771</a:t>
            </a:r>
            <a:endParaRPr lang="en-US" sz="16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defTabSz="684199"/>
            <a:endParaRPr lang="en-US" sz="7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defTabSz="684199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1400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London Road, Sarnia, ON  N7S 6K4                 jdoe@hotmail.com</a:t>
            </a:r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 flipV="1">
            <a:off x="692151" y="4000500"/>
            <a:ext cx="5689600" cy="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38" tIns="45719" rIns="91438" bIns="45719"/>
          <a:lstStyle/>
          <a:p>
            <a:endParaRPr lang="en-US"/>
          </a:p>
        </p:txBody>
      </p:sp>
      <p:sp>
        <p:nvSpPr>
          <p:cNvPr id="343051" name="Line 11"/>
          <p:cNvSpPr>
            <a:spLocks noChangeShapeType="1"/>
          </p:cNvSpPr>
          <p:nvPr/>
        </p:nvSpPr>
        <p:spPr bwMode="auto">
          <a:xfrm>
            <a:off x="785794" y="1560505"/>
            <a:ext cx="56880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857232" y="2846389"/>
            <a:ext cx="5429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1352580"/>
            <a:ext cx="5976664" cy="3405487"/>
          </a:xfrm>
        </p:spPr>
        <p:txBody>
          <a:bodyPr>
            <a:normAutofit lnSpcReduction="10000"/>
          </a:bodyPr>
          <a:lstStyle/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Experience (think: how much, relevant)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b="1" i="1" dirty="0">
                <a:latin typeface="Calibri" panose="020F0502020204030204" pitchFamily="34" charset="0"/>
              </a:rPr>
              <a:t>Outstanding</a:t>
            </a:r>
            <a:r>
              <a:rPr lang="en-US" sz="1800" dirty="0">
                <a:latin typeface="Calibri" panose="020F0502020204030204" pitchFamily="34" charset="0"/>
              </a:rPr>
              <a:t> personal </a:t>
            </a:r>
            <a:r>
              <a:rPr lang="en-US" sz="1800" dirty="0" smtClean="0">
                <a:latin typeface="Calibri" panose="020F0502020204030204" pitchFamily="34" charset="0"/>
              </a:rPr>
              <a:t>characteristics – related 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Technical Skills – program related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Industry related </a:t>
            </a:r>
            <a:r>
              <a:rPr lang="en-US" sz="1800" dirty="0" smtClean="0">
                <a:latin typeface="Calibri" panose="020F0502020204030204" pitchFamily="34" charset="0"/>
              </a:rPr>
              <a:t>training</a:t>
            </a:r>
            <a:endParaRPr lang="en-US" sz="1800" dirty="0">
              <a:latin typeface="Calibri" panose="020F0502020204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Computer </a:t>
            </a:r>
            <a:r>
              <a:rPr lang="en-US" sz="1800" dirty="0" smtClean="0">
                <a:latin typeface="Calibri" panose="020F0502020204030204" pitchFamily="34" charset="0"/>
              </a:rPr>
              <a:t>skills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Achievements</a:t>
            </a:r>
            <a:endParaRPr lang="en-US" sz="1800" dirty="0">
              <a:latin typeface="Calibri" panose="020F0502020204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Languages</a:t>
            </a:r>
          </a:p>
          <a:p>
            <a:pPr marL="263520" indent="-263520" defTabSz="512753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Certifications (include provider and date achieved</a:t>
            </a:r>
            <a:r>
              <a:rPr lang="en-US" sz="1800" dirty="0" smtClean="0">
                <a:latin typeface="Calibri" panose="020F0502020204030204" pitchFamily="34" charset="0"/>
              </a:rPr>
              <a:t>)</a:t>
            </a:r>
          </a:p>
          <a:p>
            <a:pPr marL="455185" lvl="1" indent="-263520" defTabSz="512753">
              <a:lnSpc>
                <a:spcPct val="90000"/>
              </a:lnSpc>
            </a:pPr>
            <a:r>
              <a:rPr lang="en-US" sz="1500" dirty="0" smtClean="0">
                <a:latin typeface="Calibri" panose="020F0502020204030204" pitchFamily="34" charset="0"/>
              </a:rPr>
              <a:t>Only add if you have 3 or less – or if it’s relevant</a:t>
            </a:r>
            <a:endParaRPr lang="en-US" sz="1500" dirty="0">
              <a:latin typeface="Calibri" panose="020F0502020204030204" pitchFamily="34" charset="0"/>
            </a:endParaRPr>
          </a:p>
          <a:p>
            <a:pPr marL="0" indent="0" defTabSz="512753">
              <a:lnSpc>
                <a:spcPct val="90000"/>
              </a:lnSpc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 algn="ctr" defTabSz="512753">
              <a:lnSpc>
                <a:spcPct val="90000"/>
              </a:lnSpc>
              <a:buNone/>
            </a:pPr>
            <a:r>
              <a:rPr lang="en-US" b="1" u="sng" dirty="0">
                <a:latin typeface="Calibri" panose="020F0502020204030204" pitchFamily="34" charset="0"/>
              </a:rPr>
              <a:t>WARNING</a:t>
            </a:r>
            <a:r>
              <a:rPr lang="en-US" b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 algn="ctr" defTabSz="512753">
              <a:lnSpc>
                <a:spcPct val="90000"/>
              </a:lnSpc>
              <a:buNone/>
            </a:pPr>
            <a:r>
              <a:rPr lang="en-US" sz="1800" cap="small" dirty="0" smtClean="0">
                <a:latin typeface="Calibri" panose="020F0502020204030204" pitchFamily="34" charset="0"/>
              </a:rPr>
              <a:t>BE </a:t>
            </a:r>
            <a:r>
              <a:rPr lang="en-US" sz="1800" cap="small" dirty="0">
                <a:latin typeface="Calibri" panose="020F0502020204030204" pitchFamily="34" charset="0"/>
              </a:rPr>
              <a:t>PREPARED TO BACK UP </a:t>
            </a:r>
            <a:r>
              <a:rPr lang="en-US" sz="1800" cap="small" dirty="0" smtClean="0">
                <a:latin typeface="Calibri" panose="020F0502020204030204" pitchFamily="34" charset="0"/>
              </a:rPr>
              <a:t>ANY STATEMENT </a:t>
            </a:r>
            <a:r>
              <a:rPr lang="en-US" sz="1800" cap="small" dirty="0">
                <a:latin typeface="Calibri" panose="020F0502020204030204" pitchFamily="34" charset="0"/>
              </a:rPr>
              <a:t>OR CLAIM YOU MAKE ON YOUR RESUME IN YOUR INTERVIEW</a:t>
            </a:r>
            <a:r>
              <a:rPr lang="en-US" sz="1800" cap="small" dirty="0" smtClean="0">
                <a:latin typeface="Calibri" panose="020F0502020204030204" pitchFamily="34" charset="0"/>
              </a:rPr>
              <a:t>!</a:t>
            </a:r>
            <a:endParaRPr lang="en-US" sz="1800" cap="small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6571134" cy="600075"/>
          </a:xfrm>
        </p:spPr>
        <p:txBody>
          <a:bodyPr>
            <a:noAutofit/>
          </a:bodyPr>
          <a:lstStyle/>
          <a:p>
            <a:pPr defTabSz="512753"/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HIGHLIGHT OF SKILLS 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&amp; QUALIFICATIONS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106197"/>
            <a:ext cx="6172200" cy="36789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dirty="0" smtClean="0">
                <a:latin typeface="Arial Narrow" panose="020B0606020202030204" pitchFamily="34" charset="0"/>
              </a:rPr>
              <a:t>First statement: states your current situation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Arial Narrow" panose="020B0606020202030204" pitchFamily="34" charset="0"/>
              </a:rPr>
              <a:t>Second statement: states # of years (or months) of </a:t>
            </a:r>
            <a:r>
              <a:rPr lang="en-CA" u="sng" dirty="0" smtClean="0">
                <a:latin typeface="Arial Narrow" panose="020B0606020202030204" pitchFamily="34" charset="0"/>
              </a:rPr>
              <a:t>related </a:t>
            </a:r>
            <a:r>
              <a:rPr lang="en-CA" dirty="0" smtClean="0">
                <a:latin typeface="Arial Narrow" panose="020B0606020202030204" pitchFamily="34" charset="0"/>
              </a:rPr>
              <a:t>experience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Arial Narrow" panose="020B0606020202030204" pitchFamily="34" charset="0"/>
              </a:rPr>
              <a:t>Third statement: areas of expertise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Arial Narrow" panose="020B0606020202030204" pitchFamily="34" charset="0"/>
              </a:rPr>
              <a:t>Fourth statement: personal attributes important to the role and company </a:t>
            </a:r>
          </a:p>
          <a:p>
            <a:pPr marL="82142" indent="0">
              <a:buNone/>
            </a:pPr>
            <a:endParaRPr lang="en-CA" dirty="0">
              <a:latin typeface="Arial Narrow" panose="020B0606020202030204" pitchFamily="34" charset="0"/>
            </a:endParaRPr>
          </a:p>
          <a:p>
            <a:pPr marL="82142" indent="0" algn="ctr">
              <a:buNone/>
            </a:pPr>
            <a:r>
              <a:rPr lang="en-CA" dirty="0" smtClean="0">
                <a:latin typeface="Arial Narrow" panose="020B0606020202030204" pitchFamily="34" charset="0"/>
              </a:rPr>
              <a:t>REFER TO JOB POSITION </a:t>
            </a:r>
            <a:r>
              <a:rPr lang="en-CA" u="sng" dirty="0" smtClean="0">
                <a:latin typeface="Arial Narrow" panose="020B0606020202030204" pitchFamily="34" charset="0"/>
              </a:rPr>
              <a:t>REQUIREMENTS</a:t>
            </a:r>
            <a:r>
              <a:rPr lang="en-CA" dirty="0" smtClean="0">
                <a:latin typeface="Arial Narrow" panose="020B0606020202030204" pitchFamily="34" charset="0"/>
              </a:rPr>
              <a:t> AND </a:t>
            </a:r>
            <a:r>
              <a:rPr lang="en-CA" u="sng" dirty="0" smtClean="0">
                <a:latin typeface="Arial Narrow" panose="020B0606020202030204" pitchFamily="34" charset="0"/>
              </a:rPr>
              <a:t>DESCRIPTION</a:t>
            </a:r>
            <a:r>
              <a:rPr lang="en-CA" dirty="0" smtClean="0">
                <a:latin typeface="Arial Narrow" panose="020B0606020202030204" pitchFamily="34" charset="0"/>
              </a:rPr>
              <a:t> FOR KEY SKILLS/WORDS</a:t>
            </a:r>
          </a:p>
          <a:p>
            <a:pPr marL="82142" indent="0" algn="ctr">
              <a:buNone/>
            </a:pPr>
            <a:r>
              <a:rPr lang="en-CA" dirty="0" smtClean="0">
                <a:latin typeface="Arial Narrow" panose="020B0606020202030204" pitchFamily="34" charset="0"/>
              </a:rPr>
              <a:t> Include 4-8 points!</a:t>
            </a:r>
            <a:endParaRPr lang="en-CA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HIGHLIGHT OF SKILLS &amp; QUALIFICATIONS -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7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142" indent="0">
              <a:buNone/>
            </a:pPr>
            <a:r>
              <a:rPr lang="en-CA" b="1" dirty="0" smtClean="0"/>
              <a:t>HIGHLIGHT OF SKILLS &amp; QUALIFICATIONS</a:t>
            </a:r>
          </a:p>
          <a:p>
            <a:pPr marL="82142" indent="0">
              <a:buNone/>
            </a:pPr>
            <a:endParaRPr lang="en-CA" sz="900" b="1" dirty="0" smtClean="0"/>
          </a:p>
          <a:p>
            <a:pPr lvl="0">
              <a:lnSpc>
                <a:spcPct val="120000"/>
              </a:lnSpc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student in the Occupational Health &amp; Safety Post-Graduate Certificate program at Lambton College</a:t>
            </a:r>
          </a:p>
          <a:p>
            <a:pPr lvl="0">
              <a:lnSpc>
                <a:spcPct val="120000"/>
              </a:lnSpc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2+ years of experience as a Human Resources Assistant </a:t>
            </a:r>
          </a:p>
          <a:p>
            <a:pPr lvl="0">
              <a:lnSpc>
                <a:spcPct val="120000"/>
              </a:lnSpc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Excellent communication skills with ability to_______</a:t>
            </a:r>
          </a:p>
          <a:p>
            <a:pPr lvl="0">
              <a:lnSpc>
                <a:spcPct val="120000"/>
              </a:lnSpc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Proficient 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Office including, Word, Excel, PowerPoint; experience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with_______ software</a:t>
            </a:r>
          </a:p>
          <a:p>
            <a:pPr lvl="0">
              <a:lnSpc>
                <a:spcPct val="120000"/>
              </a:lnSpc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Skilled 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at working with people from diverse cultures; multilingual in English, Hindi, French and Spanish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205088"/>
            <a:ext cx="6254452" cy="853546"/>
          </a:xfrm>
        </p:spPr>
        <p:txBody>
          <a:bodyPr>
            <a:normAutofit/>
          </a:bodyPr>
          <a:lstStyle/>
          <a:p>
            <a:r>
              <a:rPr lang="en-CA" dirty="0" smtClean="0"/>
              <a:t>Example Of A Highlight Section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971327"/>
            <a:ext cx="6264696" cy="3533526"/>
          </a:xfrm>
        </p:spPr>
        <p:txBody>
          <a:bodyPr>
            <a:normAutofit fontScale="70000" lnSpcReduction="20000"/>
          </a:bodyPr>
          <a:lstStyle/>
          <a:p>
            <a:pPr marL="263520" indent="-263520" defTabSz="512753"/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Reverse Chronological Order </a:t>
            </a:r>
          </a:p>
          <a:p>
            <a:pPr marL="507989" lvl="1" indent="-244470" defTabSz="512753"/>
            <a:r>
              <a:rPr lang="en-US" sz="2200" dirty="0">
                <a:latin typeface="Calibri" panose="020F0502020204030204" pitchFamily="34" charset="0"/>
              </a:rPr>
              <a:t>(Most recent first)</a:t>
            </a:r>
          </a:p>
          <a:p>
            <a:pPr marL="263520" indent="-263520" defTabSz="512753"/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Program name </a:t>
            </a:r>
            <a:r>
              <a:rPr lang="en-US" sz="25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in </a:t>
            </a:r>
            <a:r>
              <a:rPr lang="en-US" sz="33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Bold</a:t>
            </a:r>
            <a:endParaRPr lang="en-US" sz="33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panose="020F0502020204030204" pitchFamily="34" charset="0"/>
            </a:endParaRPr>
          </a:p>
          <a:p>
            <a:pPr marL="507989" lvl="1" indent="-244470" defTabSz="512753"/>
            <a:r>
              <a:rPr lang="en-US" sz="2200" dirty="0">
                <a:latin typeface="Calibri" panose="020F0502020204030204" pitchFamily="34" charset="0"/>
              </a:rPr>
              <a:t>Make sure you have the </a:t>
            </a:r>
            <a:r>
              <a:rPr lang="en-US" sz="2200" u="sng" dirty="0">
                <a:latin typeface="Calibri" panose="020F0502020204030204" pitchFamily="34" charset="0"/>
              </a:rPr>
              <a:t>proper</a:t>
            </a:r>
            <a:r>
              <a:rPr lang="en-US" sz="2200" dirty="0">
                <a:latin typeface="Calibri" panose="020F0502020204030204" pitchFamily="34" charset="0"/>
              </a:rPr>
              <a:t> name of your program</a:t>
            </a:r>
            <a:r>
              <a:rPr lang="en-US" sz="2200" dirty="0" smtClean="0">
                <a:latin typeface="Calibri" panose="020F0502020204030204" pitchFamily="34" charset="0"/>
              </a:rPr>
              <a:t>!</a:t>
            </a:r>
          </a:p>
          <a:p>
            <a:pPr marL="507989" lvl="1" indent="-244470" defTabSz="512753"/>
            <a:r>
              <a:rPr lang="en-US" sz="2200" dirty="0" smtClean="0">
                <a:latin typeface="Calibri" panose="020F0502020204030204" pitchFamily="34" charset="0"/>
              </a:rPr>
              <a:t>Note: you are in a Certificate program (not Diploma)</a:t>
            </a:r>
          </a:p>
          <a:p>
            <a:pPr marL="507989" lvl="1" indent="-244470" defTabSz="512753"/>
            <a:r>
              <a:rPr lang="en-US" sz="2200" dirty="0" smtClean="0">
                <a:latin typeface="Calibri" panose="020F0502020204030204" pitchFamily="34" charset="0"/>
              </a:rPr>
              <a:t>Achievements / Awards </a:t>
            </a:r>
          </a:p>
          <a:p>
            <a:pPr marL="507989" lvl="1" indent="-244470" defTabSz="512753"/>
            <a:endParaRPr lang="en-US" sz="2200" dirty="0" smtClean="0">
              <a:latin typeface="Calibri" panose="020F0502020204030204" pitchFamily="34" charset="0"/>
            </a:endParaRPr>
          </a:p>
          <a:p>
            <a:pPr marL="263520" indent="-263520" defTabSz="512753"/>
            <a:r>
              <a:rPr lang="en-US" sz="25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School Name</a:t>
            </a:r>
            <a:r>
              <a:rPr lang="en-US" sz="2500" dirty="0" smtClean="0">
                <a:solidFill>
                  <a:schemeClr val="tx2"/>
                </a:solidFill>
                <a:latin typeface="Calibri" panose="020F0502020204030204" pitchFamily="34" charset="0"/>
              </a:rPr>
              <a:t>,</a:t>
            </a:r>
            <a:r>
              <a:rPr lang="en-US" sz="25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chemeClr val="tx2"/>
                </a:solidFill>
                <a:latin typeface="Calibri" panose="020F0502020204030204" pitchFamily="34" charset="0"/>
              </a:rPr>
              <a:t>City, </a:t>
            </a:r>
            <a:r>
              <a:rPr lang="en-US" sz="25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Province</a:t>
            </a:r>
          </a:p>
          <a:p>
            <a:pPr marL="0" indent="0" defTabSz="512753">
              <a:buNone/>
            </a:pPr>
            <a:endParaRPr lang="en-US" sz="25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63520" indent="-263520" defTabSz="512753"/>
            <a:r>
              <a:rPr lang="en-US" sz="25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Graduating Date / Expected Graduation Date</a:t>
            </a:r>
          </a:p>
          <a:p>
            <a:pPr marL="263520" indent="-263520" defTabSz="512753"/>
            <a:endParaRPr lang="en-US" sz="25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63520" indent="-263520" defTabSz="512753"/>
            <a:r>
              <a:rPr lang="en-US" sz="25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Important Courses (optional)</a:t>
            </a:r>
          </a:p>
          <a:p>
            <a:pPr marL="263520" indent="-263520" defTabSz="512753"/>
            <a:endParaRPr lang="en-US" sz="25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63520" indent="-263520" defTabSz="512753"/>
            <a:r>
              <a:rPr lang="en-US" sz="25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Grade Point Average (optional/only for current program!)</a:t>
            </a:r>
            <a:endParaRPr lang="en-US" sz="25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328389"/>
            <a:ext cx="5861248" cy="642938"/>
          </a:xfrm>
        </p:spPr>
        <p:txBody>
          <a:bodyPr>
            <a:normAutofit/>
          </a:bodyPr>
          <a:lstStyle/>
          <a:p>
            <a:pPr defTabSz="512753"/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4331" y="-12776"/>
            <a:ext cx="6188869" cy="4722812"/>
          </a:xfrm>
        </p:spPr>
        <p:txBody>
          <a:bodyPr/>
          <a:lstStyle/>
          <a:p>
            <a:pPr marL="352418" indent="-352418">
              <a:buNone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EDUCATION: Example</a:t>
            </a:r>
            <a:endParaRPr lang="en-US" sz="1500" b="1" dirty="0">
              <a:solidFill>
                <a:srgbClr val="000000"/>
              </a:solidFill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9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Occupational Health and Safety – Post Grad Certificate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            </a:t>
            </a:r>
            <a:r>
              <a:rPr lang="en-US" sz="1500" dirty="0" smtClean="0">
                <a:solidFill>
                  <a:srgbClr val="000000"/>
                </a:solidFill>
                <a:latin typeface="Arial Narrow" pitchFamily="34" charset="0"/>
              </a:rPr>
              <a:t>2017 </a:t>
            </a:r>
            <a:r>
              <a:rPr lang="en-US" sz="1500" dirty="0">
                <a:solidFill>
                  <a:srgbClr val="000000"/>
                </a:solidFill>
                <a:latin typeface="Arial Narrow" pitchFamily="34" charset="0"/>
              </a:rPr>
              <a:t>– </a:t>
            </a:r>
            <a:r>
              <a:rPr lang="en-US" sz="1500" dirty="0" smtClean="0">
                <a:solidFill>
                  <a:srgbClr val="000000"/>
                </a:solidFill>
                <a:latin typeface="Arial Narrow" pitchFamily="34" charset="0"/>
              </a:rPr>
              <a:t>Present    </a:t>
            </a:r>
            <a:endParaRPr lang="en-US" sz="15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Lambton College, Toronto,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ON</a:t>
            </a:r>
          </a:p>
          <a:p>
            <a:pPr marL="679436" lvl="1" indent="-327018">
              <a:buClr>
                <a:srgbClr val="000000"/>
              </a:buClr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G.P.A. –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3.7 – Recipient of Gratitude Award for highest GPA in program </a:t>
            </a: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Bachelor of Arts – English Major</a:t>
            </a:r>
            <a:r>
              <a:rPr lang="en-US" sz="1800" b="1" dirty="0" smtClean="0">
                <a:solidFill>
                  <a:srgbClr val="000000"/>
                </a:solidFill>
                <a:latin typeface="Arial Narrow" pitchFamily="34" charset="0"/>
              </a:rPr>
              <a:t>	                                                        </a:t>
            </a:r>
            <a:r>
              <a:rPr lang="en-US" sz="1500" dirty="0" smtClean="0">
                <a:solidFill>
                  <a:srgbClr val="000000"/>
                </a:solidFill>
                <a:latin typeface="Arial Narrow" pitchFamily="34" charset="0"/>
              </a:rPr>
              <a:t>2017  </a:t>
            </a:r>
            <a:r>
              <a:rPr lang="en-US" sz="1800" dirty="0" smtClean="0">
                <a:solidFill>
                  <a:srgbClr val="000000"/>
                </a:solidFill>
                <a:latin typeface="Arial Narrow" pitchFamily="34" charset="0"/>
              </a:rPr>
              <a:t>     </a:t>
            </a:r>
            <a:endParaRPr lang="en-US" sz="1800" dirty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University of Toronto, Toronto,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ON</a:t>
            </a:r>
          </a:p>
          <a:p>
            <a:pPr marL="679436" lvl="1" indent="-327018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198438"/>
            <a:ext cx="6400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38" tIns="45719" rIns="91438" bIns="4571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846" y="1336501"/>
            <a:ext cx="6172200" cy="3379805"/>
          </a:xfrm>
        </p:spPr>
        <p:txBody>
          <a:bodyPr>
            <a:normAutofit/>
          </a:bodyPr>
          <a:lstStyle/>
          <a:p>
            <a:r>
              <a:rPr lang="en-CA" dirty="0" smtClean="0"/>
              <a:t>In groups, organize different sections (headings) of a resume – from beginning to end of resume</a:t>
            </a:r>
          </a:p>
          <a:p>
            <a:endParaRPr lang="en-CA" dirty="0"/>
          </a:p>
          <a:p>
            <a:r>
              <a:rPr lang="en-CA" dirty="0" smtClean="0"/>
              <a:t>Remember: there are more headings than needed</a:t>
            </a:r>
          </a:p>
          <a:p>
            <a:endParaRPr lang="en-CA" dirty="0"/>
          </a:p>
          <a:p>
            <a:r>
              <a:rPr lang="en-CA" dirty="0" smtClean="0"/>
              <a:t>Will take up as a group later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In-Class Activity: Resume Jigsaw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515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476673" y="832445"/>
            <a:ext cx="6283102" cy="3816424"/>
          </a:xfrm>
        </p:spPr>
        <p:txBody>
          <a:bodyPr>
            <a:normAutofit fontScale="85000" lnSpcReduction="10000"/>
          </a:bodyPr>
          <a:lstStyle/>
          <a:p>
            <a:pPr marL="263520" indent="-263520" defTabSz="512753">
              <a:lnSpc>
                <a:spcPct val="90000"/>
              </a:lnSpc>
            </a:pPr>
            <a:r>
              <a:rPr lang="en-CA" b="1" dirty="0">
                <a:latin typeface="Arial Narrow" panose="020B0606020202030204" pitchFamily="34" charset="0"/>
              </a:rPr>
              <a:t>Put most </a:t>
            </a:r>
            <a:r>
              <a:rPr lang="en-CA" b="1" dirty="0" smtClean="0">
                <a:latin typeface="Arial Narrow" panose="020B0606020202030204" pitchFamily="34" charset="0"/>
              </a:rPr>
              <a:t>important / relevant experience </a:t>
            </a:r>
            <a:r>
              <a:rPr lang="en-CA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FIRST</a:t>
            </a:r>
          </a:p>
          <a:p>
            <a:pPr marL="0" indent="0" defTabSz="512753">
              <a:lnSpc>
                <a:spcPct val="90000"/>
              </a:lnSpc>
              <a:buNone/>
            </a:pP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  <a:p>
            <a:pPr marL="455185" lvl="1" indent="-263520" defTabSz="512753">
              <a:lnSpc>
                <a:spcPct val="9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Title section: </a:t>
            </a:r>
            <a:r>
              <a:rPr lang="en-US" b="1" dirty="0" smtClean="0">
                <a:latin typeface="Arial Narrow" panose="020B0606020202030204" pitchFamily="34" charset="0"/>
              </a:rPr>
              <a:t>Relevant Experience </a:t>
            </a:r>
            <a:r>
              <a:rPr lang="en-US" dirty="0" smtClean="0">
                <a:latin typeface="Arial Narrow" panose="020B0606020202030204" pitchFamily="34" charset="0"/>
              </a:rPr>
              <a:t>(anything related to your objective) which can include:</a:t>
            </a:r>
          </a:p>
          <a:p>
            <a:pPr marL="845362" lvl="3" indent="-263520" defTabSz="512753">
              <a:lnSpc>
                <a:spcPct val="90000"/>
              </a:lnSpc>
            </a:pPr>
            <a:r>
              <a:rPr lang="en-US" sz="1600" dirty="0" smtClean="0">
                <a:latin typeface="Arial Narrow" panose="020B0606020202030204" pitchFamily="34" charset="0"/>
              </a:rPr>
              <a:t>Placement/Clinical</a:t>
            </a:r>
          </a:p>
          <a:p>
            <a:pPr marL="845362" lvl="3" indent="-263520" defTabSz="512753">
              <a:lnSpc>
                <a:spcPct val="90000"/>
              </a:lnSpc>
            </a:pPr>
            <a:r>
              <a:rPr lang="en-US" sz="1600" dirty="0" smtClean="0">
                <a:latin typeface="Arial Narrow" panose="020B0606020202030204" pitchFamily="34" charset="0"/>
              </a:rPr>
              <a:t>Work </a:t>
            </a:r>
          </a:p>
          <a:p>
            <a:pPr marL="845362" lvl="3" indent="-263520" defTabSz="512753">
              <a:lnSpc>
                <a:spcPct val="90000"/>
              </a:lnSpc>
            </a:pPr>
            <a:r>
              <a:rPr lang="en-US" sz="1600" dirty="0" smtClean="0">
                <a:latin typeface="Arial Narrow" panose="020B0606020202030204" pitchFamily="34" charset="0"/>
              </a:rPr>
              <a:t>Internship / Co-op</a:t>
            </a:r>
          </a:p>
          <a:p>
            <a:pPr marL="845362" lvl="3" indent="-263520" defTabSz="512753">
              <a:lnSpc>
                <a:spcPct val="90000"/>
              </a:lnSpc>
            </a:pPr>
            <a:r>
              <a:rPr lang="en-US" sz="1600" dirty="0" smtClean="0">
                <a:latin typeface="Arial Narrow" panose="020B0606020202030204" pitchFamily="34" charset="0"/>
              </a:rPr>
              <a:t>Volunteer </a:t>
            </a:r>
          </a:p>
          <a:p>
            <a:pPr marL="845362" lvl="3" indent="-263520" defTabSz="512753">
              <a:lnSpc>
                <a:spcPct val="90000"/>
              </a:lnSpc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342900" indent="-342900" defTabSz="512753">
              <a:lnSpc>
                <a:spcPct val="90000"/>
              </a:lnSpc>
            </a:pPr>
            <a:r>
              <a:rPr lang="en-US" b="1" dirty="0" smtClean="0">
                <a:latin typeface="Arial Narrow" panose="020B0606020202030204" pitchFamily="34" charset="0"/>
              </a:rPr>
              <a:t>Related Academic Project Experience</a:t>
            </a:r>
          </a:p>
          <a:p>
            <a:pPr marL="534565" lvl="1" indent="-342900" defTabSz="512753">
              <a:lnSpc>
                <a:spcPct val="9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Projects which are 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related to the position/prove technical skills </a:t>
            </a:r>
          </a:p>
          <a:p>
            <a:pPr marL="534565" lvl="1" indent="-342900" defTabSz="512753">
              <a:lnSpc>
                <a:spcPct val="9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List projects as you would Experience </a:t>
            </a:r>
          </a:p>
          <a:p>
            <a:pPr marL="534565" lvl="1" indent="-342900" defTabSz="512753">
              <a:lnSpc>
                <a:spcPct val="90000"/>
              </a:lnSpc>
            </a:pPr>
            <a:endParaRPr lang="en-US" b="1" dirty="0" smtClean="0">
              <a:latin typeface="Arial Narrow" panose="020B0606020202030204" pitchFamily="34" charset="0"/>
            </a:endParaRPr>
          </a:p>
          <a:p>
            <a:pPr marL="342900" indent="-342900" defTabSz="512753">
              <a:lnSpc>
                <a:spcPct val="90000"/>
              </a:lnSpc>
            </a:pPr>
            <a:r>
              <a:rPr lang="en-US" b="1" dirty="0" smtClean="0">
                <a:latin typeface="Arial Narrow" panose="020B0606020202030204" pitchFamily="34" charset="0"/>
              </a:rPr>
              <a:t>Other Experience </a:t>
            </a:r>
            <a:r>
              <a:rPr lang="en-US" dirty="0" smtClean="0">
                <a:latin typeface="Arial Narrow" panose="020B0606020202030204" pitchFamily="34" charset="0"/>
              </a:rPr>
              <a:t>(part-time work, etc. not directly related to position)</a:t>
            </a:r>
            <a:endParaRPr lang="en-US" dirty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263520" indent="-263520" defTabSz="512753">
              <a:lnSpc>
                <a:spcPct val="9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Volunteer </a:t>
            </a:r>
            <a:r>
              <a:rPr lang="en-US" dirty="0">
                <a:latin typeface="Arial Narrow" panose="020B0606020202030204" pitchFamily="34" charset="0"/>
              </a:rPr>
              <a:t>Experience </a:t>
            </a:r>
            <a:r>
              <a:rPr lang="en-US" dirty="0" smtClean="0">
                <a:latin typeface="Arial Narrow" panose="020B0606020202030204" pitchFamily="34" charset="0"/>
              </a:rPr>
              <a:t>(not directly related)</a:t>
            </a:r>
            <a:endParaRPr lang="en-US" dirty="0">
              <a:latin typeface="Arial Narrow" panose="020B0606020202030204" pitchFamily="34" charset="0"/>
            </a:endParaRPr>
          </a:p>
          <a:p>
            <a:pPr marL="863135" lvl="5" indent="-342900" defTabSz="512753">
              <a:lnSpc>
                <a:spcPct val="90000"/>
              </a:lnSpc>
              <a:buClr>
                <a:schemeClr val="accent1"/>
              </a:buClr>
              <a:buSzPct val="80000"/>
            </a:pPr>
            <a:r>
              <a:rPr lang="en-US" sz="2000" dirty="0">
                <a:latin typeface="Arial Narrow" panose="020B0606020202030204" pitchFamily="34" charset="0"/>
              </a:rPr>
              <a:t>(Current &amp; Ongoing)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107528"/>
            <a:ext cx="5112568" cy="796925"/>
          </a:xfrm>
        </p:spPr>
        <p:txBody>
          <a:bodyPr>
            <a:normAutofit/>
          </a:bodyPr>
          <a:lstStyle/>
          <a:p>
            <a:pPr defTabSz="512753"/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EXPERIENCE</a:t>
            </a:r>
            <a:endParaRPr lang="en-US" sz="32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260648" y="976461"/>
            <a:ext cx="6336704" cy="3960752"/>
          </a:xfrm>
        </p:spPr>
        <p:txBody>
          <a:bodyPr>
            <a:normAutofit fontScale="70000" lnSpcReduction="20000"/>
          </a:bodyPr>
          <a:lstStyle/>
          <a:p>
            <a:pPr marL="263520" indent="-263520" defTabSz="512753">
              <a:lnSpc>
                <a:spcPct val="150000"/>
              </a:lnSpc>
              <a:buNone/>
            </a:pPr>
            <a:endParaRPr lang="en-US" sz="9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marL="414754" indent="-342900" defTabSz="512753">
              <a:lnSpc>
                <a:spcPct val="150000"/>
              </a:lnSpc>
            </a:pPr>
            <a:r>
              <a:rPr lang="en-US" sz="2700" b="1" dirty="0">
                <a:latin typeface="Arial Narrow" panose="020B0606020202030204" pitchFamily="34" charset="0"/>
              </a:rPr>
              <a:t>Job Title </a:t>
            </a:r>
            <a:r>
              <a:rPr lang="en-US" sz="2700" b="1" dirty="0" smtClean="0">
                <a:latin typeface="Arial Narrow" panose="020B0606020202030204" pitchFamily="34" charset="0"/>
              </a:rPr>
              <a:t>(in bold)</a:t>
            </a:r>
            <a:endParaRPr lang="en-US" sz="2700" b="1" dirty="0">
              <a:latin typeface="Arial Narrow" panose="020B0606020202030204" pitchFamily="34" charset="0"/>
            </a:endParaRPr>
          </a:p>
          <a:p>
            <a:pPr marL="414754" indent="-342900" defTabSz="512753">
              <a:lnSpc>
                <a:spcPct val="150000"/>
              </a:lnSpc>
            </a:pPr>
            <a:r>
              <a:rPr lang="en-CA" sz="2700" dirty="0">
                <a:latin typeface="Arial Narrow" panose="020B0606020202030204" pitchFamily="34" charset="0"/>
              </a:rPr>
              <a:t>Proper Company </a:t>
            </a:r>
            <a:r>
              <a:rPr lang="en-CA" sz="2700" dirty="0" smtClean="0">
                <a:latin typeface="Arial Narrow" panose="020B0606020202030204" pitchFamily="34" charset="0"/>
              </a:rPr>
              <a:t>Name</a:t>
            </a:r>
            <a:r>
              <a:rPr lang="en-US" sz="2700" dirty="0" smtClean="0">
                <a:latin typeface="Arial Narrow" panose="020B0606020202030204" pitchFamily="34" charset="0"/>
              </a:rPr>
              <a:t>, City</a:t>
            </a:r>
            <a:r>
              <a:rPr lang="en-US" sz="2700" dirty="0">
                <a:latin typeface="Arial Narrow" panose="020B0606020202030204" pitchFamily="34" charset="0"/>
              </a:rPr>
              <a:t>, Province</a:t>
            </a:r>
          </a:p>
          <a:p>
            <a:pPr marL="414754" indent="-342900" defTabSz="512753">
              <a:lnSpc>
                <a:spcPct val="150000"/>
              </a:lnSpc>
            </a:pPr>
            <a:r>
              <a:rPr lang="en-US" sz="2700" dirty="0" smtClean="0">
                <a:latin typeface="Arial Narrow" panose="020B0606020202030204" pitchFamily="34" charset="0"/>
              </a:rPr>
              <a:t>Dates you worked there </a:t>
            </a:r>
            <a:r>
              <a:rPr lang="en-US" sz="2700" i="1" dirty="0" smtClean="0">
                <a:latin typeface="Arial Narrow" panose="020B0606020202030204" pitchFamily="34" charset="0"/>
              </a:rPr>
              <a:t>(ex: Jan 2017 – Jan 2018)</a:t>
            </a:r>
            <a:endParaRPr lang="en-US" sz="2700" i="1" dirty="0">
              <a:latin typeface="Arial Narrow" panose="020B0606020202030204" pitchFamily="34" charset="0"/>
            </a:endParaRPr>
          </a:p>
          <a:p>
            <a:pPr marL="414754" indent="-342900" defTabSz="512753">
              <a:lnSpc>
                <a:spcPct val="150000"/>
              </a:lnSpc>
            </a:pPr>
            <a:r>
              <a:rPr lang="en-US" sz="2700" dirty="0">
                <a:latin typeface="Arial Narrow" panose="020B0606020202030204" pitchFamily="34" charset="0"/>
              </a:rPr>
              <a:t>Relevant </a:t>
            </a:r>
            <a:r>
              <a:rPr lang="en-US" sz="27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accomplishment statements</a:t>
            </a:r>
          </a:p>
          <a:p>
            <a:pPr marL="414754" indent="-342900" defTabSz="512753">
              <a:lnSpc>
                <a:spcPct val="150000"/>
              </a:lnSpc>
            </a:pPr>
            <a:r>
              <a:rPr lang="en-US" sz="2700" dirty="0" smtClean="0">
                <a:latin typeface="Arial Narrow" panose="020B0606020202030204" pitchFamily="34" charset="0"/>
              </a:rPr>
              <a:t>Highlight </a:t>
            </a:r>
            <a:r>
              <a:rPr lang="en-US" sz="2700" dirty="0">
                <a:latin typeface="Arial Narrow" panose="020B0606020202030204" pitchFamily="34" charset="0"/>
              </a:rPr>
              <a:t>transferable skills</a:t>
            </a:r>
          </a:p>
          <a:p>
            <a:pPr marL="414754" indent="-342900" defTabSz="512753">
              <a:lnSpc>
                <a:spcPct val="150000"/>
              </a:lnSpc>
            </a:pPr>
            <a:r>
              <a:rPr lang="en-US" sz="2700" dirty="0">
                <a:latin typeface="Arial Narrow" panose="020B0606020202030204" pitchFamily="34" charset="0"/>
              </a:rPr>
              <a:t>Use action </a:t>
            </a:r>
            <a:r>
              <a:rPr lang="en-US" sz="2700" dirty="0" smtClean="0">
                <a:latin typeface="Arial Narrow" panose="020B0606020202030204" pitchFamily="34" charset="0"/>
              </a:rPr>
              <a:t>verbs that match job description!</a:t>
            </a:r>
          </a:p>
          <a:p>
            <a:pPr marL="414754" indent="-342900" defTabSz="512753">
              <a:lnSpc>
                <a:spcPct val="150000"/>
              </a:lnSpc>
            </a:pPr>
            <a:r>
              <a:rPr lang="en-US" sz="2700" dirty="0" smtClean="0">
                <a:latin typeface="Arial Narrow" panose="020B0606020202030204" pitchFamily="34" charset="0"/>
              </a:rPr>
              <a:t>Should be minimum 4 statements / maximum 8 statements for each experience</a:t>
            </a:r>
            <a:endParaRPr lang="en-US" sz="2700" dirty="0">
              <a:latin typeface="Arial Narrow" panose="020B0606020202030204" pitchFamily="34" charset="0"/>
            </a:endParaRPr>
          </a:p>
          <a:p>
            <a:pPr marL="263519" lvl="1" indent="0" defTabSz="512753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      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251544"/>
            <a:ext cx="5699199" cy="796925"/>
          </a:xfrm>
        </p:spPr>
        <p:txBody>
          <a:bodyPr>
            <a:normAutofit/>
          </a:bodyPr>
          <a:lstStyle/>
          <a:p>
            <a:pPr defTabSz="512753"/>
            <a:r>
              <a:rPr 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EXPERIENCE</a:t>
            </a:r>
            <a:endParaRPr lang="en-US" sz="4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4331" y="-12776"/>
            <a:ext cx="5976937" cy="4722812"/>
          </a:xfrm>
          <a:solidFill>
            <a:srgbClr val="EAEAEA"/>
          </a:solidFill>
        </p:spPr>
        <p:txBody>
          <a:bodyPr>
            <a:normAutofit/>
          </a:bodyPr>
          <a:lstStyle/>
          <a:p>
            <a:pPr marL="352418" indent="-352418">
              <a:buNone/>
            </a:pPr>
            <a:endParaRPr lang="en-US" sz="3600" b="1" dirty="0" smtClean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EXPERIENCE: Example </a:t>
            </a:r>
            <a:endParaRPr lang="en-US" sz="1500" b="1" dirty="0">
              <a:solidFill>
                <a:srgbClr val="000000"/>
              </a:solidFill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6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RELEVANT 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ACADEMIC PROJECTS</a:t>
            </a:r>
          </a:p>
          <a:p>
            <a:pPr marL="352418" indent="-352418">
              <a:buClr>
                <a:srgbClr val="000000"/>
              </a:buClr>
              <a:buNone/>
            </a:pPr>
            <a:endParaRPr lang="en-US" sz="11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Risk 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Management – Incident Investigation		            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Jan 2018</a:t>
            </a: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Lambton College, Toronto ON </a:t>
            </a:r>
            <a:endParaRPr lang="en-US" sz="16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477415" lvl="1" indent="-285750">
              <a:buClr>
                <a:srgbClr val="000000"/>
              </a:buClr>
            </a:pPr>
            <a:r>
              <a:rPr lang="en-US" sz="1300" dirty="0" smtClean="0">
                <a:solidFill>
                  <a:srgbClr val="FF0000"/>
                </a:solidFill>
                <a:latin typeface="Arial Narrow" pitchFamily="34" charset="0"/>
              </a:rPr>
              <a:t>Accomplishment Statements </a:t>
            </a:r>
            <a:endParaRPr lang="en-US" sz="1300" dirty="0">
              <a:solidFill>
                <a:srgbClr val="FF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2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6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RELEVANT EXPERIENCE</a:t>
            </a:r>
          </a:p>
          <a:p>
            <a:pPr marL="352418" indent="-352418">
              <a:buClr>
                <a:srgbClr val="000000"/>
              </a:buClr>
              <a:buNone/>
            </a:pPr>
            <a:endParaRPr lang="en-US" sz="9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Human Resources Assistant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		 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                        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2015  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–  2016</a:t>
            </a: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ABC Health Group, India</a:t>
            </a:r>
          </a:p>
          <a:p>
            <a:pPr marL="544083" lvl="1" indent="-352418">
              <a:buClr>
                <a:srgbClr val="000000"/>
              </a:buClr>
            </a:pPr>
            <a:r>
              <a:rPr lang="en-US" sz="1300" dirty="0" smtClean="0">
                <a:solidFill>
                  <a:srgbClr val="FF0000"/>
                </a:solidFill>
                <a:latin typeface="Arial Narrow" pitchFamily="34" charset="0"/>
              </a:rPr>
              <a:t>Accomplishment Statements </a:t>
            </a:r>
            <a:endParaRPr lang="en-US" sz="1300" dirty="0">
              <a:solidFill>
                <a:srgbClr val="FF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6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6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6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352418" indent="-352418">
              <a:buClr>
                <a:srgbClr val="000000"/>
              </a:buClr>
              <a:buNone/>
            </a:pPr>
            <a:endParaRPr lang="en-US" sz="1600" b="1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198438"/>
            <a:ext cx="6400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38" tIns="45719" rIns="91438" bIns="45719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04664" y="1768549"/>
            <a:ext cx="59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664" y="3496741"/>
            <a:ext cx="59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4704" y="1128887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Accomplishment Statements:</a:t>
            </a:r>
          </a:p>
          <a:p>
            <a:endParaRPr lang="en-CA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Verb + Task + Result</a:t>
            </a:r>
          </a:p>
          <a:p>
            <a:pPr algn="ctr"/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Accomplishment Statements = bullet points </a:t>
            </a: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go under Relevant Projects, Work Experience, Other Experience, Volunteer Experience, and sometimes Education  </a:t>
            </a:r>
          </a:p>
          <a:p>
            <a:pPr algn="ctr"/>
            <a:endParaRPr lang="en-C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664" y="328389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ACCOMPLISHMENT STATEMENTS</a:t>
            </a:r>
            <a:endParaRPr lang="en-CA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33" y="1399723"/>
            <a:ext cx="6643141" cy="3232667"/>
          </a:xfrm>
        </p:spPr>
        <p:txBody>
          <a:bodyPr>
            <a:normAutofit fontScale="85000" lnSpcReduction="20000"/>
          </a:bodyPr>
          <a:lstStyle/>
          <a:p>
            <a:pPr marL="301189" lvl="1" indent="0">
              <a:buNone/>
            </a:pPr>
            <a:r>
              <a:rPr lang="en-US" sz="100" dirty="0" smtClean="0"/>
              <a:t>0</a:t>
            </a:r>
          </a:p>
          <a:p>
            <a:pPr marL="301189" lvl="1" indent="0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Example: </a:t>
            </a:r>
          </a:p>
          <a:p>
            <a:pPr marL="301189" lvl="1" indent="0">
              <a:buNone/>
            </a:pPr>
            <a:endParaRPr lang="en-US" sz="2000" b="1" dirty="0">
              <a:latin typeface="Calibri" panose="020F0502020204030204" pitchFamily="34" charset="0"/>
            </a:endParaRPr>
          </a:p>
          <a:p>
            <a:pPr marL="301189" lvl="1" indent="0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Created a new training plan </a:t>
            </a:r>
            <a:r>
              <a:rPr lang="en-US" sz="2000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(accomplishment statements below)</a:t>
            </a:r>
          </a:p>
          <a:p>
            <a:pPr marL="644089" lvl="1" indent="-342900"/>
            <a:r>
              <a:rPr lang="en-US" sz="1900" dirty="0" smtClean="0">
                <a:latin typeface="Calibri" panose="020F0502020204030204" pitchFamily="34" charset="0"/>
              </a:rPr>
              <a:t>Identified health and safety knowledge gaps of current employees through detailed surveys aimed at increasing employee training satisfaction</a:t>
            </a:r>
          </a:p>
          <a:p>
            <a:pPr marL="301189" lvl="1" indent="0">
              <a:buNone/>
            </a:pPr>
            <a:endParaRPr lang="en-US" sz="1900" dirty="0" smtClean="0">
              <a:latin typeface="Calibri" panose="020F0502020204030204" pitchFamily="34" charset="0"/>
            </a:endParaRPr>
          </a:p>
          <a:p>
            <a:pPr marL="644089" lvl="1" indent="-342900"/>
            <a:r>
              <a:rPr lang="en-US" sz="1900" dirty="0" smtClean="0">
                <a:latin typeface="Calibri" panose="020F0502020204030204" pitchFamily="34" charset="0"/>
              </a:rPr>
              <a:t>Analyzed and evaluated results of survey with the use of Excel and conducted meetings with Management to discuss identified knowledge gaps</a:t>
            </a:r>
          </a:p>
          <a:p>
            <a:pPr marL="301189" lvl="1" indent="0">
              <a:buNone/>
            </a:pPr>
            <a:endParaRPr lang="en-US" sz="1900" dirty="0" smtClean="0">
              <a:latin typeface="Calibri" panose="020F0502020204030204" pitchFamily="34" charset="0"/>
            </a:endParaRPr>
          </a:p>
          <a:p>
            <a:pPr marL="644089" lvl="1" indent="-342900"/>
            <a:r>
              <a:rPr lang="en-US" sz="1900" dirty="0" smtClean="0">
                <a:latin typeface="Calibri" panose="020F0502020204030204" pitchFamily="34" charset="0"/>
              </a:rPr>
              <a:t>Created a new training module around health and safety which accounted for the knowledge gaps; directly increased employee training satisfaction by 60%</a:t>
            </a:r>
          </a:p>
          <a:p>
            <a:pPr marL="644089" lvl="1" indent="-342900"/>
            <a:endParaRPr lang="en-US" sz="2000" dirty="0" smtClean="0">
              <a:latin typeface="Calibri" panose="020F0502020204030204" pitchFamily="34" charset="0"/>
            </a:endParaRPr>
          </a:p>
          <a:p>
            <a:pPr marL="644089" lvl="1" indent="-342900"/>
            <a:endParaRPr lang="en-US" sz="2000" b="1" dirty="0" smtClean="0">
              <a:latin typeface="Calibri" panose="020F0502020204030204" pitchFamily="34" charset="0"/>
            </a:endParaRPr>
          </a:p>
          <a:p>
            <a:pPr marL="644089" lvl="1" indent="-342900"/>
            <a:endParaRPr lang="en-US" sz="2000" b="1" dirty="0" smtClean="0">
              <a:latin typeface="Calibri" panose="020F0502020204030204" pitchFamily="34" charset="0"/>
            </a:endParaRPr>
          </a:p>
          <a:p>
            <a:pPr marL="301189" lvl="1" indent="0">
              <a:buNone/>
            </a:pPr>
            <a:endParaRPr lang="en-US" sz="2000" b="1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5" y="279828"/>
            <a:ext cx="6326460" cy="65823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600" dirty="0" smtClean="0"/>
              <a:t>Employers want to know…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-162979" y="968839"/>
            <a:ext cx="6690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189" lvl="1" indent="0" algn="ctr">
              <a:buNone/>
            </a:pPr>
            <a:r>
              <a:rPr lang="en-US" sz="2000" dirty="0">
                <a:latin typeface="Calibri" panose="020F0502020204030204" pitchFamily="34" charset="0"/>
              </a:rPr>
              <a:t>You performed an action and </a:t>
            </a:r>
            <a:r>
              <a:rPr lang="en-US" sz="2000" dirty="0" smtClean="0">
                <a:latin typeface="Calibri" panose="020F0502020204030204" pitchFamily="34" charset="0"/>
              </a:rPr>
              <a:t>saw </a:t>
            </a:r>
            <a:r>
              <a:rPr lang="en-US" sz="2000" dirty="0">
                <a:latin typeface="Calibri" panose="020F0502020204030204" pitchFamily="34" charset="0"/>
              </a:rPr>
              <a:t>results from that action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0648" y="-12776"/>
            <a:ext cx="6292551" cy="4722812"/>
          </a:xfrm>
        </p:spPr>
        <p:txBody>
          <a:bodyPr>
            <a:normAutofit/>
          </a:bodyPr>
          <a:lstStyle/>
          <a:p>
            <a:pPr marL="352418" indent="-352418">
              <a:buNone/>
            </a:pPr>
            <a:endParaRPr lang="en-US" sz="3600" b="1" dirty="0">
              <a:solidFill>
                <a:srgbClr val="000000"/>
              </a:solidFill>
            </a:endParaRPr>
          </a:p>
          <a:p>
            <a:pPr marL="352418" indent="-352418">
              <a:buNone/>
            </a:pPr>
            <a:r>
              <a:rPr lang="en-US" sz="3000" b="1" dirty="0" smtClean="0">
                <a:solidFill>
                  <a:srgbClr val="000000"/>
                </a:solidFill>
              </a:rPr>
              <a:t>RELEVANT EXPERIENCE: Example</a:t>
            </a:r>
          </a:p>
          <a:p>
            <a:pPr marL="352418" indent="-352418">
              <a:buNone/>
            </a:pPr>
            <a:endParaRPr lang="en-US" sz="1200" b="1" dirty="0">
              <a:solidFill>
                <a:srgbClr val="000000"/>
              </a:solidFill>
            </a:endParaRP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Human 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Resources Assistant		                         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2015  –  2016</a:t>
            </a:r>
          </a:p>
          <a:p>
            <a:pPr marL="352418" indent="-352418">
              <a:buClr>
                <a:srgbClr val="000000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ABC Health Group,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India</a:t>
            </a:r>
          </a:p>
          <a:p>
            <a:pPr marL="352418" indent="-352418">
              <a:buClr>
                <a:srgbClr val="000000"/>
              </a:buClr>
              <a:buNone/>
            </a:pPr>
            <a:endParaRPr lang="en-US" sz="900" dirty="0">
              <a:solidFill>
                <a:srgbClr val="000000"/>
              </a:solidFill>
              <a:latin typeface="Arial Narrow" pitchFamily="34" charset="0"/>
            </a:endParaRPr>
          </a:p>
          <a:p>
            <a:pPr marL="477415" lvl="1" indent="-285750">
              <a:buClr>
                <a:srgbClr val="000000"/>
              </a:buClr>
            </a:pPr>
            <a:r>
              <a:rPr lang="en-CA" sz="1500" dirty="0">
                <a:solidFill>
                  <a:srgbClr val="000000"/>
                </a:solidFill>
                <a:latin typeface="Arial Narrow" pitchFamily="34" charset="0"/>
              </a:rPr>
              <a:t>Identified health and safety knowledge gaps of current employees through detailed surveys aimed at increasing employee training satisfaction</a:t>
            </a:r>
          </a:p>
          <a:p>
            <a:pPr marL="477415" lvl="1" indent="-285750">
              <a:buClr>
                <a:srgbClr val="000000"/>
              </a:buClr>
            </a:pPr>
            <a:endParaRPr lang="en-CA" sz="700" dirty="0">
              <a:solidFill>
                <a:srgbClr val="000000"/>
              </a:solidFill>
              <a:latin typeface="Arial Narrow" pitchFamily="34" charset="0"/>
            </a:endParaRPr>
          </a:p>
          <a:p>
            <a:pPr marL="477415" lvl="1" indent="-285750">
              <a:buClr>
                <a:srgbClr val="000000"/>
              </a:buClr>
            </a:pPr>
            <a:r>
              <a:rPr lang="en-CA" sz="1500" dirty="0">
                <a:solidFill>
                  <a:srgbClr val="000000"/>
                </a:solidFill>
                <a:latin typeface="Arial Narrow" pitchFamily="34" charset="0"/>
              </a:rPr>
              <a:t>Analyzed and evaluated results of survey with the use of Excel and conducted meetings with Management to discuss identified knowledge gaps</a:t>
            </a:r>
          </a:p>
          <a:p>
            <a:pPr marL="477415" lvl="1" indent="-285750">
              <a:buClr>
                <a:srgbClr val="000000"/>
              </a:buClr>
            </a:pPr>
            <a:endParaRPr lang="en-CA" sz="700" dirty="0">
              <a:solidFill>
                <a:srgbClr val="000000"/>
              </a:solidFill>
              <a:latin typeface="Arial Narrow" pitchFamily="34" charset="0"/>
            </a:endParaRPr>
          </a:p>
          <a:p>
            <a:pPr marL="477415" lvl="1" indent="-285750">
              <a:buClr>
                <a:srgbClr val="000000"/>
              </a:buClr>
            </a:pPr>
            <a:r>
              <a:rPr lang="en-CA" sz="1500" dirty="0">
                <a:solidFill>
                  <a:srgbClr val="000000"/>
                </a:solidFill>
                <a:latin typeface="Arial Narrow" pitchFamily="34" charset="0"/>
              </a:rPr>
              <a:t>Created a new training module around health and safety which accounted for the knowledge gaps; directly increased employee training satisfaction by 60%</a:t>
            </a:r>
          </a:p>
          <a:p>
            <a:pPr marL="191665" lvl="1" indent="0">
              <a:buClr>
                <a:srgbClr val="000000"/>
              </a:buClr>
              <a:buNone/>
            </a:pPr>
            <a:endParaRPr lang="en-US" sz="1500" b="1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198438"/>
            <a:ext cx="6400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38" tIns="45719" rIns="91438" bIns="457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904453"/>
            <a:ext cx="6571134" cy="4017069"/>
          </a:xfrm>
        </p:spPr>
        <p:txBody>
          <a:bodyPr>
            <a:normAutofit/>
          </a:bodyPr>
          <a:lstStyle/>
          <a:p>
            <a:pPr marL="82142" indent="0">
              <a:buNone/>
            </a:pPr>
            <a:r>
              <a:rPr lang="en-GB" sz="1600" dirty="0" smtClean="0">
                <a:latin typeface="Arial Narrow" panose="020B0606020202030204" pitchFamily="34" charset="0"/>
              </a:rPr>
              <a:t>Only include certifications that are relevant / related to the position! </a:t>
            </a:r>
            <a:endParaRPr lang="en-GB" sz="1600" dirty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r>
              <a:rPr lang="en-GB" sz="1600" dirty="0" smtClean="0">
                <a:latin typeface="Arial Narrow" panose="020B0606020202030204" pitchFamily="34" charset="0"/>
              </a:rPr>
              <a:t>Do </a:t>
            </a:r>
            <a:r>
              <a:rPr lang="en-GB" sz="1600" u="sng" dirty="0" smtClean="0">
                <a:latin typeface="Arial Narrow" panose="020B0606020202030204" pitchFamily="34" charset="0"/>
              </a:rPr>
              <a:t>not</a:t>
            </a:r>
            <a:r>
              <a:rPr lang="en-GB" sz="1600" dirty="0" smtClean="0">
                <a:latin typeface="Arial Narrow" panose="020B0606020202030204" pitchFamily="34" charset="0"/>
              </a:rPr>
              <a:t> include: secondary school awards, sport achievements, hobbies </a:t>
            </a:r>
            <a:r>
              <a:rPr lang="en-GB" sz="1400" dirty="0" smtClean="0">
                <a:latin typeface="Arial Narrow" panose="020B0606020202030204" pitchFamily="34" charset="0"/>
              </a:rPr>
              <a:t>(ex: Karate belt)</a:t>
            </a:r>
            <a:endParaRPr lang="en-GB" sz="1600" dirty="0" smtClean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endParaRPr lang="en-GB" sz="1400" dirty="0" smtClean="0">
              <a:latin typeface="Calibri" panose="020F0502020204030204" pitchFamily="34" charset="0"/>
            </a:endParaRPr>
          </a:p>
          <a:p>
            <a:r>
              <a:rPr lang="en-GB" sz="1400" dirty="0" smtClean="0">
                <a:latin typeface="Calibri" panose="020F0502020204030204" pitchFamily="34" charset="0"/>
              </a:rPr>
              <a:t>Computer </a:t>
            </a:r>
            <a:r>
              <a:rPr lang="en-GB" sz="1400" dirty="0">
                <a:latin typeface="Calibri" panose="020F0502020204030204" pitchFamily="34" charset="0"/>
              </a:rPr>
              <a:t>hardware and software configuration (CompTIA A+)              </a:t>
            </a:r>
            <a:r>
              <a:rPr lang="en-GB" sz="1400" dirty="0" smtClean="0">
                <a:latin typeface="Calibri" panose="020F0502020204030204" pitchFamily="34" charset="0"/>
              </a:rPr>
              <a:t>	Apr 2016  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Project Management (CompTIA IT Project+)    	  </a:t>
            </a:r>
            <a:r>
              <a:rPr lang="en-GB" sz="1400" dirty="0" smtClean="0">
                <a:latin typeface="Calibri" panose="020F0502020204030204" pitchFamily="34" charset="0"/>
              </a:rPr>
              <a:t>		Apr 2016  </a:t>
            </a:r>
          </a:p>
          <a:p>
            <a:pPr marL="82142" indent="0">
              <a:buNone/>
            </a:pPr>
            <a:endParaRPr lang="en-CA" sz="800" dirty="0">
              <a:latin typeface="Calibri" panose="020F0502020204030204" pitchFamily="34" charset="0"/>
            </a:endParaRPr>
          </a:p>
          <a:p>
            <a:pPr marL="82142" indent="0">
              <a:buNone/>
            </a:pPr>
            <a:r>
              <a:rPr lang="en-GB" sz="1400" b="1" dirty="0">
                <a:latin typeface="Calibri" panose="020F0502020204030204" pitchFamily="34" charset="0"/>
              </a:rPr>
              <a:t>MCITP-Server Administrator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 Active Directory 	</a:t>
            </a:r>
            <a:r>
              <a:rPr lang="en-GB" sz="1400" dirty="0" smtClean="0">
                <a:latin typeface="Calibri" panose="020F0502020204030204" pitchFamily="34" charset="0"/>
              </a:rPr>
              <a:t>		Mar 2016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2008, Server Administrator   </a:t>
            </a:r>
            <a:r>
              <a:rPr lang="en-GB" sz="1400" dirty="0" smtClean="0">
                <a:latin typeface="Calibri" panose="020F0502020204030204" pitchFamily="34" charset="0"/>
              </a:rPr>
              <a:t> </a:t>
            </a:r>
            <a:r>
              <a:rPr lang="en-GB" sz="1400" dirty="0">
                <a:latin typeface="Calibri" panose="020F0502020204030204" pitchFamily="34" charset="0"/>
              </a:rPr>
              <a:t>	   </a:t>
            </a:r>
            <a:r>
              <a:rPr lang="en-GB" sz="1400" dirty="0" smtClean="0">
                <a:latin typeface="Calibri" panose="020F0502020204030204" pitchFamily="34" charset="0"/>
              </a:rPr>
              <a:t>		Mar 2016</a:t>
            </a:r>
          </a:p>
          <a:p>
            <a:pPr marL="82142" indent="0">
              <a:buNone/>
            </a:pPr>
            <a:endParaRPr lang="en-CA" sz="800" dirty="0">
              <a:latin typeface="Calibri" panose="020F0502020204030204" pitchFamily="34" charset="0"/>
            </a:endParaRPr>
          </a:p>
          <a:p>
            <a:pPr marL="82142" indent="0">
              <a:buNone/>
            </a:pPr>
            <a:r>
              <a:rPr lang="en-GB" sz="1400" b="1" dirty="0">
                <a:latin typeface="Calibri" panose="020F0502020204030204" pitchFamily="34" charset="0"/>
              </a:rPr>
              <a:t>MCITP-Enterprise Administrator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 Active Directory, Configuring (in </a:t>
            </a:r>
            <a:r>
              <a:rPr lang="en-GB" sz="1400" dirty="0" smtClean="0">
                <a:latin typeface="Calibri" panose="020F0502020204030204" pitchFamily="34" charset="0"/>
              </a:rPr>
              <a:t>progress)	May 2016</a:t>
            </a:r>
            <a:endParaRPr lang="en-CA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Windows Server 2008 Applications </a:t>
            </a:r>
            <a:r>
              <a:rPr lang="en-GB" sz="1400" dirty="0" smtClean="0">
                <a:latin typeface="Calibri" panose="020F0502020204030204" pitchFamily="34" charset="0"/>
              </a:rPr>
              <a:t>Infrastructure</a:t>
            </a:r>
            <a:r>
              <a:rPr lang="en-GB" sz="1400" dirty="0">
                <a:latin typeface="Calibri" panose="020F0502020204030204" pitchFamily="34" charset="0"/>
              </a:rPr>
              <a:t> </a:t>
            </a:r>
            <a:r>
              <a:rPr lang="en-GB" sz="1400" dirty="0" smtClean="0">
                <a:latin typeface="Calibri" panose="020F0502020204030204" pitchFamily="34" charset="0"/>
              </a:rPr>
              <a:t>(in progress)</a:t>
            </a:r>
            <a:r>
              <a:rPr lang="en-GB" sz="1400" dirty="0">
                <a:latin typeface="Calibri" panose="020F0502020204030204" pitchFamily="34" charset="0"/>
              </a:rPr>
              <a:t>	</a:t>
            </a:r>
            <a:r>
              <a:rPr lang="en-GB" sz="1400" dirty="0" smtClean="0">
                <a:latin typeface="Calibri" panose="020F0502020204030204" pitchFamily="34" charset="0"/>
              </a:rPr>
              <a:t>May 2016</a:t>
            </a:r>
            <a:endParaRPr lang="en-CA" sz="1400" dirty="0">
              <a:latin typeface="Calibri" panose="020F0502020204030204" pitchFamily="34" charset="0"/>
            </a:endParaRPr>
          </a:p>
          <a:p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69921"/>
            <a:ext cx="4941899" cy="956516"/>
          </a:xfrm>
        </p:spPr>
        <p:txBody>
          <a:bodyPr>
            <a:normAutofit/>
          </a:bodyPr>
          <a:lstStyle/>
          <a:p>
            <a:r>
              <a:rPr lang="en-US" b="1" cap="all" dirty="0" smtClean="0"/>
              <a:t>Certifications </a:t>
            </a:r>
            <a:endParaRPr lang="en-CA" b="1" cap="all" dirty="0"/>
          </a:p>
        </p:txBody>
      </p:sp>
    </p:spTree>
    <p:extLst>
      <p:ext uri="{BB962C8B-B14F-4D97-AF65-F5344CB8AC3E}">
        <p14:creationId xmlns:p14="http://schemas.microsoft.com/office/powerpoint/2010/main" val="893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184373"/>
            <a:ext cx="6275387" cy="796925"/>
          </a:xfrm>
        </p:spPr>
        <p:txBody>
          <a:bodyPr/>
          <a:lstStyle/>
          <a:p>
            <a:pPr>
              <a:defRPr/>
            </a:pPr>
            <a:r>
              <a:rPr lang="en-CA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Optimal Resume</a:t>
            </a:r>
            <a:endParaRPr lang="en-US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altLang="en-US" sz="2000" dirty="0" smtClean="0">
                <a:latin typeface="Calibri" panose="020F0502020204030204" pitchFamily="34" charset="0"/>
              </a:rPr>
              <a:t>Create a professional and attractive resume</a:t>
            </a:r>
            <a:endParaRPr lang="en-US" altLang="en-US" sz="2000" dirty="0" smtClean="0">
              <a:latin typeface="Calibri" panose="020F0502020204030204" pitchFamily="34" charset="0"/>
            </a:endParaRP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You create the content; Optimal Resume </a:t>
            </a:r>
            <a:r>
              <a:rPr lang="en-CA" altLang="en-US" sz="2800" dirty="0" smtClean="0">
                <a:latin typeface="Calibri" panose="020F0502020204030204" pitchFamily="34" charset="0"/>
              </a:rPr>
              <a:t>assists</a:t>
            </a:r>
            <a:r>
              <a:rPr lang="en-CA" altLang="en-US" sz="2000" dirty="0" smtClean="0">
                <a:latin typeface="Calibri" panose="020F0502020204030204" pitchFamily="34" charset="0"/>
              </a:rPr>
              <a:t> in the formatting and styling of resume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Step by step instructions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Provides examples in each resume section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Internet based, available to you 24/7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Offers a </a:t>
            </a:r>
            <a:r>
              <a:rPr lang="en-CA" altLang="en-US" sz="2000" b="1" u="sng" dirty="0" smtClean="0">
                <a:latin typeface="Calibri" panose="020F0502020204030204" pitchFamily="34" charset="0"/>
              </a:rPr>
              <a:t>variety</a:t>
            </a:r>
            <a:r>
              <a:rPr lang="en-CA" altLang="en-US" sz="2000" dirty="0" smtClean="0">
                <a:latin typeface="Calibri" panose="020F0502020204030204" pitchFamily="34" charset="0"/>
              </a:rPr>
              <a:t> of style options</a:t>
            </a:r>
          </a:p>
          <a:p>
            <a:r>
              <a:rPr lang="en-CA" altLang="en-US" sz="2000" dirty="0" smtClean="0">
                <a:latin typeface="Calibri" panose="020F0502020204030204" pitchFamily="34" charset="0"/>
              </a:rPr>
              <a:t>Transfers your resume into MS Word for </a:t>
            </a:r>
            <a:r>
              <a:rPr lang="en-CA" altLang="en-US" b="1" i="1" dirty="0" smtClean="0">
                <a:latin typeface="Calibri" panose="020F0502020204030204" pitchFamily="34" charset="0"/>
              </a:rPr>
              <a:t>further manipulation by you</a:t>
            </a:r>
          </a:p>
        </p:txBody>
      </p:sp>
    </p:spTree>
    <p:extLst>
      <p:ext uri="{BB962C8B-B14F-4D97-AF65-F5344CB8AC3E}">
        <p14:creationId xmlns:p14="http://schemas.microsoft.com/office/powerpoint/2010/main" val="27133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0788" y="256381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https://lambton.optimalresume.com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80" y="881872"/>
            <a:ext cx="3960440" cy="28530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293096" y="1048469"/>
            <a:ext cx="432048" cy="5040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584" y="3928789"/>
            <a:ext cx="563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*Create an Account Login using your Lambton College email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09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2" y="328389"/>
            <a:ext cx="5957862" cy="40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right and wrong way?</a:t>
            </a:r>
            <a:endParaRPr lang="en-CA" dirty="0"/>
          </a:p>
        </p:txBody>
      </p:sp>
      <p:pic>
        <p:nvPicPr>
          <p:cNvPr id="1026" name="Picture 2" descr="C:\Users\karenhe\AppData\Local\Microsoft\Windows\Temporary Internet Files\Content.IE5\SC11ZED9\MP9003211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1058634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9" y="400397"/>
            <a:ext cx="6238736" cy="37213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772816" y="1264493"/>
            <a:ext cx="1368152" cy="99657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0" y="400397"/>
            <a:ext cx="655329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8188" y="40039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RESUME &amp; COVER LETTER ASSIGNMENT</a:t>
            </a:r>
            <a:endParaRPr lang="en-CA" sz="2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43" y="1192485"/>
            <a:ext cx="6192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 Narrow" panose="020B0606020202030204" pitchFamily="34" charset="0"/>
              </a:rPr>
              <a:t>Due: Week #6 – </a:t>
            </a:r>
            <a:r>
              <a:rPr lang="en-CA" sz="2400" dirty="0">
                <a:latin typeface="Arial Narrow" panose="020B0606020202030204" pitchFamily="34" charset="0"/>
              </a:rPr>
              <a:t> </a:t>
            </a:r>
            <a:r>
              <a:rPr lang="en-CA" sz="2400" dirty="0" smtClean="0">
                <a:latin typeface="Arial Narrow" panose="020B0606020202030204" pitchFamily="34" charset="0"/>
              </a:rPr>
              <a:t>October 10, </a:t>
            </a:r>
            <a:r>
              <a:rPr lang="en-CA" sz="2400" dirty="0" smtClean="0">
                <a:latin typeface="Arial Narrow" panose="020B0606020202030204" pitchFamily="34" charset="0"/>
              </a:rPr>
              <a:t>2018</a:t>
            </a:r>
          </a:p>
          <a:p>
            <a:endParaRPr lang="en-CA" sz="2400" dirty="0">
              <a:latin typeface="Arial Narrow" panose="020B0606020202030204" pitchFamily="34" charset="0"/>
            </a:endParaRPr>
          </a:p>
          <a:p>
            <a:r>
              <a:rPr lang="en-CA" sz="2400" dirty="0" smtClean="0">
                <a:latin typeface="Arial Narrow" panose="020B0606020202030204" pitchFamily="34" charset="0"/>
              </a:rPr>
              <a:t>Submit: Soft Copy by 11:59 pm </a:t>
            </a:r>
            <a:r>
              <a:rPr lang="en-CA" sz="2400" dirty="0">
                <a:latin typeface="Arial Narrow" panose="020B0606020202030204" pitchFamily="34" charset="0"/>
              </a:rPr>
              <a:t>October 10, 2018</a:t>
            </a:r>
            <a:endParaRPr lang="en-CA" sz="2400" dirty="0">
              <a:latin typeface="Arial Narrow" panose="020B0606020202030204" pitchFamily="34" charset="0"/>
            </a:endParaRPr>
          </a:p>
          <a:p>
            <a:r>
              <a:rPr lang="en-CA" sz="2400" dirty="0" smtClean="0">
                <a:latin typeface="Arial Narrow" panose="020B0606020202030204" pitchFamily="34" charset="0"/>
              </a:rPr>
              <a:t>               Hard Copy by 12:45 </a:t>
            </a:r>
            <a:r>
              <a:rPr lang="en-CA" sz="2400" smtClean="0">
                <a:latin typeface="Arial Narrow" panose="020B0606020202030204" pitchFamily="34" charset="0"/>
              </a:rPr>
              <a:t>pm </a:t>
            </a:r>
            <a:r>
              <a:rPr lang="en-CA" sz="2400">
                <a:latin typeface="Arial Narrow" panose="020B0606020202030204" pitchFamily="34" charset="0"/>
              </a:rPr>
              <a:t>October </a:t>
            </a:r>
            <a:r>
              <a:rPr lang="en-CA" sz="2400" smtClean="0">
                <a:latin typeface="Arial Narrow" panose="020B0606020202030204" pitchFamily="34" charset="0"/>
              </a:rPr>
              <a:t>11, 2018</a:t>
            </a:r>
            <a:endParaRPr lang="en-CA" sz="2400" dirty="0">
              <a:latin typeface="Arial Narrow" panose="020B0606020202030204" pitchFamily="34" charset="0"/>
            </a:endParaRPr>
          </a:p>
          <a:p>
            <a:endParaRPr lang="en-CA" sz="2400" dirty="0">
              <a:latin typeface="Arial Narrow" panose="020B0606020202030204" pitchFamily="34" charset="0"/>
            </a:endParaRPr>
          </a:p>
          <a:p>
            <a:pPr algn="ctr"/>
            <a:r>
              <a:rPr lang="en-CA" sz="2000" dirty="0" smtClean="0">
                <a:latin typeface="Arial Narrow" panose="020B0606020202030204" pitchFamily="34" charset="0"/>
              </a:rPr>
              <a:t>Please refer to Moodle for sample and instructions.</a:t>
            </a:r>
          </a:p>
          <a:p>
            <a:pPr algn="ctr"/>
            <a:endParaRPr lang="en-CA" sz="2000" dirty="0" smtClean="0">
              <a:latin typeface="Arial Narrow" panose="020B0606020202030204" pitchFamily="34" charset="0"/>
            </a:endParaRPr>
          </a:p>
          <a:p>
            <a:pPr algn="ctr"/>
            <a:r>
              <a:rPr lang="en-CA" sz="2000" dirty="0" smtClean="0">
                <a:latin typeface="Arial Narrow" panose="020B0606020202030204" pitchFamily="34" charset="0"/>
              </a:rPr>
              <a:t> Must choose one (1) job description from the instruction file - and target both resume &amp; cover letter to it!</a:t>
            </a:r>
            <a:endParaRPr lang="en-CA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AB9-7AED-4DFA-ACA5-DB17A31CF7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0916" y="367133"/>
            <a:ext cx="5954242" cy="4914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Week </a:t>
            </a:r>
            <a:r>
              <a:rPr lang="en-US" sz="2000" b="1" dirty="0" smtClean="0">
                <a:solidFill>
                  <a:srgbClr val="000000"/>
                </a:solidFill>
              </a:rPr>
              <a:t>#4 </a:t>
            </a:r>
            <a:r>
              <a:rPr lang="en-US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Times New Roman" panose="02020603050405020304" pitchFamily="18" charset="0"/>
              </a:rPr>
              <a:t>–</a:t>
            </a:r>
            <a:r>
              <a:rPr lang="en-US" sz="2000" b="1" dirty="0">
                <a:solidFill>
                  <a:srgbClr val="000000"/>
                </a:solidFill>
              </a:rPr>
              <a:t> Online Work</a:t>
            </a:r>
            <a:endParaRPr lang="en-US" sz="1400" dirty="0"/>
          </a:p>
          <a:p>
            <a:pPr marL="82296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629DD1"/>
                </a:solidFill>
                <a:ea typeface="Times New Roman" panose="02020603050405020304" pitchFamily="18" charset="0"/>
              </a:rPr>
              <a:t> </a:t>
            </a: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Read:</a:t>
            </a:r>
            <a:endParaRPr lang="en-US" sz="1200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http://www.sheknows.com/living/articles/6465/a-good-rsum-versus-a-great-rsum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Resume: Submit One Sample of Poor Resume 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91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and create an account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91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 the following video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41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Optimal Resume Strategy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41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10 Tips for Resume Formatting </a:t>
            </a:r>
          </a:p>
          <a:p>
            <a:pPr marL="628650" lvl="1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000000"/>
                </a:solidFill>
                <a:latin typeface="Calibri" panose="020F0502020204030204" pitchFamily="34" charset="0"/>
              </a:rPr>
              <a:t>Find an example of a </a:t>
            </a:r>
            <a:r>
              <a:rPr lang="en-US" sz="12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poorly done resume (one that does not follow class instructions)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upload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that to Moodle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Submit: Own Personal Resume Format (1</a:t>
            </a:r>
            <a:r>
              <a:rPr lang="en-US" sz="1600" b="1" baseline="30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Draft)</a:t>
            </a:r>
          </a:p>
          <a:p>
            <a:pPr marL="628650" lvl="1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u="sng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resume following Week #4’s guide &amp; Sample provided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 will be looking for formatting –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accomplishment statements. Looking to see headings and how you create your sections, using lines to separate sections, etc. </a:t>
            </a:r>
          </a:p>
          <a:p>
            <a:pPr marL="1200141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91"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91"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43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0688" y="1696541"/>
            <a:ext cx="5623560" cy="1512168"/>
          </a:xfrm>
        </p:spPr>
        <p:txBody>
          <a:bodyPr>
            <a:normAutofit lnSpcReduction="10000"/>
          </a:bodyPr>
          <a:lstStyle/>
          <a:p>
            <a:pPr marL="82142" indent="0" algn="ctr">
              <a:buNone/>
            </a:pPr>
            <a:r>
              <a:rPr lang="en-US" sz="32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Demonstrate what you </a:t>
            </a:r>
            <a:r>
              <a:rPr lang="en-US" sz="3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HAVE</a:t>
            </a:r>
            <a:r>
              <a:rPr lang="en-US" sz="32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to offer the employer </a:t>
            </a:r>
            <a:r>
              <a:rPr lang="en-US" sz="3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what </a:t>
            </a:r>
            <a:r>
              <a:rPr lang="en-US" sz="32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YOU </a:t>
            </a:r>
            <a:r>
              <a:rPr lang="en-US" sz="32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want from the employer</a:t>
            </a:r>
          </a:p>
          <a:p>
            <a:pPr marL="82142" indent="0" algn="ctr">
              <a:buNone/>
            </a:pP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48" y="328389"/>
            <a:ext cx="6224806" cy="853546"/>
          </a:xfrm>
        </p:spPr>
        <p:txBody>
          <a:bodyPr>
            <a:noAutofit/>
          </a:bodyPr>
          <a:lstStyle/>
          <a:p>
            <a:pPr algn="ctr"/>
            <a:r>
              <a:rPr lang="en-US" sz="40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them???</a:t>
            </a:r>
            <a:endParaRPr lang="en-CA" sz="40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6" y="3496741"/>
            <a:ext cx="49770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142" indent="0" algn="ctr">
              <a:buNone/>
            </a:pPr>
            <a:r>
              <a:rPr lang="en-US" sz="4400" dirty="0">
                <a:latin typeface="Arial Narrow" panose="020B0606020202030204" pitchFamily="34" charset="0"/>
              </a:rPr>
              <a:t>Why should I hire you?</a:t>
            </a:r>
            <a:endParaRPr lang="en-CA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88" y="1696541"/>
            <a:ext cx="5688632" cy="2736304"/>
          </a:xfrm>
        </p:spPr>
        <p:txBody>
          <a:bodyPr>
            <a:normAutofit fontScale="92500" lnSpcReduction="20000"/>
          </a:bodyPr>
          <a:lstStyle/>
          <a:p>
            <a:pPr marL="61607" indent="0">
              <a:buNone/>
            </a:pPr>
            <a:r>
              <a:rPr lang="en-CA" sz="1900" dirty="0" smtClean="0">
                <a:latin typeface="Arial Narrow" panose="020B0606020202030204" pitchFamily="34" charset="0"/>
              </a:rPr>
              <a:t>This </a:t>
            </a:r>
            <a:r>
              <a:rPr lang="en-CA" sz="1900" dirty="0">
                <a:latin typeface="Arial Narrow" panose="020B0606020202030204" pitchFamily="34" charset="0"/>
              </a:rPr>
              <a:t>type of resume explains to the hiring manager the following information </a:t>
            </a:r>
            <a:r>
              <a:rPr lang="en-CA" sz="1900" dirty="0" smtClean="0">
                <a:latin typeface="Arial Narrow" panose="020B0606020202030204" pitchFamily="34" charset="0"/>
              </a:rPr>
              <a:t>: </a:t>
            </a:r>
          </a:p>
          <a:p>
            <a:pPr marL="61607" indent="0">
              <a:buNone/>
            </a:pPr>
            <a:endParaRPr lang="en-CA" sz="800" dirty="0" smtClean="0">
              <a:latin typeface="Arial Narrow" panose="020B0606020202030204" pitchFamily="34" charset="0"/>
            </a:endParaRPr>
          </a:p>
          <a:p>
            <a:pPr lvl="2"/>
            <a:r>
              <a:rPr lang="en-CA" sz="2200" dirty="0" smtClean="0">
                <a:latin typeface="Arial Narrow" panose="020B0606020202030204" pitchFamily="34" charset="0"/>
              </a:rPr>
              <a:t>education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d</a:t>
            </a:r>
            <a:r>
              <a:rPr lang="en-US" sz="2200" dirty="0" smtClean="0">
                <a:latin typeface="Arial Narrow" panose="020B0606020202030204" pitchFamily="34" charset="0"/>
              </a:rPr>
              <a:t>ates of employment</a:t>
            </a:r>
            <a:endParaRPr lang="en-CA" sz="2200" dirty="0" smtClean="0">
              <a:latin typeface="Arial Narrow" panose="020B0606020202030204" pitchFamily="34" charset="0"/>
            </a:endParaRPr>
          </a:p>
          <a:p>
            <a:pPr lvl="2"/>
            <a:r>
              <a:rPr lang="en-CA" sz="2200" dirty="0" smtClean="0">
                <a:latin typeface="Arial Narrow" panose="020B0606020202030204" pitchFamily="34" charset="0"/>
              </a:rPr>
              <a:t>companies</a:t>
            </a:r>
          </a:p>
          <a:p>
            <a:pPr lvl="2"/>
            <a:r>
              <a:rPr lang="en-CA" sz="2200" dirty="0" smtClean="0">
                <a:latin typeface="Arial Narrow" panose="020B0606020202030204" pitchFamily="34" charset="0"/>
              </a:rPr>
              <a:t>titles held</a:t>
            </a:r>
          </a:p>
          <a:p>
            <a:pPr lvl="2"/>
            <a:r>
              <a:rPr lang="en-CA" sz="2200" dirty="0" smtClean="0">
                <a:latin typeface="Arial Narrow" panose="020B0606020202030204" pitchFamily="34" charset="0"/>
              </a:rPr>
              <a:t>job functions</a:t>
            </a:r>
          </a:p>
          <a:p>
            <a:pPr marL="61607" indent="0">
              <a:buNone/>
            </a:pPr>
            <a:endParaRPr lang="en-CA" sz="800" dirty="0" smtClean="0">
              <a:latin typeface="Arial Narrow" panose="020B0606020202030204" pitchFamily="34" charset="0"/>
            </a:endParaRPr>
          </a:p>
          <a:p>
            <a:pPr marL="61607" indent="0">
              <a:buNone/>
            </a:pPr>
            <a:r>
              <a:rPr lang="en-CA" sz="1700" dirty="0" smtClean="0">
                <a:latin typeface="Arial Narrow" panose="020B0606020202030204" pitchFamily="34" charset="0"/>
              </a:rPr>
              <a:t>It </a:t>
            </a:r>
            <a:r>
              <a:rPr lang="en-CA" sz="1700" dirty="0">
                <a:latin typeface="Arial Narrow" panose="020B0606020202030204" pitchFamily="34" charset="0"/>
              </a:rPr>
              <a:t>is good because the hiring manager can get a clear summation of your past experience and education.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181506"/>
            <a:ext cx="4941899" cy="956516"/>
          </a:xfrm>
        </p:spPr>
        <p:txBody>
          <a:bodyPr>
            <a:normAutofit/>
          </a:bodyPr>
          <a:lstStyle/>
          <a:p>
            <a:r>
              <a:rPr lang="en-US" sz="3600" b="1" cap="small" dirty="0" smtClean="0"/>
              <a:t>A Good Resume…</a:t>
            </a:r>
            <a:endParaRPr lang="en-CA" sz="3600" b="1" cap="small" dirty="0"/>
          </a:p>
        </p:txBody>
      </p:sp>
      <p:sp>
        <p:nvSpPr>
          <p:cNvPr id="5" name="Rectangle 4"/>
          <p:cNvSpPr/>
          <p:nvPr/>
        </p:nvSpPr>
        <p:spPr>
          <a:xfrm>
            <a:off x="1434383" y="1048469"/>
            <a:ext cx="3989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607" indent="0">
              <a:buNone/>
            </a:pPr>
            <a:r>
              <a:rPr lang="en-CA" sz="2800" b="1" dirty="0">
                <a:latin typeface="Calibri" panose="020F0502020204030204" pitchFamily="34" charset="0"/>
              </a:rPr>
              <a:t>Is a glorified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44130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37" y="1912565"/>
            <a:ext cx="5913072" cy="2800619"/>
          </a:xfrm>
        </p:spPr>
        <p:txBody>
          <a:bodyPr>
            <a:normAutofit/>
          </a:bodyPr>
          <a:lstStyle/>
          <a:p>
            <a:pPr lvl="2"/>
            <a:r>
              <a:rPr lang="en-CA" sz="2000" dirty="0" smtClean="0">
                <a:latin typeface="Arial Narrow" panose="020B0606020202030204" pitchFamily="34" charset="0"/>
              </a:rPr>
              <a:t>the </a:t>
            </a:r>
            <a:r>
              <a:rPr lang="en-CA" sz="2000" dirty="0">
                <a:latin typeface="Arial Narrow" panose="020B0606020202030204" pitchFamily="34" charset="0"/>
              </a:rPr>
              <a:t>scope and depth of your </a:t>
            </a:r>
            <a:r>
              <a:rPr lang="en-CA" sz="2000" dirty="0" smtClean="0">
                <a:latin typeface="Arial Narrow" panose="020B0606020202030204" pitchFamily="34" charset="0"/>
              </a:rPr>
              <a:t>experience </a:t>
            </a:r>
          </a:p>
          <a:p>
            <a:pPr lvl="2"/>
            <a:r>
              <a:rPr lang="en-CA" sz="2000" dirty="0" smtClean="0">
                <a:latin typeface="Arial Narrow" panose="020B0606020202030204" pitchFamily="34" charset="0"/>
              </a:rPr>
              <a:t>describes </a:t>
            </a:r>
            <a:r>
              <a:rPr lang="en-CA" sz="2000" dirty="0">
                <a:latin typeface="Arial Narrow" panose="020B0606020202030204" pitchFamily="34" charset="0"/>
              </a:rPr>
              <a:t>the expertise you have developed throughout your career that relates to your future employer's </a:t>
            </a:r>
            <a:r>
              <a:rPr lang="en-CA" sz="2000" dirty="0" smtClean="0">
                <a:latin typeface="Arial Narrow" panose="020B0606020202030204" pitchFamily="34" charset="0"/>
              </a:rPr>
              <a:t>needs </a:t>
            </a:r>
          </a:p>
          <a:p>
            <a:pPr lvl="2"/>
            <a:endParaRPr lang="en-CA" sz="700" dirty="0" smtClean="0">
              <a:latin typeface="Arial Narrow" panose="020B0606020202030204" pitchFamily="34" charset="0"/>
            </a:endParaRPr>
          </a:p>
          <a:p>
            <a:pPr marL="61607" indent="0" algn="ctr">
              <a:buNone/>
            </a:pPr>
            <a:r>
              <a:rPr lang="en-CA" dirty="0" smtClean="0">
                <a:latin typeface="Arial Narrow" panose="020B0606020202030204" pitchFamily="34" charset="0"/>
              </a:rPr>
              <a:t>A </a:t>
            </a:r>
            <a:r>
              <a:rPr lang="en-CA" dirty="0">
                <a:latin typeface="Arial Narrow" panose="020B0606020202030204" pitchFamily="34" charset="0"/>
              </a:rPr>
              <a:t>great resume communicates a compelling reason for the prospective employer to need and want your services.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56" y="184373"/>
            <a:ext cx="4941899" cy="956516"/>
          </a:xfrm>
        </p:spPr>
        <p:txBody>
          <a:bodyPr>
            <a:normAutofit/>
          </a:bodyPr>
          <a:lstStyle/>
          <a:p>
            <a:r>
              <a:rPr lang="en-US" sz="3200" b="1" cap="small" dirty="0" smtClean="0"/>
              <a:t>A Great Resume…</a:t>
            </a:r>
            <a:endParaRPr lang="en-CA" sz="3200" b="1" cap="small" dirty="0"/>
          </a:p>
        </p:txBody>
      </p:sp>
      <p:sp>
        <p:nvSpPr>
          <p:cNvPr id="5" name="Rectangle 4"/>
          <p:cNvSpPr/>
          <p:nvPr/>
        </p:nvSpPr>
        <p:spPr>
          <a:xfrm>
            <a:off x="1412775" y="1140889"/>
            <a:ext cx="3951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607" indent="0">
              <a:buNone/>
            </a:pPr>
            <a:r>
              <a:rPr lang="en-CA" sz="2800" b="1" dirty="0">
                <a:latin typeface="Calibri" panose="020F0502020204030204" pitchFamily="34" charset="0"/>
              </a:rPr>
              <a:t>Is a marketing brochure. </a:t>
            </a:r>
            <a:endParaRPr lang="en-CA" sz="7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472405"/>
            <a:ext cx="6264696" cy="3816424"/>
          </a:xfrm>
        </p:spPr>
        <p:txBody>
          <a:bodyPr>
            <a:normAutofit/>
          </a:bodyPr>
          <a:lstStyle/>
          <a:p>
            <a:pPr marL="61607" indent="0" algn="ctr">
              <a:buNone/>
            </a:pPr>
            <a:endParaRPr lang="en-CA" sz="3600" dirty="0" smtClean="0"/>
          </a:p>
          <a:p>
            <a:pPr marL="61607" indent="0">
              <a:buNone/>
            </a:pPr>
            <a:endParaRPr lang="en-CA" sz="2400" dirty="0" smtClean="0"/>
          </a:p>
          <a:p>
            <a:pPr marL="61607" indent="0" algn="ctr">
              <a:buNone/>
            </a:pPr>
            <a:r>
              <a:rPr lang="en-CA" sz="3200" dirty="0" smtClean="0">
                <a:latin typeface="Arial Narrow" panose="020B0606020202030204" pitchFamily="34" charset="0"/>
              </a:rPr>
              <a:t>extracts </a:t>
            </a:r>
            <a:r>
              <a:rPr lang="en-CA" sz="3200" dirty="0">
                <a:latin typeface="Arial Narrow" panose="020B0606020202030204" pitchFamily="34" charset="0"/>
              </a:rPr>
              <a:t>the </a:t>
            </a:r>
            <a:r>
              <a:rPr lang="en-CA" sz="3200" dirty="0" smtClean="0">
                <a:latin typeface="Arial Narrow" panose="020B0606020202030204" pitchFamily="34" charset="0"/>
              </a:rPr>
              <a:t>relevant </a:t>
            </a:r>
            <a:r>
              <a:rPr lang="en-CA" sz="3200" u="sng" dirty="0" smtClean="0">
                <a:latin typeface="Arial Narrow" panose="020B0606020202030204" pitchFamily="34" charset="0"/>
              </a:rPr>
              <a:t>accomplishments </a:t>
            </a:r>
          </a:p>
          <a:p>
            <a:pPr marL="61607" indent="0" algn="ctr">
              <a:buNone/>
            </a:pPr>
            <a:r>
              <a:rPr lang="en-CA" sz="3200" dirty="0" smtClean="0">
                <a:latin typeface="Arial Narrow" panose="020B0606020202030204" pitchFamily="34" charset="0"/>
              </a:rPr>
              <a:t>from </a:t>
            </a:r>
            <a:r>
              <a:rPr lang="en-CA" sz="3200" dirty="0">
                <a:latin typeface="Arial Narrow" panose="020B0606020202030204" pitchFamily="34" charset="0"/>
              </a:rPr>
              <a:t>your </a:t>
            </a:r>
            <a:r>
              <a:rPr lang="en-CA" sz="3200" dirty="0" smtClean="0">
                <a:latin typeface="Arial Narrow" panose="020B0606020202030204" pitchFamily="34" charset="0"/>
              </a:rPr>
              <a:t>past experiences (education, work, projects, volunteer, etc.)</a:t>
            </a:r>
          </a:p>
          <a:p>
            <a:pPr marL="61607" indent="0" algn="ctr">
              <a:buNone/>
            </a:pPr>
            <a:r>
              <a:rPr lang="en-CA" sz="3200" dirty="0" smtClean="0">
                <a:latin typeface="Arial Narrow" panose="020B0606020202030204" pitchFamily="34" charset="0"/>
              </a:rPr>
              <a:t>and highlights them.</a:t>
            </a:r>
          </a:p>
          <a:p>
            <a:pPr marL="61607" indent="0" algn="ctr">
              <a:buNone/>
            </a:pPr>
            <a:endParaRPr lang="en-CA" sz="2000" dirty="0" smtClean="0"/>
          </a:p>
          <a:p>
            <a:pPr marL="61607" indent="0" algn="ctr">
              <a:buNone/>
            </a:pPr>
            <a:endParaRPr lang="en-US" dirty="0"/>
          </a:p>
          <a:p>
            <a:pPr marL="61607" indent="0" algn="ctr">
              <a:buNone/>
            </a:pP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2656" y="184373"/>
            <a:ext cx="4941899" cy="956516"/>
          </a:xfrm>
        </p:spPr>
        <p:txBody>
          <a:bodyPr>
            <a:normAutofit/>
          </a:bodyPr>
          <a:lstStyle/>
          <a:p>
            <a:r>
              <a:rPr lang="en-US" sz="3200" b="1" cap="small" dirty="0" smtClean="0"/>
              <a:t>A Great Resume…</a:t>
            </a:r>
            <a:endParaRPr lang="en-CA" sz="3200" b="1" cap="small" dirty="0"/>
          </a:p>
        </p:txBody>
      </p:sp>
    </p:spTree>
    <p:extLst>
      <p:ext uri="{BB962C8B-B14F-4D97-AF65-F5344CB8AC3E}">
        <p14:creationId xmlns:p14="http://schemas.microsoft.com/office/powerpoint/2010/main" val="108220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254" y="256381"/>
            <a:ext cx="6172200" cy="4085604"/>
          </a:xfrm>
        </p:spPr>
        <p:txBody>
          <a:bodyPr>
            <a:normAutofit lnSpcReduction="10000"/>
          </a:bodyPr>
          <a:lstStyle/>
          <a:p>
            <a:pPr marL="82142" indent="0" algn="ctr">
              <a:buNone/>
            </a:pPr>
            <a:endParaRPr lang="en-US" sz="3600" dirty="0" smtClean="0">
              <a:latin typeface="Arial Narrow" pitchFamily="34" charset="0"/>
            </a:endParaRPr>
          </a:p>
          <a:p>
            <a:pPr marL="82142" indent="0" algn="ctr">
              <a:buNone/>
            </a:pPr>
            <a:r>
              <a:rPr lang="en-US" sz="4400" dirty="0" smtClean="0">
                <a:latin typeface="Arial Narrow" panose="020B0606020202030204" pitchFamily="34" charset="0"/>
              </a:rPr>
              <a:t>It’s not what you know it’s </a:t>
            </a:r>
          </a:p>
          <a:p>
            <a:pPr marL="82142" indent="0" algn="ctr">
              <a:buNone/>
            </a:pPr>
            <a:r>
              <a:rPr lang="en-US" sz="4400" dirty="0" smtClean="0">
                <a:latin typeface="Arial Narrow" panose="020B0606020202030204" pitchFamily="34" charset="0"/>
              </a:rPr>
              <a:t>what you have done </a:t>
            </a:r>
          </a:p>
          <a:p>
            <a:pPr marL="82142" indent="0" algn="ctr">
              <a:buNone/>
            </a:pPr>
            <a:r>
              <a:rPr lang="en-US" sz="4400" dirty="0" smtClean="0">
                <a:latin typeface="Arial Narrow" panose="020B0606020202030204" pitchFamily="34" charset="0"/>
              </a:rPr>
              <a:t>with what you know!!!</a:t>
            </a:r>
          </a:p>
          <a:p>
            <a:pPr marL="82142" indent="0" algn="ctr">
              <a:buNone/>
            </a:pPr>
            <a:endParaRPr lang="en-US" sz="2800" dirty="0" smtClean="0">
              <a:latin typeface="Arial Narrow" pitchFamily="34" charset="0"/>
            </a:endParaRPr>
          </a:p>
          <a:p>
            <a:pPr marL="82142" indent="0" algn="ctr">
              <a:buNone/>
            </a:pPr>
            <a:r>
              <a:rPr lang="en-US" sz="2800" dirty="0" smtClean="0">
                <a:latin typeface="Arial Narrow" pitchFamily="34" charset="0"/>
              </a:rPr>
              <a:t>Demonstrate where you have applied your knowledge and skills</a:t>
            </a:r>
            <a:endParaRPr lang="en-CA" sz="2800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0252" y="976461"/>
            <a:ext cx="6055202" cy="2995680"/>
          </a:xfrm>
        </p:spPr>
        <p:txBody>
          <a:bodyPr>
            <a:noAutofit/>
          </a:bodyPr>
          <a:lstStyle/>
          <a:p>
            <a:pPr marL="82142" indent="0">
              <a:lnSpc>
                <a:spcPct val="90000"/>
              </a:lnSpc>
              <a:buNone/>
            </a:pPr>
            <a:r>
              <a:rPr lang="en-CA" sz="2400" b="1" dirty="0">
                <a:latin typeface="Arial Narrow" panose="020B0606020202030204" pitchFamily="34" charset="0"/>
              </a:rPr>
              <a:t>TELL </a:t>
            </a:r>
            <a:r>
              <a:rPr lang="en-CA" sz="2400" b="1" dirty="0" smtClean="0">
                <a:latin typeface="Arial Narrow" panose="020B0606020202030204" pitchFamily="34" charset="0"/>
              </a:rPr>
              <a:t>IT </a:t>
            </a:r>
            <a:r>
              <a:rPr lang="en-CA" sz="2400" dirty="0" smtClean="0">
                <a:latin typeface="Arial Narrow" panose="020B0606020202030204" pitchFamily="34" charset="0"/>
              </a:rPr>
              <a:t>- </a:t>
            </a:r>
            <a:r>
              <a:rPr lang="en-CA" dirty="0" smtClean="0">
                <a:latin typeface="Arial Narrow" panose="020B0606020202030204" pitchFamily="34" charset="0"/>
              </a:rPr>
              <a:t>Simply </a:t>
            </a:r>
            <a:r>
              <a:rPr lang="en-CA" dirty="0">
                <a:latin typeface="Arial Narrow" panose="020B0606020202030204" pitchFamily="34" charset="0"/>
              </a:rPr>
              <a:t>states facts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CA" sz="1050" dirty="0">
              <a:latin typeface="Arial Narrow" panose="020B0606020202030204" pitchFamily="34" charset="0"/>
            </a:endParaRPr>
          </a:p>
          <a:p>
            <a:pPr marL="82142" indent="0">
              <a:lnSpc>
                <a:spcPct val="90000"/>
              </a:lnSpc>
              <a:buNone/>
            </a:pPr>
            <a:r>
              <a:rPr lang="en-CA" sz="2400" b="1" dirty="0">
                <a:latin typeface="Arial Narrow" panose="020B0606020202030204" pitchFamily="34" charset="0"/>
              </a:rPr>
              <a:t>SELL </a:t>
            </a:r>
            <a:r>
              <a:rPr lang="en-CA" sz="2400" b="1" dirty="0" smtClean="0">
                <a:latin typeface="Arial Narrow" panose="020B0606020202030204" pitchFamily="34" charset="0"/>
              </a:rPr>
              <a:t>IT </a:t>
            </a:r>
            <a:r>
              <a:rPr lang="en-CA" sz="2400" dirty="0" smtClean="0">
                <a:latin typeface="Arial Narrow" panose="020B0606020202030204" pitchFamily="34" charset="0"/>
              </a:rPr>
              <a:t>– promotes, advertises, draws attention to it, adds impact and value </a:t>
            </a:r>
            <a:endParaRPr lang="en-CA" sz="2400" dirty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endParaRPr lang="en-US" sz="1000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Don’t be generic – what makes you stand out from the rest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Don’t focus on what </a:t>
            </a:r>
            <a:r>
              <a:rPr lang="en-US" b="1" dirty="0" smtClean="0">
                <a:latin typeface="Arial Narrow" panose="020B0606020202030204" pitchFamily="34" charset="0"/>
              </a:rPr>
              <a:t>you</a:t>
            </a:r>
            <a:r>
              <a:rPr lang="en-US" dirty="0" smtClean="0">
                <a:latin typeface="Arial Narrow" panose="020B0606020202030204" pitchFamily="34" charset="0"/>
              </a:rPr>
              <a:t> want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Demonstrate skills you have related to the job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720" y="250036"/>
            <a:ext cx="4941899" cy="65441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SELL IT…Don’t Tell it!</a:t>
            </a:r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980728" y="3784773"/>
            <a:ext cx="5256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142" indent="0" algn="ctr"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A smart resume focuses on relevant skills and qualifications!</a:t>
            </a:r>
            <a:endParaRPr lang="en-CA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" id="{2B452AF4-2E5C-4D19-B606-630274CD5597}" vid="{022593A9-25BB-42CC-9388-5D4F99B94C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CPP</Template>
  <TotalTime>5195</TotalTime>
  <Words>1366</Words>
  <Application>Microsoft Macintosh PowerPoint</Application>
  <PresentationFormat>Custom</PresentationFormat>
  <Paragraphs>321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Arial Black</vt:lpstr>
      <vt:lpstr>Arial Narrow</vt:lpstr>
      <vt:lpstr>Calibri</vt:lpstr>
      <vt:lpstr>Courier New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CPP</vt:lpstr>
      <vt:lpstr>PowerPoint Presentation</vt:lpstr>
      <vt:lpstr>In-Class Activity: Resume Jigsaw</vt:lpstr>
      <vt:lpstr>Is there a right and wrong way?</vt:lpstr>
      <vt:lpstr>What’s in it for them???</vt:lpstr>
      <vt:lpstr>A Good Resume…</vt:lpstr>
      <vt:lpstr>A Great Resume…</vt:lpstr>
      <vt:lpstr>A Great Resume…</vt:lpstr>
      <vt:lpstr>PowerPoint Presentation</vt:lpstr>
      <vt:lpstr>SELL IT…Don’t Tell it!</vt:lpstr>
      <vt:lpstr>CHRONOLOGICAL RESUME</vt:lpstr>
      <vt:lpstr>TARGETED RESUME</vt:lpstr>
      <vt:lpstr>GUIDELINES</vt:lpstr>
      <vt:lpstr>PowerPoint Presentation</vt:lpstr>
      <vt:lpstr>PowerPoint Presentation</vt:lpstr>
      <vt:lpstr>HIGHLIGHT OF SKILLS &amp; QUALIFICATIONS</vt:lpstr>
      <vt:lpstr>HIGHLIGHT OF SKILLS &amp; QUALIFICATIONS - GUIDELINES</vt:lpstr>
      <vt:lpstr>Example Of A Highlight Section</vt:lpstr>
      <vt:lpstr>EDUCATION</vt:lpstr>
      <vt:lpstr>PowerPoint Presentation</vt:lpstr>
      <vt:lpstr>EXPERIENCE</vt:lpstr>
      <vt:lpstr>EXPERIENCE</vt:lpstr>
      <vt:lpstr>PowerPoint Presentation</vt:lpstr>
      <vt:lpstr>PowerPoint Presentation</vt:lpstr>
      <vt:lpstr> Employers want to know… </vt:lpstr>
      <vt:lpstr>PowerPoint Presentation</vt:lpstr>
      <vt:lpstr>Certifications </vt:lpstr>
      <vt:lpstr>Optimal Resume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Microsoft Office User</cp:lastModifiedBy>
  <cp:revision>387</cp:revision>
  <dcterms:created xsi:type="dcterms:W3CDTF">2003-07-07T01:05:15Z</dcterms:created>
  <dcterms:modified xsi:type="dcterms:W3CDTF">2018-09-28T14:01:48Z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