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2" r:id="rId1"/>
  </p:sldMasterIdLst>
  <p:notesMasterIdLst>
    <p:notesMasterId r:id="rId28"/>
  </p:notesMasterIdLst>
  <p:handoutMasterIdLst>
    <p:handoutMasterId r:id="rId29"/>
  </p:handoutMasterIdLst>
  <p:sldIdLst>
    <p:sldId id="432" r:id="rId2"/>
    <p:sldId id="434" r:id="rId3"/>
    <p:sldId id="433" r:id="rId4"/>
    <p:sldId id="436" r:id="rId5"/>
    <p:sldId id="437" r:id="rId6"/>
    <p:sldId id="429" r:id="rId7"/>
    <p:sldId id="438" r:id="rId8"/>
    <p:sldId id="428" r:id="rId9"/>
    <p:sldId id="381" r:id="rId10"/>
    <p:sldId id="424" r:id="rId11"/>
    <p:sldId id="427" r:id="rId12"/>
    <p:sldId id="322" r:id="rId13"/>
    <p:sldId id="323" r:id="rId14"/>
    <p:sldId id="324" r:id="rId15"/>
    <p:sldId id="325" r:id="rId16"/>
    <p:sldId id="326" r:id="rId17"/>
    <p:sldId id="328" r:id="rId18"/>
    <p:sldId id="330" r:id="rId19"/>
    <p:sldId id="329" r:id="rId20"/>
    <p:sldId id="331" r:id="rId21"/>
    <p:sldId id="440" r:id="rId22"/>
    <p:sldId id="441" r:id="rId23"/>
    <p:sldId id="444" r:id="rId24"/>
    <p:sldId id="442" r:id="rId25"/>
    <p:sldId id="443" r:id="rId26"/>
    <p:sldId id="435" r:id="rId27"/>
  </p:sldIdLst>
  <p:sldSz cx="6858000" cy="5121275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5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5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6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C0C0C0"/>
    <a:srgbClr val="5F5F5F"/>
    <a:srgbClr val="969696"/>
    <a:srgbClr val="3C605F"/>
    <a:srgbClr val="4BD8DF"/>
    <a:srgbClr val="56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94660"/>
  </p:normalViewPr>
  <p:slideViewPr>
    <p:cSldViewPr>
      <p:cViewPr varScale="1">
        <p:scale>
          <a:sx n="116" d="100"/>
          <a:sy n="116" d="100"/>
        </p:scale>
        <p:origin x="1524" y="84"/>
      </p:cViewPr>
      <p:guideLst>
        <p:guide orient="horz" pos="161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9E15D4B-40BA-45BA-B2F5-88A5AD28A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CA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CA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8500"/>
            <a:ext cx="466883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CA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F5C10F6-6D40-48BD-8E78-582198B815A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8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5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5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r>
              <a:rPr lang="en-CA" baseline="0" dirty="0" smtClean="0"/>
              <a:t> shows how to start with an idea and make it into an accomplishment statement; both examples in bold show great accomplishment statements, just with different showcased skills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43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Note: instructors can</a:t>
            </a:r>
            <a:r>
              <a:rPr lang="en-CA" baseline="0" dirty="0" smtClean="0"/>
              <a:t> change to program specific duties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09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9A018-7D86-4376-9842-5B75527A3977}" type="slidenum">
              <a:rPr lang="en-CA"/>
              <a:pPr/>
              <a:t>12</a:t>
            </a:fld>
            <a:endParaRPr lang="en-CA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1FC0D-1A7A-4A12-B487-9DFE116D4D4D}" type="slidenum">
              <a:rPr lang="en-CA"/>
              <a:pPr/>
              <a:t>14</a:t>
            </a:fld>
            <a:endParaRPr lang="en-CA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0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8A5DD-1840-4577-92E7-5968C88F96A6}" type="slidenum">
              <a:rPr lang="en-CA"/>
              <a:pPr/>
              <a:t>15</a:t>
            </a:fld>
            <a:endParaRPr lang="en-CA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5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6CE5D-0A1F-435B-87E0-943522B17A4D}" type="slidenum">
              <a:rPr lang="en-CA"/>
              <a:pPr/>
              <a:t>17</a:t>
            </a:fld>
            <a:endParaRPr lang="en-CA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7756C-FAD5-4A71-8EBF-AE3D973380C3}" type="slidenum">
              <a:rPr lang="en-CA"/>
              <a:pPr/>
              <a:t>18</a:t>
            </a:fld>
            <a:endParaRPr lang="en-CA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Instructors: add a relevant</a:t>
            </a:r>
            <a:r>
              <a:rPr lang="en-US" baseline="0" dirty="0" smtClean="0"/>
              <a:t> experience to your program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1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94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Ask students what is wrong with the following two</a:t>
            </a:r>
            <a:r>
              <a:rPr lang="en-CA" baseline="0" dirty="0" smtClean="0"/>
              <a:t> examples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1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482995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1308771"/>
            <a:ext cx="5829300" cy="136639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2697001"/>
            <a:ext cx="5829300" cy="895890"/>
          </a:xfrm>
        </p:spPr>
        <p:txBody>
          <a:bodyPr lIns="34226" rIns="34226"/>
          <a:lstStyle>
            <a:lvl1pPr marL="0" marR="47916" indent="0" algn="r">
              <a:buNone/>
              <a:defRPr>
                <a:solidFill>
                  <a:schemeClr val="tx2"/>
                </a:solidFill>
              </a:defRPr>
            </a:lvl1pPr>
            <a:lvl2pPr marL="342260" indent="0" algn="ctr">
              <a:buNone/>
            </a:lvl2pPr>
            <a:lvl3pPr marL="684520" indent="0" algn="ctr">
              <a:buNone/>
            </a:lvl3pPr>
            <a:lvl4pPr marL="1026780" indent="0" algn="ctr">
              <a:buNone/>
            </a:lvl4pPr>
            <a:lvl5pPr marL="1369040" indent="0" algn="ctr">
              <a:buNone/>
            </a:lvl5pPr>
            <a:lvl6pPr marL="1711300" indent="0" algn="ctr">
              <a:buNone/>
            </a:lvl6pPr>
            <a:lvl7pPr marL="2053560" indent="0" algn="ctr">
              <a:buNone/>
            </a:lvl7pPr>
            <a:lvl8pPr marL="2395819" indent="0" algn="ctr">
              <a:buNone/>
            </a:lvl8pPr>
            <a:lvl9pPr marL="273807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3698699"/>
            <a:ext cx="6860824" cy="142786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8B8BD2-5F2A-48F5-92EF-7B2F8A20D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106197"/>
            <a:ext cx="6172200" cy="327533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3286-C8A4-4F70-9EC4-EAED2714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205090"/>
            <a:ext cx="1333103" cy="417644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091"/>
            <a:ext cx="4743450" cy="417644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21EFC-7032-4018-B2EF-B466B879F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1A3A3-9484-4958-9C82-A3C7846C3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791350"/>
            <a:ext cx="5829300" cy="13656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2189283"/>
            <a:ext cx="3429000" cy="1086451"/>
          </a:xfrm>
        </p:spPr>
        <p:txBody>
          <a:bodyPr lIns="68452" rIns="68452" anchor="t"/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F289A-108E-4015-AA2D-A548386D08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2727510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DCE1D-003C-4623-ADE0-C51FFF162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3903"/>
            <a:ext cx="6172200" cy="8535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040117"/>
            <a:ext cx="303014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4040117"/>
            <a:ext cx="303133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078540"/>
            <a:ext cx="303014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078540"/>
            <a:ext cx="303133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9BECC-0E38-49AD-8AB0-6CDF3A09A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BD1B-CD11-4163-8E7F-515BCF6AB9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9EAB9-7AED-4DFA-ACA5-DB17A31CF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1796"/>
            <a:ext cx="5611332" cy="34141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3998972"/>
            <a:ext cx="2980944" cy="682837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00"/>
            </a:lvl3pPr>
            <a:lvl4pPr>
              <a:buNone/>
              <a:defRPr sz="700"/>
            </a:lvl4pPr>
            <a:lvl5pPr>
              <a:buNone/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204851"/>
            <a:ext cx="5609844" cy="34141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4785191"/>
            <a:ext cx="1440180" cy="27313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0A515-B233-430C-BB02-D68E04F42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4064911"/>
            <a:ext cx="5372100" cy="484073"/>
          </a:xfrm>
          <a:noFill/>
        </p:spPr>
        <p:txBody>
          <a:bodyPr lIns="68452" tIns="0" rIns="68452" anchor="t"/>
          <a:lstStyle>
            <a:lvl1pPr marL="0" marR="13690" indent="0" algn="r">
              <a:buNone/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141860"/>
            <a:ext cx="6515100" cy="327761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4785192"/>
            <a:ext cx="1763011" cy="2726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99273C-3A99-4C62-9AAB-39B3FDC7D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633075"/>
            <a:ext cx="6056574" cy="42018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205088"/>
            <a:ext cx="6172200" cy="853546"/>
          </a:xfrm>
          <a:prstGeom prst="rect">
            <a:avLst/>
          </a:prstGeom>
        </p:spPr>
        <p:txBody>
          <a:bodyPr vert="horz" lIns="68452" tIns="34226" rIns="68452" bIns="3422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106196"/>
            <a:ext cx="6172200" cy="3379805"/>
          </a:xfrm>
          <a:prstGeom prst="rect">
            <a:avLst/>
          </a:prstGeom>
        </p:spPr>
        <p:txBody>
          <a:bodyPr vert="horz" lIns="68452" tIns="34226" rIns="68452" bIns="3422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4785191"/>
            <a:ext cx="1440180" cy="273135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l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4785192"/>
            <a:ext cx="1763011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4785192"/>
            <a:ext cx="274320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 b="0">
                <a:solidFill>
                  <a:schemeClr val="tx1"/>
                </a:solidFill>
              </a:defRPr>
            </a:lvl1pPr>
            <a:extLst/>
          </a:lstStyle>
          <a:p>
            <a:fld id="{61472C3D-A079-4785-9245-E4E987A6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3808" indent="-191666" algn="l" rtl="0" eaLnBrk="1" latinLnBrk="0" hangingPunct="1">
        <a:spcBef>
          <a:spcPts val="29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73" indent="-17113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43449" indent="-171130" algn="l" rtl="0" eaLnBrk="1" latinLnBrk="0" hangingPunct="1">
        <a:spcBef>
          <a:spcPts val="262"/>
        </a:spcBef>
        <a:buClr>
          <a:schemeClr val="accent2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5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78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19791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36904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017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130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4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6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69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1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3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395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380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hk.tbe.taleo.net/chk01/ats/careers/requisition.jsp?org=SANDVINE&amp;cws=1&amp;rid=1346&amp;source=Indeed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career.com/quintessential/networking-dos-donts" TargetMode="External"/><Relationship Id="rId2" Type="http://schemas.openxmlformats.org/officeDocument/2006/relationships/hyperlink" Target="http://idealistcareers.org/5-ways-volunteering-can-help-job-care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mbton.optimalresum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640" y="832445"/>
            <a:ext cx="6172200" cy="3379805"/>
          </a:xfrm>
        </p:spPr>
        <p:txBody>
          <a:bodyPr>
            <a:normAutofit/>
          </a:bodyPr>
          <a:lstStyle/>
          <a:p>
            <a:pPr marL="82142" indent="0" algn="ctr">
              <a:buNone/>
            </a:pPr>
            <a:endParaRPr lang="en-US" sz="4400" dirty="0" smtClean="0"/>
          </a:p>
          <a:p>
            <a:pPr marL="82142" indent="0" algn="ctr">
              <a:buNone/>
            </a:pPr>
            <a:r>
              <a:rPr lang="en-US" sz="5400" dirty="0" smtClean="0"/>
              <a:t>Focus on </a:t>
            </a:r>
            <a:r>
              <a:rPr lang="en-US" sz="5400" dirty="0" smtClean="0">
                <a:solidFill>
                  <a:srgbClr val="FF0000"/>
                </a:solidFill>
              </a:rPr>
              <a:t>skills</a:t>
            </a:r>
            <a:r>
              <a:rPr lang="en-US" sz="5400" dirty="0" smtClean="0"/>
              <a:t> NOT duties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205087"/>
            <a:ext cx="6326460" cy="915389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RESUME CONT… Good to Great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8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0648" y="400397"/>
            <a:ext cx="6408712" cy="4229620"/>
          </a:xfrm>
        </p:spPr>
        <p:txBody>
          <a:bodyPr/>
          <a:lstStyle/>
          <a:p>
            <a:pPr marL="82142" indent="0">
              <a:buNone/>
            </a:pPr>
            <a:r>
              <a:rPr lang="en-US" sz="3600" b="1" dirty="0" smtClean="0">
                <a:latin typeface="Arial Narrow" panose="020B0606020202030204" pitchFamily="34" charset="0"/>
              </a:rPr>
              <a:t>Purpose: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To entice them to look at your resume</a:t>
            </a:r>
          </a:p>
          <a:p>
            <a:pPr marL="82142" indent="0">
              <a:buNone/>
            </a:pP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Introduce yourself and state your object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Sell yourself, highlighting how you meet the requirements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Keep it employer focused</a:t>
            </a:r>
          </a:p>
          <a:p>
            <a:pPr algn="ctr"/>
            <a:endParaRPr lang="en-US" dirty="0">
              <a:latin typeface="Arial Narrow" panose="020B0606020202030204" pitchFamily="34" charset="0"/>
            </a:endParaRPr>
          </a:p>
          <a:p>
            <a:pPr marL="82142" indent="0" algn="ctr">
              <a:buNone/>
            </a:pPr>
            <a:r>
              <a:rPr lang="en-US" sz="3600" dirty="0" smtClean="0">
                <a:latin typeface="Arial Narrow" panose="020B0606020202030204" pitchFamily="34" charset="0"/>
              </a:rPr>
              <a:t>Create a </a:t>
            </a:r>
            <a:r>
              <a:rPr lang="en-US" sz="3600" b="1" dirty="0" smtClean="0">
                <a:latin typeface="Arial Narrow" panose="020B0606020202030204" pitchFamily="34" charset="0"/>
              </a:rPr>
              <a:t>NEW </a:t>
            </a:r>
            <a:r>
              <a:rPr lang="en-US" sz="3600" dirty="0" smtClean="0">
                <a:latin typeface="Arial Narrow" panose="020B0606020202030204" pitchFamily="34" charset="0"/>
              </a:rPr>
              <a:t>cover letter for each job posting!!!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8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664" y="616421"/>
            <a:ext cx="5832647" cy="361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Does it answer </a:t>
            </a:r>
            <a:r>
              <a:rPr 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this question:</a:t>
            </a:r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US" sz="48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US" sz="1400" b="1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US" sz="4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“WHY SHOULD I HIRE YOU?”</a:t>
            </a:r>
          </a:p>
        </p:txBody>
      </p:sp>
    </p:spTree>
    <p:extLst>
      <p:ext uri="{BB962C8B-B14F-4D97-AF65-F5344CB8AC3E}">
        <p14:creationId xmlns:p14="http://schemas.microsoft.com/office/powerpoint/2010/main" val="31601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444950" y="1552525"/>
            <a:ext cx="6120680" cy="3754437"/>
          </a:xfrm>
        </p:spPr>
        <p:txBody>
          <a:bodyPr>
            <a:normAutofit/>
          </a:bodyPr>
          <a:lstStyle/>
          <a:p>
            <a:pPr marL="192084" indent="-192084" defTabSz="512753">
              <a:lnSpc>
                <a:spcPct val="90000"/>
              </a:lnSpc>
            </a:pPr>
            <a:r>
              <a:rPr lang="en-US" sz="2400" dirty="0" smtClean="0">
                <a:latin typeface="Arial Narrow" panose="020B0606020202030204" pitchFamily="34" charset="0"/>
              </a:rPr>
              <a:t>Makes </a:t>
            </a:r>
            <a:r>
              <a:rPr lang="en-US" sz="2400" dirty="0">
                <a:latin typeface="Arial Narrow" panose="020B0606020202030204" pitchFamily="34" charset="0"/>
              </a:rPr>
              <a:t>a good first impression</a:t>
            </a:r>
          </a:p>
          <a:p>
            <a:pPr marL="192084" indent="-192084" defTabSz="512753">
              <a:lnSpc>
                <a:spcPct val="9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Original and specific to each job application situation</a:t>
            </a:r>
          </a:p>
          <a:p>
            <a:pPr marL="192084" indent="-192084" defTabSz="512753">
              <a:lnSpc>
                <a:spcPct val="90000"/>
              </a:lnSpc>
            </a:pPr>
            <a:r>
              <a:rPr lang="en-US" sz="2400" dirty="0">
                <a:latin typeface="Arial Narrow" panose="020B0606020202030204" pitchFamily="34" charset="0"/>
              </a:rPr>
              <a:t>Direct and to the point</a:t>
            </a:r>
          </a:p>
          <a:p>
            <a:pPr marL="192084" indent="-192084" defTabSz="512753">
              <a:lnSpc>
                <a:spcPct val="90000"/>
              </a:lnSpc>
            </a:pPr>
            <a:r>
              <a:rPr lang="en-US" sz="2400" dirty="0">
                <a:latin typeface="Arial Narrow" panose="020B0606020202030204" pitchFamily="34" charset="0"/>
              </a:rPr>
              <a:t>1 page or less</a:t>
            </a:r>
          </a:p>
          <a:p>
            <a:pPr marL="192084" indent="-192084" defTabSz="512753">
              <a:lnSpc>
                <a:spcPct val="90000"/>
              </a:lnSpc>
            </a:pPr>
            <a:r>
              <a:rPr lang="en-US" sz="2400" dirty="0">
                <a:latin typeface="Arial Narrow" panose="020B0606020202030204" pitchFamily="34" charset="0"/>
              </a:rPr>
              <a:t>Paper, Font &amp; Style match your </a:t>
            </a:r>
            <a:r>
              <a:rPr lang="en-US" sz="2400" dirty="0" smtClean="0">
                <a:latin typeface="Arial Narrow" panose="020B0606020202030204" pitchFamily="34" charset="0"/>
              </a:rPr>
              <a:t>resume</a:t>
            </a:r>
            <a:endParaRPr lang="en-US" sz="1050" dirty="0">
              <a:latin typeface="Arial Narrow" pitchFamily="34" charset="0"/>
            </a:endParaRPr>
          </a:p>
          <a:p>
            <a:pPr marL="192084" indent="-192084" defTabSz="512753">
              <a:lnSpc>
                <a:spcPct val="90000"/>
              </a:lnSpc>
            </a:pPr>
            <a:endParaRPr lang="en-US" b="1" dirty="0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071" y="400397"/>
            <a:ext cx="6336704" cy="838200"/>
          </a:xfrm>
        </p:spPr>
        <p:txBody>
          <a:bodyPr>
            <a:noAutofit/>
          </a:bodyPr>
          <a:lstStyle/>
          <a:p>
            <a:pPr defTabSz="512753"/>
            <a:r>
              <a:rPr lang="en-US" b="1" dirty="0">
                <a:effectLst/>
                <a:latin typeface="Arial Narrow" panose="020B0606020202030204" pitchFamily="34" charset="0"/>
              </a:rPr>
              <a:t>CHARACTERISTICS OF A </a:t>
            </a:r>
            <a:r>
              <a:rPr lang="en-US" dirty="0" smtClean="0">
                <a:effectLst/>
                <a:latin typeface="Arial Narrow" panose="020B0606020202030204" pitchFamily="34" charset="0"/>
              </a:rPr>
              <a:t>GOOD </a:t>
            </a:r>
            <a:r>
              <a:rPr lang="en-US" b="1" dirty="0" smtClean="0">
                <a:effectLst/>
                <a:latin typeface="Arial Narrow" panose="020B0606020202030204" pitchFamily="34" charset="0"/>
              </a:rPr>
              <a:t>COVER LETTER:</a:t>
            </a:r>
            <a:endParaRPr lang="en-US" b="1" dirty="0"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251374" y="832445"/>
            <a:ext cx="6606626" cy="3672408"/>
          </a:xfrm>
        </p:spPr>
        <p:txBody>
          <a:bodyPr>
            <a:normAutofit fontScale="85000" lnSpcReduction="20000"/>
          </a:bodyPr>
          <a:lstStyle/>
          <a:p>
            <a:pPr marL="192084" indent="-192084" defTabSz="512753"/>
            <a:r>
              <a:rPr lang="en-US" sz="2200" dirty="0">
                <a:latin typeface="Arial Narrow" panose="020B0606020202030204" pitchFamily="34" charset="0"/>
              </a:rPr>
              <a:t>Overuse of “I” </a:t>
            </a:r>
            <a:r>
              <a:rPr lang="en-US" sz="2200" dirty="0" smtClean="0">
                <a:latin typeface="Arial Narrow" panose="020B0606020202030204" pitchFamily="34" charset="0"/>
              </a:rPr>
              <a:t>statements</a:t>
            </a:r>
          </a:p>
          <a:p>
            <a:pPr marL="0" indent="0" defTabSz="512753">
              <a:buNone/>
            </a:pPr>
            <a:endParaRPr lang="en-US" sz="2200" dirty="0">
              <a:latin typeface="Arial Narrow" panose="020B0606020202030204" pitchFamily="34" charset="0"/>
            </a:endParaRPr>
          </a:p>
          <a:p>
            <a:pPr marL="192084" indent="-192084" defTabSz="512753"/>
            <a:r>
              <a:rPr lang="en-US" sz="2200" b="1" dirty="0" smtClean="0">
                <a:latin typeface="Arial Narrow" panose="020B0606020202030204" pitchFamily="34" charset="0"/>
              </a:rPr>
              <a:t>Don’t focus on what you want – focus on employer wants</a:t>
            </a:r>
          </a:p>
          <a:p>
            <a:pPr marL="561725" lvl="2" indent="-192084" defTabSz="512753"/>
            <a:r>
              <a:rPr lang="en-US" dirty="0" smtClean="0">
                <a:latin typeface="Arial Narrow" panose="020B0606020202030204" pitchFamily="34" charset="0"/>
              </a:rPr>
              <a:t>Example: I am looking forward to obtaining skills and experience in this position </a:t>
            </a:r>
            <a:endParaRPr lang="en-US" dirty="0">
              <a:latin typeface="Arial Narrow" panose="020B0606020202030204" pitchFamily="34" charset="0"/>
            </a:endParaRPr>
          </a:p>
          <a:p>
            <a:pPr marL="192084" indent="-192084" defTabSz="512753"/>
            <a:endParaRPr lang="en-US" sz="2200" dirty="0" smtClean="0">
              <a:latin typeface="Arial Narrow" panose="020B0606020202030204" pitchFamily="34" charset="0"/>
            </a:endParaRPr>
          </a:p>
          <a:p>
            <a:pPr marL="192084" indent="-192084" defTabSz="512753"/>
            <a:r>
              <a:rPr lang="en-US" sz="2200" dirty="0" smtClean="0">
                <a:latin typeface="Arial Narrow" panose="020B0606020202030204" pitchFamily="34" charset="0"/>
              </a:rPr>
              <a:t>Failure </a:t>
            </a:r>
            <a:r>
              <a:rPr lang="en-US" sz="2200" dirty="0">
                <a:latin typeface="Arial Narrow" panose="020B0606020202030204" pitchFamily="34" charset="0"/>
              </a:rPr>
              <a:t>to market yourself according to the job requirements</a:t>
            </a:r>
          </a:p>
          <a:p>
            <a:pPr marL="192084" indent="-192084" defTabSz="512753"/>
            <a:endParaRPr lang="en-US" sz="2200" dirty="0" smtClean="0">
              <a:latin typeface="Arial Narrow" panose="020B0606020202030204" pitchFamily="34" charset="0"/>
            </a:endParaRPr>
          </a:p>
          <a:p>
            <a:pPr marL="192084" indent="-192084" defTabSz="512753"/>
            <a:r>
              <a:rPr lang="en-US" sz="2200" dirty="0" smtClean="0">
                <a:latin typeface="Arial Narrow" panose="020B0606020202030204" pitchFamily="34" charset="0"/>
              </a:rPr>
              <a:t>Lack </a:t>
            </a:r>
            <a:r>
              <a:rPr lang="en-US" sz="2200" dirty="0">
                <a:latin typeface="Arial Narrow" panose="020B0606020202030204" pitchFamily="34" charset="0"/>
              </a:rPr>
              <a:t>of technical skills that relate to the job </a:t>
            </a:r>
            <a:r>
              <a:rPr lang="en-US" sz="2200" dirty="0" smtClean="0">
                <a:latin typeface="Arial Narrow" panose="020B0606020202030204" pitchFamily="34" charset="0"/>
              </a:rPr>
              <a:t>requirements</a:t>
            </a:r>
          </a:p>
          <a:p>
            <a:pPr marL="561725" lvl="2" indent="-192084" defTabSz="512753"/>
            <a:r>
              <a:rPr lang="en-US" sz="1800" dirty="0" smtClean="0">
                <a:latin typeface="Arial Narrow" panose="020B0606020202030204" pitchFamily="34" charset="0"/>
              </a:rPr>
              <a:t>Example: only mentioning soft skills such as communication, teamwork, reliable, etc.</a:t>
            </a:r>
          </a:p>
          <a:p>
            <a:pPr marL="342900" indent="-342900" defTabSz="512753"/>
            <a:endParaRPr lang="en-US" sz="2200" dirty="0" smtClean="0">
              <a:latin typeface="Arial Narrow" panose="020B0606020202030204" pitchFamily="34" charset="0"/>
            </a:endParaRPr>
          </a:p>
          <a:p>
            <a:pPr marL="342900" indent="-342900" defTabSz="512753"/>
            <a:r>
              <a:rPr lang="en-US" sz="2200" dirty="0" smtClean="0">
                <a:latin typeface="Arial Narrow" panose="020B0606020202030204" pitchFamily="34" charset="0"/>
              </a:rPr>
              <a:t>Not providing proof of when / how you have used the skills  </a:t>
            </a:r>
          </a:p>
          <a:p>
            <a:pPr marL="712541" lvl="2" indent="-342900" defTabSz="512753"/>
            <a:r>
              <a:rPr lang="en-US" sz="1800" dirty="0" smtClean="0">
                <a:latin typeface="Arial Narrow" panose="020B0606020202030204" pitchFamily="34" charset="0"/>
              </a:rPr>
              <a:t>Example: I have excellent MS Excel skills. 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192084" indent="-192084" defTabSz="512753"/>
            <a:endParaRPr lang="en-US" sz="2200" dirty="0" smtClean="0">
              <a:latin typeface="Arial Narrow" panose="020B0606020202030204" pitchFamily="34" charset="0"/>
            </a:endParaRPr>
          </a:p>
          <a:p>
            <a:pPr marL="192084" indent="-192084" defTabSz="512753"/>
            <a:r>
              <a:rPr lang="en-US" sz="2200" dirty="0" smtClean="0">
                <a:latin typeface="Arial Narrow" panose="020B0606020202030204" pitchFamily="34" charset="0"/>
              </a:rPr>
              <a:t>Improper </a:t>
            </a:r>
            <a:r>
              <a:rPr lang="en-US" sz="2200" dirty="0">
                <a:latin typeface="Arial Narrow" panose="020B0606020202030204" pitchFamily="34" charset="0"/>
              </a:rPr>
              <a:t>spelling/sentence/paragraph structure</a:t>
            </a:r>
          </a:p>
          <a:p>
            <a:pPr marL="192084" indent="-192084" defTabSz="512753"/>
            <a:endParaRPr lang="en-US" dirty="0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256381"/>
            <a:ext cx="6437312" cy="576064"/>
          </a:xfrm>
        </p:spPr>
        <p:txBody>
          <a:bodyPr>
            <a:normAutofit fontScale="90000"/>
          </a:bodyPr>
          <a:lstStyle/>
          <a:p>
            <a:pPr defTabSz="512753"/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</a:t>
            </a:r>
            <a:r>
              <a:rPr lang="en-US"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COMMON </a:t>
            </a:r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PITFALLS</a:t>
            </a:r>
            <a:endParaRPr 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764704" y="478283"/>
            <a:ext cx="6192688" cy="4320480"/>
          </a:xfrm>
        </p:spPr>
        <p:txBody>
          <a:bodyPr>
            <a:normAutofit fontScale="47500" lnSpcReduction="20000"/>
          </a:bodyPr>
          <a:lstStyle/>
          <a:p>
            <a:pPr marL="192084" indent="-192084" defTabSz="512753">
              <a:lnSpc>
                <a:spcPct val="80000"/>
              </a:lnSpc>
              <a:buNone/>
            </a:pPr>
            <a:endParaRPr lang="en-US" sz="2200" b="1" dirty="0">
              <a:latin typeface="Arial Narrow" panose="020B0606020202030204" pitchFamily="34" charset="0"/>
            </a:endParaRPr>
          </a:p>
          <a:p>
            <a:pPr marL="415917" lvl="1" indent="-158747" defTabSz="512753">
              <a:lnSpc>
                <a:spcPct val="80000"/>
              </a:lnSpc>
              <a:buNone/>
            </a:pPr>
            <a:endParaRPr lang="en-US" sz="1900" dirty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r>
              <a:rPr lang="en-US" sz="3100" dirty="0" smtClean="0">
                <a:latin typeface="Arial Narrow" panose="020B0606020202030204" pitchFamily="34" charset="0"/>
              </a:rPr>
              <a:t>Your Heading </a:t>
            </a:r>
            <a:r>
              <a:rPr lang="en-US" sz="2900" i="1" dirty="0" smtClean="0">
                <a:latin typeface="Arial Narrow" panose="020B0606020202030204" pitchFamily="34" charset="0"/>
              </a:rPr>
              <a:t>(match resume)</a:t>
            </a:r>
            <a:r>
              <a:rPr lang="en-US" sz="3100" i="1" dirty="0" smtClean="0">
                <a:latin typeface="Arial Narrow" panose="020B0606020202030204" pitchFamily="34" charset="0"/>
              </a:rPr>
              <a:t>  </a:t>
            </a:r>
            <a:r>
              <a:rPr lang="en-US" sz="3100" dirty="0" smtClean="0">
                <a:latin typeface="Arial Narrow" panose="020B0606020202030204" pitchFamily="34" charset="0"/>
              </a:rPr>
              <a:t>(Name, address, contact info)</a:t>
            </a:r>
          </a:p>
          <a:p>
            <a:pPr marL="192084" indent="-192084" defTabSz="512753">
              <a:lnSpc>
                <a:spcPct val="120000"/>
              </a:lnSpc>
            </a:pPr>
            <a:endParaRPr lang="en-US" sz="1300" dirty="0" smtClean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r>
              <a:rPr lang="en-US" sz="3100" dirty="0" smtClean="0">
                <a:latin typeface="Arial Narrow" panose="020B0606020202030204" pitchFamily="34" charset="0"/>
              </a:rPr>
              <a:t>Date</a:t>
            </a:r>
          </a:p>
          <a:p>
            <a:pPr marL="0" indent="0" defTabSz="512753">
              <a:lnSpc>
                <a:spcPct val="120000"/>
              </a:lnSpc>
              <a:buNone/>
            </a:pPr>
            <a:endParaRPr lang="en-US" sz="1000" dirty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r>
              <a:rPr lang="en-US" sz="3100" dirty="0">
                <a:latin typeface="Arial Narrow" panose="020B0606020202030204" pitchFamily="34" charset="0"/>
              </a:rPr>
              <a:t>Contact </a:t>
            </a:r>
            <a:r>
              <a:rPr lang="en-US" sz="3100" dirty="0" smtClean="0">
                <a:latin typeface="Arial Narrow" panose="020B0606020202030204" pitchFamily="34" charset="0"/>
              </a:rPr>
              <a:t>Name/their job title</a:t>
            </a:r>
          </a:p>
          <a:p>
            <a:pPr marL="192084" indent="-192084" defTabSz="512753">
              <a:lnSpc>
                <a:spcPct val="120000"/>
              </a:lnSpc>
            </a:pPr>
            <a:endParaRPr lang="en-US" sz="1500" dirty="0" smtClean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r>
              <a:rPr lang="en-US" sz="3100" dirty="0">
                <a:latin typeface="Arial Narrow" panose="020B0606020202030204" pitchFamily="34" charset="0"/>
              </a:rPr>
              <a:t>F</a:t>
            </a:r>
            <a:r>
              <a:rPr lang="en-US" sz="3100" dirty="0" smtClean="0">
                <a:latin typeface="Arial Narrow" panose="020B0606020202030204" pitchFamily="34" charset="0"/>
              </a:rPr>
              <a:t>ull Company Address</a:t>
            </a:r>
          </a:p>
          <a:p>
            <a:pPr marL="192084" indent="-192084" defTabSz="512753">
              <a:lnSpc>
                <a:spcPct val="120000"/>
              </a:lnSpc>
            </a:pPr>
            <a:endParaRPr lang="en-US" sz="1500" dirty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r>
              <a:rPr lang="en-US" sz="3100" b="1" dirty="0" smtClean="0">
                <a:latin typeface="Arial Narrow" panose="020B0606020202030204" pitchFamily="34" charset="0"/>
              </a:rPr>
              <a:t>Re: Job Title </a:t>
            </a:r>
          </a:p>
          <a:p>
            <a:pPr marL="192084" indent="-192084" defTabSz="512753">
              <a:lnSpc>
                <a:spcPct val="120000"/>
              </a:lnSpc>
            </a:pPr>
            <a:endParaRPr lang="en-US" b="1" dirty="0" smtClean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r>
              <a:rPr lang="en-US" sz="3100" dirty="0" smtClean="0">
                <a:latin typeface="Arial Narrow" panose="020B0606020202030204" pitchFamily="34" charset="0"/>
              </a:rPr>
              <a:t>Salutation (Mr.,/Ms.) </a:t>
            </a:r>
          </a:p>
          <a:p>
            <a:pPr marL="383749" lvl="1" indent="-192084" defTabSz="512753">
              <a:lnSpc>
                <a:spcPct val="120000"/>
              </a:lnSpc>
            </a:pPr>
            <a:r>
              <a:rPr lang="en-US" sz="2800" dirty="0" smtClean="0">
                <a:latin typeface="Arial Narrow" panose="020B0606020202030204" pitchFamily="34" charset="0"/>
              </a:rPr>
              <a:t>Do not use first name, unless you are using their full name</a:t>
            </a:r>
            <a:endParaRPr lang="en-US" sz="2800" dirty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r>
              <a:rPr lang="en-US" sz="3100" dirty="0" smtClean="0">
                <a:latin typeface="Arial Narrow" panose="020B0606020202030204" pitchFamily="34" charset="0"/>
              </a:rPr>
              <a:t>Paragraph </a:t>
            </a:r>
            <a:r>
              <a:rPr lang="en-US" sz="3100" dirty="0">
                <a:latin typeface="Arial Narrow" panose="020B0606020202030204" pitchFamily="34" charset="0"/>
              </a:rPr>
              <a:t>Structure</a:t>
            </a:r>
          </a:p>
          <a:p>
            <a:pPr marL="192084" indent="-192084" defTabSz="512753">
              <a:lnSpc>
                <a:spcPct val="120000"/>
              </a:lnSpc>
            </a:pPr>
            <a:endParaRPr lang="en-US" sz="1800" dirty="0" smtClean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r>
              <a:rPr lang="en-US" sz="3100" dirty="0" smtClean="0">
                <a:latin typeface="Arial Narrow" panose="020B0606020202030204" pitchFamily="34" charset="0"/>
              </a:rPr>
              <a:t>Closing</a:t>
            </a:r>
            <a:endParaRPr lang="en-US" sz="3100" dirty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endParaRPr lang="en-US" sz="1800" dirty="0" smtClean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120000"/>
              </a:lnSpc>
            </a:pPr>
            <a:r>
              <a:rPr lang="en-US" sz="3100" dirty="0" smtClean="0">
                <a:latin typeface="Arial Narrow" panose="020B0606020202030204" pitchFamily="34" charset="0"/>
              </a:rPr>
              <a:t>Enclosure</a:t>
            </a:r>
            <a:endParaRPr lang="en-US" sz="3100" dirty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80000"/>
              </a:lnSpc>
            </a:pPr>
            <a:endParaRPr lang="en-US" sz="2100" dirty="0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112365"/>
            <a:ext cx="5809878" cy="731837"/>
          </a:xfrm>
        </p:spPr>
        <p:txBody>
          <a:bodyPr/>
          <a:lstStyle/>
          <a:p>
            <a:pPr defTabSz="512753"/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COVER LETTER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1192485"/>
            <a:ext cx="5724873" cy="3456384"/>
          </a:xfrm>
        </p:spPr>
        <p:txBody>
          <a:bodyPr>
            <a:normAutofit/>
          </a:bodyPr>
          <a:lstStyle/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2400" dirty="0">
                <a:latin typeface="Arial Narrow" pitchFamily="34" charset="0"/>
              </a:rPr>
              <a:t>Focus on </a:t>
            </a:r>
            <a:r>
              <a:rPr lang="en-CA" sz="2400" b="1" u="sng" dirty="0">
                <a:latin typeface="Arial Narrow" pitchFamily="34" charset="0"/>
              </a:rPr>
              <a:t>the employers</a:t>
            </a:r>
            <a:r>
              <a:rPr lang="en-CA" sz="2400" b="1" dirty="0">
                <a:latin typeface="Arial Narrow" pitchFamily="34" charset="0"/>
              </a:rPr>
              <a:t> </a:t>
            </a:r>
            <a:r>
              <a:rPr lang="en-CA" sz="2400" b="1" dirty="0" smtClean="0">
                <a:latin typeface="Arial Narrow" pitchFamily="34" charset="0"/>
              </a:rPr>
              <a:t> JOB </a:t>
            </a:r>
            <a:r>
              <a:rPr lang="en-CA" sz="2400" b="1" dirty="0">
                <a:latin typeface="Arial Narrow" pitchFamily="34" charset="0"/>
              </a:rPr>
              <a:t>REQUIREMENTS</a:t>
            </a:r>
            <a:r>
              <a:rPr lang="en-CA" sz="2400" dirty="0">
                <a:latin typeface="Arial Narrow" pitchFamily="34" charset="0"/>
              </a:rPr>
              <a:t> </a:t>
            </a:r>
            <a:endParaRPr lang="en-CA" sz="2400" dirty="0" smtClean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US" i="1" dirty="0" smtClean="0">
                <a:latin typeface="Arial Narrow" pitchFamily="34" charset="0"/>
              </a:rPr>
              <a:t>Refer to the job posting</a:t>
            </a:r>
            <a:endParaRPr lang="en-CA" i="1" dirty="0" smtClean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CA" sz="2400" dirty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2400" dirty="0" smtClean="0">
                <a:latin typeface="Arial Narrow" pitchFamily="34" charset="0"/>
              </a:rPr>
              <a:t> Demonstrate how </a:t>
            </a:r>
            <a:r>
              <a:rPr lang="en-CA" sz="2400" b="1" u="sng" dirty="0" smtClean="0">
                <a:latin typeface="Arial Narrow" pitchFamily="34" charset="0"/>
              </a:rPr>
              <a:t>YOUR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>
                <a:latin typeface="Arial Narrow" pitchFamily="34" charset="0"/>
              </a:rPr>
              <a:t>education, experience &amp; skills make you a </a:t>
            </a:r>
            <a:endParaRPr lang="en-CA" sz="2400" dirty="0" smtClean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2400" b="1" dirty="0" smtClean="0">
                <a:latin typeface="Arial Narrow" pitchFamily="34" charset="0"/>
              </a:rPr>
              <a:t>QUALIFIED CANDIDATE</a:t>
            </a:r>
            <a:r>
              <a:rPr lang="en-CA" sz="2400" dirty="0" smtClean="0">
                <a:latin typeface="Arial Narrow" pitchFamily="34" charset="0"/>
              </a:rPr>
              <a:t> </a:t>
            </a:r>
            <a:endParaRPr lang="en-CA" sz="2400" dirty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2400" dirty="0">
                <a:latin typeface="Arial Narrow" pitchFamily="34" charset="0"/>
              </a:rPr>
              <a:t>for the </a:t>
            </a:r>
            <a:r>
              <a:rPr lang="en-CA" sz="2400" dirty="0" smtClean="0">
                <a:latin typeface="Arial Narrow" pitchFamily="34" charset="0"/>
              </a:rPr>
              <a:t>job</a:t>
            </a:r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CA" sz="2400" dirty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1400" dirty="0">
                <a:hlinkClick r:id="rId3"/>
              </a:rPr>
              <a:t>http://</a:t>
            </a:r>
            <a:r>
              <a:rPr lang="en-CA" sz="1400" dirty="0" smtClean="0">
                <a:hlinkClick r:id="rId3"/>
              </a:rPr>
              <a:t>chk.tbe.taleo.net/chk01/ats/careers/requisition.jsp?org=SANDVINE&amp;cws=1&amp;rid=1346&amp;source=Indeed.com</a:t>
            </a:r>
            <a:endParaRPr lang="en-CA" sz="1400" dirty="0" smtClean="0"/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CA" sz="1400" dirty="0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5753174" cy="648072"/>
          </a:xfrm>
        </p:spPr>
        <p:txBody>
          <a:bodyPr/>
          <a:lstStyle/>
          <a:p>
            <a:pPr defTabSz="512753"/>
            <a:r>
              <a:rPr lang="en-CA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MARKETING YOURSELF</a:t>
            </a:r>
            <a:endParaRPr lang="en-US" sz="36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620688" y="1048469"/>
            <a:ext cx="5544616" cy="3600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endParaRPr lang="en-CA" b="1" dirty="0">
              <a:latin typeface="Arial Narrow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CA" sz="2400" b="1" dirty="0" smtClean="0">
                <a:latin typeface="Arial Narrow" pitchFamily="34" charset="0"/>
              </a:rPr>
              <a:t>This </a:t>
            </a:r>
            <a:r>
              <a:rPr lang="en-CA" sz="2400" b="1" dirty="0">
                <a:latin typeface="Arial Narrow" pitchFamily="34" charset="0"/>
              </a:rPr>
              <a:t>is the purpose of your letter.  </a:t>
            </a:r>
            <a:endParaRPr lang="en-CA" sz="2400" b="1" dirty="0" smtClean="0">
              <a:latin typeface="Arial Narrow" pitchFamily="34" charset="0"/>
            </a:endParaRPr>
          </a:p>
          <a:p>
            <a:pPr lvl="1"/>
            <a:r>
              <a:rPr lang="en-CA" sz="1500" b="1" dirty="0" smtClean="0">
                <a:latin typeface="Arial Narrow" pitchFamily="34" charset="0"/>
              </a:rPr>
              <a:t>What </a:t>
            </a:r>
            <a:r>
              <a:rPr lang="en-CA" sz="1500" b="1" dirty="0">
                <a:latin typeface="Arial Narrow" pitchFamily="34" charset="0"/>
              </a:rPr>
              <a:t>position are </a:t>
            </a:r>
            <a:r>
              <a:rPr lang="en-CA" sz="1500" b="1" dirty="0" smtClean="0">
                <a:latin typeface="Arial Narrow" pitchFamily="34" charset="0"/>
              </a:rPr>
              <a:t>you applying for</a:t>
            </a:r>
            <a:r>
              <a:rPr lang="en-CA" sz="1500" b="1" dirty="0">
                <a:latin typeface="Arial Narrow" pitchFamily="34" charset="0"/>
              </a:rPr>
              <a:t> </a:t>
            </a:r>
            <a:r>
              <a:rPr lang="en-CA" sz="1500" b="1" dirty="0" smtClean="0">
                <a:latin typeface="Arial Narrow" pitchFamily="34" charset="0"/>
              </a:rPr>
              <a:t>with what company?</a:t>
            </a:r>
          </a:p>
          <a:p>
            <a:pPr lvl="1"/>
            <a:r>
              <a:rPr lang="en-CA" sz="1500" b="1" dirty="0" smtClean="0">
                <a:latin typeface="Arial Narrow" pitchFamily="34" charset="0"/>
              </a:rPr>
              <a:t>Who are you (education / experience)? </a:t>
            </a:r>
          </a:p>
          <a:p>
            <a:pPr lvl="1"/>
            <a:r>
              <a:rPr lang="en-CA" sz="1500" b="1" dirty="0" smtClean="0">
                <a:latin typeface="Arial Narrow" pitchFamily="34" charset="0"/>
              </a:rPr>
              <a:t>How do you fit the position (think of 2-3 skills/abilities/strengths)?</a:t>
            </a:r>
          </a:p>
          <a:p>
            <a:pPr lvl="1">
              <a:buFont typeface="Wingdings" pitchFamily="2" charset="2"/>
              <a:buNone/>
            </a:pPr>
            <a:endParaRPr lang="en-CA" sz="1500" b="1" dirty="0">
              <a:latin typeface="Arial Narrow" pitchFamily="34" charset="0"/>
            </a:endParaRPr>
          </a:p>
          <a:p>
            <a:r>
              <a:rPr lang="en-CA" sz="2400" dirty="0" smtClean="0">
                <a:latin typeface="Arial Narrow" pitchFamily="34" charset="0"/>
              </a:rPr>
              <a:t>Good Example</a:t>
            </a:r>
            <a:r>
              <a:rPr lang="en-CA" sz="2400" dirty="0">
                <a:latin typeface="Arial Narrow" pitchFamily="34" charset="0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CA" i="1" dirty="0">
                <a:solidFill>
                  <a:schemeClr val="hlink"/>
                </a:solidFill>
                <a:latin typeface="Arial Narrow" pitchFamily="34" charset="0"/>
              </a:rPr>
              <a:t>  </a:t>
            </a:r>
            <a:r>
              <a:rPr lang="en-CA" i="1" dirty="0" smtClean="0">
                <a:latin typeface="Arial Narrow" pitchFamily="34" charset="0"/>
              </a:rPr>
              <a:t>“</a:t>
            </a:r>
            <a:r>
              <a:rPr lang="en-CA" sz="1800" dirty="0" smtClean="0">
                <a:latin typeface="Arial Narrow" pitchFamily="34" charset="0"/>
              </a:rPr>
              <a:t>I am pleased to submit my </a:t>
            </a:r>
            <a:r>
              <a:rPr lang="en-CA" sz="1800" dirty="0">
                <a:latin typeface="Arial Narrow" panose="020B0606020202030204" pitchFamily="34" charset="0"/>
              </a:rPr>
              <a:t>application for the position of </a:t>
            </a:r>
            <a:r>
              <a:rPr lang="en-CA" sz="1800" dirty="0" smtClean="0">
                <a:latin typeface="Arial Narrow" panose="020B0606020202030204" pitchFamily="34" charset="0"/>
              </a:rPr>
              <a:t>Health &amp; Safety Intern, as </a:t>
            </a:r>
            <a:r>
              <a:rPr lang="en-CA" sz="1800" dirty="0">
                <a:latin typeface="Arial Narrow" panose="020B0606020202030204" pitchFamily="34" charset="0"/>
              </a:rPr>
              <a:t>advertised on the Lambton College </a:t>
            </a:r>
            <a:r>
              <a:rPr lang="en-CA" sz="1800" dirty="0" err="1">
                <a:latin typeface="Arial Narrow" panose="020B0606020202030204" pitchFamily="34" charset="0"/>
              </a:rPr>
              <a:t>myCareer</a:t>
            </a:r>
            <a:r>
              <a:rPr lang="en-CA" sz="1800" dirty="0">
                <a:latin typeface="Arial Narrow" panose="020B0606020202030204" pitchFamily="34" charset="0"/>
              </a:rPr>
              <a:t> website. As a current student in the </a:t>
            </a:r>
            <a:r>
              <a:rPr lang="en-CA" sz="1800" dirty="0" smtClean="0">
                <a:latin typeface="Arial Narrow" panose="020B0606020202030204" pitchFamily="34" charset="0"/>
              </a:rPr>
              <a:t>Occupational Health &amp; Safety program with 2+ years of Human Resource experience…”</a:t>
            </a:r>
          </a:p>
          <a:p>
            <a:pPr lvl="1">
              <a:buFont typeface="Wingdings" pitchFamily="2" charset="2"/>
              <a:buNone/>
            </a:pPr>
            <a:endParaRPr lang="en-CA" sz="1800" i="1" dirty="0" smtClean="0">
              <a:latin typeface="Arial Narrow" panose="020B0606020202030204" pitchFamily="34" charset="0"/>
            </a:endParaRPr>
          </a:p>
          <a:p>
            <a:r>
              <a:rPr lang="en-CA" sz="2600" dirty="0" smtClean="0">
                <a:latin typeface="Arial Narrow" panose="020B0606020202030204" pitchFamily="34" charset="0"/>
              </a:rPr>
              <a:t>Bad Example:</a:t>
            </a:r>
          </a:p>
          <a:p>
            <a:pPr lvl="1">
              <a:buFont typeface="Wingdings" pitchFamily="2" charset="2"/>
              <a:buNone/>
            </a:pPr>
            <a:r>
              <a:rPr lang="en-CA" sz="1800" dirty="0" smtClean="0">
                <a:latin typeface="Arial Narrow" panose="020B0606020202030204" pitchFamily="34" charset="0"/>
              </a:rPr>
              <a:t>“I am applying for a position in your company found on your website. I am interested in the position to gain experience and develop my skills. I feel my knowledge and experience directly match the requirements.”</a:t>
            </a:r>
            <a:endParaRPr lang="en-US" sz="1800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328389"/>
            <a:ext cx="5699473" cy="796925"/>
          </a:xfrm>
          <a:effectLst/>
        </p:spPr>
        <p:txBody>
          <a:bodyPr>
            <a:normAutofit fontScale="90000"/>
          </a:bodyPr>
          <a:lstStyle/>
          <a:p>
            <a:r>
              <a:rPr lang="en-CA" b="1" dirty="0"/>
              <a:t>INTRODUCTION</a:t>
            </a:r>
            <a:r>
              <a:rPr lang="en-CA" sz="2900" dirty="0"/>
              <a:t/>
            </a:r>
            <a:br>
              <a:rPr lang="en-CA" sz="2900" dirty="0"/>
            </a:br>
            <a:r>
              <a:rPr lang="en-CA" sz="1900" dirty="0"/>
              <a:t>(1</a:t>
            </a:r>
            <a:r>
              <a:rPr lang="en-CA" sz="1900" baseline="30000" dirty="0"/>
              <a:t>ST</a:t>
            </a:r>
            <a:r>
              <a:rPr lang="en-CA" sz="1900" dirty="0"/>
              <a:t> Paragraph</a:t>
            </a:r>
            <a:r>
              <a:rPr lang="en-CA" sz="1800" dirty="0"/>
              <a:t>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332656" y="1408509"/>
            <a:ext cx="6264696" cy="3024336"/>
          </a:xfrm>
        </p:spPr>
        <p:txBody>
          <a:bodyPr>
            <a:normAutofit lnSpcReduction="10000"/>
          </a:bodyPr>
          <a:lstStyle/>
          <a:p>
            <a:pPr marL="192084" indent="-192084" defTabSz="512753">
              <a:lnSpc>
                <a:spcPct val="90000"/>
              </a:lnSpc>
              <a:buNone/>
            </a:pPr>
            <a:r>
              <a:rPr lang="en-CA" sz="2200" dirty="0" smtClean="0">
                <a:latin typeface="Arial Narrow" panose="020B0606020202030204" pitchFamily="34" charset="0"/>
              </a:rPr>
              <a:t>Discuss what have you gained from your post secondary</a:t>
            </a:r>
          </a:p>
          <a:p>
            <a:pPr marL="192084" indent="-192084" defTabSz="512753">
              <a:lnSpc>
                <a:spcPct val="90000"/>
              </a:lnSpc>
              <a:buNone/>
            </a:pPr>
            <a:r>
              <a:rPr lang="en-CA" sz="2200" dirty="0" smtClean="0">
                <a:latin typeface="Arial Narrow" panose="020B0606020202030204" pitchFamily="34" charset="0"/>
              </a:rPr>
              <a:t>education that qualifies you for the position.  </a:t>
            </a:r>
          </a:p>
          <a:p>
            <a:pPr marL="192084" indent="-192084" defTabSz="512753">
              <a:lnSpc>
                <a:spcPct val="90000"/>
              </a:lnSpc>
              <a:buNone/>
            </a:pPr>
            <a:endParaRPr lang="en-CA" sz="2200" dirty="0">
              <a:latin typeface="Arial Narrow" panose="020B0606020202030204" pitchFamily="34" charset="0"/>
            </a:endParaRPr>
          </a:p>
          <a:p>
            <a:pPr marL="192084" indent="-192084" defTabSz="512753">
              <a:lnSpc>
                <a:spcPct val="90000"/>
              </a:lnSpc>
              <a:buNone/>
            </a:pPr>
            <a:r>
              <a:rPr lang="en-CA" sz="2200" dirty="0" smtClean="0">
                <a:latin typeface="Arial Narrow" panose="020B0606020202030204" pitchFamily="34" charset="0"/>
              </a:rPr>
              <a:t>Provide </a:t>
            </a:r>
            <a:r>
              <a:rPr lang="en-CA" sz="2200" b="1" u="sng" dirty="0" smtClean="0">
                <a:latin typeface="Arial Narrow" panose="020B0606020202030204" pitchFamily="34" charset="0"/>
              </a:rPr>
              <a:t>application</a:t>
            </a:r>
            <a:r>
              <a:rPr lang="en-CA" sz="2200" dirty="0" smtClean="0">
                <a:latin typeface="Arial Narrow" panose="020B0606020202030204" pitchFamily="34" charset="0"/>
              </a:rPr>
              <a:t> of mentioned skills! </a:t>
            </a:r>
            <a:endParaRPr lang="en-CA" sz="2200" dirty="0">
              <a:latin typeface="Arial Narrow" panose="020B0606020202030204" pitchFamily="34" charset="0"/>
            </a:endParaRPr>
          </a:p>
          <a:p>
            <a:pPr marL="415917" lvl="1" indent="-158747" defTabSz="512753">
              <a:lnSpc>
                <a:spcPct val="90000"/>
              </a:lnSpc>
              <a:buNone/>
            </a:pPr>
            <a:endParaRPr lang="en-CA" sz="1200" b="1" dirty="0" smtClean="0">
              <a:latin typeface="Calibri" panose="020F0502020204030204" pitchFamily="34" charset="0"/>
            </a:endParaRPr>
          </a:p>
          <a:p>
            <a:pPr marL="415917" lvl="1" indent="-158747" defTabSz="512753">
              <a:lnSpc>
                <a:spcPct val="90000"/>
              </a:lnSpc>
              <a:buNone/>
            </a:pPr>
            <a:r>
              <a:rPr lang="en-CA" sz="2400" b="1" dirty="0" smtClean="0">
                <a:latin typeface="Calibri" panose="020F0502020204030204" pitchFamily="34" charset="0"/>
              </a:rPr>
              <a:t>Example:</a:t>
            </a:r>
            <a:endParaRPr lang="en-CA" sz="2400" b="1" dirty="0">
              <a:latin typeface="Calibri" panose="020F0502020204030204" pitchFamily="34" charset="0"/>
            </a:endParaRPr>
          </a:p>
          <a:p>
            <a:pPr marL="415917" lvl="1" indent="-158747" defTabSz="512753">
              <a:lnSpc>
                <a:spcPct val="90000"/>
              </a:lnSpc>
              <a:buNone/>
            </a:pPr>
            <a:r>
              <a:rPr lang="en-CA" sz="1800" i="1" dirty="0">
                <a:latin typeface="Calibri" panose="020F0502020204030204" pitchFamily="34" charset="0"/>
              </a:rPr>
              <a:t>“As mentioned, I am currently enrolled in the </a:t>
            </a:r>
            <a:r>
              <a:rPr lang="en-CA" sz="1800" i="1" dirty="0" smtClean="0">
                <a:latin typeface="Calibri" panose="020F0502020204030204" pitchFamily="34" charset="0"/>
              </a:rPr>
              <a:t>Occupational Health &amp; Safety </a:t>
            </a:r>
            <a:r>
              <a:rPr lang="en-CA" sz="1800" i="1" dirty="0">
                <a:latin typeface="Calibri" panose="020F0502020204030204" pitchFamily="34" charset="0"/>
              </a:rPr>
              <a:t>program at Lambton College in </a:t>
            </a:r>
            <a:r>
              <a:rPr lang="en-CA" sz="1800" i="1" dirty="0" smtClean="0">
                <a:latin typeface="Calibri" panose="020F0502020204030204" pitchFamily="34" charset="0"/>
              </a:rPr>
              <a:t>Toronto where I have completed an extensive Risk Management project which focused on identifying hazards around Lambton College’s campus. To identify the hazards, I …….”</a:t>
            </a:r>
            <a:endParaRPr lang="en-CA" sz="1800" i="1" dirty="0">
              <a:latin typeface="Calibri" panose="020F0502020204030204" pitchFamily="34" charset="0"/>
            </a:endParaRPr>
          </a:p>
          <a:p>
            <a:pPr marL="192084" indent="-192084" defTabSz="512753">
              <a:lnSpc>
                <a:spcPct val="90000"/>
              </a:lnSpc>
              <a:buNone/>
            </a:pPr>
            <a:endParaRPr lang="en-CA" sz="1800" b="1" i="1" dirty="0"/>
          </a:p>
          <a:p>
            <a:pPr marL="192084" indent="-192084" defTabSz="512753">
              <a:lnSpc>
                <a:spcPct val="90000"/>
              </a:lnSpc>
            </a:pPr>
            <a:endParaRPr lang="en-US" i="1" dirty="0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656" y="400397"/>
            <a:ext cx="5735265" cy="796925"/>
          </a:xfrm>
        </p:spPr>
        <p:txBody>
          <a:bodyPr>
            <a:normAutofit fontScale="90000"/>
          </a:bodyPr>
          <a:lstStyle/>
          <a:p>
            <a:pPr defTabSz="512753"/>
            <a:r>
              <a:rPr lang="en-CA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EDUCATION</a:t>
            </a:r>
            <a:r>
              <a:rPr lang="en-CA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br>
              <a:rPr lang="en-CA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CA" sz="2000" dirty="0" smtClean="0"/>
              <a:t>(</a:t>
            </a:r>
            <a:r>
              <a:rPr lang="en-CA" sz="2000" dirty="0"/>
              <a:t>2</a:t>
            </a:r>
            <a:r>
              <a:rPr lang="en-CA" sz="2000" baseline="30000" dirty="0"/>
              <a:t>nd</a:t>
            </a:r>
            <a:r>
              <a:rPr lang="en-CA" sz="2000" dirty="0"/>
              <a:t> </a:t>
            </a:r>
            <a:r>
              <a:rPr lang="en-CA" sz="2300" dirty="0"/>
              <a:t>paragraph</a:t>
            </a:r>
            <a:r>
              <a:rPr lang="en-CA" sz="2000" dirty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404664" y="1408509"/>
            <a:ext cx="6048672" cy="3656013"/>
          </a:xfrm>
        </p:spPr>
        <p:txBody>
          <a:bodyPr/>
          <a:lstStyle/>
          <a:p>
            <a:pPr marL="192084" indent="-192084" defTabSz="512753">
              <a:buNone/>
            </a:pPr>
            <a:r>
              <a:rPr lang="en-CA" sz="2200" b="1" dirty="0"/>
              <a:t>	</a:t>
            </a:r>
            <a:r>
              <a:rPr lang="en-CA" dirty="0">
                <a:latin typeface="Arial Narrow" panose="020B0606020202030204" pitchFamily="34" charset="0"/>
              </a:rPr>
              <a:t>What specific experience and skills have you gained from work, volunteering, recreational activities etc. that qualify you for the position?  </a:t>
            </a:r>
          </a:p>
          <a:p>
            <a:pPr marL="192084" indent="-192084" defTabSz="512753">
              <a:buNone/>
            </a:pPr>
            <a:endParaRPr lang="en-CA" sz="700" dirty="0">
              <a:latin typeface="Arial Narrow" panose="020B0606020202030204" pitchFamily="34" charset="0"/>
            </a:endParaRPr>
          </a:p>
          <a:p>
            <a:pPr marL="192084" indent="-192084" defTabSz="512753">
              <a:buNone/>
            </a:pPr>
            <a:endParaRPr lang="en-CA" sz="400" dirty="0">
              <a:latin typeface="Arial Narrow" panose="020B0606020202030204" pitchFamily="34" charset="0"/>
            </a:endParaRPr>
          </a:p>
          <a:p>
            <a:pPr marL="415917" lvl="1" indent="-158747" defTabSz="512753">
              <a:buNone/>
            </a:pPr>
            <a:r>
              <a:rPr lang="en-CA" sz="2400" i="1" dirty="0">
                <a:latin typeface="Arial Narrow" panose="020B0606020202030204" pitchFamily="34" charset="0"/>
              </a:rPr>
              <a:t>“ </a:t>
            </a:r>
            <a:r>
              <a:rPr lang="en-CA" sz="2000" i="1" dirty="0">
                <a:latin typeface="Arial Narrow" panose="020B0606020202030204" pitchFamily="34" charset="0"/>
              </a:rPr>
              <a:t>While working as a </a:t>
            </a:r>
            <a:r>
              <a:rPr lang="en-CA" sz="2000" i="1" dirty="0" smtClean="0">
                <a:latin typeface="Arial Narrow" panose="020B0606020202030204" pitchFamily="34" charset="0"/>
              </a:rPr>
              <a:t>Human Resource Assistant </a:t>
            </a:r>
            <a:r>
              <a:rPr lang="en-CA" sz="2000" i="1" dirty="0">
                <a:latin typeface="Arial Narrow" panose="020B0606020202030204" pitchFamily="34" charset="0"/>
              </a:rPr>
              <a:t>at </a:t>
            </a:r>
            <a:r>
              <a:rPr lang="en-CA" sz="2000" i="1" dirty="0" smtClean="0">
                <a:latin typeface="Arial Narrow" panose="020B0606020202030204" pitchFamily="34" charset="0"/>
              </a:rPr>
              <a:t>ABC Health Group, </a:t>
            </a:r>
            <a:r>
              <a:rPr lang="en-CA" sz="2000" i="1" dirty="0">
                <a:latin typeface="Arial Narrow" panose="020B0606020202030204" pitchFamily="34" charset="0"/>
              </a:rPr>
              <a:t>I developed excellent </a:t>
            </a:r>
            <a:r>
              <a:rPr lang="en-CA" sz="2000" i="1" dirty="0" smtClean="0">
                <a:latin typeface="Arial Narrow" panose="020B0606020202030204" pitchFamily="34" charset="0"/>
              </a:rPr>
              <a:t>analytical and leadership skills as I lead an initiative to identify health and safety training gaps for current employees. Through the initiative I was able to increase employee training satisfaction by 60% over the course of a year.”</a:t>
            </a:r>
            <a:endParaRPr lang="en-US" sz="1600" b="1" i="1" dirty="0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5717232" cy="796925"/>
          </a:xfrm>
        </p:spPr>
        <p:txBody>
          <a:bodyPr>
            <a:normAutofit fontScale="90000"/>
          </a:bodyPr>
          <a:lstStyle/>
          <a:p>
            <a:pPr defTabSz="512753"/>
            <a:r>
              <a:rPr lang="en-CA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EXPERIENCE &amp; SKILLS</a:t>
            </a:r>
            <a:r>
              <a:rPr lang="en-C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C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CA" sz="2300" dirty="0"/>
              <a:t>(3</a:t>
            </a:r>
            <a:r>
              <a:rPr lang="en-CA" sz="2300" baseline="30000" dirty="0"/>
              <a:t>rd</a:t>
            </a:r>
            <a:r>
              <a:rPr lang="en-CA" sz="2300" dirty="0"/>
              <a:t> paragraph)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1120477"/>
            <a:ext cx="5877273" cy="3384376"/>
          </a:xfrm>
        </p:spPr>
        <p:txBody>
          <a:bodyPr>
            <a:normAutofit/>
          </a:bodyPr>
          <a:lstStyle/>
          <a:p>
            <a:pPr marL="192084" indent="-192084" defTabSz="512753"/>
            <a:r>
              <a:rPr lang="en-CA" sz="2400" dirty="0">
                <a:latin typeface="Arial Narrow" panose="020B0606020202030204" pitchFamily="34" charset="0"/>
              </a:rPr>
              <a:t>Provide specific details and </a:t>
            </a:r>
            <a:r>
              <a:rPr lang="en-CA" sz="2400" u="sng" dirty="0">
                <a:latin typeface="Arial Narrow" panose="020B0606020202030204" pitchFamily="34" charset="0"/>
              </a:rPr>
              <a:t>examples</a:t>
            </a:r>
            <a:r>
              <a:rPr lang="en-CA" sz="2400" dirty="0">
                <a:latin typeface="Arial Narrow" panose="020B0606020202030204" pitchFamily="34" charset="0"/>
              </a:rPr>
              <a:t> of your qualifications, training and experience </a:t>
            </a:r>
          </a:p>
          <a:p>
            <a:pPr marL="192084" indent="-192084" defTabSz="512753"/>
            <a:endParaRPr lang="en-CA" sz="1000" dirty="0">
              <a:latin typeface="Arial Narrow" panose="020B0606020202030204" pitchFamily="34" charset="0"/>
            </a:endParaRPr>
          </a:p>
          <a:p>
            <a:pPr marL="192084" indent="-192084" defTabSz="512753"/>
            <a:r>
              <a:rPr lang="en-CA" sz="2400" dirty="0">
                <a:latin typeface="Arial Narrow" panose="020B0606020202030204" pitchFamily="34" charset="0"/>
              </a:rPr>
              <a:t>Include skills you are currently learning in your program</a:t>
            </a:r>
          </a:p>
          <a:p>
            <a:pPr marL="192084" indent="-192084" defTabSz="512753"/>
            <a:endParaRPr lang="en-CA" sz="1400" dirty="0">
              <a:latin typeface="Arial Narrow" panose="020B0606020202030204" pitchFamily="34" charset="0"/>
            </a:endParaRPr>
          </a:p>
          <a:p>
            <a:pPr marL="192084" indent="-192084" defTabSz="512753"/>
            <a:r>
              <a:rPr lang="en-CA" sz="2400" dirty="0">
                <a:latin typeface="Arial Narrow" panose="020B0606020202030204" pitchFamily="34" charset="0"/>
              </a:rPr>
              <a:t>Include specific employment information and skills/accomplishments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256381"/>
            <a:ext cx="5915497" cy="796925"/>
          </a:xfrm>
        </p:spPr>
        <p:txBody>
          <a:bodyPr/>
          <a:lstStyle/>
          <a:p>
            <a:pPr defTabSz="512753"/>
            <a:r>
              <a:rPr lang="en-CA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BE SPECIFIC!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60" y="206965"/>
            <a:ext cx="6571134" cy="853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Service Rep (MasterCard)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DUTIES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SKILLS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Complete required training</a:t>
            </a:r>
          </a:p>
          <a:p>
            <a:r>
              <a:rPr lang="en-US" dirty="0" smtClean="0"/>
              <a:t>Answer incoming calls</a:t>
            </a:r>
          </a:p>
          <a:p>
            <a:r>
              <a:rPr lang="en-US" dirty="0" smtClean="0"/>
              <a:t>Provide customer service</a:t>
            </a:r>
          </a:p>
          <a:p>
            <a:r>
              <a:rPr lang="en-US" dirty="0" smtClean="0"/>
              <a:t>Handle upset/angry customers</a:t>
            </a:r>
          </a:p>
          <a:p>
            <a:r>
              <a:rPr lang="en-US" dirty="0" smtClean="0"/>
              <a:t>Resolve customer account issues</a:t>
            </a:r>
          </a:p>
          <a:p>
            <a:r>
              <a:rPr lang="en-US" dirty="0" smtClean="0"/>
              <a:t>Document interaction with customer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Communication skills</a:t>
            </a:r>
          </a:p>
          <a:p>
            <a:r>
              <a:rPr lang="en-US" dirty="0" smtClean="0"/>
              <a:t>Customer service</a:t>
            </a:r>
          </a:p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Product knowledge</a:t>
            </a:r>
          </a:p>
          <a:p>
            <a:r>
              <a:rPr lang="en-US" dirty="0" smtClean="0"/>
              <a:t>Attention to detail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Computer skills</a:t>
            </a:r>
          </a:p>
          <a:p>
            <a:r>
              <a:rPr lang="en-US" dirty="0" smtClean="0"/>
              <a:t>Teamwork</a:t>
            </a:r>
          </a:p>
          <a:p>
            <a:r>
              <a:rPr lang="en-US" dirty="0" smtClean="0"/>
              <a:t>Company police/quality standards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BECC-0E38-49AD-8AB0-6CDF3A09A3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260648" y="1048469"/>
            <a:ext cx="5750396" cy="337980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>
                <a:latin typeface="Arial Narrow" pitchFamily="34" charset="0"/>
              </a:rPr>
              <a:t>	</a:t>
            </a:r>
            <a:endParaRPr lang="en-CA" dirty="0" smtClean="0">
              <a:latin typeface="Arial Narrow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CA" dirty="0" smtClean="0">
                <a:latin typeface="Arial Narrow" pitchFamily="34" charset="0"/>
              </a:rPr>
              <a:t>Thank </a:t>
            </a:r>
            <a:r>
              <a:rPr lang="en-CA" dirty="0">
                <a:latin typeface="Arial Narrow" panose="020B0606020202030204" pitchFamily="34" charset="0"/>
              </a:rPr>
              <a:t>the reader, request an interview and include </a:t>
            </a:r>
            <a:r>
              <a:rPr lang="en-CA" dirty="0" smtClean="0">
                <a:latin typeface="Arial Narrow" panose="020B0606020202030204" pitchFamily="34" charset="0"/>
              </a:rPr>
              <a:t>contact information. You should also include the position and reference the company again. </a:t>
            </a:r>
          </a:p>
          <a:p>
            <a:pPr>
              <a:buFont typeface="Wingdings" pitchFamily="2" charset="2"/>
              <a:buNone/>
            </a:pPr>
            <a:endParaRPr lang="en-CA" dirty="0">
              <a:latin typeface="Arial Narrow" panose="020B060602020203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CA" sz="2000" i="1" dirty="0">
                <a:latin typeface="Arial Narrow" panose="020B0606020202030204" pitchFamily="34" charset="0"/>
              </a:rPr>
              <a:t>“Thank you for reviewing my resume. </a:t>
            </a:r>
            <a:r>
              <a:rPr lang="en-CA" sz="2000" i="1" dirty="0" smtClean="0">
                <a:latin typeface="Arial Narrow" panose="020B0606020202030204" pitchFamily="34" charset="0"/>
              </a:rPr>
              <a:t>I </a:t>
            </a:r>
            <a:r>
              <a:rPr lang="en-CA" sz="2000" i="1" dirty="0">
                <a:latin typeface="Arial Narrow" panose="020B0606020202030204" pitchFamily="34" charset="0"/>
              </a:rPr>
              <a:t>look forward to further discussion of my qualifications in person. I can be reached at 519 555 2222 or by email at _______ to schedule </a:t>
            </a:r>
            <a:r>
              <a:rPr lang="en-CA" sz="2000" i="1" dirty="0" smtClean="0">
                <a:latin typeface="Arial Narrow" panose="020B0606020202030204" pitchFamily="34" charset="0"/>
              </a:rPr>
              <a:t>an interview</a:t>
            </a:r>
            <a:r>
              <a:rPr lang="en-CA" sz="2000" i="1" dirty="0">
                <a:latin typeface="Arial Narrow" panose="020B0606020202030204" pitchFamily="34" charset="0"/>
              </a:rPr>
              <a:t>.”</a:t>
            </a:r>
            <a:endParaRPr lang="en-US" sz="2000" i="1" dirty="0">
              <a:latin typeface="Arial Narrow" panose="020B060602020203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4889128" cy="796925"/>
          </a:xfrm>
        </p:spPr>
        <p:txBody>
          <a:bodyPr>
            <a:normAutofit/>
          </a:bodyPr>
          <a:lstStyle/>
          <a:p>
            <a:r>
              <a:rPr lang="en-CA" sz="3700" dirty="0" smtClean="0">
                <a:effectLst/>
                <a:latin typeface="Arial Narrow" pitchFamily="34" charset="0"/>
              </a:rPr>
              <a:t>CLOSING</a:t>
            </a:r>
            <a:r>
              <a:rPr lang="en-CA" dirty="0">
                <a:effectLst/>
                <a:latin typeface="Arial Narrow" pitchFamily="34" charset="0"/>
              </a:rPr>
              <a:t> </a:t>
            </a:r>
            <a:r>
              <a:rPr lang="en-CA" dirty="0" smtClean="0">
                <a:effectLst/>
                <a:latin typeface="Arial Narrow" pitchFamily="34" charset="0"/>
              </a:rPr>
              <a:t>- </a:t>
            </a:r>
            <a:r>
              <a:rPr lang="en-CA" sz="2100" dirty="0" smtClean="0">
                <a:effectLst/>
                <a:latin typeface="Arial Narrow" pitchFamily="34" charset="0"/>
              </a:rPr>
              <a:t>(4</a:t>
            </a:r>
            <a:r>
              <a:rPr lang="en-CA" sz="2100" baseline="30000" dirty="0" smtClean="0">
                <a:effectLst/>
                <a:latin typeface="Arial Narrow" pitchFamily="34" charset="0"/>
              </a:rPr>
              <a:t>TH</a:t>
            </a:r>
            <a:r>
              <a:rPr lang="en-CA" sz="2100" dirty="0" smtClean="0">
                <a:effectLst/>
                <a:latin typeface="Arial Narrow" pitchFamily="34" charset="0"/>
              </a:rPr>
              <a:t> </a:t>
            </a:r>
            <a:r>
              <a:rPr lang="en-CA" sz="2100" dirty="0">
                <a:effectLst/>
                <a:latin typeface="Arial Narrow" pitchFamily="34" charset="0"/>
              </a:rPr>
              <a:t>Paragraph)</a:t>
            </a:r>
            <a:endParaRPr lang="en-US" sz="2100" dirty="0"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BC936A7-6D19-427E-A1E4-FB3FF8844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184373"/>
            <a:ext cx="5328592" cy="473714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BE7301-5A20-45AC-AAAA-46F555CE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27A518A-12C2-4A1C-B26F-0361ADCA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54" y="976461"/>
            <a:ext cx="6172200" cy="3379805"/>
          </a:xfrm>
        </p:spPr>
        <p:txBody>
          <a:bodyPr>
            <a:noAutofit/>
          </a:bodyPr>
          <a:lstStyle/>
          <a:p>
            <a:pPr lvl="1"/>
            <a:r>
              <a:rPr lang="en-CA" sz="1800" dirty="0">
                <a:latin typeface="Arial Narrow" panose="020B0606020202030204" pitchFamily="34" charset="0"/>
              </a:rPr>
              <a:t>Professional email account- do not use Lambton email</a:t>
            </a:r>
            <a:br>
              <a:rPr lang="en-CA" sz="1800" dirty="0">
                <a:latin typeface="Arial Narrow" panose="020B0606020202030204" pitchFamily="34" charset="0"/>
              </a:rPr>
            </a:br>
            <a:endParaRPr lang="en-CA" sz="1800" dirty="0">
              <a:latin typeface="Arial Narrow" panose="020B0606020202030204" pitchFamily="34" charset="0"/>
            </a:endParaRPr>
          </a:p>
          <a:p>
            <a:pPr lvl="1"/>
            <a:r>
              <a:rPr lang="en-CA" sz="1800" dirty="0">
                <a:latin typeface="Arial Narrow" panose="020B0606020202030204" pitchFamily="34" charset="0"/>
              </a:rPr>
              <a:t>Keep it </a:t>
            </a:r>
            <a:r>
              <a:rPr lang="en-CA" sz="1800" dirty="0" smtClean="0">
                <a:latin typeface="Arial Narrow" panose="020B0606020202030204" pitchFamily="34" charset="0"/>
              </a:rPr>
              <a:t>Brief - </a:t>
            </a:r>
            <a:r>
              <a:rPr lang="en-CA" sz="1800" dirty="0">
                <a:latin typeface="Arial Narrow" panose="020B0606020202030204" pitchFamily="34" charset="0"/>
              </a:rPr>
              <a:t>straight to the point</a:t>
            </a:r>
          </a:p>
          <a:p>
            <a:pPr lvl="1"/>
            <a:endParaRPr lang="en-CA" sz="1800" dirty="0">
              <a:latin typeface="Arial Narrow" panose="020B0606020202030204" pitchFamily="34" charset="0"/>
            </a:endParaRPr>
          </a:p>
          <a:p>
            <a:pPr lvl="1"/>
            <a:r>
              <a:rPr lang="en-CA" sz="1800" dirty="0">
                <a:latin typeface="Arial Narrow" panose="020B0606020202030204" pitchFamily="34" charset="0"/>
              </a:rPr>
              <a:t>Clear subject </a:t>
            </a:r>
            <a:r>
              <a:rPr lang="en-CA" sz="1800" dirty="0" smtClean="0">
                <a:latin typeface="Arial Narrow" panose="020B0606020202030204" pitchFamily="34" charset="0"/>
              </a:rPr>
              <a:t>line - </a:t>
            </a:r>
            <a:r>
              <a:rPr lang="en-CA" sz="1800" dirty="0">
                <a:latin typeface="Arial Narrow" panose="020B0606020202030204" pitchFamily="34" charset="0"/>
              </a:rPr>
              <a:t>state position</a:t>
            </a:r>
          </a:p>
          <a:p>
            <a:pPr lvl="3"/>
            <a:r>
              <a:rPr lang="en-CA" dirty="0" err="1">
                <a:latin typeface="Arial Narrow" panose="020B0606020202030204" pitchFamily="34" charset="0"/>
              </a:rPr>
              <a:t>Ie</a:t>
            </a:r>
            <a:r>
              <a:rPr lang="en-CA" dirty="0">
                <a:latin typeface="Arial Narrow" panose="020B0606020202030204" pitchFamily="34" charset="0"/>
              </a:rPr>
              <a:t>- Subject Line: </a:t>
            </a:r>
            <a:r>
              <a:rPr lang="en-CA" dirty="0" smtClean="0">
                <a:latin typeface="Arial Narrow" panose="020B0606020202030204" pitchFamily="34" charset="0"/>
              </a:rPr>
              <a:t>Health &amp; Safety Intern #12345 (position ID Number) </a:t>
            </a:r>
            <a:endParaRPr lang="en-CA" dirty="0">
              <a:latin typeface="Arial Narrow" panose="020B0606020202030204" pitchFamily="34" charset="0"/>
            </a:endParaRPr>
          </a:p>
          <a:p>
            <a:pPr lvl="1"/>
            <a:endParaRPr lang="en-CA" sz="1800" dirty="0">
              <a:latin typeface="Arial Narrow" panose="020B0606020202030204" pitchFamily="34" charset="0"/>
            </a:endParaRPr>
          </a:p>
          <a:p>
            <a:pPr lvl="1"/>
            <a:r>
              <a:rPr lang="en-CA" sz="1800" dirty="0">
                <a:latin typeface="Arial Narrow" panose="020B0606020202030204" pitchFamily="34" charset="0"/>
              </a:rPr>
              <a:t>Salutation: </a:t>
            </a:r>
          </a:p>
          <a:p>
            <a:pPr lvl="2"/>
            <a:r>
              <a:rPr lang="en-CA" dirty="0">
                <a:latin typeface="Arial Narrow" panose="020B0606020202030204" pitchFamily="34" charset="0"/>
              </a:rPr>
              <a:t>avoid Hello, Greetings, Good Morning</a:t>
            </a:r>
          </a:p>
          <a:p>
            <a:pPr lvl="2"/>
            <a:r>
              <a:rPr lang="en-CA" dirty="0">
                <a:latin typeface="Arial Narrow" panose="020B0606020202030204" pitchFamily="34" charset="0"/>
              </a:rPr>
              <a:t>Use formal greeting </a:t>
            </a:r>
            <a:r>
              <a:rPr lang="en-CA" dirty="0" smtClean="0">
                <a:latin typeface="Arial Narrow" panose="020B0606020202030204" pitchFamily="34" charset="0"/>
              </a:rPr>
              <a:t>i.e.- </a:t>
            </a:r>
            <a:r>
              <a:rPr lang="en-CA" dirty="0">
                <a:latin typeface="Arial Narrow" panose="020B0606020202030204" pitchFamily="34" charset="0"/>
              </a:rPr>
              <a:t>Dear Joe Smith, (first AND last name</a:t>
            </a:r>
            <a:r>
              <a:rPr lang="en-CA" dirty="0" smtClean="0">
                <a:latin typeface="Arial Narrow" panose="020B0606020202030204" pitchFamily="34" charset="0"/>
              </a:rPr>
              <a:t>) or Dear Mr. Smith</a:t>
            </a:r>
            <a:endParaRPr lang="en-CA" dirty="0">
              <a:latin typeface="Arial Narrow" panose="020B0606020202030204" pitchFamily="34" charset="0"/>
            </a:endParaRPr>
          </a:p>
          <a:p>
            <a:pPr lvl="2"/>
            <a:endParaRPr lang="en-US" sz="950" dirty="0"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57DDE0-F708-4A59-BB99-E9105D24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9446212-3838-43AD-9DB4-74E614CE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Email</a:t>
            </a:r>
            <a:r>
              <a:rPr lang="en-US" sz="3600" dirty="0"/>
              <a:t> </a:t>
            </a:r>
            <a:r>
              <a:rPr lang="en-US" sz="3200" dirty="0"/>
              <a:t>Etiquette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226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Body of Email: </a:t>
            </a:r>
          </a:p>
          <a:p>
            <a:pPr lvl="1"/>
            <a:r>
              <a:rPr lang="en-CA" dirty="0"/>
              <a:t>State purpose of email, why are you writing?</a:t>
            </a:r>
            <a:br>
              <a:rPr lang="en-CA" dirty="0"/>
            </a:br>
            <a:endParaRPr lang="en-CA" dirty="0"/>
          </a:p>
          <a:p>
            <a:r>
              <a:rPr lang="en-CA" dirty="0"/>
              <a:t>Include Signature</a:t>
            </a:r>
          </a:p>
          <a:p>
            <a:endParaRPr lang="en-CA" dirty="0" smtClean="0"/>
          </a:p>
          <a:p>
            <a:r>
              <a:rPr lang="en-CA" dirty="0" smtClean="0"/>
              <a:t>First Name / Last Name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Email </a:t>
            </a:r>
            <a:r>
              <a:rPr lang="en-CA" dirty="0" smtClean="0"/>
              <a:t>Address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Cell Phone</a:t>
            </a:r>
            <a:br>
              <a:rPr lang="en-CA" dirty="0"/>
            </a:br>
            <a:r>
              <a:rPr lang="en-CA" dirty="0"/>
              <a:t>LinkedIn Profile (Optional</a:t>
            </a:r>
            <a:r>
              <a:rPr lang="en-CA" dirty="0" smtClean="0"/>
              <a:t>)</a:t>
            </a:r>
          </a:p>
          <a:p>
            <a:pPr marL="82142" indent="0">
              <a:buNone/>
            </a:pPr>
            <a:endParaRPr lang="en-CA" dirty="0"/>
          </a:p>
          <a:p>
            <a:r>
              <a:rPr lang="en-CA" dirty="0" smtClean="0"/>
              <a:t>PROOFREAD / Attach all necessary documents! 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Send copy of email to yourself FIRST as test run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Email</a:t>
            </a:r>
            <a:r>
              <a:rPr lang="en-US" sz="3200" dirty="0"/>
              <a:t> </a:t>
            </a:r>
            <a:r>
              <a:rPr lang="en-US" sz="2800" dirty="0" smtClean="0"/>
              <a:t>Etiquette </a:t>
            </a:r>
            <a:r>
              <a:rPr lang="en-US" sz="2800" dirty="0" err="1" smtClean="0"/>
              <a:t>Cont</a:t>
            </a:r>
            <a:r>
              <a:rPr lang="en-US" sz="2800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9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82FD35-7F49-427B-8A9D-693DDD983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571" y="1192485"/>
            <a:ext cx="6172200" cy="33843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DA6069-FDB8-4899-A47E-5DE2DC4D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2F70F2B-8D23-413A-A659-92A9BDC0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Email Etiquette- bad example	</a:t>
            </a:r>
          </a:p>
        </p:txBody>
      </p:sp>
    </p:spTree>
    <p:extLst>
      <p:ext uri="{BB962C8B-B14F-4D97-AF65-F5344CB8AC3E}">
        <p14:creationId xmlns:p14="http://schemas.microsoft.com/office/powerpoint/2010/main" val="46291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71E7B5A-7BB9-4AD9-AEE2-A6CBC12B3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2887"/>
            <a:ext cx="6769233" cy="24659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0B5DC0F-B955-4751-BFED-FE6FBBF7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2B84405-B9E4-4C32-91A0-0C33B1C5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Email Etiquette- bad example	</a:t>
            </a:r>
          </a:p>
        </p:txBody>
      </p:sp>
    </p:spTree>
    <p:extLst>
      <p:ext uri="{BB962C8B-B14F-4D97-AF65-F5344CB8AC3E}">
        <p14:creationId xmlns:p14="http://schemas.microsoft.com/office/powerpoint/2010/main" val="23168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058634"/>
            <a:ext cx="6326460" cy="3518227"/>
          </a:xfrm>
        </p:spPr>
        <p:txBody>
          <a:bodyPr>
            <a:normAutofit fontScale="92500" lnSpcReduction="20000"/>
          </a:bodyPr>
          <a:lstStyle/>
          <a:p>
            <a:pPr marL="82142" indent="0">
              <a:buNone/>
            </a:pPr>
            <a:r>
              <a:rPr lang="en-US" b="1" dirty="0" smtClean="0">
                <a:latin typeface="Arial Narrow" panose="020B0606020202030204" pitchFamily="34" charset="0"/>
              </a:rPr>
              <a:t>The Benefit of Volunteering – Read: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  <a:hlinkClick r:id="rId2"/>
              </a:rPr>
              <a:t>http</a:t>
            </a:r>
            <a:r>
              <a:rPr lang="en-US" dirty="0">
                <a:latin typeface="Arial Narrow" panose="020B0606020202030204" pitchFamily="34" charset="0"/>
                <a:hlinkClick r:id="rId2"/>
              </a:rPr>
              <a:t>://</a:t>
            </a:r>
            <a:r>
              <a:rPr lang="en-US" dirty="0" smtClean="0">
                <a:latin typeface="Arial Narrow" panose="020B0606020202030204" pitchFamily="34" charset="0"/>
                <a:hlinkClick r:id="rId2"/>
              </a:rPr>
              <a:t>idealistcareers.org/5-ways-volunteering-can-help-job-career/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endParaRPr lang="en-US" dirty="0" smtClean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Networking – Read:</a:t>
            </a:r>
          </a:p>
          <a:p>
            <a:pPr lvl="1"/>
            <a:r>
              <a:rPr lang="en-US" dirty="0">
                <a:latin typeface="Arial Narrow" panose="020B0606020202030204" pitchFamily="34" charset="0"/>
                <a:hlinkClick r:id="rId3"/>
              </a:rPr>
              <a:t>https://www.livecareer.com/quintessential/networking-dos-donts</a:t>
            </a:r>
            <a:endParaRPr lang="en-US" dirty="0">
              <a:latin typeface="Arial Narrow" panose="020B0606020202030204" pitchFamily="34" charset="0"/>
            </a:endParaRPr>
          </a:p>
          <a:p>
            <a:pPr marL="102678" indent="0">
              <a:buNone/>
            </a:pPr>
            <a:endParaRPr lang="en-US" b="1" dirty="0" smtClean="0">
              <a:latin typeface="Arial Narrow" panose="020B0606020202030204" pitchFamily="34" charset="0"/>
            </a:endParaRPr>
          </a:p>
          <a:p>
            <a:pPr marL="102678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Submit </a:t>
            </a:r>
            <a:r>
              <a:rPr lang="en-US" sz="1800" dirty="0">
                <a:latin typeface="Arial Narrow" panose="020B0606020202030204" pitchFamily="34" charset="0"/>
              </a:rPr>
              <a:t>(word count: </a:t>
            </a:r>
            <a:r>
              <a:rPr lang="en-US" sz="1800" dirty="0" smtClean="0">
                <a:latin typeface="Arial Narrow" panose="020B0606020202030204" pitchFamily="34" charset="0"/>
              </a:rPr>
              <a:t>200): </a:t>
            </a:r>
            <a:r>
              <a:rPr lang="en-US" sz="1800" dirty="0" smtClean="0">
                <a:latin typeface="Arial Narrow" panose="020B0606020202030204" pitchFamily="34" charset="0"/>
              </a:rPr>
              <a:t>Discuss your own personal volunteer experiences and reasons why you do volunteer or reasons why you do not volunteer</a:t>
            </a:r>
            <a:endParaRPr lang="en-US" dirty="0" smtClean="0">
              <a:latin typeface="Arial Narrow" panose="020B0606020202030204" pitchFamily="34" charset="0"/>
            </a:endParaRPr>
          </a:p>
          <a:p>
            <a:pPr marL="102678" indent="0">
              <a:buNone/>
            </a:pPr>
            <a:endParaRPr lang="en-US" b="1" dirty="0" smtClean="0">
              <a:latin typeface="Arial Narrow" panose="020B0606020202030204" pitchFamily="34" charset="0"/>
            </a:endParaRPr>
          </a:p>
          <a:p>
            <a:pPr marL="102678" indent="0">
              <a:buNone/>
            </a:pPr>
            <a:r>
              <a:rPr lang="en-US" b="1" dirty="0" smtClean="0">
                <a:latin typeface="Arial Narrow" panose="020B0606020202030204" pitchFamily="34" charset="0"/>
              </a:rPr>
              <a:t>Submit</a:t>
            </a:r>
            <a:r>
              <a:rPr lang="en-US" b="1" dirty="0" smtClean="0">
                <a:latin typeface="Arial Narrow" panose="020B0606020202030204" pitchFamily="34" charset="0"/>
              </a:rPr>
              <a:t>: </a:t>
            </a:r>
            <a:r>
              <a:rPr lang="en-US" sz="1800" dirty="0" smtClean="0">
                <a:latin typeface="Arial Narrow" panose="020B0606020202030204" pitchFamily="34" charset="0"/>
              </a:rPr>
              <a:t>Identify 3 different potential</a:t>
            </a:r>
            <a:r>
              <a:rPr lang="en-US" sz="1800" b="1" dirty="0" smtClean="0">
                <a:latin typeface="Arial Narrow" panose="020B0606020202030204" pitchFamily="34" charset="0"/>
              </a:rPr>
              <a:t> </a:t>
            </a:r>
            <a:r>
              <a:rPr lang="en-US" sz="1800" dirty="0" smtClean="0">
                <a:latin typeface="Arial Narrow" panose="020B0606020202030204" pitchFamily="34" charset="0"/>
              </a:rPr>
              <a:t>networking opportunities</a:t>
            </a:r>
          </a:p>
          <a:p>
            <a:pPr marL="637243" lvl="1" indent="-342900"/>
            <a:r>
              <a:rPr lang="en-US" sz="1500" dirty="0">
                <a:latin typeface="Arial Narrow" panose="020B0606020202030204" pitchFamily="34" charset="0"/>
              </a:rPr>
              <a:t>U</a:t>
            </a:r>
            <a:r>
              <a:rPr lang="en-US" sz="1500" dirty="0" smtClean="0">
                <a:latin typeface="Arial Narrow" panose="020B0606020202030204" pitchFamily="34" charset="0"/>
              </a:rPr>
              <a:t>pcoming Toronto networking opportunities – dates, times and locations</a:t>
            </a:r>
          </a:p>
          <a:p>
            <a:pPr marL="637243" lvl="1" indent="-342900"/>
            <a:endParaRPr lang="en-US" sz="1500" dirty="0" smtClean="0">
              <a:latin typeface="Arial Narrow" panose="020B0606020202030204" pitchFamily="34" charset="0"/>
            </a:endParaRPr>
          </a:p>
          <a:p>
            <a:pPr marL="102678" indent="0" algn="ctr">
              <a:buNone/>
            </a:pPr>
            <a:r>
              <a:rPr lang="en-US" sz="1800" b="1" i="1" dirty="0" smtClean="0">
                <a:latin typeface="Arial Narrow" panose="020B0606020202030204" pitchFamily="34" charset="0"/>
              </a:rPr>
              <a:t>Submit both in </a:t>
            </a:r>
            <a:r>
              <a:rPr lang="en-US" sz="1800" b="1" i="1" dirty="0">
                <a:latin typeface="Arial Narrow" panose="020B0606020202030204" pitchFamily="34" charset="0"/>
              </a:rPr>
              <a:t>one (1) PDF or MS Office f</a:t>
            </a:r>
            <a:r>
              <a:rPr lang="en-US" sz="1800" b="1" i="1" dirty="0" smtClean="0">
                <a:latin typeface="Arial Narrow" panose="020B0606020202030204" pitchFamily="34" charset="0"/>
              </a:rPr>
              <a:t>ile</a:t>
            </a:r>
            <a:endParaRPr lang="en-US" sz="1800" dirty="0" smtClean="0">
              <a:latin typeface="Arial Narrow" panose="020B0606020202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#5 – Online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904453"/>
            <a:ext cx="6172200" cy="3771794"/>
          </a:xfrm>
        </p:spPr>
        <p:txBody>
          <a:bodyPr>
            <a:normAutofit/>
          </a:bodyPr>
          <a:lstStyle/>
          <a:p>
            <a:r>
              <a:rPr lang="en-CA" sz="1400" dirty="0"/>
              <a:t>Communicate </a:t>
            </a:r>
            <a:r>
              <a:rPr lang="en-CA" sz="1400" dirty="0" smtClean="0"/>
              <a:t>products and </a:t>
            </a:r>
            <a:r>
              <a:rPr lang="en-CA" sz="1400" dirty="0"/>
              <a:t>provide above average customer service to new and existing customers </a:t>
            </a:r>
            <a:endParaRPr lang="en-CA" sz="1400" dirty="0" smtClean="0"/>
          </a:p>
          <a:p>
            <a:pPr marL="82142" indent="0">
              <a:buNone/>
            </a:pPr>
            <a:endParaRPr lang="en-CA" sz="1400" dirty="0" smtClean="0"/>
          </a:p>
          <a:p>
            <a:r>
              <a:rPr lang="en-CA" sz="1400" dirty="0" smtClean="0"/>
              <a:t>Address </a:t>
            </a:r>
            <a:r>
              <a:rPr lang="en-CA" sz="1400" dirty="0"/>
              <a:t>customer service inquires in a timely and professional </a:t>
            </a:r>
            <a:r>
              <a:rPr lang="en-CA" sz="1400" dirty="0" smtClean="0"/>
              <a:t>fashion ensuring accurate information is being communicated</a:t>
            </a:r>
          </a:p>
          <a:p>
            <a:pPr marL="82142" indent="0">
              <a:buNone/>
            </a:pPr>
            <a:endParaRPr lang="en-CA" sz="1400" dirty="0"/>
          </a:p>
          <a:p>
            <a:r>
              <a:rPr lang="en-CA" sz="1400" dirty="0" smtClean="0"/>
              <a:t>Made </a:t>
            </a:r>
            <a:r>
              <a:rPr lang="en-CA" sz="1400" dirty="0"/>
              <a:t>rational procedure exceptions to accommodate unusual customer requests to ensure customer satisfaction, following </a:t>
            </a:r>
            <a:r>
              <a:rPr lang="en-CA" sz="1400" dirty="0" smtClean="0"/>
              <a:t>all company policies and procedures </a:t>
            </a:r>
          </a:p>
          <a:p>
            <a:endParaRPr lang="en-CA" sz="1400" dirty="0"/>
          </a:p>
          <a:p>
            <a:r>
              <a:rPr lang="en-CA" sz="1400" dirty="0"/>
              <a:t>Achieved customer satisfaction rating of 95% </a:t>
            </a:r>
            <a:r>
              <a:rPr lang="en-CA" sz="1400" dirty="0" smtClean="0"/>
              <a:t>for six </a:t>
            </a:r>
            <a:r>
              <a:rPr lang="en-CA" sz="1400" dirty="0"/>
              <a:t>consecutive months, exceeding corporate </a:t>
            </a:r>
            <a:r>
              <a:rPr lang="en-CA" sz="1400" dirty="0" smtClean="0"/>
              <a:t>targets by 10%</a:t>
            </a:r>
          </a:p>
          <a:p>
            <a:pPr marL="82142" indent="0">
              <a:buNone/>
            </a:pPr>
            <a:endParaRPr lang="en-CA" sz="1400" dirty="0"/>
          </a:p>
          <a:p>
            <a:r>
              <a:rPr lang="en-CA" sz="1400" dirty="0"/>
              <a:t>Participated in team meetings and engaged in corporate social/team building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4331" y="-12776"/>
            <a:ext cx="5976937" cy="4722812"/>
          </a:xfrm>
        </p:spPr>
        <p:txBody>
          <a:bodyPr>
            <a:normAutofit/>
          </a:bodyPr>
          <a:lstStyle/>
          <a:p>
            <a:pPr marL="352418" indent="-352418">
              <a:buNone/>
            </a:pPr>
            <a:endParaRPr lang="en-US" sz="3600" b="1" dirty="0">
              <a:solidFill>
                <a:srgbClr val="000000"/>
              </a:solidFill>
            </a:endParaRPr>
          </a:p>
          <a:p>
            <a:pPr marL="352418" indent="-352418">
              <a:buNone/>
            </a:pPr>
            <a:r>
              <a:rPr lang="en-US" sz="3000" b="1" dirty="0" smtClean="0">
                <a:solidFill>
                  <a:srgbClr val="000000"/>
                </a:solidFill>
              </a:rPr>
              <a:t>EXPERIENCE: Example</a:t>
            </a:r>
            <a:endParaRPr lang="en-US" sz="1200" b="1" dirty="0">
              <a:solidFill>
                <a:srgbClr val="000000"/>
              </a:solidFill>
            </a:endParaRPr>
          </a:p>
          <a:p>
            <a:pPr marL="352418" indent="-352418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Customer Service Representative 		</a:t>
            </a: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                        2015  </a:t>
            </a: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– 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 2016</a:t>
            </a:r>
          </a:p>
          <a:p>
            <a:pPr marL="352418" indent="-352418">
              <a:buNone/>
            </a:pPr>
            <a:r>
              <a:rPr lang="en-CA" sz="1500" dirty="0" err="1" smtClean="0">
                <a:solidFill>
                  <a:srgbClr val="000000"/>
                </a:solidFill>
                <a:latin typeface="Arial Narrow" pitchFamily="34" charset="0"/>
              </a:rPr>
              <a:t>Mastercard</a:t>
            </a:r>
            <a:r>
              <a:rPr lang="en-CA" sz="1500" dirty="0" smtClean="0">
                <a:solidFill>
                  <a:srgbClr val="000000"/>
                </a:solidFill>
                <a:latin typeface="Arial Narrow" pitchFamily="34" charset="0"/>
              </a:rPr>
              <a:t>, Toronto ON</a:t>
            </a:r>
          </a:p>
          <a:p>
            <a:r>
              <a:rPr lang="en-CA" sz="1200" dirty="0"/>
              <a:t>Communicate products and provide above average customer service to new and existing customers </a:t>
            </a:r>
          </a:p>
          <a:p>
            <a:pPr marL="82142" indent="0">
              <a:buNone/>
            </a:pPr>
            <a:endParaRPr lang="en-CA" sz="400" dirty="0"/>
          </a:p>
          <a:p>
            <a:r>
              <a:rPr lang="en-CA" sz="1200" dirty="0"/>
              <a:t>Address customer service inquires in a timely and professional fashion ensuring accurate information is being communicated</a:t>
            </a:r>
          </a:p>
          <a:p>
            <a:pPr marL="82142" indent="0">
              <a:buNone/>
            </a:pPr>
            <a:endParaRPr lang="en-CA" sz="400" dirty="0"/>
          </a:p>
          <a:p>
            <a:r>
              <a:rPr lang="en-CA" sz="1200" dirty="0"/>
              <a:t>Made rational procedure exceptions to accommodate unusual customer requests to ensure customer satisfaction, following all company policies and procedures </a:t>
            </a:r>
          </a:p>
          <a:p>
            <a:endParaRPr lang="en-CA" sz="400" dirty="0"/>
          </a:p>
          <a:p>
            <a:r>
              <a:rPr lang="en-CA" sz="1200" dirty="0"/>
              <a:t>Achieved customer satisfaction rating of 95% for six consecutive months, exceeding corporate targets by 10%</a:t>
            </a:r>
          </a:p>
          <a:p>
            <a:pPr marL="82142" indent="0">
              <a:buNone/>
            </a:pPr>
            <a:endParaRPr lang="en-CA" sz="300" dirty="0"/>
          </a:p>
          <a:p>
            <a:r>
              <a:rPr lang="en-CA" sz="1200" dirty="0"/>
              <a:t>Participated in team meetings and engaged in corporate social/team building events</a:t>
            </a:r>
          </a:p>
          <a:p>
            <a:pPr marL="477415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191665" lvl="1" indent="0">
              <a:buClr>
                <a:srgbClr val="000000"/>
              </a:buClr>
              <a:buNone/>
            </a:pPr>
            <a:endParaRPr lang="en-US" sz="1500" b="1" dirty="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198438"/>
            <a:ext cx="6400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38" tIns="45719" rIns="91438" bIns="457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4704" y="1128887"/>
            <a:ext cx="52565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Formula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Accomplishment Statements:</a:t>
            </a:r>
          </a:p>
          <a:p>
            <a:endParaRPr lang="en-CA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Verb + Task + Result</a:t>
            </a:r>
          </a:p>
          <a:p>
            <a:pPr algn="ctr"/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Accomplishment Statements = bullet points </a:t>
            </a: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that go under Relevant Projects, Work Experience, Other Experience, Volunteer Experience, and sometimes Education  </a:t>
            </a:r>
          </a:p>
          <a:p>
            <a:pPr algn="ctr"/>
            <a:endParaRPr lang="en-C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664" y="328389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ACCOMPLISHMENT STATEMENTS</a:t>
            </a:r>
            <a:endParaRPr lang="en-CA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904453"/>
            <a:ext cx="6416874" cy="40324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arrow" panose="020B0606020202030204" pitchFamily="34" charset="0"/>
                <a:hlinkClick r:id="rId3"/>
              </a:rPr>
              <a:t>https://lambton.optimalresume.com</a:t>
            </a:r>
            <a:r>
              <a:rPr lang="en-US" dirty="0" smtClean="0">
                <a:latin typeface="Arial Narrow" panose="020B0606020202030204" pitchFamily="34" charset="0"/>
                <a:hlinkClick r:id="rId3"/>
              </a:rPr>
              <a:t>/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Accomplishment statements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Many, many resources online re: statements!</a:t>
            </a:r>
          </a:p>
          <a:p>
            <a:pPr lvl="1"/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Trained new employees </a:t>
            </a:r>
            <a:r>
              <a:rPr lang="en-US" sz="1500" dirty="0" smtClean="0">
                <a:latin typeface="Arial Narrow" panose="020B0606020202030204" pitchFamily="34" charset="0"/>
              </a:rPr>
              <a:t>(good idea to start/ need to make into Statements)</a:t>
            </a:r>
          </a:p>
          <a:p>
            <a:pPr lvl="2"/>
            <a:r>
              <a:rPr lang="en-US" dirty="0" smtClean="0">
                <a:latin typeface="Arial Narrow" panose="020B0606020202030204" pitchFamily="34" charset="0"/>
              </a:rPr>
              <a:t>Trained new employees resulting in increased customer satisfaction</a:t>
            </a:r>
          </a:p>
          <a:p>
            <a:pPr lvl="2"/>
            <a:r>
              <a:rPr lang="en-US" dirty="0" smtClean="0">
                <a:latin typeface="Arial Narrow" panose="020B0606020202030204" pitchFamily="34" charset="0"/>
              </a:rPr>
              <a:t>Trained more than 15 new employees over a 12 month period</a:t>
            </a:r>
          </a:p>
          <a:p>
            <a:pPr lvl="2"/>
            <a:r>
              <a:rPr lang="en-US" b="1" dirty="0" smtClean="0">
                <a:latin typeface="Arial Narrow" panose="020B0606020202030204" pitchFamily="34" charset="0"/>
              </a:rPr>
              <a:t>Trained 15+ new employees over a 12 month period resulting in a 25% increase in customer satisfaction</a:t>
            </a:r>
          </a:p>
          <a:p>
            <a:pPr marL="472319" lvl="2" indent="0" algn="ctr">
              <a:buNone/>
            </a:pPr>
            <a:r>
              <a:rPr lang="en-US" b="1" dirty="0" smtClean="0">
                <a:latin typeface="Arial Narrow" panose="020B0606020202030204" pitchFamily="34" charset="0"/>
              </a:rPr>
              <a:t>OR </a:t>
            </a:r>
          </a:p>
          <a:p>
            <a:pPr lvl="2"/>
            <a:r>
              <a:rPr lang="en-US" b="1" dirty="0" smtClean="0">
                <a:latin typeface="Arial Narrow" panose="020B0606020202030204" pitchFamily="34" charset="0"/>
              </a:rPr>
              <a:t>Increased customer satisfaction by 25% through effectively training 15+ new employees over 1 year</a:t>
            </a:r>
          </a:p>
          <a:p>
            <a:pPr lvl="2" algn="ctr"/>
            <a:endParaRPr lang="en-US" b="1" dirty="0">
              <a:latin typeface="Arial Narrow" panose="020B0606020202030204" pitchFamily="34" charset="0"/>
            </a:endParaRPr>
          </a:p>
          <a:p>
            <a:pPr marL="472319" lvl="2" indent="0" algn="ctr">
              <a:buNone/>
            </a:pPr>
            <a:r>
              <a:rPr lang="en-US" dirty="0" smtClean="0">
                <a:latin typeface="Arial Narrow" panose="020B0606020202030204" pitchFamily="34" charset="0"/>
              </a:rPr>
              <a:t>*Both are good, it just depends on what skill(s) you’re trying to get across    (increased customer satisfaction vs. leadership/training)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2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142" indent="0" algn="ctr">
              <a:buNone/>
            </a:pPr>
            <a:r>
              <a:rPr lang="en-CA" dirty="0" smtClean="0">
                <a:solidFill>
                  <a:srgbClr val="FF0000"/>
                </a:solidFill>
              </a:rPr>
              <a:t>Change statements into accomplishment statements by using the formula</a:t>
            </a:r>
          </a:p>
          <a:p>
            <a:endParaRPr lang="en-CA" dirty="0"/>
          </a:p>
          <a:p>
            <a:pPr marL="539342" indent="-457200">
              <a:buFont typeface="+mj-lt"/>
              <a:buAutoNum type="arabicPeriod"/>
            </a:pPr>
            <a:r>
              <a:rPr lang="en-CA" dirty="0" smtClean="0"/>
              <a:t>Provide customer service</a:t>
            </a:r>
          </a:p>
          <a:p>
            <a:pPr marL="539342" indent="-457200">
              <a:buFont typeface="+mj-lt"/>
              <a:buAutoNum type="arabicPeriod"/>
            </a:pPr>
            <a:r>
              <a:rPr lang="en-CA" dirty="0" smtClean="0"/>
              <a:t>Retain customer relationships</a:t>
            </a:r>
          </a:p>
          <a:p>
            <a:pPr marL="539342" indent="-457200">
              <a:buFont typeface="+mj-lt"/>
              <a:buAutoNum type="arabicPeriod"/>
            </a:pPr>
            <a:r>
              <a:rPr lang="en-CA" dirty="0" smtClean="0"/>
              <a:t>Analyze client finances</a:t>
            </a:r>
          </a:p>
          <a:p>
            <a:pPr marL="539342" indent="-457200">
              <a:buFont typeface="+mj-lt"/>
              <a:buAutoNum type="arabicPeriod"/>
            </a:pPr>
            <a:r>
              <a:rPr lang="en-CA" dirty="0" smtClean="0"/>
              <a:t>Prepare financial statements</a:t>
            </a:r>
          </a:p>
          <a:p>
            <a:pPr marL="539342" indent="-457200">
              <a:buFont typeface="+mj-lt"/>
              <a:buAutoNum type="arabicPeriod"/>
            </a:pPr>
            <a:r>
              <a:rPr lang="en-CA" dirty="0" smtClean="0"/>
              <a:t>Sell products and place customer order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In-Class Activity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251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106196"/>
            <a:ext cx="6172200" cy="3398657"/>
          </a:xfrm>
        </p:spPr>
        <p:txBody>
          <a:bodyPr>
            <a:normAutofit/>
          </a:bodyPr>
          <a:lstStyle/>
          <a:p>
            <a:pPr marL="82142" indent="0" algn="ctr">
              <a:buNone/>
            </a:pPr>
            <a:r>
              <a:rPr lang="en-US" sz="4400" dirty="0" smtClean="0">
                <a:latin typeface="Calibri" panose="020F0502020204030204" pitchFamily="34" charset="0"/>
              </a:rPr>
              <a:t>It’s not just what you know…it’s what you have done with what you know!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Good to Great…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11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6712" y="1984573"/>
            <a:ext cx="5411458" cy="1718472"/>
          </a:xfrm>
        </p:spPr>
        <p:txBody>
          <a:bodyPr>
            <a:normAutofit/>
          </a:bodyPr>
          <a:lstStyle/>
          <a:p>
            <a:r>
              <a:rPr lang="en-CA" sz="5500" dirty="0">
                <a:solidFill>
                  <a:schemeClr val="tx1"/>
                </a:solidFill>
                <a:latin typeface="Georgia" pitchFamily="18" charset="0"/>
              </a:rPr>
              <a:t>Cover Letters</a:t>
            </a:r>
            <a:endParaRPr lang="en-US" sz="55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3963</TotalTime>
  <Words>1050</Words>
  <Application>Microsoft Office PowerPoint</Application>
  <PresentationFormat>Custom</PresentationFormat>
  <Paragraphs>238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Narrow</vt:lpstr>
      <vt:lpstr>Calibri</vt:lpstr>
      <vt:lpstr>Georgia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RESUME CONT… Good to Great</vt:lpstr>
      <vt:lpstr>Customer Service Rep (MasterCard)</vt:lpstr>
      <vt:lpstr>Experience Examples:</vt:lpstr>
      <vt:lpstr>PowerPoint Presentation</vt:lpstr>
      <vt:lpstr>PowerPoint Presentation</vt:lpstr>
      <vt:lpstr>Accomplishment Statements</vt:lpstr>
      <vt:lpstr>In-Class Activity</vt:lpstr>
      <vt:lpstr>Good to Great…</vt:lpstr>
      <vt:lpstr>Cover Letters</vt:lpstr>
      <vt:lpstr>PowerPoint Presentation</vt:lpstr>
      <vt:lpstr>PowerPoint Presentation</vt:lpstr>
      <vt:lpstr>CHARACTERISTICS OF A GOOD COVER LETTER:</vt:lpstr>
      <vt:lpstr> COMMON PITFALLS</vt:lpstr>
      <vt:lpstr>COVER LETTER STRUCTURE</vt:lpstr>
      <vt:lpstr>MARKETING YOURSELF</vt:lpstr>
      <vt:lpstr>INTRODUCTION (1ST Paragraph)</vt:lpstr>
      <vt:lpstr>EDUCATION  (2nd paragraph)</vt:lpstr>
      <vt:lpstr>EXPERIENCE &amp; SKILLS (3rd paragraph)</vt:lpstr>
      <vt:lpstr>BE SPECIFIC!</vt:lpstr>
      <vt:lpstr>CLOSING - (4TH Paragraph)</vt:lpstr>
      <vt:lpstr>PowerPoint Presentation</vt:lpstr>
      <vt:lpstr>Email Etiquette </vt:lpstr>
      <vt:lpstr>Email Etiquette Cont…</vt:lpstr>
      <vt:lpstr>Email Etiquette- bad example </vt:lpstr>
      <vt:lpstr>Email Etiquette- bad example </vt:lpstr>
      <vt:lpstr>Week #5 – Online Work</vt:lpstr>
    </vt:vector>
  </TitlesOfParts>
  <Company>Template Central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Hendra</dc:creator>
  <cp:lastModifiedBy>Alexandra Richardson</cp:lastModifiedBy>
  <cp:revision>390</cp:revision>
  <cp:lastPrinted>2016-11-11T19:44:34Z</cp:lastPrinted>
  <dcterms:created xsi:type="dcterms:W3CDTF">2003-07-07T01:05:15Z</dcterms:created>
  <dcterms:modified xsi:type="dcterms:W3CDTF">2018-05-01T14:00:14Z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TC011820411033</vt:lpwstr>
  </property>
</Properties>
</file>