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305" r:id="rId2"/>
    <p:sldId id="274" r:id="rId3"/>
    <p:sldId id="280" r:id="rId4"/>
    <p:sldId id="281" r:id="rId5"/>
    <p:sldId id="282" r:id="rId6"/>
    <p:sldId id="283" r:id="rId7"/>
    <p:sldId id="284" r:id="rId8"/>
    <p:sldId id="286" r:id="rId9"/>
    <p:sldId id="287" r:id="rId10"/>
    <p:sldId id="289" r:id="rId11"/>
    <p:sldId id="288" r:id="rId12"/>
    <p:sldId id="290" r:id="rId13"/>
    <p:sldId id="291" r:id="rId14"/>
    <p:sldId id="292" r:id="rId15"/>
    <p:sldId id="293" r:id="rId16"/>
    <p:sldId id="265" r:id="rId17"/>
    <p:sldId id="276" r:id="rId18"/>
    <p:sldId id="295" r:id="rId19"/>
    <p:sldId id="296" r:id="rId20"/>
    <p:sldId id="297" r:id="rId21"/>
    <p:sldId id="298" r:id="rId22"/>
    <p:sldId id="299" r:id="rId23"/>
    <p:sldId id="300" r:id="rId24"/>
    <p:sldId id="301" r:id="rId25"/>
    <p:sldId id="302" r:id="rId26"/>
    <p:sldId id="303" r:id="rId27"/>
    <p:sldId id="294"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p:cViewPr varScale="1">
        <p:scale>
          <a:sx n="68" d="100"/>
          <a:sy n="68" d="100"/>
        </p:scale>
        <p:origin x="8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2F28B8B-731B-458B-8247-D7FE2DA267AA}" type="datetimeFigureOut">
              <a:rPr lang="en-US" smtClean="0"/>
              <a:t>4/19/2018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216065E-67DE-48F9-ABF4-6B7278427663}" type="slidenum">
              <a:rPr lang="en-US" smtClean="0"/>
              <a:t>‹#›</a:t>
            </a:fld>
            <a:endParaRPr lang="en-US"/>
          </a:p>
        </p:txBody>
      </p:sp>
    </p:spTree>
    <p:extLst>
      <p:ext uri="{BB962C8B-B14F-4D97-AF65-F5344CB8AC3E}">
        <p14:creationId xmlns:p14="http://schemas.microsoft.com/office/powerpoint/2010/main" val="222511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0FC0CA04-1C07-40D2-BB27-43D3F6F60380}" type="datetimeFigureOut">
              <a:rPr lang="en-CA" smtClean="0"/>
              <a:t>2018-04-19</a:t>
            </a:fld>
            <a:endParaRPr lang="en-CA"/>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6048E157-DC5C-4EA8-9A8F-21E50D623812}" type="slidenum">
              <a:rPr lang="en-CA" smtClean="0"/>
              <a:t>‹#›</a:t>
            </a:fld>
            <a:endParaRPr lang="en-CA"/>
          </a:p>
        </p:txBody>
      </p:sp>
    </p:spTree>
    <p:extLst>
      <p:ext uri="{BB962C8B-B14F-4D97-AF65-F5344CB8AC3E}">
        <p14:creationId xmlns:p14="http://schemas.microsoft.com/office/powerpoint/2010/main" val="1534858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can make program/industry specific guidelines / goals </a:t>
            </a:r>
          </a:p>
        </p:txBody>
      </p:sp>
      <p:sp>
        <p:nvSpPr>
          <p:cNvPr id="4" name="Slide Number Placeholder 3"/>
          <p:cNvSpPr>
            <a:spLocks noGrp="1"/>
          </p:cNvSpPr>
          <p:nvPr>
            <p:ph type="sldNum" sz="quarter" idx="10"/>
          </p:nvPr>
        </p:nvSpPr>
        <p:spPr/>
        <p:txBody>
          <a:bodyPr/>
          <a:lstStyle/>
          <a:p>
            <a:fld id="{6048E157-DC5C-4EA8-9A8F-21E50D623812}" type="slidenum">
              <a:rPr lang="en-CA" smtClean="0"/>
              <a:t>1</a:t>
            </a:fld>
            <a:endParaRPr lang="en-CA"/>
          </a:p>
        </p:txBody>
      </p:sp>
    </p:spTree>
    <p:extLst>
      <p:ext uri="{BB962C8B-B14F-4D97-AF65-F5344CB8AC3E}">
        <p14:creationId xmlns:p14="http://schemas.microsoft.com/office/powerpoint/2010/main" val="334034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048E157-DC5C-4EA8-9A8F-21E50D623812}" type="slidenum">
              <a:rPr lang="en-CA" smtClean="0"/>
              <a:t>2</a:t>
            </a:fld>
            <a:endParaRPr lang="en-CA"/>
          </a:p>
        </p:txBody>
      </p:sp>
    </p:spTree>
    <p:extLst>
      <p:ext uri="{BB962C8B-B14F-4D97-AF65-F5344CB8AC3E}">
        <p14:creationId xmlns:p14="http://schemas.microsoft.com/office/powerpoint/2010/main" val="161129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In-Class activity idea: split students into 7 groups; each group researches 1 habit and explains how habit could be used for co-op search. Each group has one student present and teach the rest of the class. </a:t>
            </a:r>
          </a:p>
        </p:txBody>
      </p:sp>
      <p:sp>
        <p:nvSpPr>
          <p:cNvPr id="4" name="Slide Number Placeholder 3"/>
          <p:cNvSpPr>
            <a:spLocks noGrp="1"/>
          </p:cNvSpPr>
          <p:nvPr>
            <p:ph type="sldNum" sz="quarter" idx="10"/>
          </p:nvPr>
        </p:nvSpPr>
        <p:spPr/>
        <p:txBody>
          <a:bodyPr/>
          <a:lstStyle/>
          <a:p>
            <a:fld id="{6048E157-DC5C-4EA8-9A8F-21E50D623812}" type="slidenum">
              <a:rPr lang="en-CA" smtClean="0"/>
              <a:t>19</a:t>
            </a:fld>
            <a:endParaRPr lang="en-CA"/>
          </a:p>
        </p:txBody>
      </p:sp>
    </p:spTree>
    <p:extLst>
      <p:ext uri="{BB962C8B-B14F-4D97-AF65-F5344CB8AC3E}">
        <p14:creationId xmlns:p14="http://schemas.microsoft.com/office/powerpoint/2010/main" val="1459662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665" tIns="45833" rIns="91665" bIns="45833" anchor="ctr"/>
          <a:lstStyle/>
          <a:p>
            <a:pPr algn="ctr" eaLnBrk="1" latinLnBrk="0" hangingPunct="1"/>
            <a:endParaRPr kumimoji="0" lang="en-US" sz="241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21"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34226" rIns="34226"/>
          <a:lstStyle>
            <a:lvl1pPr marL="0" marR="64164" indent="0" algn="r">
              <a:buNone/>
              <a:defRPr>
                <a:solidFill>
                  <a:schemeClr val="tx2"/>
                </a:solidFill>
              </a:defRPr>
            </a:lvl1pPr>
            <a:lvl2pPr marL="458320" indent="0" algn="ctr">
              <a:buNone/>
            </a:lvl2pPr>
            <a:lvl3pPr marL="916641" indent="0" algn="ctr">
              <a:buNone/>
            </a:lvl3pPr>
            <a:lvl4pPr marL="1374961" indent="0" algn="ctr">
              <a:buNone/>
            </a:lvl4pPr>
            <a:lvl5pPr marL="1833281" indent="0" algn="ctr">
              <a:buNone/>
            </a:lvl5pPr>
            <a:lvl6pPr marL="2291602" indent="0" algn="ctr">
              <a:buNone/>
            </a:lvl6pPr>
            <a:lvl7pPr marL="2749922" indent="0" algn="ctr">
              <a:buNone/>
            </a:lvl7pPr>
            <a:lvl8pPr marL="3208241" indent="0" algn="ctr">
              <a:buNone/>
            </a:lvl8pPr>
            <a:lvl9pPr marL="3666562" indent="0" algn="ctr">
              <a:buNone/>
            </a:lvl9pPr>
            <a:extLst/>
          </a:lstStyle>
          <a:p>
            <a:r>
              <a:rPr kumimoji="0" lang="en-US"/>
              <a:t>Click to edit Master subtitle style</a:t>
            </a:r>
          </a:p>
        </p:txBody>
      </p:sp>
      <p:grpSp>
        <p:nvGrpSpPr>
          <p:cNvPr id="2" name="Group 1"/>
          <p:cNvGrpSpPr/>
          <p:nvPr/>
        </p:nvGrpSpPr>
        <p:grpSpPr>
          <a:xfrm>
            <a:off x="-5020" y="4953001"/>
            <a:ext cx="12197020" cy="1912087"/>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241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241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241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2A8FB59-5278-42D5-BC1F-D6FC2B8F524D}" type="datetimeFigureOut">
              <a:rPr lang="en-US" smtClean="0"/>
              <a:t>4/19/2018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7EC0100-5566-4012-8FA9-E6CDC499E9B2}" type="slidenum">
              <a:rPr lang="en-US" smtClean="0"/>
              <a:t>‹#›</a:t>
            </a:fld>
            <a:endParaRPr lang="en-US"/>
          </a:p>
        </p:txBody>
      </p:sp>
    </p:spTree>
    <p:extLst>
      <p:ext uri="{BB962C8B-B14F-4D97-AF65-F5344CB8AC3E}">
        <p14:creationId xmlns:p14="http://schemas.microsoft.com/office/powerpoint/2010/main" val="824479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1"/>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2A8FB59-5278-42D5-BC1F-D6FC2B8F524D}"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C0100-5566-4012-8FA9-E6CDC499E9B2}" type="slidenum">
              <a:rPr lang="en-US" smtClean="0"/>
              <a:t>‹#›</a:t>
            </a:fld>
            <a:endParaRPr lang="en-US"/>
          </a:p>
        </p:txBody>
      </p:sp>
    </p:spTree>
    <p:extLst>
      <p:ext uri="{BB962C8B-B14F-4D97-AF65-F5344CB8AC3E}">
        <p14:creationId xmlns:p14="http://schemas.microsoft.com/office/powerpoint/2010/main" val="4167572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2" y="274640"/>
            <a:ext cx="2369961"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2"/>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2A8FB59-5278-42D5-BC1F-D6FC2B8F524D}"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C0100-5566-4012-8FA9-E6CDC499E9B2}" type="slidenum">
              <a:rPr lang="en-US" smtClean="0"/>
              <a:t>‹#›</a:t>
            </a:fld>
            <a:endParaRPr lang="en-US"/>
          </a:p>
        </p:txBody>
      </p:sp>
    </p:spTree>
    <p:extLst>
      <p:ext uri="{BB962C8B-B14F-4D97-AF65-F5344CB8AC3E}">
        <p14:creationId xmlns:p14="http://schemas.microsoft.com/office/powerpoint/2010/main" val="6827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2A8FB59-5278-42D5-BC1F-D6FC2B8F524D}"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C0100-5566-4012-8FA9-E6CDC499E9B2}"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66563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3"/>
            <a:ext cx="10363200" cy="1828800"/>
          </a:xfrm>
        </p:spPr>
        <p:txBody>
          <a:bodyPr vert="horz" anchor="b">
            <a:normAutofit/>
            <a:scene3d>
              <a:camera prst="orthographicFront"/>
              <a:lightRig rig="soft" dir="t"/>
            </a:scene3d>
            <a:sp3d prstMaterial="softEdge">
              <a:bevelT w="25400" h="25400"/>
            </a:sp3d>
          </a:bodyPr>
          <a:lstStyle>
            <a:lvl1pPr algn="r">
              <a:buNone/>
              <a:defRPr sz="4821"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3"/>
            <a:ext cx="6096000" cy="1454888"/>
          </a:xfrm>
        </p:spPr>
        <p:txBody>
          <a:bodyPr lIns="68452" rIns="68452" anchor="t"/>
          <a:lstStyle>
            <a:lvl1pPr marL="0" indent="0" algn="l">
              <a:buNone/>
              <a:defRPr sz="2276">
                <a:solidFill>
                  <a:schemeClr val="tx1"/>
                </a:solidFill>
              </a:defRPr>
            </a:lvl1pPr>
            <a:lvl2pPr>
              <a:buNone/>
              <a:defRPr sz="1741">
                <a:solidFill>
                  <a:schemeClr val="tx1">
                    <a:tint val="75000"/>
                  </a:schemeClr>
                </a:solidFill>
              </a:defRPr>
            </a:lvl2pPr>
            <a:lvl3pPr>
              <a:buNone/>
              <a:defRPr sz="1607">
                <a:solidFill>
                  <a:schemeClr val="tx1">
                    <a:tint val="75000"/>
                  </a:schemeClr>
                </a:solidFill>
              </a:defRPr>
            </a:lvl3pPr>
            <a:lvl4pPr>
              <a:buNone/>
              <a:defRPr sz="1339">
                <a:solidFill>
                  <a:schemeClr val="tx1">
                    <a:tint val="75000"/>
                  </a:schemeClr>
                </a:solidFill>
              </a:defRPr>
            </a:lvl4pPr>
            <a:lvl5pPr>
              <a:buNone/>
              <a:defRPr sz="1339">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2A8FB59-5278-42D5-BC1F-D6FC2B8F524D}"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C0100-5566-4012-8FA9-E6CDC499E9B2}" type="slidenum">
              <a:rPr lang="en-US" smtClean="0"/>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1665" tIns="45833" rIns="91665" bIns="45833" anchor="ctr"/>
          <a:lstStyle/>
          <a:p>
            <a:pPr algn="l" eaLnBrk="1" latinLnBrk="0" hangingPunct="1"/>
            <a:endParaRPr kumimoji="0" lang="en-US" sz="241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1665" tIns="45833" rIns="91665" bIns="45833" anchor="ctr"/>
          <a:lstStyle/>
          <a:p>
            <a:pPr algn="l" eaLnBrk="1" latinLnBrk="0" hangingPunct="1"/>
            <a:endParaRPr kumimoji="0" lang="en-US" sz="2410"/>
          </a:p>
        </p:txBody>
      </p:sp>
    </p:spTree>
    <p:extLst>
      <p:ext uri="{BB962C8B-B14F-4D97-AF65-F5344CB8AC3E}">
        <p14:creationId xmlns:p14="http://schemas.microsoft.com/office/powerpoint/2010/main" val="177307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30"/>
            <a:ext cx="5384800" cy="4525963"/>
          </a:xfrm>
        </p:spPr>
        <p:txBody>
          <a:bodyPr/>
          <a:lstStyle>
            <a:lvl1pPr>
              <a:defRPr sz="2812"/>
            </a:lvl1pPr>
            <a:lvl2pPr>
              <a:defRPr sz="2410"/>
            </a:lvl2pPr>
            <a:lvl3pPr>
              <a:defRPr sz="2009"/>
            </a:lvl3pPr>
            <a:lvl4pPr>
              <a:defRPr sz="1741"/>
            </a:lvl4pPr>
            <a:lvl5pPr>
              <a:defRPr sz="174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30"/>
            <a:ext cx="5384800" cy="4525963"/>
          </a:xfrm>
        </p:spPr>
        <p:txBody>
          <a:bodyPr/>
          <a:lstStyle>
            <a:lvl1pPr>
              <a:defRPr sz="2812"/>
            </a:lvl1pPr>
            <a:lvl2pPr>
              <a:defRPr sz="2410"/>
            </a:lvl2pPr>
            <a:lvl3pPr>
              <a:defRPr sz="2009"/>
            </a:lvl3pPr>
            <a:lvl4pPr>
              <a:defRPr sz="1741"/>
            </a:lvl4pPr>
            <a:lvl5pPr>
              <a:defRPr sz="174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2A8FB59-5278-42D5-BC1F-D6FC2B8F524D}"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C0100-5566-4012-8FA9-E6CDC499E9B2}"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430062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1" y="5410201"/>
            <a:ext cx="5386917" cy="762001"/>
          </a:xfrm>
          <a:solidFill>
            <a:schemeClr val="accent1"/>
          </a:solidFill>
          <a:ln w="9652">
            <a:solidFill>
              <a:schemeClr val="accent1"/>
            </a:solidFill>
            <a:miter lim="800000"/>
          </a:ln>
        </p:spPr>
        <p:txBody>
          <a:bodyPr lIns="136904" anchor="ctr"/>
          <a:lstStyle>
            <a:lvl1pPr marL="0" indent="0">
              <a:buNone/>
              <a:defRPr sz="2410" b="0">
                <a:solidFill>
                  <a:schemeClr val="bg1"/>
                </a:solidFill>
              </a:defRPr>
            </a:lvl1pPr>
            <a:lvl2pPr>
              <a:buNone/>
              <a:defRPr sz="2009" b="1"/>
            </a:lvl2pPr>
            <a:lvl3pPr>
              <a:buNone/>
              <a:defRPr sz="1741" b="1"/>
            </a:lvl3pPr>
            <a:lvl4pPr>
              <a:buNone/>
              <a:defRPr sz="1607" b="1"/>
            </a:lvl4pPr>
            <a:lvl5pPr>
              <a:buNone/>
              <a:defRPr sz="1607"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70" y="5410201"/>
            <a:ext cx="5389033" cy="762001"/>
          </a:xfrm>
          <a:solidFill>
            <a:schemeClr val="accent1"/>
          </a:solidFill>
          <a:ln w="9652">
            <a:solidFill>
              <a:schemeClr val="accent1"/>
            </a:solidFill>
            <a:miter lim="800000"/>
          </a:ln>
        </p:spPr>
        <p:txBody>
          <a:bodyPr lIns="136904" anchor="ctr"/>
          <a:lstStyle>
            <a:lvl1pPr marL="0" indent="0">
              <a:buNone/>
              <a:defRPr sz="2410" b="0">
                <a:solidFill>
                  <a:schemeClr val="bg1"/>
                </a:solidFill>
              </a:defRPr>
            </a:lvl1pPr>
            <a:lvl2pPr>
              <a:buNone/>
              <a:defRPr sz="2009" b="1"/>
            </a:lvl2pPr>
            <a:lvl3pPr>
              <a:buNone/>
              <a:defRPr sz="1741" b="1"/>
            </a:lvl3pPr>
            <a:lvl4pPr>
              <a:buNone/>
              <a:defRPr sz="1607" b="1"/>
            </a:lvl4pPr>
            <a:lvl5pPr>
              <a:buNone/>
              <a:defRPr sz="1607"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1" y="1444294"/>
            <a:ext cx="5386917" cy="3941763"/>
          </a:xfrm>
          <a:ln>
            <a:noFill/>
            <a:prstDash val="sysDash"/>
            <a:miter lim="800000"/>
          </a:ln>
        </p:spPr>
        <p:txBody>
          <a:bodyPr/>
          <a:lstStyle>
            <a:lvl1pPr>
              <a:defRPr sz="2410"/>
            </a:lvl1pPr>
            <a:lvl2pPr>
              <a:defRPr sz="2009"/>
            </a:lvl2pPr>
            <a:lvl3pPr>
              <a:defRPr sz="1741"/>
            </a:lvl3pPr>
            <a:lvl4pPr>
              <a:defRPr sz="1607"/>
            </a:lvl4pPr>
            <a:lvl5pPr>
              <a:defRPr sz="1607"/>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4"/>
            <a:ext cx="5389033" cy="3941763"/>
          </a:xfrm>
          <a:ln>
            <a:noFill/>
            <a:prstDash val="sysDash"/>
            <a:miter lim="800000"/>
          </a:ln>
        </p:spPr>
        <p:txBody>
          <a:bodyPr/>
          <a:lstStyle>
            <a:lvl1pPr>
              <a:spcBef>
                <a:spcPts val="0"/>
              </a:spcBef>
              <a:defRPr sz="2410"/>
            </a:lvl1pPr>
            <a:lvl2pPr>
              <a:defRPr sz="2009"/>
            </a:lvl2pPr>
            <a:lvl3pPr>
              <a:defRPr sz="1741"/>
            </a:lvl3pPr>
            <a:lvl4pPr>
              <a:defRPr sz="1607"/>
            </a:lvl4pPr>
            <a:lvl5pPr>
              <a:defRPr sz="1607"/>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2A8FB59-5278-42D5-BC1F-D6FC2B8F524D}" type="datetimeFigureOut">
              <a:rPr lang="en-US" smtClean="0"/>
              <a:t>4/19/2018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EC0100-5566-4012-8FA9-E6CDC499E9B2}" type="slidenum">
              <a:rPr lang="en-US" smtClean="0"/>
              <a:t>‹#›</a:t>
            </a:fld>
            <a:endParaRPr lang="en-US"/>
          </a:p>
        </p:txBody>
      </p:sp>
    </p:spTree>
    <p:extLst>
      <p:ext uri="{BB962C8B-B14F-4D97-AF65-F5344CB8AC3E}">
        <p14:creationId xmlns:p14="http://schemas.microsoft.com/office/powerpoint/2010/main" val="262196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2A8FB59-5278-42D5-BC1F-D6FC2B8F524D}" type="datetimeFigureOut">
              <a:rPr lang="en-US" smtClean="0"/>
              <a:t>4/19/2018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EC0100-5566-4012-8FA9-E6CDC499E9B2}"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420543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A8FB59-5278-42D5-BC1F-D6FC2B8F524D}" type="datetimeFigureOut">
              <a:rPr lang="en-US" smtClean="0"/>
              <a:t>4/19/2018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EC0100-5566-4012-8FA9-E6CDC499E9B2}" type="slidenum">
              <a:rPr lang="en-US" smtClean="0"/>
              <a:t>‹#›</a:t>
            </a:fld>
            <a:endParaRPr lang="en-US"/>
          </a:p>
        </p:txBody>
      </p:sp>
    </p:spTree>
    <p:extLst>
      <p:ext uri="{BB962C8B-B14F-4D97-AF65-F5344CB8AC3E}">
        <p14:creationId xmlns:p14="http://schemas.microsoft.com/office/powerpoint/2010/main" val="193663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44"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3"/>
            <a:ext cx="5299456" cy="914400"/>
          </a:xfrm>
        </p:spPr>
        <p:txBody>
          <a:bodyPr/>
          <a:lstStyle>
            <a:lvl1pPr marL="0" indent="0" algn="r">
              <a:buNone/>
              <a:defRPr sz="1607"/>
            </a:lvl1pPr>
            <a:lvl2pPr>
              <a:buNone/>
              <a:defRPr sz="1205"/>
            </a:lvl2pPr>
            <a:lvl3pPr>
              <a:buNone/>
              <a:defRPr sz="937"/>
            </a:lvl3pPr>
            <a:lvl4pPr>
              <a:buNone/>
              <a:defRPr sz="937"/>
            </a:lvl4pPr>
            <a:lvl5pPr>
              <a:buNone/>
              <a:defRPr sz="937"/>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14"/>
            </a:lvl1pPr>
            <a:lvl2pPr>
              <a:defRPr sz="2812"/>
            </a:lvl2pPr>
            <a:lvl3pPr>
              <a:defRPr sz="2410"/>
            </a:lvl3pPr>
            <a:lvl4pPr>
              <a:defRPr sz="2009"/>
            </a:lvl4pPr>
            <a:lvl5pPr>
              <a:defRPr sz="2009"/>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52A8FB59-5278-42D5-BC1F-D6FC2B8F524D}"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C0100-5566-4012-8FA9-E6CDC499E9B2}" type="slidenum">
              <a:rPr lang="en-US" smtClean="0"/>
              <a:t>‹#›</a:t>
            </a:fld>
            <a:endParaRPr lang="en-US"/>
          </a:p>
        </p:txBody>
      </p:sp>
    </p:spTree>
    <p:extLst>
      <p:ext uri="{BB962C8B-B14F-4D97-AF65-F5344CB8AC3E}">
        <p14:creationId xmlns:p14="http://schemas.microsoft.com/office/powerpoint/2010/main" val="2466498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3"/>
            <a:ext cx="9550400" cy="648232"/>
          </a:xfrm>
          <a:noFill/>
        </p:spPr>
        <p:txBody>
          <a:bodyPr lIns="68452" tIns="0" rIns="68452" anchor="t"/>
          <a:lstStyle>
            <a:lvl1pPr marL="0" marR="18332" indent="0" algn="r">
              <a:buNone/>
              <a:defRPr sz="1339"/>
            </a:lvl1pPr>
            <a:lvl2pPr>
              <a:defRPr sz="1205"/>
            </a:lvl2pPr>
            <a:lvl3pPr>
              <a:defRPr sz="937"/>
            </a:lvl3pPr>
            <a:lvl4pPr>
              <a:defRPr sz="937"/>
            </a:lvl4pPr>
            <a:lvl5pPr>
              <a:defRPr sz="937"/>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14"/>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2A8FB59-5278-42D5-BC1F-D6FC2B8F524D}" type="datetimeFigureOut">
              <a:rPr lang="en-US" smtClean="0"/>
              <a:t>4/19/2018</a:t>
            </a:fld>
            <a:endParaRPr lang="en-US"/>
          </a:p>
        </p:txBody>
      </p:sp>
      <p:sp>
        <p:nvSpPr>
          <p:cNvPr id="6" name="Footer Placeholder 5"/>
          <p:cNvSpPr>
            <a:spLocks noGrp="1"/>
          </p:cNvSpPr>
          <p:nvPr>
            <p:ph type="ftr" sz="quarter" idx="11"/>
          </p:nvPr>
        </p:nvSpPr>
        <p:spPr>
          <a:xfrm>
            <a:off x="5840097" y="6407945"/>
            <a:ext cx="3134242" cy="365124"/>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7EC0100-5566-4012-8FA9-E6CDC499E9B2}" type="slidenum">
              <a:rPr lang="en-US" smtClean="0"/>
              <a:t>‹#›</a:t>
            </a:fld>
            <a:endParaRPr lang="en-US"/>
          </a:p>
        </p:txBody>
      </p:sp>
      <p:sp>
        <p:nvSpPr>
          <p:cNvPr id="2" name="Title 1"/>
          <p:cNvSpPr>
            <a:spLocks noGrp="1"/>
          </p:cNvSpPr>
          <p:nvPr>
            <p:ph type="title"/>
          </p:nvPr>
        </p:nvSpPr>
        <p:spPr>
          <a:xfrm>
            <a:off x="304800" y="4865123"/>
            <a:ext cx="10767243" cy="562673"/>
          </a:xfrm>
          <a:noFill/>
        </p:spPr>
        <p:txBody>
          <a:bodyPr anchor="t">
            <a:sp3d prstMaterial="softEdge"/>
          </a:bodyPr>
          <a:lstStyle>
            <a:lvl1pPr marR="0" algn="r">
              <a:buNone/>
              <a:defRPr sz="2946"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8"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665" tIns="45833" rIns="91665" bIns="45833" anchor="t" compatLnSpc="1"/>
          <a:lstStyle/>
          <a:p>
            <a:endParaRPr kumimoji="0" lang="en-US" sz="2410"/>
          </a:p>
        </p:txBody>
      </p:sp>
      <p:sp>
        <p:nvSpPr>
          <p:cNvPr id="9" name="Freeform 8"/>
          <p:cNvSpPr>
            <a:spLocks/>
          </p:cNvSpPr>
          <p:nvPr/>
        </p:nvSpPr>
        <p:spPr bwMode="auto">
          <a:xfrm>
            <a:off x="647623" y="5939012"/>
            <a:ext cx="4920601" cy="93344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665" tIns="45833" rIns="91665" bIns="45833" anchor="t" compatLnSpc="1"/>
          <a:lstStyle/>
          <a:p>
            <a:endParaRPr kumimoji="0" lang="en-US" sz="2410"/>
          </a:p>
        </p:txBody>
      </p:sp>
      <p:sp>
        <p:nvSpPr>
          <p:cNvPr id="10" name="Right Triangle 9"/>
          <p:cNvSpPr>
            <a:spLocks/>
          </p:cNvSpPr>
          <p:nvPr/>
        </p:nvSpPr>
        <p:spPr bwMode="auto">
          <a:xfrm>
            <a:off x="-8057" y="5791253"/>
            <a:ext cx="4536420"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665" tIns="45833" rIns="91665" bIns="45833" anchor="ctr" compatLnSpc="1"/>
          <a:lstStyle/>
          <a:p>
            <a:pPr algn="ctr" eaLnBrk="1" latinLnBrk="0" hangingPunct="1"/>
            <a:endParaRPr kumimoji="0" lang="en-US" sz="241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1"/>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1665" tIns="45833" rIns="91665" bIns="45833" anchor="ctr"/>
          <a:lstStyle/>
          <a:p>
            <a:pPr algn="l" eaLnBrk="1" latinLnBrk="0" hangingPunct="1"/>
            <a:endParaRPr kumimoji="0" lang="en-US" sz="2410"/>
          </a:p>
        </p:txBody>
      </p:sp>
      <p:sp>
        <p:nvSpPr>
          <p:cNvPr id="13" name="Chevron 12"/>
          <p:cNvSpPr/>
          <p:nvPr/>
        </p:nvSpPr>
        <p:spPr>
          <a:xfrm>
            <a:off x="11303595" y="4988441"/>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1665" tIns="45833" rIns="91665" bIns="45833" anchor="ctr"/>
          <a:lstStyle/>
          <a:p>
            <a:pPr algn="l" eaLnBrk="1" latinLnBrk="0" hangingPunct="1"/>
            <a:endParaRPr kumimoji="0" lang="en-US" sz="2410"/>
          </a:p>
        </p:txBody>
      </p:sp>
    </p:spTree>
    <p:extLst>
      <p:ext uri="{BB962C8B-B14F-4D97-AF65-F5344CB8AC3E}">
        <p14:creationId xmlns:p14="http://schemas.microsoft.com/office/powerpoint/2010/main" val="74172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8"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665" tIns="45833" rIns="91665" bIns="45833" anchor="t" compatLnSpc="1"/>
          <a:lstStyle/>
          <a:p>
            <a:endParaRPr kumimoji="0" lang="en-US" sz="2410"/>
          </a:p>
        </p:txBody>
      </p:sp>
      <p:sp>
        <p:nvSpPr>
          <p:cNvPr id="12" name="Freeform 11"/>
          <p:cNvSpPr>
            <a:spLocks/>
          </p:cNvSpPr>
          <p:nvPr/>
        </p:nvSpPr>
        <p:spPr bwMode="auto">
          <a:xfrm>
            <a:off x="647623" y="5939012"/>
            <a:ext cx="4920601" cy="93344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665" tIns="45833" rIns="91665" bIns="45833" anchor="t" compatLnSpc="1"/>
          <a:lstStyle/>
          <a:p>
            <a:endParaRPr kumimoji="0" lang="en-US" sz="2410"/>
          </a:p>
        </p:txBody>
      </p:sp>
      <p:sp>
        <p:nvSpPr>
          <p:cNvPr id="14" name="Right Triangle 13"/>
          <p:cNvSpPr>
            <a:spLocks/>
          </p:cNvSpPr>
          <p:nvPr/>
        </p:nvSpPr>
        <p:spPr bwMode="auto">
          <a:xfrm>
            <a:off x="-8057" y="5791253"/>
            <a:ext cx="4536420"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665" tIns="45833" rIns="91665" bIns="45833" anchor="ctr" compatLnSpc="1"/>
          <a:lstStyle/>
          <a:p>
            <a:pPr algn="ctr" eaLnBrk="1" latinLnBrk="0" hangingPunct="1"/>
            <a:endParaRPr kumimoji="0" lang="en-US" sz="241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7"/>
            <a:ext cx="10972800" cy="1143000"/>
          </a:xfrm>
          <a:prstGeom prst="rect">
            <a:avLst/>
          </a:prstGeom>
        </p:spPr>
        <p:txBody>
          <a:bodyPr vert="horz" lIns="68452" tIns="34226" rIns="68452" bIns="34226"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30"/>
            <a:ext cx="10972800" cy="4525963"/>
          </a:xfrm>
          <a:prstGeom prst="rect">
            <a:avLst/>
          </a:prstGeom>
        </p:spPr>
        <p:txBody>
          <a:bodyPr vert="horz" lIns="68452" tIns="34226" rIns="68452" bIns="34226">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lIns="68452" tIns="34226" rIns="68452" bIns="34226" anchor="b"/>
          <a:lstStyle>
            <a:lvl1pPr algn="l" eaLnBrk="1" latinLnBrk="0" hangingPunct="1">
              <a:defRPr kumimoji="0" sz="937">
                <a:solidFill>
                  <a:schemeClr val="tx1"/>
                </a:solidFill>
              </a:defRPr>
            </a:lvl1pPr>
            <a:extLst/>
          </a:lstStyle>
          <a:p>
            <a:fld id="{52A8FB59-5278-42D5-BC1F-D6FC2B8F524D}" type="datetimeFigureOut">
              <a:rPr lang="en-US" smtClean="0"/>
              <a:t>4/19/2018</a:t>
            </a:fld>
            <a:endParaRPr lang="en-US"/>
          </a:p>
        </p:txBody>
      </p:sp>
      <p:sp>
        <p:nvSpPr>
          <p:cNvPr id="22" name="Footer Placeholder 21"/>
          <p:cNvSpPr>
            <a:spLocks noGrp="1"/>
          </p:cNvSpPr>
          <p:nvPr>
            <p:ph type="ftr" sz="quarter" idx="3"/>
          </p:nvPr>
        </p:nvSpPr>
        <p:spPr>
          <a:xfrm>
            <a:off x="5840097" y="6407945"/>
            <a:ext cx="3134242" cy="365124"/>
          </a:xfrm>
          <a:prstGeom prst="rect">
            <a:avLst/>
          </a:prstGeom>
        </p:spPr>
        <p:txBody>
          <a:bodyPr vert="horz" lIns="68452" tIns="34226" rIns="68452" bIns="34226" anchor="b"/>
          <a:lstStyle>
            <a:lvl1pPr algn="r" eaLnBrk="1" latinLnBrk="0" hangingPunct="1">
              <a:defRPr kumimoji="0" sz="937">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4"/>
          </a:xfrm>
          <a:prstGeom prst="rect">
            <a:avLst/>
          </a:prstGeom>
        </p:spPr>
        <p:txBody>
          <a:bodyPr vert="horz" lIns="68452" tIns="34226" rIns="68452" bIns="34226" anchor="b"/>
          <a:lstStyle>
            <a:lvl1pPr algn="r" eaLnBrk="1" latinLnBrk="0" hangingPunct="1">
              <a:defRPr kumimoji="0" sz="937" b="0">
                <a:solidFill>
                  <a:schemeClr val="tx1"/>
                </a:solidFill>
              </a:defRPr>
            </a:lvl1pPr>
            <a:extLst/>
          </a:lstStyle>
          <a:p>
            <a:fld id="{27EC0100-5566-4012-8FA9-E6CDC499E9B2}" type="slidenum">
              <a:rPr lang="en-US" smtClean="0"/>
              <a:t>‹#›</a:t>
            </a:fld>
            <a:endParaRPr lang="en-US"/>
          </a:p>
        </p:txBody>
      </p:sp>
    </p:spTree>
    <p:extLst>
      <p:ext uri="{BB962C8B-B14F-4D97-AF65-F5344CB8AC3E}">
        <p14:creationId xmlns:p14="http://schemas.microsoft.com/office/powerpoint/2010/main" val="1583668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51"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6656" indent="-256660" algn="l" rtl="0" eaLnBrk="1" latinLnBrk="0" hangingPunct="1">
        <a:spcBef>
          <a:spcPts val="400"/>
        </a:spcBef>
        <a:spcAft>
          <a:spcPts val="0"/>
        </a:spcAft>
        <a:buClr>
          <a:schemeClr val="accent1"/>
        </a:buClr>
        <a:buSzPct val="68000"/>
        <a:buFont typeface="Wingdings 3"/>
        <a:buChar char=""/>
        <a:defRPr kumimoji="0" sz="2678" kern="1200">
          <a:solidFill>
            <a:schemeClr val="tx1"/>
          </a:solidFill>
          <a:latin typeface="+mn-lt"/>
          <a:ea typeface="+mn-ea"/>
          <a:cs typeface="+mn-cs"/>
        </a:defRPr>
      </a:lvl1pPr>
      <a:lvl2pPr marL="623315" indent="-229160" algn="l" rtl="0" eaLnBrk="1" latinLnBrk="0" hangingPunct="1">
        <a:spcBef>
          <a:spcPts val="325"/>
        </a:spcBef>
        <a:buClr>
          <a:schemeClr val="accent1"/>
        </a:buClr>
        <a:buFont typeface="Verdana"/>
        <a:buChar char="◦"/>
        <a:defRPr kumimoji="0" sz="2276" kern="1200">
          <a:solidFill>
            <a:schemeClr val="tx1"/>
          </a:solidFill>
          <a:latin typeface="+mn-lt"/>
          <a:ea typeface="+mn-ea"/>
          <a:cs typeface="+mn-cs"/>
        </a:defRPr>
      </a:lvl2pPr>
      <a:lvl3pPr marL="861643" indent="-229160" algn="l" rtl="0" eaLnBrk="1" latinLnBrk="0" hangingPunct="1">
        <a:spcBef>
          <a:spcPts val="351"/>
        </a:spcBef>
        <a:buClr>
          <a:schemeClr val="accent2"/>
        </a:buClr>
        <a:buSzPct val="100000"/>
        <a:buFont typeface="Wingdings 2"/>
        <a:buChar char=""/>
        <a:defRPr kumimoji="0" sz="2143" kern="1200">
          <a:solidFill>
            <a:schemeClr val="tx1"/>
          </a:solidFill>
          <a:latin typeface="+mn-lt"/>
          <a:ea typeface="+mn-ea"/>
          <a:cs typeface="+mn-cs"/>
        </a:defRPr>
      </a:lvl3pPr>
      <a:lvl4pPr marL="1145801" indent="-229160" algn="l" rtl="0" eaLnBrk="1" latinLnBrk="0" hangingPunct="1">
        <a:spcBef>
          <a:spcPts val="351"/>
        </a:spcBef>
        <a:buClr>
          <a:schemeClr val="accent2"/>
        </a:buClr>
        <a:buFont typeface="Wingdings 2"/>
        <a:buChar char=""/>
        <a:defRPr kumimoji="0" sz="1875" kern="1200">
          <a:solidFill>
            <a:schemeClr val="tx1"/>
          </a:solidFill>
          <a:latin typeface="+mn-lt"/>
          <a:ea typeface="+mn-ea"/>
          <a:cs typeface="+mn-cs"/>
        </a:defRPr>
      </a:lvl4pPr>
      <a:lvl5pPr marL="1374961" indent="-229160" algn="l" rtl="0" eaLnBrk="1" latinLnBrk="0" hangingPunct="1">
        <a:spcBef>
          <a:spcPts val="351"/>
        </a:spcBef>
        <a:buClr>
          <a:schemeClr val="accent2"/>
        </a:buClr>
        <a:buFont typeface="Wingdings 2"/>
        <a:buChar char=""/>
        <a:defRPr kumimoji="0" sz="1741" kern="1200">
          <a:solidFill>
            <a:schemeClr val="tx1"/>
          </a:solidFill>
          <a:latin typeface="+mn-lt"/>
          <a:ea typeface="+mn-ea"/>
          <a:cs typeface="+mn-cs"/>
        </a:defRPr>
      </a:lvl5pPr>
      <a:lvl6pPr marL="1604121" indent="-229160" algn="l" rtl="0" eaLnBrk="1" latinLnBrk="0" hangingPunct="1">
        <a:spcBef>
          <a:spcPts val="351"/>
        </a:spcBef>
        <a:buClr>
          <a:schemeClr val="accent3"/>
        </a:buClr>
        <a:buFont typeface="Wingdings 2"/>
        <a:buChar char=""/>
        <a:defRPr kumimoji="0" sz="1741" kern="1200">
          <a:solidFill>
            <a:schemeClr val="tx1"/>
          </a:solidFill>
          <a:latin typeface="+mn-lt"/>
          <a:ea typeface="+mn-ea"/>
          <a:cs typeface="+mn-cs"/>
        </a:defRPr>
      </a:lvl6pPr>
      <a:lvl7pPr marL="1833281" indent="-229160" algn="l" rtl="0" eaLnBrk="1" latinLnBrk="0" hangingPunct="1">
        <a:spcBef>
          <a:spcPts val="351"/>
        </a:spcBef>
        <a:buClr>
          <a:schemeClr val="accent3"/>
        </a:buClr>
        <a:buFont typeface="Wingdings 2"/>
        <a:buChar char=""/>
        <a:defRPr kumimoji="0" sz="1607" kern="1200">
          <a:solidFill>
            <a:schemeClr val="tx1"/>
          </a:solidFill>
          <a:latin typeface="+mn-lt"/>
          <a:ea typeface="+mn-ea"/>
          <a:cs typeface="+mn-cs"/>
        </a:defRPr>
      </a:lvl7pPr>
      <a:lvl8pPr marL="2062442" indent="-229160" algn="l" rtl="0" eaLnBrk="1" latinLnBrk="0" hangingPunct="1">
        <a:spcBef>
          <a:spcPts val="351"/>
        </a:spcBef>
        <a:buClr>
          <a:schemeClr val="accent3"/>
        </a:buClr>
        <a:buFont typeface="Wingdings 2"/>
        <a:buChar char=""/>
        <a:defRPr kumimoji="0" sz="1607" kern="1200">
          <a:solidFill>
            <a:schemeClr val="tx1"/>
          </a:solidFill>
          <a:latin typeface="+mn-lt"/>
          <a:ea typeface="+mn-ea"/>
          <a:cs typeface="+mn-cs"/>
        </a:defRPr>
      </a:lvl8pPr>
      <a:lvl9pPr marL="2291602" indent="-229160" algn="l" rtl="0" eaLnBrk="1" latinLnBrk="0" hangingPunct="1">
        <a:spcBef>
          <a:spcPts val="351"/>
        </a:spcBef>
        <a:buClr>
          <a:schemeClr val="accent3"/>
        </a:buClr>
        <a:buFont typeface="Wingdings 2"/>
        <a:buChar char=""/>
        <a:defRPr kumimoji="0" sz="1607"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8320" algn="l" rtl="0" eaLnBrk="1" latinLnBrk="0" hangingPunct="1">
        <a:defRPr kumimoji="0" kern="1200">
          <a:solidFill>
            <a:schemeClr val="tx1"/>
          </a:solidFill>
          <a:latin typeface="+mn-lt"/>
          <a:ea typeface="+mn-ea"/>
          <a:cs typeface="+mn-cs"/>
        </a:defRPr>
      </a:lvl2pPr>
      <a:lvl3pPr marL="916641" algn="l" rtl="0" eaLnBrk="1" latinLnBrk="0" hangingPunct="1">
        <a:defRPr kumimoji="0" kern="1200">
          <a:solidFill>
            <a:schemeClr val="tx1"/>
          </a:solidFill>
          <a:latin typeface="+mn-lt"/>
          <a:ea typeface="+mn-ea"/>
          <a:cs typeface="+mn-cs"/>
        </a:defRPr>
      </a:lvl3pPr>
      <a:lvl4pPr marL="1374961" algn="l" rtl="0" eaLnBrk="1" latinLnBrk="0" hangingPunct="1">
        <a:defRPr kumimoji="0" kern="1200">
          <a:solidFill>
            <a:schemeClr val="tx1"/>
          </a:solidFill>
          <a:latin typeface="+mn-lt"/>
          <a:ea typeface="+mn-ea"/>
          <a:cs typeface="+mn-cs"/>
        </a:defRPr>
      </a:lvl4pPr>
      <a:lvl5pPr marL="1833281" algn="l" rtl="0" eaLnBrk="1" latinLnBrk="0" hangingPunct="1">
        <a:defRPr kumimoji="0" kern="1200">
          <a:solidFill>
            <a:schemeClr val="tx1"/>
          </a:solidFill>
          <a:latin typeface="+mn-lt"/>
          <a:ea typeface="+mn-ea"/>
          <a:cs typeface="+mn-cs"/>
        </a:defRPr>
      </a:lvl5pPr>
      <a:lvl6pPr marL="2291602" algn="l" rtl="0" eaLnBrk="1" latinLnBrk="0" hangingPunct="1">
        <a:defRPr kumimoji="0" kern="1200">
          <a:solidFill>
            <a:schemeClr val="tx1"/>
          </a:solidFill>
          <a:latin typeface="+mn-lt"/>
          <a:ea typeface="+mn-ea"/>
          <a:cs typeface="+mn-cs"/>
        </a:defRPr>
      </a:lvl6pPr>
      <a:lvl7pPr marL="2749922" algn="l" rtl="0" eaLnBrk="1" latinLnBrk="0" hangingPunct="1">
        <a:defRPr kumimoji="0" kern="1200">
          <a:solidFill>
            <a:schemeClr val="tx1"/>
          </a:solidFill>
          <a:latin typeface="+mn-lt"/>
          <a:ea typeface="+mn-ea"/>
          <a:cs typeface="+mn-cs"/>
        </a:defRPr>
      </a:lvl7pPr>
      <a:lvl8pPr marL="3208241" algn="l" rtl="0" eaLnBrk="1" latinLnBrk="0" hangingPunct="1">
        <a:defRPr kumimoji="0" kern="1200">
          <a:solidFill>
            <a:schemeClr val="tx1"/>
          </a:solidFill>
          <a:latin typeface="+mn-lt"/>
          <a:ea typeface="+mn-ea"/>
          <a:cs typeface="+mn-cs"/>
        </a:defRPr>
      </a:lvl8pPr>
      <a:lvl9pPr marL="366656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quintcareers.com/informational_interviewing.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anadajobexpo.com/" TargetMode="External"/><Relationship Id="rId2" Type="http://schemas.openxmlformats.org/officeDocument/2006/relationships/hyperlink" Target="http://www.petersnewjobs.com/toronto-employment-events-and-organization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mylambton.ca/uploadedFiles/myLambton/Services/MyCareer_Centre/Students/Career%20Portal%20Terms%20and%20Conditions%20FINAL%20-%20AODA%20Approved.pdf" TargetMode="External"/><Relationship Id="rId2" Type="http://schemas.openxmlformats.org/officeDocument/2006/relationships/hyperlink" Target="https://mycareer.lambtoncollege.ca/home.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google.com.bz/url?sa=i&amp;rct=j&amp;q=&amp;esrc=s&amp;source=images&amp;cd=&amp;cad=rja&amp;uact=8&amp;ved=0CAcQjRxqFQoTCJWqk4_rrMgCFcR6PgodwtINrg&amp;url=https://en.wikipedia.org/wiki/The_7_Habits_of_Highly_Effective_People&amp;psig=AFQjCNFmcD_U_65m9mL9-KqiN82KWs9kMA&amp;ust=144418623109709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huffingtonpost.com/susan-p-joyce/7-habits-of-highly-effect_b_5823490.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talentegg.ca/incubator/2014/08/18/hidden-job-market/" TargetMode="External"/><Relationship Id="rId2" Type="http://schemas.openxmlformats.org/officeDocument/2006/relationships/hyperlink" Target="http://canadianimmigrant.ca/work-and-education/howto-find-a-job/crack-the-hidden-job-market-with-these-seven-secre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www.quintcareers.com/networking-dos-donts.html" TargetMode="External"/><Relationship Id="rId7" Type="http://schemas.openxmlformats.org/officeDocument/2006/relationships/hyperlink" Target="http://www.talentegg.ca/" TargetMode="External"/><Relationship Id="rId2" Type="http://schemas.openxmlformats.org/officeDocument/2006/relationships/hyperlink" Target="http://www.quintcareers.com/informational_interviewing.html" TargetMode="External"/><Relationship Id="rId1" Type="http://schemas.openxmlformats.org/officeDocument/2006/relationships/slideLayout" Target="../slideLayouts/slideLayout2.xml"/><Relationship Id="rId6" Type="http://schemas.openxmlformats.org/officeDocument/2006/relationships/hyperlink" Target="http://www.wowjobs.ca/" TargetMode="External"/><Relationship Id="rId5" Type="http://schemas.openxmlformats.org/officeDocument/2006/relationships/hyperlink" Target="http://www.coopjobs.ca/" TargetMode="External"/><Relationship Id="rId4" Type="http://schemas.openxmlformats.org/officeDocument/2006/relationships/hyperlink" Target="http://www.indeed.ca/"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9D9629-FE62-4102-B04D-7EB359BEED34}"/>
              </a:ext>
            </a:extLst>
          </p:cNvPr>
          <p:cNvSpPr>
            <a:spLocks noGrp="1"/>
          </p:cNvSpPr>
          <p:nvPr>
            <p:ph idx="1"/>
          </p:nvPr>
        </p:nvSpPr>
        <p:spPr>
          <a:xfrm>
            <a:off x="609600" y="1417637"/>
            <a:ext cx="10972800" cy="4525963"/>
          </a:xfrm>
        </p:spPr>
        <p:txBody>
          <a:bodyPr/>
          <a:lstStyle/>
          <a:p>
            <a:pPr marL="109996" indent="0">
              <a:buNone/>
            </a:pPr>
            <a:r>
              <a:rPr lang="en-US" dirty="0">
                <a:highlight>
                  <a:srgbClr val="FFFF00"/>
                </a:highlight>
              </a:rPr>
              <a:t>INSTRUCTIONS:</a:t>
            </a:r>
          </a:p>
          <a:p>
            <a:pPr marL="109996" indent="0">
              <a:buNone/>
            </a:pPr>
            <a:r>
              <a:rPr lang="en-US" dirty="0"/>
              <a:t>1) Change Goal into SMART goal </a:t>
            </a:r>
            <a:r>
              <a:rPr lang="en-US" sz="1400" dirty="0"/>
              <a:t>(</a:t>
            </a:r>
            <a:r>
              <a:rPr lang="en-US" sz="1400" dirty="0">
                <a:solidFill>
                  <a:srgbClr val="FF0000"/>
                </a:solidFill>
              </a:rPr>
              <a:t>specific, measurable, achievable, realistic, timebound</a:t>
            </a:r>
            <a:r>
              <a:rPr lang="en-US" sz="1400" dirty="0"/>
              <a:t>)</a:t>
            </a:r>
          </a:p>
          <a:p>
            <a:pPr marL="109996" indent="0">
              <a:buNone/>
            </a:pPr>
            <a:r>
              <a:rPr lang="en-US" dirty="0"/>
              <a:t>2) Create 3 SMART objectives for the goal</a:t>
            </a:r>
          </a:p>
          <a:p>
            <a:endParaRPr lang="en-US" dirty="0"/>
          </a:p>
          <a:p>
            <a:r>
              <a:rPr lang="en-US" dirty="0"/>
              <a:t>Apply to companies</a:t>
            </a:r>
          </a:p>
          <a:p>
            <a:r>
              <a:rPr lang="en-US" dirty="0"/>
              <a:t>Send resumes</a:t>
            </a:r>
          </a:p>
          <a:p>
            <a:r>
              <a:rPr lang="en-US" dirty="0"/>
              <a:t>Network</a:t>
            </a:r>
          </a:p>
          <a:p>
            <a:endParaRPr lang="en-US" dirty="0"/>
          </a:p>
          <a:p>
            <a:endParaRPr lang="en-US" dirty="0"/>
          </a:p>
        </p:txBody>
      </p:sp>
      <p:sp>
        <p:nvSpPr>
          <p:cNvPr id="3" name="Title 2">
            <a:extLst>
              <a:ext uri="{FF2B5EF4-FFF2-40B4-BE49-F238E27FC236}">
                <a16:creationId xmlns:a16="http://schemas.microsoft.com/office/drawing/2014/main" id="{E948B89B-45F2-4085-A15B-0EA985221566}"/>
              </a:ext>
            </a:extLst>
          </p:cNvPr>
          <p:cNvSpPr>
            <a:spLocks noGrp="1"/>
          </p:cNvSpPr>
          <p:nvPr>
            <p:ph type="title"/>
          </p:nvPr>
        </p:nvSpPr>
        <p:spPr/>
        <p:txBody>
          <a:bodyPr/>
          <a:lstStyle/>
          <a:p>
            <a:r>
              <a:rPr lang="en-US" dirty="0"/>
              <a:t>S.M.A.R.T. Goals and Objectives (Review)</a:t>
            </a:r>
          </a:p>
        </p:txBody>
      </p:sp>
    </p:spTree>
    <p:extLst>
      <p:ext uri="{BB962C8B-B14F-4D97-AF65-F5344CB8AC3E}">
        <p14:creationId xmlns:p14="http://schemas.microsoft.com/office/powerpoint/2010/main" val="1314179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3552" y="692696"/>
            <a:ext cx="8252022" cy="1066800"/>
          </a:xfrm>
        </p:spPr>
        <p:txBody>
          <a:bodyPr>
            <a:normAutofit/>
          </a:bodyPr>
          <a:lstStyle/>
          <a:p>
            <a:r>
              <a:rPr lang="en-US" sz="4800" dirty="0">
                <a:solidFill>
                  <a:schemeClr val="tx1">
                    <a:lumMod val="95000"/>
                    <a:lumOff val="5000"/>
                  </a:schemeClr>
                </a:solidFill>
              </a:rPr>
              <a:t>Informational Interviews</a:t>
            </a:r>
            <a:endParaRPr lang="en-CA" sz="4800" dirty="0">
              <a:solidFill>
                <a:schemeClr val="tx1">
                  <a:lumMod val="95000"/>
                  <a:lumOff val="5000"/>
                </a:schemeClr>
              </a:solidFill>
            </a:endParaRPr>
          </a:p>
        </p:txBody>
      </p:sp>
      <p:sp>
        <p:nvSpPr>
          <p:cNvPr id="2" name="Content Placeholder 1"/>
          <p:cNvSpPr>
            <a:spLocks noGrp="1"/>
          </p:cNvSpPr>
          <p:nvPr>
            <p:ph idx="1"/>
          </p:nvPr>
        </p:nvSpPr>
        <p:spPr>
          <a:xfrm>
            <a:off x="2279576" y="1916832"/>
            <a:ext cx="7171902" cy="4270608"/>
          </a:xfrm>
        </p:spPr>
        <p:txBody>
          <a:bodyPr>
            <a:normAutofit/>
          </a:bodyPr>
          <a:lstStyle/>
          <a:p>
            <a:pPr algn="ctr"/>
            <a:endParaRPr lang="en-CA" sz="2000" dirty="0">
              <a:hlinkClick r:id="rId2"/>
            </a:endParaRPr>
          </a:p>
          <a:p>
            <a:pPr marL="0" indent="0" algn="ctr">
              <a:buNone/>
            </a:pPr>
            <a:r>
              <a:rPr lang="en-CA" sz="3200" dirty="0"/>
              <a:t>An informational interview is an interview conducted to collect information about a job, career field, industry or company.</a:t>
            </a:r>
          </a:p>
          <a:p>
            <a:pPr algn="ctr"/>
            <a:endParaRPr lang="en-CA" sz="3200" dirty="0">
              <a:hlinkClick r:id="rId2"/>
            </a:endParaRPr>
          </a:p>
          <a:p>
            <a:pPr marL="0" indent="0" algn="ctr">
              <a:buNone/>
            </a:pPr>
            <a:r>
              <a:rPr lang="en-CA" sz="2000" dirty="0">
                <a:hlinkClick r:id="rId2"/>
              </a:rPr>
              <a:t>http://www.quintcareers.com/informational_interviewing.html</a:t>
            </a:r>
            <a:endParaRPr lang="en-CA" sz="2000" dirty="0"/>
          </a:p>
          <a:p>
            <a:endParaRPr lang="en-CA" sz="2000" dirty="0"/>
          </a:p>
        </p:txBody>
      </p:sp>
    </p:spTree>
    <p:extLst>
      <p:ext uri="{BB962C8B-B14F-4D97-AF65-F5344CB8AC3E}">
        <p14:creationId xmlns:p14="http://schemas.microsoft.com/office/powerpoint/2010/main" val="2893616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p:txBody>
          <a:bodyPr>
            <a:noAutofit/>
          </a:bodyPr>
          <a:lstStyle/>
          <a:p>
            <a:r>
              <a:rPr lang="en-CA" altLang="en-US" sz="2400" b="1" dirty="0"/>
              <a:t>Benefits:</a:t>
            </a:r>
          </a:p>
          <a:p>
            <a:pPr lvl="2"/>
            <a:r>
              <a:rPr lang="en-CA" altLang="en-US" sz="2400" dirty="0"/>
              <a:t>Relevant information from individual working in field</a:t>
            </a:r>
          </a:p>
          <a:p>
            <a:pPr lvl="2"/>
            <a:r>
              <a:rPr lang="en-CA" altLang="en-US" sz="2400" dirty="0"/>
              <a:t>Learn about career paths you didn’t know existed</a:t>
            </a:r>
          </a:p>
          <a:p>
            <a:pPr lvl="2"/>
            <a:r>
              <a:rPr lang="en-CA" altLang="en-US" sz="2400" dirty="0"/>
              <a:t>Information about specific organization</a:t>
            </a:r>
          </a:p>
          <a:p>
            <a:pPr lvl="2"/>
            <a:r>
              <a:rPr lang="en-CA" altLang="en-US" sz="2400" dirty="0"/>
              <a:t>Tips on targeting resume to company and interview skills</a:t>
            </a:r>
          </a:p>
          <a:p>
            <a:pPr lvl="2"/>
            <a:r>
              <a:rPr lang="en-CA" altLang="en-US" sz="2400" dirty="0"/>
              <a:t>Expand network from people in same field</a:t>
            </a:r>
          </a:p>
        </p:txBody>
      </p:sp>
      <p:sp>
        <p:nvSpPr>
          <p:cNvPr id="3" name="Title 2"/>
          <p:cNvSpPr>
            <a:spLocks noGrp="1"/>
          </p:cNvSpPr>
          <p:nvPr>
            <p:ph type="title"/>
          </p:nvPr>
        </p:nvSpPr>
        <p:spPr/>
        <p:txBody>
          <a:bodyPr/>
          <a:lstStyle/>
          <a:p>
            <a:pPr>
              <a:defRPr/>
            </a:pPr>
            <a:r>
              <a:rPr lang="en-CA" dirty="0"/>
              <a:t>Informational Interviews	</a:t>
            </a:r>
          </a:p>
        </p:txBody>
      </p:sp>
    </p:spTree>
    <p:extLst>
      <p:ext uri="{BB962C8B-B14F-4D97-AF65-F5344CB8AC3E}">
        <p14:creationId xmlns:p14="http://schemas.microsoft.com/office/powerpoint/2010/main" val="351977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p:txBody>
          <a:bodyPr/>
          <a:lstStyle/>
          <a:p>
            <a:r>
              <a:rPr lang="en-CA" altLang="en-US" sz="3600" dirty="0"/>
              <a:t>Initiate Contact</a:t>
            </a:r>
          </a:p>
          <a:p>
            <a:pPr lvl="1"/>
            <a:r>
              <a:rPr lang="en-CA" altLang="en-US" sz="3600" dirty="0"/>
              <a:t>Mention how you gained contact</a:t>
            </a:r>
          </a:p>
          <a:p>
            <a:pPr lvl="1"/>
            <a:r>
              <a:rPr lang="en-CA" altLang="en-US" sz="3600" dirty="0">
                <a:solidFill>
                  <a:srgbClr val="FF0000"/>
                </a:solidFill>
              </a:rPr>
              <a:t>Emphasize you’re looking for information NOT a job / co-op</a:t>
            </a:r>
          </a:p>
          <a:p>
            <a:pPr lvl="1"/>
            <a:r>
              <a:rPr lang="en-CA" altLang="en-US" sz="3600" dirty="0"/>
              <a:t>Request for time ~20-30min appointment</a:t>
            </a:r>
          </a:p>
          <a:p>
            <a:pPr lvl="1"/>
            <a:r>
              <a:rPr lang="en-CA" altLang="en-US" sz="3600" dirty="0"/>
              <a:t>Prepare questions</a:t>
            </a:r>
          </a:p>
        </p:txBody>
      </p:sp>
      <p:sp>
        <p:nvSpPr>
          <p:cNvPr id="3" name="Title 2"/>
          <p:cNvSpPr>
            <a:spLocks noGrp="1"/>
          </p:cNvSpPr>
          <p:nvPr>
            <p:ph type="title"/>
          </p:nvPr>
        </p:nvSpPr>
        <p:spPr/>
        <p:txBody>
          <a:bodyPr/>
          <a:lstStyle/>
          <a:p>
            <a:pPr>
              <a:defRPr/>
            </a:pPr>
            <a:r>
              <a:rPr lang="en-CA" dirty="0"/>
              <a:t>Informational Interview	</a:t>
            </a:r>
          </a:p>
        </p:txBody>
      </p:sp>
    </p:spTree>
    <p:extLst>
      <p:ext uri="{BB962C8B-B14F-4D97-AF65-F5344CB8AC3E}">
        <p14:creationId xmlns:p14="http://schemas.microsoft.com/office/powerpoint/2010/main" val="909457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6548" y="957825"/>
            <a:ext cx="9601200" cy="5231959"/>
          </a:xfrm>
        </p:spPr>
        <p:txBody>
          <a:bodyPr>
            <a:normAutofit/>
          </a:bodyPr>
          <a:lstStyle/>
          <a:p>
            <a:r>
              <a:rPr lang="en-CA" altLang="en-US" b="1" dirty="0"/>
              <a:t>Sample Questions: Start here:</a:t>
            </a:r>
          </a:p>
          <a:p>
            <a:pPr lvl="1"/>
            <a:r>
              <a:rPr lang="en-CA" altLang="en-US" sz="2400" dirty="0"/>
              <a:t>What kind of duties do you do?</a:t>
            </a:r>
          </a:p>
          <a:p>
            <a:pPr lvl="1"/>
            <a:r>
              <a:rPr lang="en-CA" altLang="en-US" sz="2400" dirty="0"/>
              <a:t>What percentage of your time is spent doing that?</a:t>
            </a:r>
          </a:p>
          <a:p>
            <a:pPr lvl="1"/>
            <a:r>
              <a:rPr lang="en-CA" altLang="en-US" sz="2400" dirty="0"/>
              <a:t>Why did you decide to work for this company?</a:t>
            </a:r>
          </a:p>
          <a:p>
            <a:pPr lvl="1"/>
            <a:r>
              <a:rPr lang="en-CA" altLang="en-US" sz="2400" dirty="0"/>
              <a:t>What sort of changes are occurring in your occupation</a:t>
            </a:r>
          </a:p>
          <a:p>
            <a:pPr lvl="1"/>
            <a:endParaRPr lang="en-CA" altLang="en-US" sz="2400" dirty="0"/>
          </a:p>
          <a:p>
            <a:pPr marL="394155" lvl="1" indent="0">
              <a:buNone/>
            </a:pPr>
            <a:r>
              <a:rPr lang="en-CA" altLang="en-US" sz="2400" b="1" dirty="0"/>
              <a:t>Then go into more detail:</a:t>
            </a:r>
          </a:p>
          <a:p>
            <a:pPr lvl="1"/>
            <a:r>
              <a:rPr lang="en-CA" altLang="en-US" sz="2400" dirty="0"/>
              <a:t>What are the major qualifications for success in this occupation?</a:t>
            </a:r>
          </a:p>
          <a:p>
            <a:pPr lvl="1"/>
            <a:r>
              <a:rPr lang="en-CA" altLang="en-US" sz="2400" dirty="0"/>
              <a:t>How would you describe the working environment and people with whom you work?</a:t>
            </a:r>
          </a:p>
          <a:p>
            <a:pPr lvl="1"/>
            <a:r>
              <a:rPr lang="en-CA" altLang="en-US" sz="2400" dirty="0"/>
              <a:t>Do you have any advice for someone new entering this field?</a:t>
            </a:r>
          </a:p>
          <a:p>
            <a:pPr lvl="1"/>
            <a:endParaRPr lang="en-CA" altLang="en-US" dirty="0"/>
          </a:p>
        </p:txBody>
      </p:sp>
      <p:sp>
        <p:nvSpPr>
          <p:cNvPr id="3" name="Title 2"/>
          <p:cNvSpPr>
            <a:spLocks noGrp="1"/>
          </p:cNvSpPr>
          <p:nvPr>
            <p:ph type="title"/>
          </p:nvPr>
        </p:nvSpPr>
        <p:spPr>
          <a:xfrm>
            <a:off x="609600" y="53976"/>
            <a:ext cx="10972800" cy="1143000"/>
          </a:xfrm>
        </p:spPr>
        <p:txBody>
          <a:bodyPr/>
          <a:lstStyle/>
          <a:p>
            <a:pPr>
              <a:defRPr/>
            </a:pPr>
            <a:r>
              <a:rPr lang="en-CA" dirty="0"/>
              <a:t>Informational Interview		</a:t>
            </a:r>
          </a:p>
        </p:txBody>
      </p:sp>
    </p:spTree>
    <p:extLst>
      <p:ext uri="{BB962C8B-B14F-4D97-AF65-F5344CB8AC3E}">
        <p14:creationId xmlns:p14="http://schemas.microsoft.com/office/powerpoint/2010/main" val="576071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17637"/>
            <a:ext cx="10972800" cy="4525963"/>
          </a:xfrm>
        </p:spPr>
        <p:txBody>
          <a:bodyPr>
            <a:normAutofit fontScale="85000" lnSpcReduction="20000"/>
          </a:bodyPr>
          <a:lstStyle/>
          <a:p>
            <a:r>
              <a:rPr lang="en-US" b="1" dirty="0"/>
              <a:t>Where will they be held?</a:t>
            </a:r>
          </a:p>
          <a:p>
            <a:pPr lvl="1"/>
            <a:r>
              <a:rPr lang="en-US" dirty="0"/>
              <a:t>Community/rec centers, gyms, halls, etc.</a:t>
            </a:r>
          </a:p>
          <a:p>
            <a:pPr lvl="1"/>
            <a:r>
              <a:rPr lang="en-US" dirty="0"/>
              <a:t>All over the city</a:t>
            </a:r>
          </a:p>
          <a:p>
            <a:r>
              <a:rPr lang="en-US" b="1" dirty="0"/>
              <a:t>Who will be there?</a:t>
            </a:r>
          </a:p>
          <a:p>
            <a:pPr lvl="1"/>
            <a:r>
              <a:rPr lang="en-US" dirty="0"/>
              <a:t>Managers, Supervisors, HR Managers, Recruiters, current staff members, etc.</a:t>
            </a:r>
          </a:p>
          <a:p>
            <a:r>
              <a:rPr lang="en-US" b="1" dirty="0"/>
              <a:t>What to prepare?</a:t>
            </a:r>
          </a:p>
          <a:p>
            <a:pPr lvl="1"/>
            <a:r>
              <a:rPr lang="en-US" dirty="0"/>
              <a:t>Many copies of your resume, basic interview answers</a:t>
            </a:r>
          </a:p>
          <a:p>
            <a:pPr lvl="1"/>
            <a:r>
              <a:rPr lang="en-US" dirty="0"/>
              <a:t>Be prepared to sell yourself!</a:t>
            </a:r>
          </a:p>
          <a:p>
            <a:r>
              <a:rPr lang="en-US" b="1" dirty="0"/>
              <a:t>Purpose?</a:t>
            </a:r>
          </a:p>
          <a:p>
            <a:pPr lvl="1"/>
            <a:r>
              <a:rPr lang="en-US" dirty="0"/>
              <a:t>To network, apply for jobs, explore new companies, get advice from employers, explore new opportunities and the list goes on and on!</a:t>
            </a:r>
          </a:p>
          <a:p>
            <a:r>
              <a:rPr lang="en-US" b="1" dirty="0"/>
              <a:t>How do I find them?</a:t>
            </a:r>
          </a:p>
          <a:p>
            <a:pPr marL="541782" lvl="1" indent="-285750">
              <a:buFont typeface="Arial" panose="020B0604020202020204" pitchFamily="34" charset="0"/>
              <a:buChar char="•"/>
            </a:pPr>
            <a:r>
              <a:rPr lang="en-US" sz="2400" dirty="0"/>
              <a:t>Peters New Jobs - </a:t>
            </a:r>
            <a:r>
              <a:rPr lang="en-US" sz="2400" dirty="0">
                <a:hlinkClick r:id="rId2"/>
              </a:rPr>
              <a:t>http://www.petersnewjobs.com/toronto-employment-events-and-organizations.html</a:t>
            </a:r>
            <a:r>
              <a:rPr lang="en-US" sz="2400" dirty="0"/>
              <a:t> </a:t>
            </a:r>
          </a:p>
          <a:p>
            <a:pPr marL="541782" lvl="1" indent="-285750">
              <a:buFont typeface="Arial" panose="020B0604020202020204" pitchFamily="34" charset="0"/>
              <a:buChar char="•"/>
            </a:pPr>
            <a:r>
              <a:rPr lang="en-US" sz="2400" dirty="0"/>
              <a:t>Canada Job Expo - </a:t>
            </a:r>
            <a:r>
              <a:rPr lang="en-US" sz="2400" dirty="0">
                <a:hlinkClick r:id="rId3"/>
              </a:rPr>
              <a:t>http://canadajobexpo.com/</a:t>
            </a:r>
            <a:r>
              <a:rPr lang="en-US" sz="2400" dirty="0"/>
              <a:t> </a:t>
            </a:r>
          </a:p>
          <a:p>
            <a:pPr lvl="1"/>
            <a:endParaRPr lang="en-US" dirty="0"/>
          </a:p>
          <a:p>
            <a:pPr lvl="1"/>
            <a:endParaRPr lang="en-US" dirty="0"/>
          </a:p>
        </p:txBody>
      </p:sp>
      <p:sp>
        <p:nvSpPr>
          <p:cNvPr id="3" name="Title 2"/>
          <p:cNvSpPr>
            <a:spLocks noGrp="1"/>
          </p:cNvSpPr>
          <p:nvPr>
            <p:ph type="title"/>
          </p:nvPr>
        </p:nvSpPr>
        <p:spPr>
          <a:xfrm>
            <a:off x="-242454" y="108382"/>
            <a:ext cx="10972800" cy="1143000"/>
          </a:xfrm>
        </p:spPr>
        <p:txBody>
          <a:bodyPr/>
          <a:lstStyle/>
          <a:p>
            <a:pPr algn="ctr"/>
            <a:r>
              <a:rPr lang="en-US" dirty="0"/>
              <a:t>Job/Career Fairs – What to Expect?</a:t>
            </a:r>
          </a:p>
        </p:txBody>
      </p:sp>
    </p:spTree>
    <p:extLst>
      <p:ext uri="{BB962C8B-B14F-4D97-AF65-F5344CB8AC3E}">
        <p14:creationId xmlns:p14="http://schemas.microsoft.com/office/powerpoint/2010/main" val="189873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 calcmode="lin" valueType="num">
                                      <p:cBhvr additive="base">
                                        <p:cTn id="2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 calcmode="lin" valueType="num">
                                      <p:cBhvr additive="base">
                                        <p:cTn id="4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anim calcmode="lin" valueType="num">
                                      <p:cBhvr additive="base">
                                        <p:cTn id="5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 calcmode="lin" valueType="num">
                                      <p:cBhvr additive="base">
                                        <p:cTn id="5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
                                            <p:txEl>
                                              <p:pRg st="11" end="11"/>
                                            </p:txEl>
                                          </p:spTgt>
                                        </p:tgtEl>
                                        <p:attrNameLst>
                                          <p:attrName>style.visibility</p:attrName>
                                        </p:attrNameLst>
                                      </p:cBhvr>
                                      <p:to>
                                        <p:strVal val="visible"/>
                                      </p:to>
                                    </p:set>
                                    <p:anim calcmode="lin" valueType="num">
                                      <p:cBhvr additive="base">
                                        <p:cTn id="63"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 calcmode="lin" valueType="num">
                                      <p:cBhvr additive="base">
                                        <p:cTn id="67"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17637"/>
            <a:ext cx="10972800" cy="4525963"/>
          </a:xfrm>
        </p:spPr>
        <p:txBody>
          <a:bodyPr>
            <a:normAutofit fontScale="85000" lnSpcReduction="20000"/>
          </a:bodyPr>
          <a:lstStyle/>
          <a:p>
            <a:r>
              <a:rPr lang="en-US" dirty="0"/>
              <a:t>Register for the event in advance</a:t>
            </a:r>
          </a:p>
          <a:p>
            <a:pPr marL="109996" indent="0">
              <a:buNone/>
            </a:pPr>
            <a:endParaRPr lang="en-US" dirty="0"/>
          </a:p>
          <a:p>
            <a:r>
              <a:rPr lang="en-US" dirty="0"/>
              <a:t>Come prepared to interview: prepare interview answers, attire and a positive attitude!</a:t>
            </a:r>
          </a:p>
          <a:p>
            <a:endParaRPr lang="en-US" dirty="0"/>
          </a:p>
          <a:p>
            <a:r>
              <a:rPr lang="en-US" dirty="0"/>
              <a:t>Do not go with a friend or family!!! (Employers like to see independent and mature candidates)</a:t>
            </a:r>
          </a:p>
          <a:p>
            <a:endParaRPr lang="en-US" dirty="0"/>
          </a:p>
          <a:p>
            <a:r>
              <a:rPr lang="en-US" dirty="0"/>
              <a:t>Show the employers you are interested!</a:t>
            </a:r>
          </a:p>
          <a:p>
            <a:endParaRPr lang="en-US" dirty="0"/>
          </a:p>
          <a:p>
            <a:r>
              <a:rPr lang="en-US" dirty="0"/>
              <a:t>Collect business cards and contact information – follow up with employers</a:t>
            </a:r>
          </a:p>
          <a:p>
            <a:pPr marL="109996" indent="0">
              <a:buNone/>
            </a:pPr>
            <a:endParaRPr lang="en-US" dirty="0"/>
          </a:p>
          <a:p>
            <a:r>
              <a:rPr lang="en-US" dirty="0"/>
              <a:t>Plan to spend time at the booths and ask the employers questions!</a:t>
            </a:r>
          </a:p>
          <a:p>
            <a:endParaRPr lang="en-US" dirty="0"/>
          </a:p>
          <a:p>
            <a:endParaRPr lang="en-US" dirty="0"/>
          </a:p>
          <a:p>
            <a:endParaRPr lang="en-US" dirty="0"/>
          </a:p>
        </p:txBody>
      </p:sp>
      <p:sp>
        <p:nvSpPr>
          <p:cNvPr id="3" name="Title 2"/>
          <p:cNvSpPr>
            <a:spLocks noGrp="1"/>
          </p:cNvSpPr>
          <p:nvPr>
            <p:ph type="title"/>
          </p:nvPr>
        </p:nvSpPr>
        <p:spPr/>
        <p:txBody>
          <a:bodyPr>
            <a:normAutofit/>
          </a:bodyPr>
          <a:lstStyle/>
          <a:p>
            <a:r>
              <a:rPr lang="en-US" sz="4400" dirty="0"/>
              <a:t>Job Fair Etiquette</a:t>
            </a:r>
            <a:endParaRPr lang="en-US" dirty="0"/>
          </a:p>
        </p:txBody>
      </p:sp>
    </p:spTree>
    <p:extLst>
      <p:ext uri="{BB962C8B-B14F-4D97-AF65-F5344CB8AC3E}">
        <p14:creationId xmlns:p14="http://schemas.microsoft.com/office/powerpoint/2010/main" val="2122004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713297"/>
            <a:ext cx="8923866" cy="4328065"/>
          </a:xfrm>
        </p:spPr>
        <p:txBody>
          <a:bodyPr>
            <a:normAutofit/>
          </a:bodyPr>
          <a:lstStyle/>
          <a:p>
            <a:r>
              <a:rPr lang="en-US" sz="2800" dirty="0"/>
              <a:t>Be Proactive</a:t>
            </a:r>
          </a:p>
          <a:p>
            <a:r>
              <a:rPr lang="en-US" sz="2800" dirty="0"/>
              <a:t>Begin With the End in Mind</a:t>
            </a:r>
          </a:p>
          <a:p>
            <a:r>
              <a:rPr lang="en-US" sz="2800" dirty="0"/>
              <a:t>Put First Things First</a:t>
            </a:r>
          </a:p>
          <a:p>
            <a:r>
              <a:rPr lang="en-US" sz="2800" dirty="0"/>
              <a:t>Think Win/Win</a:t>
            </a:r>
          </a:p>
          <a:p>
            <a:r>
              <a:rPr lang="en-US" sz="2800" dirty="0"/>
              <a:t>Seek First to Understand and then to be Understood</a:t>
            </a:r>
          </a:p>
          <a:p>
            <a:r>
              <a:rPr lang="en-US" sz="2800" dirty="0"/>
              <a:t>Synergize</a:t>
            </a:r>
          </a:p>
          <a:p>
            <a:r>
              <a:rPr lang="en-US" sz="2800" dirty="0"/>
              <a:t>Sharpen the Saw</a:t>
            </a:r>
            <a:endParaRPr lang="en-BZ" sz="2800" dirty="0"/>
          </a:p>
        </p:txBody>
      </p:sp>
      <p:sp>
        <p:nvSpPr>
          <p:cNvPr id="2" name="Title 1"/>
          <p:cNvSpPr>
            <a:spLocks noGrp="1"/>
          </p:cNvSpPr>
          <p:nvPr>
            <p:ph type="title"/>
          </p:nvPr>
        </p:nvSpPr>
        <p:spPr>
          <a:xfrm>
            <a:off x="677334" y="413393"/>
            <a:ext cx="8596668" cy="786063"/>
          </a:xfrm>
        </p:spPr>
        <p:txBody>
          <a:bodyPr>
            <a:noAutofit/>
          </a:bodyPr>
          <a:lstStyle/>
          <a:p>
            <a:r>
              <a:rPr lang="en-US" sz="4000" cap="small" dirty="0">
                <a:solidFill>
                  <a:schemeClr val="accent2">
                    <a:lumMod val="75000"/>
                  </a:schemeClr>
                </a:solidFill>
              </a:rPr>
              <a:t>Apply These to Your Job Search </a:t>
            </a:r>
            <a:endParaRPr lang="en-BZ" sz="4000" b="1" cap="small" dirty="0">
              <a:solidFill>
                <a:schemeClr val="accent2">
                  <a:lumMod val="75000"/>
                </a:schemeClr>
              </a:solidFill>
            </a:endParaRPr>
          </a:p>
        </p:txBody>
      </p:sp>
    </p:spTree>
    <p:extLst>
      <p:ext uri="{BB962C8B-B14F-4D97-AF65-F5344CB8AC3E}">
        <p14:creationId xmlns:p14="http://schemas.microsoft.com/office/powerpoint/2010/main" val="417077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https://mycareer.lambtoncollege.ca/home.htm</a:t>
            </a:r>
            <a:endParaRPr lang="en-US" dirty="0"/>
          </a:p>
          <a:p>
            <a:r>
              <a:rPr lang="en-CA" sz="2400" dirty="0">
                <a:latin typeface="Arial" panose="020B0604020202020204" pitchFamily="34" charset="0"/>
                <a:cs typeface="Arial" panose="020B0604020202020204" pitchFamily="34" charset="0"/>
              </a:rPr>
              <a:t>Review job postings, part-time, summer, volunteer, co-op and graduate employment opportunities</a:t>
            </a:r>
          </a:p>
          <a:p>
            <a:pPr lvl="1"/>
            <a:r>
              <a:rPr lang="en-CA" sz="2000" dirty="0">
                <a:latin typeface="Arial" panose="020B0604020202020204" pitchFamily="34" charset="0"/>
                <a:cs typeface="Arial" panose="020B0604020202020204" pitchFamily="34" charset="0"/>
              </a:rPr>
              <a:t>NOTE: Please see the </a:t>
            </a:r>
            <a:r>
              <a:rPr lang="en-CA" sz="2000" dirty="0" err="1">
                <a:latin typeface="Arial" panose="020B0604020202020204" pitchFamily="34" charset="0"/>
                <a:cs typeface="Arial" panose="020B0604020202020204" pitchFamily="34" charset="0"/>
                <a:hlinkClick r:id="rId3" tooltip="myCareer Centre Job Posting Terms &amp; Conditions"/>
              </a:rPr>
              <a:t>myCareer</a:t>
            </a:r>
            <a:r>
              <a:rPr lang="en-CA" sz="2000" dirty="0">
                <a:latin typeface="Arial" panose="020B0604020202020204" pitchFamily="34" charset="0"/>
                <a:cs typeface="Arial" panose="020B0604020202020204" pitchFamily="34" charset="0"/>
                <a:hlinkClick r:id="rId3" tooltip="myCareer Centre Job Posting Terms &amp; Conditions"/>
              </a:rPr>
              <a:t> Centre Job Posting Terms &amp; Conditions</a:t>
            </a:r>
            <a:r>
              <a:rPr lang="en-CA" sz="2000" dirty="0">
                <a:latin typeface="Arial" panose="020B0604020202020204" pitchFamily="34" charset="0"/>
                <a:cs typeface="Arial" panose="020B0604020202020204" pitchFamily="34" charset="0"/>
              </a:rPr>
              <a:t> for your reference</a:t>
            </a:r>
            <a:endParaRPr lang="en-CA" sz="2400" dirty="0">
              <a:latin typeface="Arial" panose="020B0604020202020204" pitchFamily="34" charset="0"/>
              <a:cs typeface="Arial" panose="020B0604020202020204" pitchFamily="34" charset="0"/>
            </a:endParaRPr>
          </a:p>
          <a:p>
            <a:r>
              <a:rPr lang="en-CA" sz="2400" dirty="0">
                <a:latin typeface="Arial" panose="020B0604020202020204" pitchFamily="34" charset="0"/>
                <a:cs typeface="Arial" panose="020B0604020202020204" pitchFamily="34" charset="0"/>
              </a:rPr>
              <a:t>Apply for jobs (if requested by the employer)</a:t>
            </a:r>
          </a:p>
          <a:p>
            <a:r>
              <a:rPr lang="en-CA" sz="2400" dirty="0">
                <a:latin typeface="Arial" panose="020B0604020202020204" pitchFamily="34" charset="0"/>
                <a:cs typeface="Arial" panose="020B0604020202020204" pitchFamily="34" charset="0"/>
              </a:rPr>
              <a:t>View the events calendar, register for upcoming events</a:t>
            </a:r>
          </a:p>
          <a:p>
            <a:r>
              <a:rPr lang="en-CA" sz="2400" dirty="0">
                <a:latin typeface="Arial" panose="020B0604020202020204" pitchFamily="34" charset="0"/>
                <a:cs typeface="Arial" panose="020B0604020202020204" pitchFamily="34" charset="0"/>
              </a:rPr>
              <a:t>Setup appointments with your Co-op Advisor - all via the Internet</a:t>
            </a:r>
          </a:p>
          <a:p>
            <a:pPr marL="109996" indent="0">
              <a:buNone/>
            </a:pPr>
            <a:endParaRPr lang="en-US" dirty="0"/>
          </a:p>
        </p:txBody>
      </p:sp>
      <p:sp>
        <p:nvSpPr>
          <p:cNvPr id="3" name="Title 2"/>
          <p:cNvSpPr>
            <a:spLocks noGrp="1"/>
          </p:cNvSpPr>
          <p:nvPr>
            <p:ph type="title"/>
          </p:nvPr>
        </p:nvSpPr>
        <p:spPr/>
        <p:txBody>
          <a:bodyPr/>
          <a:lstStyle/>
          <a:p>
            <a:r>
              <a:rPr lang="en-US" dirty="0"/>
              <a:t>myCareer System </a:t>
            </a:r>
          </a:p>
        </p:txBody>
      </p:sp>
    </p:spTree>
    <p:extLst>
      <p:ext uri="{BB962C8B-B14F-4D97-AF65-F5344CB8AC3E}">
        <p14:creationId xmlns:p14="http://schemas.microsoft.com/office/powerpoint/2010/main" val="3916285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5352" y="1880712"/>
            <a:ext cx="6506936" cy="3920114"/>
          </a:xfrm>
        </p:spPr>
        <p:txBody>
          <a:bodyPr>
            <a:normAutofit/>
          </a:bodyPr>
          <a:lstStyle/>
          <a:p>
            <a:pPr marL="457200" defTabSz="914400">
              <a:buFont typeface="Arial" panose="020B0604020202020204" pitchFamily="34" charset="0"/>
              <a:buChar char="•"/>
            </a:pPr>
            <a:r>
              <a:rPr lang="en-BZ" sz="2400" dirty="0">
                <a:solidFill>
                  <a:schemeClr val="accent2">
                    <a:lumMod val="75000"/>
                  </a:schemeClr>
                </a:solidFill>
              </a:rPr>
              <a:t>presents an approach to being effective in attaining goals by aligning oneself to what he calls "true north" principles of a character ethic that he presents as universal and timeless</a:t>
            </a:r>
          </a:p>
          <a:p>
            <a:pPr marL="457200" defTabSz="914400">
              <a:buFont typeface="Arial" panose="020B0604020202020204" pitchFamily="34" charset="0"/>
              <a:buChar char="•"/>
            </a:pPr>
            <a:r>
              <a:rPr lang="en-US" sz="2400" dirty="0">
                <a:solidFill>
                  <a:schemeClr val="accent2">
                    <a:lumMod val="75000"/>
                  </a:schemeClr>
                </a:solidFill>
              </a:rPr>
              <a:t>Outlines 7 different habits people should adopt to make them more effective in everything they do</a:t>
            </a:r>
            <a:endParaRPr lang="en-BZ" sz="2400" dirty="0">
              <a:solidFill>
                <a:schemeClr val="accent2">
                  <a:lumMod val="75000"/>
                </a:schemeClr>
              </a:solidFill>
            </a:endParaRPr>
          </a:p>
        </p:txBody>
      </p:sp>
      <p:sp>
        <p:nvSpPr>
          <p:cNvPr id="2" name="Title 1"/>
          <p:cNvSpPr>
            <a:spLocks noGrp="1"/>
          </p:cNvSpPr>
          <p:nvPr>
            <p:ph type="title"/>
          </p:nvPr>
        </p:nvSpPr>
        <p:spPr>
          <a:xfrm>
            <a:off x="203805" y="315686"/>
            <a:ext cx="9283095" cy="729343"/>
          </a:xfrm>
        </p:spPr>
        <p:txBody>
          <a:bodyPr>
            <a:noAutofit/>
          </a:bodyPr>
          <a:lstStyle/>
          <a:p>
            <a:r>
              <a:rPr lang="en-US" sz="4400" b="1" cap="small" dirty="0">
                <a:solidFill>
                  <a:schemeClr val="accent2">
                    <a:lumMod val="75000"/>
                  </a:schemeClr>
                </a:solidFill>
              </a:rPr>
              <a:t>7 Habits of Highly Effective People</a:t>
            </a:r>
            <a:endParaRPr lang="en-BZ" sz="4400" b="1" cap="small" dirty="0">
              <a:solidFill>
                <a:schemeClr val="accent2">
                  <a:lumMod val="75000"/>
                </a:schemeClr>
              </a:solidFill>
            </a:endParaRPr>
          </a:p>
        </p:txBody>
      </p:sp>
      <p:pic>
        <p:nvPicPr>
          <p:cNvPr id="2050" name="Picture 2" descr="https://upload.wikimedia.org/wikipedia/en/a/a2/The_7_Habits_of_Highly_Effective_People.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475" y="1137301"/>
            <a:ext cx="3105150" cy="476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927675" y="6377248"/>
            <a:ext cx="3962548" cy="215444"/>
          </a:xfrm>
          <a:prstGeom prst="rect">
            <a:avLst/>
          </a:prstGeom>
          <a:noFill/>
        </p:spPr>
        <p:txBody>
          <a:bodyPr wrap="square" rtlCol="0">
            <a:spAutoFit/>
          </a:bodyPr>
          <a:lstStyle/>
          <a:p>
            <a:r>
              <a:rPr lang="en-BZ" sz="800" dirty="0"/>
              <a:t>https://en.wikipedia.org/wiki/The_7_Habits_of_Highly_Effective_People</a:t>
            </a:r>
          </a:p>
        </p:txBody>
      </p:sp>
    </p:spTree>
    <p:extLst>
      <p:ext uri="{BB962C8B-B14F-4D97-AF65-F5344CB8AC3E}">
        <p14:creationId xmlns:p14="http://schemas.microsoft.com/office/powerpoint/2010/main" val="335497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B4705-5C44-4745-B89E-AC8811C37F1C}"/>
              </a:ext>
            </a:extLst>
          </p:cNvPr>
          <p:cNvSpPr>
            <a:spLocks noGrp="1"/>
          </p:cNvSpPr>
          <p:nvPr>
            <p:ph idx="1"/>
          </p:nvPr>
        </p:nvSpPr>
        <p:spPr/>
        <p:txBody>
          <a:bodyPr/>
          <a:lstStyle/>
          <a:p>
            <a:r>
              <a:rPr lang="en-CA" dirty="0"/>
              <a:t>7 Habits of Highly Effective Job Seekers </a:t>
            </a:r>
          </a:p>
          <a:p>
            <a:pPr lvl="1"/>
            <a:r>
              <a:rPr lang="en-CA" dirty="0">
                <a:hlinkClick r:id="rId3"/>
              </a:rPr>
              <a:t>https://www.huffingtonpost.com/susan-p-joyce/7-habits-of-highly-effect_b_5823490.html</a:t>
            </a:r>
            <a:endParaRPr lang="en-CA" dirty="0"/>
          </a:p>
          <a:p>
            <a:pPr marL="109996" indent="0">
              <a:buNone/>
            </a:pPr>
            <a:endParaRPr lang="en-CA" dirty="0"/>
          </a:p>
          <a:p>
            <a:r>
              <a:rPr lang="en-CA" dirty="0"/>
              <a:t>Article explains how to apply the 7 Habits of Highly Effective People to your co-op search</a:t>
            </a:r>
          </a:p>
        </p:txBody>
      </p:sp>
      <p:sp>
        <p:nvSpPr>
          <p:cNvPr id="3" name="Title 2">
            <a:extLst>
              <a:ext uri="{FF2B5EF4-FFF2-40B4-BE49-F238E27FC236}">
                <a16:creationId xmlns:a16="http://schemas.microsoft.com/office/drawing/2014/main" id="{F3EA1A69-4313-4063-A950-FD8E1C350B0D}"/>
              </a:ext>
            </a:extLst>
          </p:cNvPr>
          <p:cNvSpPr>
            <a:spLocks noGrp="1"/>
          </p:cNvSpPr>
          <p:nvPr>
            <p:ph type="title"/>
          </p:nvPr>
        </p:nvSpPr>
        <p:spPr/>
        <p:txBody>
          <a:bodyPr/>
          <a:lstStyle/>
          <a:p>
            <a:r>
              <a:rPr lang="en-CA" dirty="0"/>
              <a:t>7 Habits &amp; Your Job Search </a:t>
            </a:r>
          </a:p>
        </p:txBody>
      </p:sp>
    </p:spTree>
    <p:extLst>
      <p:ext uri="{BB962C8B-B14F-4D97-AF65-F5344CB8AC3E}">
        <p14:creationId xmlns:p14="http://schemas.microsoft.com/office/powerpoint/2010/main" val="301405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Hidden Job Market</a:t>
            </a:r>
          </a:p>
        </p:txBody>
      </p:sp>
      <p:pic>
        <p:nvPicPr>
          <p:cNvPr id="1030" name="Picture 6" descr="Image result for the hidden job marke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28835" y="1481138"/>
            <a:ext cx="9734330" cy="452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74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9975" y="1820681"/>
            <a:ext cx="8980233" cy="4427715"/>
          </a:xfrm>
        </p:spPr>
        <p:txBody>
          <a:bodyPr>
            <a:normAutofit/>
          </a:bodyPr>
          <a:lstStyle/>
          <a:p>
            <a:r>
              <a:rPr lang="en-US" sz="2400" dirty="0"/>
              <a:t>Referred to as the habit of </a:t>
            </a:r>
            <a:r>
              <a:rPr lang="en-US" sz="2400" b="1" dirty="0"/>
              <a:t>CHOICE</a:t>
            </a:r>
          </a:p>
          <a:p>
            <a:pPr lvl="1"/>
            <a:r>
              <a:rPr lang="en-US" sz="2000" b="1" dirty="0">
                <a:solidFill>
                  <a:schemeClr val="accent2">
                    <a:lumMod val="75000"/>
                  </a:schemeClr>
                </a:solidFill>
              </a:rPr>
              <a:t>See alternatives not roadblocks</a:t>
            </a:r>
          </a:p>
          <a:p>
            <a:pPr lvl="1"/>
            <a:r>
              <a:rPr lang="en-US" sz="2000" b="1" dirty="0">
                <a:solidFill>
                  <a:schemeClr val="accent2">
                    <a:lumMod val="75000"/>
                  </a:schemeClr>
                </a:solidFill>
              </a:rPr>
              <a:t>Focus on the things you can influence rather than what you don’t have control over</a:t>
            </a:r>
          </a:p>
          <a:p>
            <a:pPr lvl="1"/>
            <a:r>
              <a:rPr lang="en-US" sz="2000" b="1" dirty="0">
                <a:solidFill>
                  <a:schemeClr val="accent2">
                    <a:lumMod val="75000"/>
                  </a:schemeClr>
                </a:solidFill>
              </a:rPr>
              <a:t>Believe you are free to choose and that you are responsible for the choices that you make</a:t>
            </a:r>
          </a:p>
          <a:p>
            <a:pPr marL="457200" lvl="1" indent="0">
              <a:buNone/>
            </a:pPr>
            <a:endParaRPr lang="en-US" sz="2000" b="1" dirty="0">
              <a:solidFill>
                <a:schemeClr val="accent2">
                  <a:lumMod val="75000"/>
                </a:schemeClr>
              </a:solidFill>
            </a:endParaRPr>
          </a:p>
          <a:p>
            <a:pPr marL="457200" lvl="1" indent="0" algn="ctr">
              <a:buNone/>
            </a:pPr>
            <a:r>
              <a:rPr lang="en-US" sz="2800" b="1" dirty="0">
                <a:solidFill>
                  <a:schemeClr val="tx1"/>
                </a:solidFill>
              </a:rPr>
              <a:t>Take responsibility for your own life and what happens to you</a:t>
            </a:r>
          </a:p>
        </p:txBody>
      </p:sp>
      <p:sp>
        <p:nvSpPr>
          <p:cNvPr id="2" name="Title 1"/>
          <p:cNvSpPr>
            <a:spLocks noGrp="1"/>
          </p:cNvSpPr>
          <p:nvPr>
            <p:ph type="title"/>
          </p:nvPr>
        </p:nvSpPr>
        <p:spPr>
          <a:xfrm>
            <a:off x="282887" y="363256"/>
            <a:ext cx="8596668" cy="876821"/>
          </a:xfrm>
        </p:spPr>
        <p:txBody>
          <a:bodyPr>
            <a:normAutofit/>
          </a:bodyPr>
          <a:lstStyle/>
          <a:p>
            <a:r>
              <a:rPr lang="en-US" sz="4900" b="1" cap="small" dirty="0">
                <a:solidFill>
                  <a:schemeClr val="accent2">
                    <a:lumMod val="75000"/>
                  </a:schemeClr>
                </a:solidFill>
              </a:rPr>
              <a:t>Habit 1</a:t>
            </a:r>
            <a:r>
              <a:rPr lang="en-US" sz="4800" b="1" cap="small" dirty="0">
                <a:solidFill>
                  <a:schemeClr val="accent2">
                    <a:lumMod val="75000"/>
                  </a:schemeClr>
                </a:solidFill>
              </a:rPr>
              <a:t>– Be Proactive </a:t>
            </a:r>
          </a:p>
        </p:txBody>
      </p:sp>
    </p:spTree>
    <p:extLst>
      <p:ext uri="{BB962C8B-B14F-4D97-AF65-F5344CB8AC3E}">
        <p14:creationId xmlns:p14="http://schemas.microsoft.com/office/powerpoint/2010/main" val="3288042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5250" y="1648152"/>
            <a:ext cx="8980233" cy="4427715"/>
          </a:xfrm>
        </p:spPr>
        <p:txBody>
          <a:bodyPr>
            <a:normAutofit/>
          </a:bodyPr>
          <a:lstStyle/>
          <a:p>
            <a:r>
              <a:rPr lang="en-US" sz="2400" dirty="0"/>
              <a:t>Referred to as the habit of </a:t>
            </a:r>
            <a:r>
              <a:rPr lang="en-US" sz="2400" b="1" dirty="0"/>
              <a:t>VISION</a:t>
            </a:r>
          </a:p>
          <a:p>
            <a:pPr lvl="1"/>
            <a:r>
              <a:rPr lang="en-US" sz="2000" b="1" dirty="0">
                <a:solidFill>
                  <a:schemeClr val="accent2">
                    <a:lumMod val="75000"/>
                  </a:schemeClr>
                </a:solidFill>
              </a:rPr>
              <a:t>Envision what you want in the future so you can what you want to make a reality</a:t>
            </a:r>
          </a:p>
          <a:p>
            <a:pPr lvl="1"/>
            <a:r>
              <a:rPr lang="en-US" sz="2000" b="1" dirty="0">
                <a:solidFill>
                  <a:schemeClr val="accent2">
                    <a:lumMod val="75000"/>
                  </a:schemeClr>
                </a:solidFill>
              </a:rPr>
              <a:t>Set your end goal and work backwards</a:t>
            </a:r>
          </a:p>
          <a:p>
            <a:pPr lvl="1"/>
            <a:r>
              <a:rPr lang="en-US" sz="2000" b="1" dirty="0">
                <a:solidFill>
                  <a:schemeClr val="accent2">
                    <a:lumMod val="75000"/>
                  </a:schemeClr>
                </a:solidFill>
              </a:rPr>
              <a:t>Set goals and objectives that lead you to achieving this, align your actions with the mission you have developed</a:t>
            </a:r>
          </a:p>
          <a:p>
            <a:pPr marL="457200" lvl="1" indent="0">
              <a:buNone/>
            </a:pPr>
            <a:endParaRPr lang="en-US" sz="2000" b="1" dirty="0">
              <a:solidFill>
                <a:schemeClr val="accent2">
                  <a:lumMod val="75000"/>
                </a:schemeClr>
              </a:solidFill>
            </a:endParaRPr>
          </a:p>
          <a:p>
            <a:pPr marL="457200" lvl="1" indent="0" algn="ctr">
              <a:buNone/>
            </a:pPr>
            <a:r>
              <a:rPr lang="en-US" sz="2400" b="1" dirty="0">
                <a:solidFill>
                  <a:schemeClr val="tx1"/>
                </a:solidFill>
              </a:rPr>
              <a:t>Hold a clear image as to where you want to go and understand the current position to keep moving in that direction </a:t>
            </a:r>
          </a:p>
        </p:txBody>
      </p:sp>
      <p:sp>
        <p:nvSpPr>
          <p:cNvPr id="2" name="Title 1"/>
          <p:cNvSpPr>
            <a:spLocks noGrp="1"/>
          </p:cNvSpPr>
          <p:nvPr>
            <p:ph type="title"/>
          </p:nvPr>
        </p:nvSpPr>
        <p:spPr>
          <a:xfrm>
            <a:off x="282886" y="363256"/>
            <a:ext cx="10318978" cy="876821"/>
          </a:xfrm>
        </p:spPr>
        <p:txBody>
          <a:bodyPr>
            <a:normAutofit fontScale="90000"/>
          </a:bodyPr>
          <a:lstStyle/>
          <a:p>
            <a:r>
              <a:rPr lang="en-US" sz="4900" b="1" cap="small" dirty="0">
                <a:solidFill>
                  <a:schemeClr val="accent2">
                    <a:lumMod val="75000"/>
                  </a:schemeClr>
                </a:solidFill>
              </a:rPr>
              <a:t>Habit 2 </a:t>
            </a:r>
            <a:r>
              <a:rPr lang="en-US" sz="4800" b="1" cap="small" dirty="0">
                <a:solidFill>
                  <a:schemeClr val="accent2">
                    <a:lumMod val="75000"/>
                  </a:schemeClr>
                </a:solidFill>
              </a:rPr>
              <a:t>– Begin with the end in Mind</a:t>
            </a:r>
          </a:p>
        </p:txBody>
      </p:sp>
    </p:spTree>
    <p:extLst>
      <p:ext uri="{BB962C8B-B14F-4D97-AF65-F5344CB8AC3E}">
        <p14:creationId xmlns:p14="http://schemas.microsoft.com/office/powerpoint/2010/main" val="2881049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7446" y="2079473"/>
            <a:ext cx="8980233" cy="4427715"/>
          </a:xfrm>
        </p:spPr>
        <p:txBody>
          <a:bodyPr>
            <a:normAutofit/>
          </a:bodyPr>
          <a:lstStyle/>
          <a:p>
            <a:r>
              <a:rPr lang="en-US" sz="2400" dirty="0"/>
              <a:t>Referred to as the habit of INTEGRITY AND EXECUTION</a:t>
            </a:r>
          </a:p>
          <a:p>
            <a:pPr lvl="1"/>
            <a:r>
              <a:rPr lang="en-US" sz="2000" b="1" dirty="0">
                <a:solidFill>
                  <a:schemeClr val="accent2">
                    <a:lumMod val="75000"/>
                  </a:schemeClr>
                </a:solidFill>
              </a:rPr>
              <a:t>Focus on the important, not just the urgent</a:t>
            </a:r>
          </a:p>
          <a:p>
            <a:pPr lvl="1"/>
            <a:r>
              <a:rPr lang="en-US" sz="2000" b="1" dirty="0">
                <a:solidFill>
                  <a:schemeClr val="accent2">
                    <a:lumMod val="75000"/>
                  </a:schemeClr>
                </a:solidFill>
              </a:rPr>
              <a:t>Effectiveness requires the integrity to action on your priorities</a:t>
            </a:r>
          </a:p>
          <a:p>
            <a:pPr lvl="1"/>
            <a:r>
              <a:rPr lang="en-US" sz="2000" b="1" dirty="0">
                <a:solidFill>
                  <a:schemeClr val="accent2">
                    <a:lumMod val="75000"/>
                  </a:schemeClr>
                </a:solidFill>
              </a:rPr>
              <a:t>Plan weekly, act daily</a:t>
            </a:r>
          </a:p>
          <a:p>
            <a:pPr lvl="1"/>
            <a:endParaRPr lang="en-US" sz="2000" b="1" dirty="0">
              <a:solidFill>
                <a:schemeClr val="accent2">
                  <a:lumMod val="75000"/>
                </a:schemeClr>
              </a:solidFill>
            </a:endParaRPr>
          </a:p>
          <a:p>
            <a:pPr marL="457200" lvl="1" indent="0" algn="ctr">
              <a:buNone/>
            </a:pPr>
            <a:r>
              <a:rPr lang="en-US" sz="2800" b="1" dirty="0">
                <a:solidFill>
                  <a:schemeClr val="tx1"/>
                </a:solidFill>
              </a:rPr>
              <a:t>Proper time management is important for personal effectiveness</a:t>
            </a:r>
          </a:p>
          <a:p>
            <a:pPr marL="457200" lvl="1" indent="0">
              <a:buNone/>
            </a:pPr>
            <a:endParaRPr lang="en-US" sz="2000" b="1" dirty="0">
              <a:solidFill>
                <a:schemeClr val="accent2">
                  <a:lumMod val="75000"/>
                </a:schemeClr>
              </a:solidFill>
            </a:endParaRPr>
          </a:p>
        </p:txBody>
      </p:sp>
      <p:sp>
        <p:nvSpPr>
          <p:cNvPr id="2" name="Title 1"/>
          <p:cNvSpPr>
            <a:spLocks noGrp="1"/>
          </p:cNvSpPr>
          <p:nvPr>
            <p:ph type="title"/>
          </p:nvPr>
        </p:nvSpPr>
        <p:spPr>
          <a:xfrm>
            <a:off x="677333" y="509905"/>
            <a:ext cx="9252999" cy="876821"/>
          </a:xfrm>
        </p:spPr>
        <p:txBody>
          <a:bodyPr>
            <a:normAutofit/>
          </a:bodyPr>
          <a:lstStyle/>
          <a:p>
            <a:r>
              <a:rPr lang="en-US" sz="4900" b="1" cap="small" dirty="0">
                <a:solidFill>
                  <a:schemeClr val="accent2">
                    <a:lumMod val="75000"/>
                  </a:schemeClr>
                </a:solidFill>
              </a:rPr>
              <a:t>Habit 3 </a:t>
            </a:r>
            <a:r>
              <a:rPr lang="en-US" sz="4800" b="1" cap="small" dirty="0">
                <a:solidFill>
                  <a:schemeClr val="accent2">
                    <a:lumMod val="75000"/>
                  </a:schemeClr>
                </a:solidFill>
              </a:rPr>
              <a:t>– Put first things first</a:t>
            </a:r>
          </a:p>
        </p:txBody>
      </p:sp>
    </p:spTree>
    <p:extLst>
      <p:ext uri="{BB962C8B-B14F-4D97-AF65-F5344CB8AC3E}">
        <p14:creationId xmlns:p14="http://schemas.microsoft.com/office/powerpoint/2010/main" val="3924382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0578" y="2044968"/>
            <a:ext cx="8980233" cy="4427715"/>
          </a:xfrm>
        </p:spPr>
        <p:txBody>
          <a:bodyPr>
            <a:normAutofit/>
          </a:bodyPr>
          <a:lstStyle/>
          <a:p>
            <a:r>
              <a:rPr lang="en-US" sz="2400" dirty="0"/>
              <a:t>Referred to as the habit of MUTUAL BENEFIT</a:t>
            </a:r>
          </a:p>
          <a:p>
            <a:pPr lvl="1"/>
            <a:r>
              <a:rPr lang="en-US" sz="2000" b="1" dirty="0">
                <a:solidFill>
                  <a:schemeClr val="accent2">
                    <a:lumMod val="75000"/>
                  </a:schemeClr>
                </a:solidFill>
              </a:rPr>
              <a:t>Work towards building trust with people, this requires mutual respect</a:t>
            </a:r>
          </a:p>
          <a:p>
            <a:pPr lvl="1"/>
            <a:r>
              <a:rPr lang="en-US" sz="2000" b="1" dirty="0">
                <a:solidFill>
                  <a:schemeClr val="accent2">
                    <a:lumMod val="75000"/>
                  </a:schemeClr>
                </a:solidFill>
              </a:rPr>
              <a:t>Effective long term relationships are built on mutual respect and mutual benefit</a:t>
            </a:r>
          </a:p>
          <a:p>
            <a:pPr lvl="1"/>
            <a:r>
              <a:rPr lang="en-US" sz="2000" b="1" dirty="0">
                <a:solidFill>
                  <a:schemeClr val="accent2">
                    <a:lumMod val="75000"/>
                  </a:schemeClr>
                </a:solidFill>
              </a:rPr>
              <a:t>No one wants to be taken advantage of or taken for granted</a:t>
            </a:r>
          </a:p>
          <a:p>
            <a:pPr lvl="1"/>
            <a:endParaRPr lang="en-US" sz="2000" b="1" dirty="0">
              <a:solidFill>
                <a:schemeClr val="accent2">
                  <a:lumMod val="75000"/>
                </a:schemeClr>
              </a:solidFill>
            </a:endParaRPr>
          </a:p>
          <a:p>
            <a:pPr marL="457200" lvl="1" indent="0" algn="ctr">
              <a:buNone/>
            </a:pPr>
            <a:r>
              <a:rPr lang="en-US" sz="2800" b="1" dirty="0">
                <a:solidFill>
                  <a:schemeClr val="tx1"/>
                </a:solidFill>
              </a:rPr>
              <a:t>See life as an opportunity for cooperation not competition </a:t>
            </a:r>
          </a:p>
        </p:txBody>
      </p:sp>
      <p:sp>
        <p:nvSpPr>
          <p:cNvPr id="2" name="Title 1"/>
          <p:cNvSpPr>
            <a:spLocks noGrp="1"/>
          </p:cNvSpPr>
          <p:nvPr>
            <p:ph type="title"/>
          </p:nvPr>
        </p:nvSpPr>
        <p:spPr>
          <a:xfrm>
            <a:off x="404567" y="475400"/>
            <a:ext cx="9252999" cy="876821"/>
          </a:xfrm>
        </p:spPr>
        <p:txBody>
          <a:bodyPr>
            <a:normAutofit/>
          </a:bodyPr>
          <a:lstStyle/>
          <a:p>
            <a:r>
              <a:rPr lang="en-US" sz="4900" b="1" cap="small" dirty="0">
                <a:solidFill>
                  <a:schemeClr val="accent2">
                    <a:lumMod val="75000"/>
                  </a:schemeClr>
                </a:solidFill>
              </a:rPr>
              <a:t>Habit 4 </a:t>
            </a:r>
            <a:r>
              <a:rPr lang="en-US" sz="4800" b="1" cap="small" dirty="0">
                <a:solidFill>
                  <a:schemeClr val="accent2">
                    <a:lumMod val="75000"/>
                  </a:schemeClr>
                </a:solidFill>
              </a:rPr>
              <a:t>– Think win </a:t>
            </a:r>
            <a:r>
              <a:rPr lang="en-US" sz="4800" b="1" cap="small" dirty="0" err="1">
                <a:solidFill>
                  <a:schemeClr val="accent2">
                    <a:lumMod val="75000"/>
                  </a:schemeClr>
                </a:solidFill>
              </a:rPr>
              <a:t>win</a:t>
            </a:r>
            <a:endParaRPr lang="en-US" sz="4800" b="1" cap="small" dirty="0">
              <a:solidFill>
                <a:schemeClr val="accent2">
                  <a:lumMod val="75000"/>
                </a:schemeClr>
              </a:solidFill>
            </a:endParaRPr>
          </a:p>
        </p:txBody>
      </p:sp>
    </p:spTree>
    <p:extLst>
      <p:ext uri="{BB962C8B-B14F-4D97-AF65-F5344CB8AC3E}">
        <p14:creationId xmlns:p14="http://schemas.microsoft.com/office/powerpoint/2010/main" val="2494313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613647"/>
            <a:ext cx="8980233" cy="4427715"/>
          </a:xfrm>
        </p:spPr>
        <p:txBody>
          <a:bodyPr>
            <a:normAutofit/>
          </a:bodyPr>
          <a:lstStyle/>
          <a:p>
            <a:endParaRPr lang="en-US" sz="2400" dirty="0"/>
          </a:p>
          <a:p>
            <a:r>
              <a:rPr lang="en-US" sz="2800" dirty="0"/>
              <a:t>Referred to as the habit of </a:t>
            </a:r>
            <a:r>
              <a:rPr lang="en-US" sz="2800" b="1" dirty="0"/>
              <a:t>MUTUAL UNDERSTANDING</a:t>
            </a:r>
          </a:p>
          <a:p>
            <a:pPr lvl="1"/>
            <a:r>
              <a:rPr lang="en-US" sz="2400" b="1" dirty="0">
                <a:solidFill>
                  <a:schemeClr val="accent2">
                    <a:lumMod val="75000"/>
                  </a:schemeClr>
                </a:solidFill>
              </a:rPr>
              <a:t>To communicate effectively we must first understand each other</a:t>
            </a:r>
          </a:p>
          <a:p>
            <a:pPr lvl="1"/>
            <a:r>
              <a:rPr lang="en-US" sz="2400" b="1" dirty="0">
                <a:solidFill>
                  <a:schemeClr val="accent2">
                    <a:lumMod val="75000"/>
                  </a:schemeClr>
                </a:solidFill>
              </a:rPr>
              <a:t>Proactive empathetic listening – intending to understand what the other is trying to communicate </a:t>
            </a:r>
          </a:p>
          <a:p>
            <a:pPr lvl="1"/>
            <a:r>
              <a:rPr lang="en-US" sz="2400" b="1" dirty="0">
                <a:solidFill>
                  <a:schemeClr val="accent2">
                    <a:lumMod val="75000"/>
                  </a:schemeClr>
                </a:solidFill>
              </a:rPr>
              <a:t>Give honest, accurate feedback</a:t>
            </a:r>
          </a:p>
        </p:txBody>
      </p:sp>
      <p:sp>
        <p:nvSpPr>
          <p:cNvPr id="2" name="Title 1"/>
          <p:cNvSpPr>
            <a:spLocks noGrp="1"/>
          </p:cNvSpPr>
          <p:nvPr>
            <p:ph type="title"/>
          </p:nvPr>
        </p:nvSpPr>
        <p:spPr>
          <a:xfrm>
            <a:off x="300139" y="1243150"/>
            <a:ext cx="9252999" cy="876821"/>
          </a:xfrm>
        </p:spPr>
        <p:txBody>
          <a:bodyPr>
            <a:normAutofit fontScale="90000"/>
          </a:bodyPr>
          <a:lstStyle/>
          <a:p>
            <a:br>
              <a:rPr lang="en-US" sz="4400" b="1" cap="small" dirty="0">
                <a:solidFill>
                  <a:schemeClr val="accent2">
                    <a:lumMod val="75000"/>
                  </a:schemeClr>
                </a:solidFill>
              </a:rPr>
            </a:br>
            <a:br>
              <a:rPr lang="en-US" sz="4400" cap="small" dirty="0">
                <a:solidFill>
                  <a:schemeClr val="accent2">
                    <a:lumMod val="75000"/>
                  </a:schemeClr>
                </a:solidFill>
              </a:rPr>
            </a:br>
            <a:r>
              <a:rPr lang="en-US" sz="3600" b="1" cap="small" dirty="0">
                <a:solidFill>
                  <a:schemeClr val="accent2">
                    <a:lumMod val="75000"/>
                  </a:schemeClr>
                </a:solidFill>
                <a:effectLst/>
              </a:rPr>
              <a:t>Habit 5  – Seek first to understand and then be understood </a:t>
            </a:r>
            <a:br>
              <a:rPr lang="en-US" sz="4800" b="1" cap="small" dirty="0">
                <a:solidFill>
                  <a:schemeClr val="accent2">
                    <a:lumMod val="75000"/>
                  </a:schemeClr>
                </a:solidFill>
              </a:rPr>
            </a:br>
            <a:br>
              <a:rPr lang="en-US" sz="4800" b="1" cap="small" dirty="0">
                <a:solidFill>
                  <a:schemeClr val="accent2">
                    <a:lumMod val="75000"/>
                  </a:schemeClr>
                </a:solidFill>
              </a:rPr>
            </a:br>
            <a:br>
              <a:rPr lang="en-US" sz="4800" b="1" cap="small" dirty="0">
                <a:solidFill>
                  <a:schemeClr val="accent2">
                    <a:lumMod val="75000"/>
                  </a:schemeClr>
                </a:solidFill>
              </a:rPr>
            </a:br>
            <a:endParaRPr lang="en-US" sz="4800" b="1" cap="small" dirty="0">
              <a:solidFill>
                <a:schemeClr val="accent2">
                  <a:lumMod val="75000"/>
                </a:schemeClr>
              </a:solidFill>
            </a:endParaRPr>
          </a:p>
        </p:txBody>
      </p:sp>
    </p:spTree>
    <p:extLst>
      <p:ext uri="{BB962C8B-B14F-4D97-AF65-F5344CB8AC3E}">
        <p14:creationId xmlns:p14="http://schemas.microsoft.com/office/powerpoint/2010/main" val="1398425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613647"/>
            <a:ext cx="8980233" cy="4427715"/>
          </a:xfrm>
        </p:spPr>
        <p:txBody>
          <a:bodyPr>
            <a:normAutofit/>
          </a:bodyPr>
          <a:lstStyle/>
          <a:p>
            <a:endParaRPr lang="en-US" sz="2400" dirty="0"/>
          </a:p>
          <a:p>
            <a:pPr marL="109996" indent="0">
              <a:buNone/>
            </a:pPr>
            <a:r>
              <a:rPr lang="en-US" sz="2800" dirty="0"/>
              <a:t>Referred to as the habit of </a:t>
            </a:r>
            <a:r>
              <a:rPr lang="en-US" sz="2800" b="1" dirty="0"/>
              <a:t>CREATIVE COOPERATION</a:t>
            </a:r>
          </a:p>
          <a:p>
            <a:pPr lvl="1"/>
            <a:r>
              <a:rPr lang="en-US" sz="2400" b="1" dirty="0">
                <a:solidFill>
                  <a:schemeClr val="accent2">
                    <a:lumMod val="75000"/>
                  </a:schemeClr>
                </a:solidFill>
              </a:rPr>
              <a:t>The whole is greater than the sum of its parts </a:t>
            </a:r>
          </a:p>
          <a:p>
            <a:pPr lvl="1"/>
            <a:r>
              <a:rPr lang="en-US" sz="2400" b="1" dirty="0">
                <a:solidFill>
                  <a:schemeClr val="accent2">
                    <a:lumMod val="75000"/>
                  </a:schemeClr>
                </a:solidFill>
              </a:rPr>
              <a:t>Attempt to pool all the differences into one unified effort</a:t>
            </a:r>
          </a:p>
          <a:p>
            <a:pPr lvl="1"/>
            <a:r>
              <a:rPr lang="en-US" sz="2400" b="1" dirty="0">
                <a:solidFill>
                  <a:schemeClr val="accent2">
                    <a:lumMod val="75000"/>
                  </a:schemeClr>
                </a:solidFill>
              </a:rPr>
              <a:t>“two heads are better than one”</a:t>
            </a:r>
          </a:p>
          <a:p>
            <a:pPr marL="457200" lvl="1" indent="0">
              <a:buNone/>
            </a:pPr>
            <a:endParaRPr lang="en-US" sz="2400" b="1" dirty="0">
              <a:solidFill>
                <a:schemeClr val="accent2">
                  <a:lumMod val="75000"/>
                </a:schemeClr>
              </a:solidFill>
            </a:endParaRPr>
          </a:p>
          <a:p>
            <a:pPr marL="457200" lvl="1" indent="0" algn="ctr">
              <a:buNone/>
            </a:pPr>
            <a:r>
              <a:rPr lang="en-US" sz="3200" b="1" dirty="0">
                <a:solidFill>
                  <a:schemeClr val="tx1"/>
                </a:solidFill>
              </a:rPr>
              <a:t>Value peoples differences </a:t>
            </a:r>
          </a:p>
        </p:txBody>
      </p:sp>
      <p:sp>
        <p:nvSpPr>
          <p:cNvPr id="2" name="Title 1"/>
          <p:cNvSpPr>
            <a:spLocks noGrp="1"/>
          </p:cNvSpPr>
          <p:nvPr>
            <p:ph type="title"/>
          </p:nvPr>
        </p:nvSpPr>
        <p:spPr>
          <a:xfrm>
            <a:off x="282886" y="363256"/>
            <a:ext cx="9252999" cy="876821"/>
          </a:xfrm>
        </p:spPr>
        <p:txBody>
          <a:bodyPr>
            <a:normAutofit fontScale="90000"/>
          </a:bodyPr>
          <a:lstStyle/>
          <a:p>
            <a:br>
              <a:rPr lang="en-US" sz="4400" b="1" cap="small" dirty="0">
                <a:solidFill>
                  <a:schemeClr val="accent2">
                    <a:lumMod val="75000"/>
                  </a:schemeClr>
                </a:solidFill>
              </a:rPr>
            </a:br>
            <a:br>
              <a:rPr lang="en-US" sz="4400" cap="small" dirty="0">
                <a:solidFill>
                  <a:schemeClr val="accent2">
                    <a:lumMod val="75000"/>
                  </a:schemeClr>
                </a:solidFill>
              </a:rPr>
            </a:br>
            <a:br>
              <a:rPr lang="en-US" sz="4400" cap="small" dirty="0">
                <a:solidFill>
                  <a:schemeClr val="accent2">
                    <a:lumMod val="75000"/>
                  </a:schemeClr>
                </a:solidFill>
              </a:rPr>
            </a:br>
            <a:r>
              <a:rPr lang="en-US" sz="4900" b="1" cap="small" dirty="0">
                <a:solidFill>
                  <a:schemeClr val="accent2">
                    <a:lumMod val="75000"/>
                  </a:schemeClr>
                </a:solidFill>
              </a:rPr>
              <a:t>Habit 6  – Synergize</a:t>
            </a:r>
            <a:br>
              <a:rPr lang="en-US" sz="4800" b="1" cap="small" dirty="0">
                <a:solidFill>
                  <a:schemeClr val="accent2">
                    <a:lumMod val="75000"/>
                  </a:schemeClr>
                </a:solidFill>
              </a:rPr>
            </a:br>
            <a:br>
              <a:rPr lang="en-US" sz="4800" b="1" cap="small" dirty="0">
                <a:solidFill>
                  <a:schemeClr val="accent2">
                    <a:lumMod val="75000"/>
                  </a:schemeClr>
                </a:solidFill>
              </a:rPr>
            </a:br>
            <a:br>
              <a:rPr lang="en-US" sz="4800" b="1" cap="small" dirty="0">
                <a:solidFill>
                  <a:schemeClr val="accent2">
                    <a:lumMod val="75000"/>
                  </a:schemeClr>
                </a:solidFill>
              </a:rPr>
            </a:br>
            <a:endParaRPr lang="en-US" sz="4800" b="1" cap="small" dirty="0">
              <a:solidFill>
                <a:schemeClr val="accent2">
                  <a:lumMod val="75000"/>
                </a:schemeClr>
              </a:solidFill>
            </a:endParaRPr>
          </a:p>
        </p:txBody>
      </p:sp>
    </p:spTree>
    <p:extLst>
      <p:ext uri="{BB962C8B-B14F-4D97-AF65-F5344CB8AC3E}">
        <p14:creationId xmlns:p14="http://schemas.microsoft.com/office/powerpoint/2010/main" val="133376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613647"/>
            <a:ext cx="8980233" cy="4427715"/>
          </a:xfrm>
        </p:spPr>
        <p:txBody>
          <a:bodyPr>
            <a:normAutofit/>
          </a:bodyPr>
          <a:lstStyle/>
          <a:p>
            <a:endParaRPr lang="en-US" sz="3200" dirty="0"/>
          </a:p>
          <a:p>
            <a:pPr marL="109996" indent="0">
              <a:buNone/>
            </a:pPr>
            <a:r>
              <a:rPr lang="en-US" sz="3200" dirty="0"/>
              <a:t>Referred to as the habit of RENEWAL</a:t>
            </a:r>
          </a:p>
          <a:p>
            <a:pPr lvl="1"/>
            <a:r>
              <a:rPr lang="en-US" sz="2800" dirty="0">
                <a:solidFill>
                  <a:schemeClr val="accent2">
                    <a:lumMod val="75000"/>
                  </a:schemeClr>
                </a:solidFill>
              </a:rPr>
              <a:t>Renew the 4 dimensions of your nature – physical, spiritual, mental and social/emotional you can be more productive</a:t>
            </a:r>
          </a:p>
          <a:p>
            <a:pPr lvl="1"/>
            <a:r>
              <a:rPr lang="en-US" sz="2800" dirty="0">
                <a:solidFill>
                  <a:schemeClr val="accent2">
                    <a:lumMod val="75000"/>
                  </a:schemeClr>
                </a:solidFill>
              </a:rPr>
              <a:t>Take time our for personal maintenance</a:t>
            </a:r>
          </a:p>
          <a:p>
            <a:pPr lvl="1"/>
            <a:r>
              <a:rPr lang="en-US" sz="2800" dirty="0">
                <a:solidFill>
                  <a:schemeClr val="accent2">
                    <a:lumMod val="75000"/>
                  </a:schemeClr>
                </a:solidFill>
              </a:rPr>
              <a:t>Expand your mind with new ideas and information regularly </a:t>
            </a:r>
          </a:p>
        </p:txBody>
      </p:sp>
      <p:sp>
        <p:nvSpPr>
          <p:cNvPr id="2" name="Title 1"/>
          <p:cNvSpPr>
            <a:spLocks noGrp="1"/>
          </p:cNvSpPr>
          <p:nvPr>
            <p:ph type="title"/>
          </p:nvPr>
        </p:nvSpPr>
        <p:spPr>
          <a:xfrm>
            <a:off x="282886" y="363256"/>
            <a:ext cx="9252999" cy="876821"/>
          </a:xfrm>
        </p:spPr>
        <p:txBody>
          <a:bodyPr>
            <a:normAutofit fontScale="90000"/>
          </a:bodyPr>
          <a:lstStyle/>
          <a:p>
            <a:br>
              <a:rPr lang="en-US" sz="4400" b="1" cap="small" dirty="0">
                <a:solidFill>
                  <a:schemeClr val="accent2">
                    <a:lumMod val="75000"/>
                  </a:schemeClr>
                </a:solidFill>
              </a:rPr>
            </a:br>
            <a:br>
              <a:rPr lang="en-US" sz="4400" cap="small" dirty="0">
                <a:solidFill>
                  <a:schemeClr val="accent2">
                    <a:lumMod val="75000"/>
                  </a:schemeClr>
                </a:solidFill>
              </a:rPr>
            </a:br>
            <a:br>
              <a:rPr lang="en-US" sz="4400" cap="small" dirty="0">
                <a:solidFill>
                  <a:schemeClr val="accent2">
                    <a:lumMod val="75000"/>
                  </a:schemeClr>
                </a:solidFill>
              </a:rPr>
            </a:br>
            <a:r>
              <a:rPr lang="en-US" sz="4400" b="1" cap="small" dirty="0">
                <a:solidFill>
                  <a:schemeClr val="accent2">
                    <a:lumMod val="75000"/>
                  </a:schemeClr>
                </a:solidFill>
              </a:rPr>
              <a:t>Habit 7  – Sharpen the saw</a:t>
            </a:r>
            <a:br>
              <a:rPr lang="en-US" sz="4800" b="1" cap="small" dirty="0">
                <a:solidFill>
                  <a:schemeClr val="accent2">
                    <a:lumMod val="75000"/>
                  </a:schemeClr>
                </a:solidFill>
              </a:rPr>
            </a:br>
            <a:br>
              <a:rPr lang="en-US" sz="4800" b="1" cap="small" dirty="0">
                <a:solidFill>
                  <a:schemeClr val="accent2">
                    <a:lumMod val="75000"/>
                  </a:schemeClr>
                </a:solidFill>
              </a:rPr>
            </a:br>
            <a:br>
              <a:rPr lang="en-US" sz="4800" b="1" cap="small" dirty="0">
                <a:solidFill>
                  <a:schemeClr val="accent2">
                    <a:lumMod val="75000"/>
                  </a:schemeClr>
                </a:solidFill>
              </a:rPr>
            </a:br>
            <a:endParaRPr lang="en-US" sz="4800" b="1" cap="small" dirty="0">
              <a:solidFill>
                <a:schemeClr val="accent2">
                  <a:lumMod val="75000"/>
                </a:schemeClr>
              </a:solidFill>
            </a:endParaRPr>
          </a:p>
        </p:txBody>
      </p:sp>
    </p:spTree>
    <p:extLst>
      <p:ext uri="{BB962C8B-B14F-4D97-AF65-F5344CB8AC3E}">
        <p14:creationId xmlns:p14="http://schemas.microsoft.com/office/powerpoint/2010/main" val="350395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4453" y="1481330"/>
            <a:ext cx="9754204" cy="2357425"/>
          </a:xfrm>
        </p:spPr>
        <p:txBody>
          <a:bodyPr>
            <a:normAutofit fontScale="70000" lnSpcReduction="20000"/>
          </a:bodyPr>
          <a:lstStyle/>
          <a:p>
            <a:pPr marL="109996" indent="0">
              <a:buNone/>
            </a:pPr>
            <a:r>
              <a:rPr lang="en-US" sz="2400" b="1" dirty="0"/>
              <a:t>Submit: </a:t>
            </a:r>
            <a:r>
              <a:rPr lang="en-US" sz="2400" b="1" dirty="0" err="1"/>
              <a:t>myCareer</a:t>
            </a:r>
            <a:r>
              <a:rPr lang="en-US" sz="2400" b="1" dirty="0"/>
              <a:t> System</a:t>
            </a:r>
          </a:p>
          <a:p>
            <a:r>
              <a:rPr lang="en-US" sz="2400" dirty="0"/>
              <a:t>login into the system</a:t>
            </a:r>
          </a:p>
          <a:p>
            <a:r>
              <a:rPr lang="en-US" sz="2400" dirty="0"/>
              <a:t>find any job, save and upload the posting to Moodle</a:t>
            </a:r>
          </a:p>
          <a:p>
            <a:pPr marL="109996" indent="0">
              <a:buNone/>
            </a:pPr>
            <a:endParaRPr lang="en-US" sz="1900" b="1" dirty="0"/>
          </a:p>
          <a:p>
            <a:pPr marL="109996" indent="0">
              <a:buNone/>
            </a:pPr>
            <a:r>
              <a:rPr lang="en-US" sz="2410" b="1" dirty="0"/>
              <a:t>Read and Review:</a:t>
            </a:r>
            <a:r>
              <a:rPr lang="en-US" sz="2410" dirty="0"/>
              <a:t> </a:t>
            </a:r>
          </a:p>
          <a:p>
            <a:r>
              <a:rPr lang="en-US" sz="2410" dirty="0"/>
              <a:t>Safety in the Workplace PowerPoints </a:t>
            </a:r>
            <a:r>
              <a:rPr lang="en-US" sz="1875" dirty="0"/>
              <a:t>(provided on Moodle)</a:t>
            </a:r>
          </a:p>
          <a:p>
            <a:pPr marL="109996" indent="0">
              <a:buNone/>
            </a:pPr>
            <a:endParaRPr lang="en-US" sz="1607" dirty="0"/>
          </a:p>
          <a:p>
            <a:pPr marL="109996" indent="0">
              <a:buNone/>
            </a:pPr>
            <a:r>
              <a:rPr lang="en-US" sz="2410" b="1" dirty="0"/>
              <a:t>Complete and Submit:</a:t>
            </a:r>
            <a:r>
              <a:rPr lang="en-US" sz="2410" dirty="0"/>
              <a:t> </a:t>
            </a:r>
          </a:p>
          <a:p>
            <a:r>
              <a:rPr lang="en-US" sz="2410" dirty="0"/>
              <a:t>Worker Health and Safety Awareness Certificate (PDF version – upload to Moodle) </a:t>
            </a:r>
          </a:p>
          <a:p>
            <a:endParaRPr lang="en-US" dirty="0"/>
          </a:p>
        </p:txBody>
      </p:sp>
      <p:sp>
        <p:nvSpPr>
          <p:cNvPr id="3" name="Slide Number Placeholder 2"/>
          <p:cNvSpPr>
            <a:spLocks noGrp="1"/>
          </p:cNvSpPr>
          <p:nvPr>
            <p:ph type="sldNum" sz="quarter" idx="12"/>
          </p:nvPr>
        </p:nvSpPr>
        <p:spPr/>
        <p:txBody>
          <a:bodyPr/>
          <a:lstStyle/>
          <a:p>
            <a:fld id="{9121A3A3-9484-4958-9C82-A3C7846C3683}" type="slidenum">
              <a:rPr lang="en-US" smtClean="0"/>
              <a:pPr/>
              <a:t>27</a:t>
            </a:fld>
            <a:endParaRPr lang="en-US"/>
          </a:p>
        </p:txBody>
      </p:sp>
      <p:sp>
        <p:nvSpPr>
          <p:cNvPr id="4" name="Title 3"/>
          <p:cNvSpPr>
            <a:spLocks noGrp="1"/>
          </p:cNvSpPr>
          <p:nvPr>
            <p:ph type="title"/>
          </p:nvPr>
        </p:nvSpPr>
        <p:spPr/>
        <p:txBody>
          <a:bodyPr/>
          <a:lstStyle/>
          <a:p>
            <a:r>
              <a:rPr lang="en-US" dirty="0"/>
              <a:t>Week #6 – Online Work </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313207" y="3906090"/>
            <a:ext cx="3303813" cy="2501855"/>
          </a:xfrm>
          <a:prstGeom prst="rect">
            <a:avLst/>
          </a:prstGeom>
        </p:spPr>
      </p:pic>
    </p:spTree>
    <p:extLst>
      <p:ext uri="{BB962C8B-B14F-4D97-AF65-F5344CB8AC3E}">
        <p14:creationId xmlns:p14="http://schemas.microsoft.com/office/powerpoint/2010/main" val="284856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CA" dirty="0"/>
              <a:t>The hidden job market can represent up to 80% of the job market (meaning 80% of jobs are never advertised) </a:t>
            </a:r>
          </a:p>
          <a:p>
            <a:pPr marL="109996" indent="0">
              <a:buNone/>
            </a:pPr>
            <a:endParaRPr lang="en-CA" dirty="0"/>
          </a:p>
          <a:p>
            <a:r>
              <a:rPr lang="en-CA" dirty="0"/>
              <a:t>So how do you “find” the hidden job market?  NETWORKING!</a:t>
            </a:r>
          </a:p>
          <a:p>
            <a:endParaRPr lang="en-CA" dirty="0"/>
          </a:p>
          <a:p>
            <a:r>
              <a:rPr lang="en-CA" sz="2000" dirty="0">
                <a:hlinkClick r:id="rId2"/>
              </a:rPr>
              <a:t>http://canadianimmigrant.ca/work-and-education/howto-find-a-job/crack-the-hidden-job-market-with-these-seven-secrets</a:t>
            </a:r>
            <a:endParaRPr lang="en-CA" sz="2000" dirty="0"/>
          </a:p>
          <a:p>
            <a:pPr marL="109996" indent="0">
              <a:buNone/>
            </a:pPr>
            <a:endParaRPr lang="en-CA" sz="2000" dirty="0">
              <a:hlinkClick r:id="" action="ppaction://noaction"/>
            </a:endParaRPr>
          </a:p>
          <a:p>
            <a:r>
              <a:rPr lang="en-CA" sz="2000" dirty="0">
                <a:hlinkClick r:id="" action="ppaction://noaction"/>
              </a:rPr>
              <a:t>http</a:t>
            </a:r>
            <a:r>
              <a:rPr lang="en-CA" sz="2000" dirty="0">
                <a:hlinkClick r:id="rId3"/>
              </a:rPr>
              <a:t>://talentegg.ca/incubator/2014/08/18/hidden-job-market/</a:t>
            </a:r>
            <a:endParaRPr lang="en-CA" sz="2000" dirty="0"/>
          </a:p>
          <a:p>
            <a:endParaRPr lang="en-CA" dirty="0"/>
          </a:p>
        </p:txBody>
      </p:sp>
      <p:sp>
        <p:nvSpPr>
          <p:cNvPr id="3" name="Title 2"/>
          <p:cNvSpPr>
            <a:spLocks noGrp="1"/>
          </p:cNvSpPr>
          <p:nvPr>
            <p:ph type="title"/>
          </p:nvPr>
        </p:nvSpPr>
        <p:spPr/>
        <p:txBody>
          <a:bodyPr/>
          <a:lstStyle/>
          <a:p>
            <a:r>
              <a:rPr lang="en-US" dirty="0"/>
              <a:t>The Hidden Job Market</a:t>
            </a:r>
            <a:endParaRPr lang="en-CA" dirty="0"/>
          </a:p>
        </p:txBody>
      </p:sp>
    </p:spTree>
    <p:extLst>
      <p:ext uri="{BB962C8B-B14F-4D97-AF65-F5344CB8AC3E}">
        <p14:creationId xmlns:p14="http://schemas.microsoft.com/office/powerpoint/2010/main" val="371953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8" indent="0">
              <a:buNone/>
              <a:defRPr/>
            </a:pPr>
            <a:r>
              <a:rPr lang="en-US" dirty="0"/>
              <a:t>You are the Manager at a company and supervise a team of 10 staff members. The Team Lead quits one day and you need to replace them as soon as possible. Where do you look first to start the hiring process? What do you do?</a:t>
            </a:r>
          </a:p>
          <a:p>
            <a:pPr>
              <a:buFont typeface="Wingdings" panose="05000000000000000000" pitchFamily="2" charset="2"/>
              <a:buChar char="Ø"/>
              <a:defRPr/>
            </a:pPr>
            <a:r>
              <a:rPr lang="en-US" sz="3000" dirty="0"/>
              <a:t> </a:t>
            </a:r>
          </a:p>
          <a:p>
            <a:pPr>
              <a:buFont typeface="Wingdings" panose="05000000000000000000" pitchFamily="2" charset="2"/>
              <a:buChar char="Ø"/>
              <a:defRPr/>
            </a:pPr>
            <a:r>
              <a:rPr lang="en-US" sz="3000" dirty="0"/>
              <a:t> </a:t>
            </a:r>
          </a:p>
          <a:p>
            <a:pPr>
              <a:buFont typeface="Wingdings" panose="05000000000000000000" pitchFamily="2" charset="2"/>
              <a:buChar char="Ø"/>
              <a:defRPr/>
            </a:pPr>
            <a:r>
              <a:rPr lang="en-US" sz="3000" dirty="0"/>
              <a:t> </a:t>
            </a:r>
          </a:p>
          <a:p>
            <a:pPr>
              <a:buFont typeface="Wingdings" panose="05000000000000000000" pitchFamily="2" charset="2"/>
              <a:buChar char="Ø"/>
              <a:defRPr/>
            </a:pPr>
            <a:r>
              <a:rPr lang="en-US" sz="3000" dirty="0"/>
              <a:t> </a:t>
            </a:r>
          </a:p>
          <a:p>
            <a:pPr>
              <a:buFont typeface="Wingdings" panose="05000000000000000000" pitchFamily="2" charset="2"/>
              <a:buChar char="Ø"/>
              <a:defRPr/>
            </a:pPr>
            <a:endParaRPr lang="en-US" dirty="0"/>
          </a:p>
        </p:txBody>
      </p:sp>
      <p:sp>
        <p:nvSpPr>
          <p:cNvPr id="3" name="Title 2"/>
          <p:cNvSpPr>
            <a:spLocks noGrp="1"/>
          </p:cNvSpPr>
          <p:nvPr>
            <p:ph type="title"/>
          </p:nvPr>
        </p:nvSpPr>
        <p:spPr/>
        <p:txBody>
          <a:bodyPr/>
          <a:lstStyle/>
          <a:p>
            <a:pPr>
              <a:defRPr/>
            </a:pPr>
            <a:r>
              <a:rPr lang="en-US" dirty="0"/>
              <a:t>Consider this…</a:t>
            </a:r>
          </a:p>
        </p:txBody>
      </p:sp>
    </p:spTree>
    <p:extLst>
      <p:ext uri="{BB962C8B-B14F-4D97-AF65-F5344CB8AC3E}">
        <p14:creationId xmlns:p14="http://schemas.microsoft.com/office/powerpoint/2010/main" val="398187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1664" y="1000908"/>
            <a:ext cx="9021911" cy="4968876"/>
          </a:xfrm>
        </p:spPr>
        <p:txBody>
          <a:bodyPr>
            <a:normAutofit fontScale="92500" lnSpcReduction="20000"/>
          </a:bodyPr>
          <a:lstStyle/>
          <a:p>
            <a:pPr marL="109538" indent="0">
              <a:buNone/>
              <a:defRPr/>
            </a:pPr>
            <a:r>
              <a:rPr lang="en-US" dirty="0"/>
              <a:t>1. Promote from within</a:t>
            </a:r>
          </a:p>
          <a:p>
            <a:pPr marL="1117803" lvl="2" indent="-514350">
              <a:buFont typeface="Wingdings" panose="05000000000000000000" pitchFamily="2" charset="2"/>
              <a:buChar char="Ø"/>
              <a:defRPr/>
            </a:pPr>
            <a:r>
              <a:rPr lang="en-US" dirty="0"/>
              <a:t>Any qualified/eligible staff currently?</a:t>
            </a:r>
          </a:p>
          <a:p>
            <a:pPr marL="1117803" lvl="2" indent="-514350">
              <a:buFont typeface="Wingdings" panose="05000000000000000000" pitchFamily="2" charset="2"/>
              <a:buChar char="Ø"/>
              <a:defRPr/>
            </a:pPr>
            <a:r>
              <a:rPr lang="en-US" dirty="0"/>
              <a:t>Post the position within the company</a:t>
            </a:r>
          </a:p>
          <a:p>
            <a:pPr marL="603453" lvl="2" indent="0">
              <a:buNone/>
              <a:defRPr/>
            </a:pPr>
            <a:endParaRPr lang="en-US" dirty="0"/>
          </a:p>
          <a:p>
            <a:pPr marL="109538" indent="0">
              <a:buNone/>
              <a:defRPr/>
            </a:pPr>
            <a:r>
              <a:rPr lang="en-US" dirty="0"/>
              <a:t>2. Staff referrals </a:t>
            </a:r>
            <a:r>
              <a:rPr lang="en-US" dirty="0">
                <a:sym typeface="Wingdings" panose="05000000000000000000" pitchFamily="2" charset="2"/>
              </a:rPr>
              <a:t> </a:t>
            </a:r>
            <a:r>
              <a:rPr lang="en-US" dirty="0">
                <a:solidFill>
                  <a:srgbClr val="FF0000"/>
                </a:solidFill>
                <a:sym typeface="Wingdings" panose="05000000000000000000" pitchFamily="2" charset="2"/>
              </a:rPr>
              <a:t>NETWORKING</a:t>
            </a:r>
            <a:endParaRPr lang="en-US" dirty="0">
              <a:solidFill>
                <a:srgbClr val="FF0000"/>
              </a:solidFill>
            </a:endParaRPr>
          </a:p>
          <a:p>
            <a:pPr lvl="2">
              <a:buFont typeface="Wingdings" panose="05000000000000000000" pitchFamily="2" charset="2"/>
              <a:buChar char="Ø"/>
              <a:defRPr/>
            </a:pPr>
            <a:r>
              <a:rPr lang="en-US" dirty="0"/>
              <a:t> Do current staff have recommendations? </a:t>
            </a:r>
          </a:p>
          <a:p>
            <a:pPr lvl="2">
              <a:buFont typeface="Wingdings" panose="05000000000000000000" pitchFamily="2" charset="2"/>
              <a:buChar char="Ø"/>
              <a:defRPr/>
            </a:pPr>
            <a:r>
              <a:rPr lang="en-US" dirty="0"/>
              <a:t>Referrals from other departments or companies</a:t>
            </a:r>
          </a:p>
          <a:p>
            <a:pPr marL="632483" lvl="2" indent="0">
              <a:buNone/>
              <a:defRPr/>
            </a:pPr>
            <a:endParaRPr lang="en-US" dirty="0"/>
          </a:p>
          <a:p>
            <a:pPr marL="109538" indent="0">
              <a:buNone/>
              <a:defRPr/>
            </a:pPr>
            <a:r>
              <a:rPr lang="en-US" dirty="0"/>
              <a:t>3. Resumes on file </a:t>
            </a:r>
            <a:r>
              <a:rPr lang="en-US" dirty="0">
                <a:sym typeface="Wingdings" panose="05000000000000000000" pitchFamily="2" charset="2"/>
              </a:rPr>
              <a:t> </a:t>
            </a:r>
            <a:r>
              <a:rPr lang="en-US" dirty="0">
                <a:solidFill>
                  <a:srgbClr val="FF0000"/>
                </a:solidFill>
                <a:sym typeface="Wingdings" panose="05000000000000000000" pitchFamily="2" charset="2"/>
              </a:rPr>
              <a:t>WALK INS</a:t>
            </a:r>
            <a:endParaRPr lang="en-US" dirty="0">
              <a:solidFill>
                <a:srgbClr val="FF0000"/>
              </a:solidFill>
            </a:endParaRPr>
          </a:p>
          <a:p>
            <a:pPr lvl="2">
              <a:buFont typeface="Wingdings" panose="05000000000000000000" pitchFamily="2" charset="2"/>
              <a:buChar char="Ø"/>
              <a:defRPr/>
            </a:pPr>
            <a:r>
              <a:rPr lang="en-US" dirty="0"/>
              <a:t> Resumes dropped off/e-mailed previously</a:t>
            </a:r>
          </a:p>
          <a:p>
            <a:pPr lvl="2">
              <a:buFont typeface="Wingdings" panose="05000000000000000000" pitchFamily="2" charset="2"/>
              <a:buChar char="Ø"/>
              <a:defRPr/>
            </a:pPr>
            <a:r>
              <a:rPr lang="en-US" dirty="0"/>
              <a:t>Previous applications submitted</a:t>
            </a:r>
          </a:p>
          <a:p>
            <a:pPr marL="632483" lvl="2" indent="0">
              <a:buNone/>
              <a:defRPr/>
            </a:pPr>
            <a:endParaRPr lang="en-US" dirty="0"/>
          </a:p>
          <a:p>
            <a:pPr marL="109538" indent="0">
              <a:buNone/>
              <a:defRPr/>
            </a:pPr>
            <a:r>
              <a:rPr lang="en-US" dirty="0"/>
              <a:t>4. Advertise position to public</a:t>
            </a:r>
          </a:p>
          <a:p>
            <a:pPr lvl="1">
              <a:buFont typeface="Wingdings" panose="05000000000000000000" pitchFamily="2" charset="2"/>
              <a:buChar char="Ø"/>
              <a:defRPr/>
            </a:pPr>
            <a:r>
              <a:rPr lang="en-US" dirty="0"/>
              <a:t> Posting position on-line or on company web site</a:t>
            </a:r>
          </a:p>
          <a:p>
            <a:pPr lvl="1">
              <a:buFont typeface="Wingdings" panose="05000000000000000000" pitchFamily="2" charset="2"/>
              <a:buChar char="Ø"/>
              <a:defRPr/>
            </a:pPr>
            <a:r>
              <a:rPr lang="en-US" dirty="0"/>
              <a:t> Flyers, job fairs, interviewing, hiring, training etc.</a:t>
            </a:r>
          </a:p>
        </p:txBody>
      </p:sp>
      <p:sp>
        <p:nvSpPr>
          <p:cNvPr id="3" name="Title 2"/>
          <p:cNvSpPr>
            <a:spLocks noGrp="1"/>
          </p:cNvSpPr>
          <p:nvPr>
            <p:ph type="title"/>
          </p:nvPr>
        </p:nvSpPr>
        <p:spPr>
          <a:xfrm>
            <a:off x="292819" y="235189"/>
            <a:ext cx="8157592" cy="765719"/>
          </a:xfrm>
        </p:spPr>
        <p:txBody>
          <a:bodyPr/>
          <a:lstStyle/>
          <a:p>
            <a:pPr>
              <a:defRPr/>
            </a:pPr>
            <a:r>
              <a:rPr lang="en-US" dirty="0"/>
              <a:t>How managers hire…</a:t>
            </a:r>
          </a:p>
        </p:txBody>
      </p:sp>
    </p:spTree>
    <p:extLst>
      <p:ext uri="{BB962C8B-B14F-4D97-AF65-F5344CB8AC3E}">
        <p14:creationId xmlns:p14="http://schemas.microsoft.com/office/powerpoint/2010/main" val="211539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additive="base">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 calcmode="lin" valueType="num">
                                      <p:cBhvr additive="base">
                                        <p:cTn id="4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 calcmode="lin" valueType="num">
                                      <p:cBhvr additive="base">
                                        <p:cTn id="4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 calcmode="lin" valueType="num">
                                      <p:cBhvr additive="base">
                                        <p:cTn id="4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474662"/>
            <a:ext cx="10972800" cy="1143000"/>
          </a:xfrm>
        </p:spPr>
        <p:txBody>
          <a:bodyPr>
            <a:normAutofit fontScale="90000"/>
          </a:bodyPr>
          <a:lstStyle/>
          <a:p>
            <a:r>
              <a:rPr lang="en-CA" sz="4400" dirty="0">
                <a:solidFill>
                  <a:schemeClr val="accent2">
                    <a:lumMod val="75000"/>
                  </a:schemeClr>
                </a:solidFill>
              </a:rPr>
              <a:t>THE PASSIVE APPROACH TO JOB SEARCH</a:t>
            </a:r>
            <a:endParaRPr lang="en-US" sz="4400" dirty="0">
              <a:solidFill>
                <a:schemeClr val="accent2">
                  <a:lumMod val="75000"/>
                </a:schemeClr>
              </a:solidFill>
            </a:endParaRPr>
          </a:p>
        </p:txBody>
      </p:sp>
      <p:sp>
        <p:nvSpPr>
          <p:cNvPr id="8" name="TextBox 7"/>
          <p:cNvSpPr txBox="1"/>
          <p:nvPr/>
        </p:nvSpPr>
        <p:spPr>
          <a:xfrm>
            <a:off x="1479963" y="1918169"/>
            <a:ext cx="9927771" cy="2585323"/>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endParaRPr lang="en-CA" dirty="0">
              <a:latin typeface="+mj-lt"/>
            </a:endParaRPr>
          </a:p>
          <a:p>
            <a:pPr marL="571500" indent="-571500">
              <a:buFont typeface="Arial" panose="020B0604020202020204" pitchFamily="34" charset="0"/>
              <a:buChar char="•"/>
            </a:pPr>
            <a:r>
              <a:rPr lang="en-CA" sz="4000" dirty="0">
                <a:solidFill>
                  <a:schemeClr val="tx1"/>
                </a:solidFill>
                <a:latin typeface="Arial" panose="020B0604020202020204" pitchFamily="34" charset="0"/>
                <a:cs typeface="Arial" panose="020B0604020202020204" pitchFamily="34" charset="0"/>
              </a:rPr>
              <a:t>Monitor the </a:t>
            </a:r>
            <a:r>
              <a:rPr lang="en-CA" sz="4000" dirty="0" err="1">
                <a:solidFill>
                  <a:schemeClr val="tx1"/>
                </a:solidFill>
                <a:latin typeface="Arial" panose="020B0604020202020204" pitchFamily="34" charset="0"/>
                <a:cs typeface="Arial" panose="020B0604020202020204" pitchFamily="34" charset="0"/>
              </a:rPr>
              <a:t>myCareer</a:t>
            </a:r>
            <a:r>
              <a:rPr lang="en-CA" sz="4000" dirty="0">
                <a:solidFill>
                  <a:schemeClr val="tx1"/>
                </a:solidFill>
                <a:latin typeface="Arial" panose="020B0604020202020204" pitchFamily="34" charset="0"/>
                <a:cs typeface="Arial" panose="020B0604020202020204" pitchFamily="34" charset="0"/>
              </a:rPr>
              <a:t> System</a:t>
            </a:r>
            <a:endParaRPr lang="en-CA" sz="2800" dirty="0">
              <a:solidFill>
                <a:schemeClr val="tx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CA" sz="4000" dirty="0">
                <a:solidFill>
                  <a:schemeClr val="tx1"/>
                </a:solidFill>
                <a:latin typeface="Arial" panose="020B0604020202020204" pitchFamily="34" charset="0"/>
                <a:cs typeface="Arial" panose="020B0604020202020204" pitchFamily="34" charset="0"/>
              </a:rPr>
              <a:t>Attend the </a:t>
            </a:r>
            <a:r>
              <a:rPr lang="en-CA" sz="4000" dirty="0" err="1">
                <a:solidFill>
                  <a:schemeClr val="tx1"/>
                </a:solidFill>
                <a:latin typeface="Arial" panose="020B0604020202020204" pitchFamily="34" charset="0"/>
                <a:cs typeface="Arial" panose="020B0604020202020204" pitchFamily="34" charset="0"/>
              </a:rPr>
              <a:t>myCareer</a:t>
            </a:r>
            <a:r>
              <a:rPr lang="en-CA" sz="4000" dirty="0">
                <a:solidFill>
                  <a:schemeClr val="tx1"/>
                </a:solidFill>
                <a:latin typeface="Arial" panose="020B0604020202020204" pitchFamily="34" charset="0"/>
                <a:cs typeface="Arial" panose="020B0604020202020204" pitchFamily="34" charset="0"/>
              </a:rPr>
              <a:t> Showcases</a:t>
            </a:r>
          </a:p>
          <a:p>
            <a:pPr marL="571500" indent="-571500">
              <a:buFont typeface="Arial" panose="020B0604020202020204" pitchFamily="34" charset="0"/>
              <a:buChar char="•"/>
            </a:pPr>
            <a:r>
              <a:rPr lang="en-CA" sz="4000" dirty="0">
                <a:solidFill>
                  <a:schemeClr val="tx1"/>
                </a:solidFill>
                <a:latin typeface="Arial" panose="020B0604020202020204" pitchFamily="34" charset="0"/>
                <a:cs typeface="Arial" panose="020B0604020202020204" pitchFamily="34" charset="0"/>
              </a:rPr>
              <a:t>Apply to posted positions on-line</a:t>
            </a:r>
            <a:endParaRPr lang="en-US" dirty="0">
              <a:latin typeface="+mj-lt"/>
            </a:endParaRPr>
          </a:p>
          <a:p>
            <a:pPr marL="571500" indent="-571500">
              <a:buFont typeface="Arial" panose="020B0604020202020204" pitchFamily="34" charset="0"/>
              <a:buChar char="•"/>
            </a:pPr>
            <a:endParaRPr lang="en-US" sz="2400" dirty="0">
              <a:solidFill>
                <a:schemeClr val="tx1"/>
              </a:solidFill>
              <a:latin typeface="+mj-lt"/>
              <a:cs typeface="Arial" panose="020B0604020202020204" pitchFamily="34" charset="0"/>
            </a:endParaRPr>
          </a:p>
        </p:txBody>
      </p:sp>
      <p:sp>
        <p:nvSpPr>
          <p:cNvPr id="2" name="TextBox 1"/>
          <p:cNvSpPr txBox="1"/>
          <p:nvPr/>
        </p:nvSpPr>
        <p:spPr>
          <a:xfrm>
            <a:off x="2274125" y="4894117"/>
            <a:ext cx="8769927" cy="954107"/>
          </a:xfrm>
          <a:prstGeom prst="rect">
            <a:avLst/>
          </a:prstGeom>
          <a:noFill/>
        </p:spPr>
        <p:txBody>
          <a:bodyPr wrap="square" rtlCol="0">
            <a:spAutoFit/>
          </a:bodyPr>
          <a:lstStyle/>
          <a:p>
            <a:r>
              <a:rPr lang="en-US" sz="2800" b="1" dirty="0">
                <a:cs typeface="Arial" panose="020B0604020202020204" pitchFamily="34" charset="0"/>
              </a:rPr>
              <a:t>Why are these “passive” approaches?</a:t>
            </a:r>
            <a:endParaRPr lang="en-CA" sz="2800" b="1" dirty="0">
              <a:latin typeface="Arial" panose="020B0604020202020204" pitchFamily="34" charset="0"/>
              <a:cs typeface="Arial" panose="020B0604020202020204" pitchFamily="34" charset="0"/>
            </a:endParaRPr>
          </a:p>
          <a:p>
            <a:endParaRPr lang="en-CA" sz="2800" b="1" dirty="0"/>
          </a:p>
        </p:txBody>
      </p:sp>
    </p:spTree>
    <p:extLst>
      <p:ext uri="{BB962C8B-B14F-4D97-AF65-F5344CB8AC3E}">
        <p14:creationId xmlns:p14="http://schemas.microsoft.com/office/powerpoint/2010/main" val="1817672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69085" y="200891"/>
            <a:ext cx="7845425" cy="990600"/>
          </a:xfrm>
        </p:spPr>
        <p:txBody>
          <a:bodyPr/>
          <a:lstStyle/>
          <a:p>
            <a:pPr eaLnBrk="1" hangingPunct="1"/>
            <a:r>
              <a:rPr lang="en-CA" sz="4400" dirty="0">
                <a:solidFill>
                  <a:schemeClr val="accent2">
                    <a:lumMod val="75000"/>
                  </a:schemeClr>
                </a:solidFill>
              </a:rPr>
              <a:t>THE ACTIVE APPROACH</a:t>
            </a:r>
            <a:endParaRPr lang="en-US" sz="4400" dirty="0">
              <a:solidFill>
                <a:schemeClr val="accent2">
                  <a:lumMod val="75000"/>
                </a:schemeClr>
              </a:solidFill>
            </a:endParaRPr>
          </a:p>
        </p:txBody>
      </p:sp>
      <p:sp>
        <p:nvSpPr>
          <p:cNvPr id="11267" name="Rectangle 3"/>
          <p:cNvSpPr>
            <a:spLocks noGrp="1" noChangeArrowheads="1"/>
          </p:cNvSpPr>
          <p:nvPr>
            <p:ph type="body" idx="1"/>
          </p:nvPr>
        </p:nvSpPr>
        <p:spPr>
          <a:xfrm>
            <a:off x="869085" y="1191490"/>
            <a:ext cx="10427271" cy="5392190"/>
          </a:xfrm>
          <a:noFill/>
          <a:effectLst/>
        </p:spPr>
        <p:style>
          <a:lnRef idx="3">
            <a:schemeClr val="lt1"/>
          </a:lnRef>
          <a:fillRef idx="1">
            <a:schemeClr val="accent6"/>
          </a:fillRef>
          <a:effectRef idx="1">
            <a:schemeClr val="accent6"/>
          </a:effectRef>
          <a:fontRef idx="minor">
            <a:schemeClr val="lt1"/>
          </a:fontRef>
        </p:style>
        <p:txBody>
          <a:bodyPr/>
          <a:lstStyle/>
          <a:p>
            <a:pPr eaLnBrk="1" hangingPunct="1">
              <a:lnSpc>
                <a:spcPct val="80000"/>
              </a:lnSpc>
              <a:buFont typeface="Wingdings" pitchFamily="2" charset="2"/>
              <a:buNone/>
            </a:pPr>
            <a:endParaRPr lang="en-CA" sz="1100" b="1" dirty="0">
              <a:latin typeface="Calibri" pitchFamily="34" charset="0"/>
            </a:endParaRPr>
          </a:p>
          <a:p>
            <a:pPr eaLnBrk="1" hangingPunct="1">
              <a:lnSpc>
                <a:spcPct val="80000"/>
              </a:lnSpc>
              <a:buFont typeface="Wingdings" pitchFamily="2" charset="2"/>
              <a:buNone/>
            </a:pPr>
            <a:r>
              <a:rPr lang="en-CA" sz="2400" b="1" cap="small" dirty="0">
                <a:solidFill>
                  <a:schemeClr val="tx1"/>
                </a:solidFill>
                <a:latin typeface="Calibri" pitchFamily="34" charset="0"/>
              </a:rPr>
              <a:t>Network! Network! Network!</a:t>
            </a:r>
          </a:p>
          <a:p>
            <a:pPr lvl="1" eaLnBrk="1" hangingPunct="1">
              <a:lnSpc>
                <a:spcPct val="80000"/>
              </a:lnSpc>
            </a:pPr>
            <a:r>
              <a:rPr lang="en-CA" sz="1600" dirty="0">
                <a:solidFill>
                  <a:schemeClr val="accent2">
                    <a:lumMod val="60000"/>
                    <a:lumOff val="40000"/>
                  </a:schemeClr>
                </a:solidFill>
                <a:latin typeface="Calibri" pitchFamily="34" charset="0"/>
                <a:hlinkClick r:id="rId2"/>
              </a:rPr>
              <a:t>Events / Networking Cards </a:t>
            </a:r>
          </a:p>
          <a:p>
            <a:pPr lvl="1" eaLnBrk="1" hangingPunct="1">
              <a:lnSpc>
                <a:spcPct val="80000"/>
              </a:lnSpc>
            </a:pPr>
            <a:r>
              <a:rPr lang="en-CA" sz="1600" dirty="0">
                <a:solidFill>
                  <a:schemeClr val="accent2">
                    <a:lumMod val="60000"/>
                    <a:lumOff val="40000"/>
                  </a:schemeClr>
                </a:solidFill>
                <a:latin typeface="Calibri" pitchFamily="34" charset="0"/>
                <a:hlinkClick r:id="rId2"/>
              </a:rPr>
              <a:t>Informational interviews</a:t>
            </a:r>
            <a:endParaRPr lang="en-CA" sz="1600" dirty="0">
              <a:solidFill>
                <a:schemeClr val="accent2">
                  <a:lumMod val="60000"/>
                  <a:lumOff val="40000"/>
                </a:schemeClr>
              </a:solidFill>
              <a:latin typeface="Calibri" pitchFamily="34" charset="0"/>
            </a:endParaRPr>
          </a:p>
          <a:p>
            <a:pPr lvl="1" eaLnBrk="1" hangingPunct="1">
              <a:lnSpc>
                <a:spcPct val="80000"/>
              </a:lnSpc>
            </a:pPr>
            <a:r>
              <a:rPr lang="en-CA" sz="1600" dirty="0">
                <a:solidFill>
                  <a:schemeClr val="tx1"/>
                </a:solidFill>
                <a:latin typeface="Calibri" pitchFamily="34" charset="0"/>
              </a:rPr>
              <a:t>Core program faculty</a:t>
            </a:r>
          </a:p>
          <a:p>
            <a:pPr lvl="1" eaLnBrk="1" hangingPunct="1">
              <a:lnSpc>
                <a:spcPct val="80000"/>
              </a:lnSpc>
            </a:pPr>
            <a:r>
              <a:rPr lang="en-CA" sz="1600" dirty="0">
                <a:solidFill>
                  <a:schemeClr val="tx1"/>
                </a:solidFill>
                <a:latin typeface="Calibri" pitchFamily="34" charset="0"/>
              </a:rPr>
              <a:t>Associations</a:t>
            </a:r>
          </a:p>
          <a:p>
            <a:pPr lvl="1" eaLnBrk="1" hangingPunct="1">
              <a:lnSpc>
                <a:spcPct val="80000"/>
              </a:lnSpc>
            </a:pPr>
            <a:r>
              <a:rPr lang="en-US" sz="1600" dirty="0">
                <a:solidFill>
                  <a:schemeClr val="tx1"/>
                </a:solidFill>
                <a:latin typeface="Calibri" pitchFamily="34" charset="0"/>
                <a:hlinkClick r:id="rId3"/>
              </a:rPr>
              <a:t>The WHY? WHO? &amp; HOW? of Networking</a:t>
            </a:r>
            <a:endParaRPr lang="en-CA" sz="1600" dirty="0">
              <a:solidFill>
                <a:schemeClr val="tx1"/>
              </a:solidFill>
              <a:latin typeface="Calibri" pitchFamily="34" charset="0"/>
            </a:endParaRPr>
          </a:p>
          <a:p>
            <a:pPr lvl="1" eaLnBrk="1" hangingPunct="1">
              <a:lnSpc>
                <a:spcPct val="80000"/>
              </a:lnSpc>
            </a:pPr>
            <a:r>
              <a:rPr lang="en-CA" sz="1600" dirty="0">
                <a:solidFill>
                  <a:schemeClr val="tx1"/>
                </a:solidFill>
                <a:latin typeface="Calibri" pitchFamily="34" charset="0"/>
              </a:rPr>
              <a:t>Do not spend your time going over territory already covered</a:t>
            </a:r>
            <a:endParaRPr lang="en-CA" sz="1100" dirty="0">
              <a:solidFill>
                <a:schemeClr val="tx1"/>
              </a:solidFill>
              <a:latin typeface="Calibri" pitchFamily="34" charset="0"/>
            </a:endParaRPr>
          </a:p>
          <a:p>
            <a:pPr eaLnBrk="1" hangingPunct="1">
              <a:lnSpc>
                <a:spcPct val="80000"/>
              </a:lnSpc>
              <a:buFont typeface="Wingdings" pitchFamily="2" charset="2"/>
              <a:buNone/>
            </a:pPr>
            <a:endParaRPr lang="en-CA" sz="1100" b="1" dirty="0">
              <a:solidFill>
                <a:schemeClr val="tx1"/>
              </a:solidFill>
              <a:latin typeface="Calibri" pitchFamily="34" charset="0"/>
            </a:endParaRPr>
          </a:p>
          <a:p>
            <a:pPr eaLnBrk="1" hangingPunct="1">
              <a:lnSpc>
                <a:spcPct val="80000"/>
              </a:lnSpc>
              <a:buFont typeface="Wingdings" pitchFamily="2" charset="2"/>
              <a:buNone/>
            </a:pPr>
            <a:r>
              <a:rPr lang="en-CA" sz="2400" b="1" cap="small" dirty="0">
                <a:solidFill>
                  <a:schemeClr val="tx1"/>
                </a:solidFill>
                <a:latin typeface="Calibri" pitchFamily="34" charset="0"/>
              </a:rPr>
              <a:t>Research</a:t>
            </a:r>
            <a:r>
              <a:rPr lang="en-CA" sz="2400" b="1" dirty="0">
                <a:solidFill>
                  <a:schemeClr val="tx1"/>
                </a:solidFill>
                <a:latin typeface="Calibri" pitchFamily="34" charset="0"/>
              </a:rPr>
              <a:t> </a:t>
            </a:r>
            <a:r>
              <a:rPr lang="en-CA" sz="1800" b="1" dirty="0">
                <a:solidFill>
                  <a:schemeClr val="tx1"/>
                </a:solidFill>
                <a:latin typeface="Calibri" pitchFamily="34" charset="0"/>
              </a:rPr>
              <a:t>(more links at the end of presentation)</a:t>
            </a:r>
            <a:endParaRPr lang="en-CA" sz="2400" b="1" dirty="0">
              <a:solidFill>
                <a:schemeClr val="tx1"/>
              </a:solidFill>
              <a:latin typeface="Calibri" pitchFamily="34" charset="0"/>
            </a:endParaRPr>
          </a:p>
          <a:p>
            <a:pPr lvl="1" eaLnBrk="1" hangingPunct="1">
              <a:lnSpc>
                <a:spcPct val="80000"/>
              </a:lnSpc>
            </a:pPr>
            <a:r>
              <a:rPr lang="en-CA" sz="1600" dirty="0">
                <a:solidFill>
                  <a:schemeClr val="tx1"/>
                </a:solidFill>
                <a:latin typeface="Calibri" pitchFamily="34" charset="0"/>
              </a:rPr>
              <a:t>Business Directories for specific cities</a:t>
            </a:r>
          </a:p>
          <a:p>
            <a:pPr lvl="1" eaLnBrk="1" hangingPunct="1">
              <a:lnSpc>
                <a:spcPct val="80000"/>
              </a:lnSpc>
            </a:pPr>
            <a:r>
              <a:rPr lang="en-CA" sz="1600" dirty="0">
                <a:solidFill>
                  <a:schemeClr val="tx1"/>
                </a:solidFill>
                <a:latin typeface="Calibri" pitchFamily="34" charset="0"/>
              </a:rPr>
              <a:t>Job search websites (i.e. </a:t>
            </a:r>
            <a:r>
              <a:rPr lang="en-CA" sz="1600" dirty="0">
                <a:solidFill>
                  <a:schemeClr val="tx1"/>
                </a:solidFill>
                <a:latin typeface="Calibri" pitchFamily="34" charset="0"/>
                <a:hlinkClick r:id="rId4"/>
              </a:rPr>
              <a:t>www.indeed.ca</a:t>
            </a:r>
            <a:r>
              <a:rPr lang="en-CA" sz="1600" dirty="0">
                <a:solidFill>
                  <a:schemeClr val="tx1"/>
                </a:solidFill>
                <a:latin typeface="Calibri" pitchFamily="34" charset="0"/>
              </a:rPr>
              <a:t>; </a:t>
            </a:r>
            <a:r>
              <a:rPr lang="en-CA" sz="1600" dirty="0">
                <a:solidFill>
                  <a:schemeClr val="tx1"/>
                </a:solidFill>
                <a:latin typeface="Calibri" pitchFamily="34" charset="0"/>
                <a:hlinkClick r:id="rId5"/>
              </a:rPr>
              <a:t>www.coopjobs.ca</a:t>
            </a:r>
            <a:r>
              <a:rPr lang="en-CA" sz="1600" dirty="0">
                <a:solidFill>
                  <a:schemeClr val="tx1"/>
                </a:solidFill>
                <a:latin typeface="Calibri" pitchFamily="34" charset="0"/>
              </a:rPr>
              <a:t>; </a:t>
            </a:r>
            <a:r>
              <a:rPr lang="en-CA" sz="1600" dirty="0">
                <a:solidFill>
                  <a:schemeClr val="tx1"/>
                </a:solidFill>
                <a:latin typeface="Calibri" pitchFamily="34" charset="0"/>
                <a:hlinkClick r:id="rId6"/>
              </a:rPr>
              <a:t>www.wowjobs.ca</a:t>
            </a:r>
            <a:r>
              <a:rPr lang="en-CA" sz="1600" dirty="0">
                <a:solidFill>
                  <a:schemeClr val="tx1"/>
                </a:solidFill>
                <a:latin typeface="Calibri" pitchFamily="34" charset="0"/>
              </a:rPr>
              <a:t>; </a:t>
            </a:r>
            <a:r>
              <a:rPr lang="en-CA" sz="1600" dirty="0">
                <a:solidFill>
                  <a:schemeClr val="tx1"/>
                </a:solidFill>
                <a:latin typeface="Calibri" pitchFamily="34" charset="0"/>
                <a:hlinkClick r:id="rId7"/>
              </a:rPr>
              <a:t>www.talentegg.ca</a:t>
            </a:r>
            <a:r>
              <a:rPr lang="en-CA" sz="1600" dirty="0">
                <a:solidFill>
                  <a:schemeClr val="tx1"/>
                </a:solidFill>
                <a:latin typeface="Calibri" pitchFamily="34" charset="0"/>
              </a:rPr>
              <a:t> )</a:t>
            </a:r>
          </a:p>
          <a:p>
            <a:pPr lvl="1" eaLnBrk="1" hangingPunct="1">
              <a:lnSpc>
                <a:spcPct val="80000"/>
              </a:lnSpc>
            </a:pPr>
            <a:r>
              <a:rPr lang="en-CA" sz="1600" dirty="0">
                <a:solidFill>
                  <a:schemeClr val="tx1"/>
                </a:solidFill>
                <a:latin typeface="Calibri" pitchFamily="34" charset="0"/>
              </a:rPr>
              <a:t>Company websites</a:t>
            </a:r>
            <a:endParaRPr lang="en-CA" sz="1100" dirty="0">
              <a:solidFill>
                <a:schemeClr val="tx1"/>
              </a:solidFill>
              <a:latin typeface="Calibri" pitchFamily="34" charset="0"/>
            </a:endParaRPr>
          </a:p>
          <a:p>
            <a:pPr eaLnBrk="1" hangingPunct="1">
              <a:lnSpc>
                <a:spcPct val="80000"/>
              </a:lnSpc>
              <a:buFont typeface="Wingdings" pitchFamily="2" charset="2"/>
              <a:buNone/>
            </a:pPr>
            <a:endParaRPr lang="en-CA" sz="1100" b="1" dirty="0">
              <a:solidFill>
                <a:schemeClr val="tx1"/>
              </a:solidFill>
              <a:latin typeface="Calibri" pitchFamily="34" charset="0"/>
            </a:endParaRPr>
          </a:p>
          <a:p>
            <a:pPr eaLnBrk="1" hangingPunct="1">
              <a:lnSpc>
                <a:spcPct val="80000"/>
              </a:lnSpc>
              <a:buFont typeface="Wingdings" pitchFamily="2" charset="2"/>
              <a:buNone/>
            </a:pPr>
            <a:r>
              <a:rPr lang="en-CA" sz="2400" b="1" cap="small" dirty="0">
                <a:solidFill>
                  <a:schemeClr val="tx1"/>
                </a:solidFill>
                <a:latin typeface="Calibri" pitchFamily="34" charset="0"/>
              </a:rPr>
              <a:t>Direct Employer Contact</a:t>
            </a:r>
          </a:p>
          <a:p>
            <a:pPr lvl="1" eaLnBrk="1" hangingPunct="1">
              <a:lnSpc>
                <a:spcPct val="80000"/>
              </a:lnSpc>
            </a:pPr>
            <a:r>
              <a:rPr lang="en-CA" sz="1600" dirty="0">
                <a:solidFill>
                  <a:schemeClr val="tx1"/>
                </a:solidFill>
                <a:latin typeface="Calibri" pitchFamily="34" charset="0"/>
              </a:rPr>
              <a:t>Cold Calls / Emails </a:t>
            </a:r>
          </a:p>
          <a:p>
            <a:pPr lvl="1" eaLnBrk="1" hangingPunct="1">
              <a:lnSpc>
                <a:spcPct val="80000"/>
              </a:lnSpc>
            </a:pPr>
            <a:r>
              <a:rPr lang="en-CA" sz="1600" dirty="0">
                <a:solidFill>
                  <a:schemeClr val="tx1"/>
                </a:solidFill>
                <a:latin typeface="Calibri" pitchFamily="34" charset="0"/>
              </a:rPr>
              <a:t>Attend information sessions</a:t>
            </a:r>
          </a:p>
          <a:p>
            <a:pPr lvl="1" eaLnBrk="1" hangingPunct="1">
              <a:lnSpc>
                <a:spcPct val="80000"/>
              </a:lnSpc>
            </a:pPr>
            <a:r>
              <a:rPr lang="en-CA" sz="1600" dirty="0" err="1">
                <a:solidFill>
                  <a:schemeClr val="tx1"/>
                </a:solidFill>
                <a:latin typeface="Calibri" pitchFamily="34" charset="0"/>
              </a:rPr>
              <a:t>myCareer</a:t>
            </a:r>
            <a:r>
              <a:rPr lang="en-CA" sz="1600" dirty="0">
                <a:solidFill>
                  <a:schemeClr val="tx1"/>
                </a:solidFill>
                <a:latin typeface="Calibri" pitchFamily="34" charset="0"/>
              </a:rPr>
              <a:t> Showcase</a:t>
            </a:r>
          </a:p>
          <a:p>
            <a:pPr lvl="1" eaLnBrk="1" hangingPunct="1">
              <a:lnSpc>
                <a:spcPct val="80000"/>
              </a:lnSpc>
            </a:pPr>
            <a:r>
              <a:rPr lang="en-CA" sz="1600" dirty="0">
                <a:solidFill>
                  <a:schemeClr val="tx1"/>
                </a:solidFill>
                <a:latin typeface="Calibri" pitchFamily="34" charset="0"/>
              </a:rPr>
              <a:t>Job Fairs </a:t>
            </a:r>
            <a:endParaRPr lang="en-US" sz="1600" dirty="0">
              <a:solidFill>
                <a:schemeClr val="tx1"/>
              </a:solidFill>
              <a:latin typeface="Calibri" pitchFamily="34" charset="0"/>
            </a:endParaRPr>
          </a:p>
        </p:txBody>
      </p:sp>
    </p:spTree>
    <p:extLst>
      <p:ext uri="{BB962C8B-B14F-4D97-AF65-F5344CB8AC3E}">
        <p14:creationId xmlns:p14="http://schemas.microsoft.com/office/powerpoint/2010/main" val="65161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2C8EB8-1C5B-4662-9C8B-42240827B0D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807536"/>
            <a:ext cx="5950688" cy="3572244"/>
          </a:xfrm>
        </p:spPr>
      </p:pic>
      <p:sp>
        <p:nvSpPr>
          <p:cNvPr id="3" name="Title 2">
            <a:extLst>
              <a:ext uri="{FF2B5EF4-FFF2-40B4-BE49-F238E27FC236}">
                <a16:creationId xmlns:a16="http://schemas.microsoft.com/office/drawing/2014/main" id="{1E467E9E-452A-43CE-8F52-EAAACF0B7A56}"/>
              </a:ext>
            </a:extLst>
          </p:cNvPr>
          <p:cNvSpPr>
            <a:spLocks noGrp="1"/>
          </p:cNvSpPr>
          <p:nvPr>
            <p:ph type="title"/>
          </p:nvPr>
        </p:nvSpPr>
        <p:spPr/>
        <p:txBody>
          <a:bodyPr/>
          <a:lstStyle/>
          <a:p>
            <a:r>
              <a:rPr lang="en-US" dirty="0"/>
              <a:t>Networking Card Example: </a:t>
            </a:r>
          </a:p>
        </p:txBody>
      </p:sp>
      <p:sp>
        <p:nvSpPr>
          <p:cNvPr id="6" name="TextBox 5">
            <a:extLst>
              <a:ext uri="{FF2B5EF4-FFF2-40B4-BE49-F238E27FC236}">
                <a16:creationId xmlns:a16="http://schemas.microsoft.com/office/drawing/2014/main" id="{D45F6EC5-DF08-49F7-9BE2-15142604E902}"/>
              </a:ext>
            </a:extLst>
          </p:cNvPr>
          <p:cNvSpPr txBox="1"/>
          <p:nvPr/>
        </p:nvSpPr>
        <p:spPr>
          <a:xfrm>
            <a:off x="6751674" y="4179451"/>
            <a:ext cx="4540102" cy="1200329"/>
          </a:xfrm>
          <a:prstGeom prst="rect">
            <a:avLst/>
          </a:prstGeom>
          <a:noFill/>
        </p:spPr>
        <p:txBody>
          <a:bodyPr wrap="square" rtlCol="0">
            <a:spAutoFit/>
          </a:bodyPr>
          <a:lstStyle/>
          <a:p>
            <a:r>
              <a:rPr lang="en-US" dirty="0"/>
              <a:t>You can customize your LinkedIn link. Helpful especially if you have a common name- makes it easier for employer to find you.</a:t>
            </a:r>
          </a:p>
        </p:txBody>
      </p:sp>
    </p:spTree>
    <p:extLst>
      <p:ext uri="{BB962C8B-B14F-4D97-AF65-F5344CB8AC3E}">
        <p14:creationId xmlns:p14="http://schemas.microsoft.com/office/powerpoint/2010/main" val="398394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809625" y="1485900"/>
            <a:ext cx="11382375" cy="4617316"/>
          </a:xfrm>
          <a:noFill/>
          <a:ln>
            <a:noFill/>
          </a:ln>
          <a:effectLst/>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eaLnBrk="1" hangingPunct="1">
              <a:lnSpc>
                <a:spcPct val="80000"/>
              </a:lnSpc>
              <a:buFont typeface="Wingdings" pitchFamily="2" charset="2"/>
              <a:buNone/>
            </a:pPr>
            <a:r>
              <a:rPr lang="en-CA" sz="3200" b="1" dirty="0">
                <a:solidFill>
                  <a:schemeClr val="accent1">
                    <a:lumMod val="75000"/>
                  </a:schemeClr>
                </a:solidFill>
                <a:latin typeface="Calibri" pitchFamily="34" charset="0"/>
              </a:rPr>
              <a:t>Utilize the Resources &amp; Support System Available to you!</a:t>
            </a:r>
          </a:p>
          <a:p>
            <a:pPr lvl="1" eaLnBrk="1" hangingPunct="1">
              <a:lnSpc>
                <a:spcPct val="80000"/>
              </a:lnSpc>
              <a:buNone/>
            </a:pPr>
            <a:endParaRPr lang="en-CA" sz="1200" dirty="0">
              <a:latin typeface="Calibri" pitchFamily="34" charset="0"/>
            </a:endParaRPr>
          </a:p>
          <a:p>
            <a:pPr lvl="1" eaLnBrk="1" hangingPunct="1">
              <a:lnSpc>
                <a:spcPct val="80000"/>
              </a:lnSpc>
              <a:buNone/>
            </a:pPr>
            <a:r>
              <a:rPr lang="en-CA" sz="3600" b="1" cap="small" dirty="0" err="1">
                <a:solidFill>
                  <a:schemeClr val="accent1">
                    <a:lumMod val="75000"/>
                  </a:schemeClr>
                </a:solidFill>
                <a:latin typeface="Calibri" pitchFamily="34" charset="0"/>
              </a:rPr>
              <a:t>myCareer</a:t>
            </a:r>
            <a:r>
              <a:rPr lang="en-CA" sz="3600" b="1" cap="small" dirty="0">
                <a:solidFill>
                  <a:schemeClr val="accent1">
                    <a:lumMod val="75000"/>
                  </a:schemeClr>
                </a:solidFill>
                <a:latin typeface="Calibri" pitchFamily="34" charset="0"/>
              </a:rPr>
              <a:t> Services</a:t>
            </a:r>
          </a:p>
          <a:p>
            <a:pPr lvl="2" eaLnBrk="1" hangingPunct="1">
              <a:lnSpc>
                <a:spcPct val="80000"/>
              </a:lnSpc>
            </a:pPr>
            <a:r>
              <a:rPr lang="en-CA" sz="2800" dirty="0">
                <a:latin typeface="Calibri" pitchFamily="34" charset="0"/>
              </a:rPr>
              <a:t>Meet with Co-op and Career Advisor </a:t>
            </a:r>
          </a:p>
          <a:p>
            <a:pPr lvl="3" eaLnBrk="1" hangingPunct="1">
              <a:lnSpc>
                <a:spcPct val="80000"/>
              </a:lnSpc>
            </a:pPr>
            <a:r>
              <a:rPr lang="en-CA" sz="2000" dirty="0">
                <a:latin typeface="Calibri" pitchFamily="34" charset="0"/>
              </a:rPr>
              <a:t>Bring completed Action Plan to the meeting</a:t>
            </a:r>
          </a:p>
          <a:p>
            <a:pPr lvl="3" eaLnBrk="1" hangingPunct="1">
              <a:lnSpc>
                <a:spcPct val="80000"/>
              </a:lnSpc>
            </a:pPr>
            <a:endParaRPr lang="en-CA" sz="2000" b="1" dirty="0">
              <a:latin typeface="Calibri" pitchFamily="34" charset="0"/>
            </a:endParaRPr>
          </a:p>
          <a:p>
            <a:pPr lvl="2" eaLnBrk="1" hangingPunct="1">
              <a:lnSpc>
                <a:spcPct val="80000"/>
              </a:lnSpc>
            </a:pPr>
            <a:r>
              <a:rPr lang="en-CA" sz="2800" dirty="0">
                <a:latin typeface="Calibri" pitchFamily="34" charset="0"/>
              </a:rPr>
              <a:t>Program capability sheets </a:t>
            </a:r>
          </a:p>
          <a:p>
            <a:pPr lvl="2" eaLnBrk="1" hangingPunct="1">
              <a:lnSpc>
                <a:spcPct val="80000"/>
              </a:lnSpc>
            </a:pPr>
            <a:endParaRPr lang="en-CA" sz="2800" dirty="0">
              <a:latin typeface="Calibri" pitchFamily="34" charset="0"/>
            </a:endParaRPr>
          </a:p>
          <a:p>
            <a:pPr lvl="2" eaLnBrk="1" hangingPunct="1">
              <a:lnSpc>
                <a:spcPct val="80000"/>
              </a:lnSpc>
            </a:pPr>
            <a:r>
              <a:rPr lang="en-CA" sz="2800" dirty="0">
                <a:latin typeface="Calibri" pitchFamily="34" charset="0"/>
              </a:rPr>
              <a:t>Resume/cover letter review</a:t>
            </a:r>
          </a:p>
          <a:p>
            <a:pPr lvl="2" eaLnBrk="1" hangingPunct="1">
              <a:lnSpc>
                <a:spcPct val="80000"/>
              </a:lnSpc>
            </a:pPr>
            <a:endParaRPr lang="en-CA" sz="2800" dirty="0">
              <a:latin typeface="Calibri" pitchFamily="34" charset="0"/>
            </a:endParaRPr>
          </a:p>
          <a:p>
            <a:pPr lvl="2" eaLnBrk="1" hangingPunct="1">
              <a:lnSpc>
                <a:spcPct val="80000"/>
              </a:lnSpc>
            </a:pPr>
            <a:r>
              <a:rPr lang="en-CA" sz="2800" dirty="0">
                <a:latin typeface="Calibri" pitchFamily="34" charset="0"/>
              </a:rPr>
              <a:t>Mock interviews</a:t>
            </a:r>
          </a:p>
          <a:p>
            <a:pPr marL="632483" lvl="2" indent="0" eaLnBrk="1" hangingPunct="1">
              <a:lnSpc>
                <a:spcPct val="80000"/>
              </a:lnSpc>
              <a:buNone/>
            </a:pPr>
            <a:endParaRPr lang="en-CA" sz="2800" dirty="0">
              <a:latin typeface="Calibri" pitchFamily="34" charset="0"/>
            </a:endParaRPr>
          </a:p>
          <a:p>
            <a:pPr lvl="2" eaLnBrk="1" hangingPunct="1">
              <a:lnSpc>
                <a:spcPct val="80000"/>
              </a:lnSpc>
            </a:pPr>
            <a:r>
              <a:rPr lang="en-CA" sz="2800" dirty="0">
                <a:latin typeface="Calibri" pitchFamily="34" charset="0"/>
              </a:rPr>
              <a:t>Optimal Resume Suite</a:t>
            </a:r>
          </a:p>
          <a:p>
            <a:pPr lvl="3" eaLnBrk="1" hangingPunct="1">
              <a:lnSpc>
                <a:spcPct val="80000"/>
              </a:lnSpc>
            </a:pPr>
            <a:r>
              <a:rPr lang="en-CA" sz="2000" dirty="0">
                <a:latin typeface="Calibri" pitchFamily="34" charset="0"/>
              </a:rPr>
              <a:t>Resumes; Letters; Interview prep.; e-portfolios etc.</a:t>
            </a:r>
          </a:p>
          <a:p>
            <a:pPr lvl="3" eaLnBrk="1" hangingPunct="1">
              <a:lnSpc>
                <a:spcPct val="80000"/>
              </a:lnSpc>
            </a:pPr>
            <a:endParaRPr lang="en-CA" sz="2000" dirty="0">
              <a:latin typeface="Calibri" pitchFamily="34" charset="0"/>
            </a:endParaRPr>
          </a:p>
        </p:txBody>
      </p:sp>
      <p:sp>
        <p:nvSpPr>
          <p:cNvPr id="2" name="Title 1"/>
          <p:cNvSpPr>
            <a:spLocks noGrp="1"/>
          </p:cNvSpPr>
          <p:nvPr>
            <p:ph type="title"/>
          </p:nvPr>
        </p:nvSpPr>
        <p:spPr>
          <a:xfrm>
            <a:off x="339437" y="218209"/>
            <a:ext cx="10972800" cy="1143000"/>
          </a:xfrm>
        </p:spPr>
        <p:txBody>
          <a:bodyPr/>
          <a:lstStyle/>
          <a:p>
            <a:r>
              <a:rPr lang="en-CA" dirty="0"/>
              <a:t>THE ACTIVE APPROACH</a:t>
            </a:r>
          </a:p>
        </p:txBody>
      </p:sp>
    </p:spTree>
    <p:extLst>
      <p:ext uri="{BB962C8B-B14F-4D97-AF65-F5344CB8AC3E}">
        <p14:creationId xmlns:p14="http://schemas.microsoft.com/office/powerpoint/2010/main" val="3987888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PP">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CPP" id="{2B452AF4-2E5C-4D19-B606-630274CD5597}" vid="{022593A9-25BB-42CC-9388-5D4F99B94C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CPP</Template>
  <TotalTime>1910</TotalTime>
  <Words>1531</Words>
  <Application>Microsoft Office PowerPoint</Application>
  <PresentationFormat>Widescreen</PresentationFormat>
  <Paragraphs>226</Paragraphs>
  <Slides>27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Lucida Sans Unicode</vt:lpstr>
      <vt:lpstr>Verdana</vt:lpstr>
      <vt:lpstr>Wingdings</vt:lpstr>
      <vt:lpstr>Wingdings 2</vt:lpstr>
      <vt:lpstr>Wingdings 3</vt:lpstr>
      <vt:lpstr>CPP</vt:lpstr>
      <vt:lpstr>S.M.A.R.T. Goals and Objectives (Review)</vt:lpstr>
      <vt:lpstr>The Hidden Job Market</vt:lpstr>
      <vt:lpstr>The Hidden Job Market</vt:lpstr>
      <vt:lpstr>Consider this…</vt:lpstr>
      <vt:lpstr>How managers hire…</vt:lpstr>
      <vt:lpstr>THE PASSIVE APPROACH TO JOB SEARCH</vt:lpstr>
      <vt:lpstr>THE ACTIVE APPROACH</vt:lpstr>
      <vt:lpstr>Networking Card Example: </vt:lpstr>
      <vt:lpstr>THE ACTIVE APPROACH</vt:lpstr>
      <vt:lpstr>Informational Interviews</vt:lpstr>
      <vt:lpstr>Informational Interviews </vt:lpstr>
      <vt:lpstr>Informational Interview </vt:lpstr>
      <vt:lpstr>Informational Interview  </vt:lpstr>
      <vt:lpstr>Job/Career Fairs – What to Expect?</vt:lpstr>
      <vt:lpstr>Job Fair Etiquette</vt:lpstr>
      <vt:lpstr>Apply These to Your Job Search </vt:lpstr>
      <vt:lpstr>myCareer System </vt:lpstr>
      <vt:lpstr>7 Habits of Highly Effective People</vt:lpstr>
      <vt:lpstr>7 Habits &amp; Your Job Search </vt:lpstr>
      <vt:lpstr>Habit 1– Be Proactive </vt:lpstr>
      <vt:lpstr>Habit 2 – Begin with the end in Mind</vt:lpstr>
      <vt:lpstr>Habit 3 – Put first things first</vt:lpstr>
      <vt:lpstr>Habit 4 – Think win win</vt:lpstr>
      <vt:lpstr>  Habit 5  – Seek first to understand and then be understood    </vt:lpstr>
      <vt:lpstr>   Habit 6  – Synergize   </vt:lpstr>
      <vt:lpstr>   Habit 7  – Sharpen the saw   </vt:lpstr>
      <vt:lpstr>Week #6 – Online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Hendra</dc:creator>
  <cp:lastModifiedBy>Tony Hanania</cp:lastModifiedBy>
  <cp:revision>15</cp:revision>
  <cp:lastPrinted>2016-10-05T16:18:45Z</cp:lastPrinted>
  <dcterms:created xsi:type="dcterms:W3CDTF">2016-09-28T14:28:23Z</dcterms:created>
  <dcterms:modified xsi:type="dcterms:W3CDTF">2018-04-19T20:05:41Z</dcterms:modified>
</cp:coreProperties>
</file>