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8"/>
  </p:notesMasterIdLst>
  <p:handoutMasterIdLst>
    <p:handoutMasterId r:id="rId39"/>
  </p:handoutMasterIdLst>
  <p:sldIdLst>
    <p:sldId id="310" r:id="rId2"/>
    <p:sldId id="314" r:id="rId3"/>
    <p:sldId id="319" r:id="rId4"/>
    <p:sldId id="320" r:id="rId5"/>
    <p:sldId id="300" r:id="rId6"/>
    <p:sldId id="301" r:id="rId7"/>
    <p:sldId id="304" r:id="rId8"/>
    <p:sldId id="302" r:id="rId9"/>
    <p:sldId id="305" r:id="rId10"/>
    <p:sldId id="311" r:id="rId11"/>
    <p:sldId id="321" r:id="rId12"/>
    <p:sldId id="322" r:id="rId13"/>
    <p:sldId id="307" r:id="rId14"/>
    <p:sldId id="323" r:id="rId15"/>
    <p:sldId id="324" r:id="rId16"/>
    <p:sldId id="325" r:id="rId17"/>
    <p:sldId id="326" r:id="rId18"/>
    <p:sldId id="327" r:id="rId19"/>
    <p:sldId id="308" r:id="rId20"/>
    <p:sldId id="312" r:id="rId21"/>
    <p:sldId id="281" r:id="rId22"/>
    <p:sldId id="263" r:id="rId23"/>
    <p:sldId id="278" r:id="rId24"/>
    <p:sldId id="297" r:id="rId25"/>
    <p:sldId id="280" r:id="rId26"/>
    <p:sldId id="315" r:id="rId27"/>
    <p:sldId id="299" r:id="rId28"/>
    <p:sldId id="313" r:id="rId29"/>
    <p:sldId id="316" r:id="rId30"/>
    <p:sldId id="317" r:id="rId31"/>
    <p:sldId id="318" r:id="rId32"/>
    <p:sldId id="328" r:id="rId33"/>
    <p:sldId id="329" r:id="rId34"/>
    <p:sldId id="330" r:id="rId35"/>
    <p:sldId id="331" r:id="rId36"/>
    <p:sldId id="296"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6AD7E6B-CDA1-41BD-9BA8-2363D113EA57}" type="datetimeFigureOut">
              <a:rPr lang="en-CA" smtClean="0"/>
              <a:t>01/05/2018</a:t>
            </a:fld>
            <a:endParaRPr lang="en-C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BA3B180-FC8C-4FF9-931A-4EFAF311B81B}" type="slidenum">
              <a:rPr lang="en-CA" smtClean="0"/>
              <a:t>‹#›</a:t>
            </a:fld>
            <a:endParaRPr lang="en-CA"/>
          </a:p>
        </p:txBody>
      </p:sp>
    </p:spTree>
    <p:extLst>
      <p:ext uri="{BB962C8B-B14F-4D97-AF65-F5344CB8AC3E}">
        <p14:creationId xmlns:p14="http://schemas.microsoft.com/office/powerpoint/2010/main" val="3420604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E3DCEB4-7CC7-4E79-8635-FA31894C6F1C}" type="datetimeFigureOut">
              <a:rPr lang="en-CA" smtClean="0"/>
              <a:t>01/05/2018</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6B91EB0-EADC-4DDA-9E34-0618F4B1D1A0}" type="slidenum">
              <a:rPr lang="en-CA" smtClean="0"/>
              <a:t>‹#›</a:t>
            </a:fld>
            <a:endParaRPr lang="en-CA"/>
          </a:p>
        </p:txBody>
      </p:sp>
    </p:spTree>
    <p:extLst>
      <p:ext uri="{BB962C8B-B14F-4D97-AF65-F5344CB8AC3E}">
        <p14:creationId xmlns:p14="http://schemas.microsoft.com/office/powerpoint/2010/main" val="346377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areerealism.com/linkedin-profile-back/"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www.careerealism.com/job-search-solu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Change to include correct</a:t>
            </a:r>
            <a:r>
              <a:rPr lang="en-CA" baseline="0" dirty="0" smtClean="0"/>
              <a:t> dates </a:t>
            </a:r>
            <a:endParaRPr lang="en-CA" dirty="0"/>
          </a:p>
        </p:txBody>
      </p:sp>
      <p:sp>
        <p:nvSpPr>
          <p:cNvPr id="4" name="Slide Number Placeholder 3"/>
          <p:cNvSpPr>
            <a:spLocks noGrp="1"/>
          </p:cNvSpPr>
          <p:nvPr>
            <p:ph type="sldNum" sz="quarter" idx="10"/>
          </p:nvPr>
        </p:nvSpPr>
        <p:spPr/>
        <p:txBody>
          <a:bodyPr/>
          <a:lstStyle/>
          <a:p>
            <a:fld id="{86B91EB0-EADC-4DDA-9E34-0618F4B1D1A0}" type="slidenum">
              <a:rPr lang="en-CA" smtClean="0"/>
              <a:t>1</a:t>
            </a:fld>
            <a:endParaRPr lang="en-CA"/>
          </a:p>
        </p:txBody>
      </p:sp>
    </p:spTree>
    <p:extLst>
      <p:ext uri="{BB962C8B-B14F-4D97-AF65-F5344CB8AC3E}">
        <p14:creationId xmlns:p14="http://schemas.microsoft.com/office/powerpoint/2010/main" val="247110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Have a few groups write answers on board and take up together (maybe</a:t>
            </a:r>
            <a:r>
              <a:rPr lang="en-CA" baseline="0" dirty="0" smtClean="0"/>
              <a:t> one poor example / one good example) </a:t>
            </a:r>
            <a:endParaRPr lang="en-CA" dirty="0"/>
          </a:p>
        </p:txBody>
      </p:sp>
      <p:sp>
        <p:nvSpPr>
          <p:cNvPr id="4" name="Slide Number Placeholder 3"/>
          <p:cNvSpPr>
            <a:spLocks noGrp="1"/>
          </p:cNvSpPr>
          <p:nvPr>
            <p:ph type="sldNum" sz="quarter" idx="10"/>
          </p:nvPr>
        </p:nvSpPr>
        <p:spPr/>
        <p:txBody>
          <a:bodyPr/>
          <a:lstStyle/>
          <a:p>
            <a:fld id="{86B91EB0-EADC-4DDA-9E34-0618F4B1D1A0}" type="slidenum">
              <a:rPr lang="en-CA" smtClean="0"/>
              <a:t>3</a:t>
            </a:fld>
            <a:endParaRPr lang="en-CA"/>
          </a:p>
        </p:txBody>
      </p:sp>
    </p:spTree>
    <p:extLst>
      <p:ext uri="{BB962C8B-B14F-4D97-AF65-F5344CB8AC3E}">
        <p14:creationId xmlns:p14="http://schemas.microsoft.com/office/powerpoint/2010/main" val="122013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After the 2</a:t>
            </a:r>
            <a:r>
              <a:rPr lang="en-CA" baseline="0" dirty="0" smtClean="0"/>
              <a:t> minutes student submit their sheets; instructor will choose 3 sheets that had the most signatures – instructor will then choose one of the boxes for each student and ask each student to name the person who signed that box or vice versa.  The activity is supposed to show that students should be communicating with each other, not just asking for signatures (ex: not just asking about jobs) or getting as many connections on LinkedIn without communicating </a:t>
            </a:r>
            <a:endParaRPr lang="en-CA" dirty="0"/>
          </a:p>
        </p:txBody>
      </p:sp>
      <p:sp>
        <p:nvSpPr>
          <p:cNvPr id="4" name="Slide Number Placeholder 3"/>
          <p:cNvSpPr>
            <a:spLocks noGrp="1"/>
          </p:cNvSpPr>
          <p:nvPr>
            <p:ph type="sldNum" sz="quarter" idx="10"/>
          </p:nvPr>
        </p:nvSpPr>
        <p:spPr/>
        <p:txBody>
          <a:bodyPr/>
          <a:lstStyle/>
          <a:p>
            <a:fld id="{86B91EB0-EADC-4DDA-9E34-0618F4B1D1A0}" type="slidenum">
              <a:rPr lang="en-CA" smtClean="0"/>
              <a:t>4</a:t>
            </a:fld>
            <a:endParaRPr lang="en-CA"/>
          </a:p>
        </p:txBody>
      </p:sp>
    </p:spTree>
    <p:extLst>
      <p:ext uri="{BB962C8B-B14F-4D97-AF65-F5344CB8AC3E}">
        <p14:creationId xmlns:p14="http://schemas.microsoft.com/office/powerpoint/2010/main" val="3986018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Discuss</a:t>
            </a:r>
            <a:r>
              <a:rPr lang="en-CA" baseline="0" dirty="0" smtClean="0"/>
              <a:t> reasons for both </a:t>
            </a:r>
            <a:endParaRPr lang="en-CA" dirty="0"/>
          </a:p>
        </p:txBody>
      </p:sp>
      <p:sp>
        <p:nvSpPr>
          <p:cNvPr id="4" name="Slide Number Placeholder 3"/>
          <p:cNvSpPr>
            <a:spLocks noGrp="1"/>
          </p:cNvSpPr>
          <p:nvPr>
            <p:ph type="sldNum" sz="quarter" idx="10"/>
          </p:nvPr>
        </p:nvSpPr>
        <p:spPr/>
        <p:txBody>
          <a:bodyPr/>
          <a:lstStyle/>
          <a:p>
            <a:fld id="{86B91EB0-EADC-4DDA-9E34-0618F4B1D1A0}" type="slidenum">
              <a:rPr lang="en-CA" smtClean="0"/>
              <a:t>5</a:t>
            </a:fld>
            <a:endParaRPr lang="en-CA"/>
          </a:p>
        </p:txBody>
      </p:sp>
    </p:spTree>
    <p:extLst>
      <p:ext uri="{BB962C8B-B14F-4D97-AF65-F5344CB8AC3E}">
        <p14:creationId xmlns:p14="http://schemas.microsoft.com/office/powerpoint/2010/main" val="166070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Instructors: this</a:t>
            </a:r>
            <a:r>
              <a:rPr lang="en-CA" baseline="0" dirty="0" smtClean="0"/>
              <a:t> is o</a:t>
            </a:r>
            <a:r>
              <a:rPr lang="en-CA" dirty="0" smtClean="0"/>
              <a:t>ptional dependant</a:t>
            </a:r>
            <a:r>
              <a:rPr lang="en-CA" baseline="0" dirty="0" smtClean="0"/>
              <a:t> on time!!! </a:t>
            </a:r>
            <a:endParaRPr lang="en-CA" dirty="0"/>
          </a:p>
        </p:txBody>
      </p:sp>
      <p:sp>
        <p:nvSpPr>
          <p:cNvPr id="4" name="Slide Number Placeholder 3"/>
          <p:cNvSpPr>
            <a:spLocks noGrp="1"/>
          </p:cNvSpPr>
          <p:nvPr>
            <p:ph type="sldNum" sz="quarter" idx="10"/>
          </p:nvPr>
        </p:nvSpPr>
        <p:spPr/>
        <p:txBody>
          <a:bodyPr/>
          <a:lstStyle/>
          <a:p>
            <a:fld id="{86B91EB0-EADC-4DDA-9E34-0618F4B1D1A0}" type="slidenum">
              <a:rPr lang="en-CA" smtClean="0"/>
              <a:t>24</a:t>
            </a:fld>
            <a:endParaRPr lang="en-CA"/>
          </a:p>
        </p:txBody>
      </p:sp>
    </p:spTree>
    <p:extLst>
      <p:ext uri="{BB962C8B-B14F-4D97-AF65-F5344CB8AC3E}">
        <p14:creationId xmlns:p14="http://schemas.microsoft.com/office/powerpoint/2010/main" val="397485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12F41-AB95-4950-B5ED-E56B06FE4775}" type="slidenum">
              <a:rPr lang="en-CA" altLang="en-US"/>
              <a:pPr/>
              <a:t>29</a:t>
            </a:fld>
            <a:endParaRPr lang="en-CA" alt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pPr>
              <a:lnSpc>
                <a:spcPct val="80000"/>
              </a:lnSpc>
            </a:pPr>
            <a:r>
              <a:rPr lang="en-CA" altLang="en-US" sz="900"/>
              <a:t>Photos – recent, engaging, smiling, eye contact</a:t>
            </a:r>
          </a:p>
          <a:p>
            <a:pPr>
              <a:lnSpc>
                <a:spcPct val="80000"/>
              </a:lnSpc>
            </a:pPr>
            <a:r>
              <a:rPr lang="en-CA" altLang="en-US" sz="900"/>
              <a:t>No photo – begs the question – what are you hiding?</a:t>
            </a:r>
          </a:p>
          <a:p>
            <a:pPr>
              <a:lnSpc>
                <a:spcPct val="80000"/>
              </a:lnSpc>
            </a:pPr>
            <a:r>
              <a:rPr lang="en-US" altLang="en-US" sz="900"/>
              <a:t>Okay folks, I’m going to give it to you straight: There are certain phrases when used in a </a:t>
            </a:r>
            <a:r>
              <a:rPr lang="en-US" altLang="en-US" sz="900">
                <a:hlinkClick r:id="rId3"/>
              </a:rPr>
              <a:t>LinkedIn summary</a:t>
            </a:r>
            <a:r>
              <a:rPr lang="en-US" altLang="en-US" sz="900"/>
              <a:t> that have the same effect as nails on a chalkboard.</a:t>
            </a:r>
          </a:p>
          <a:p>
            <a:pPr>
              <a:lnSpc>
                <a:spcPct val="80000"/>
              </a:lnSpc>
            </a:pPr>
            <a:r>
              <a:rPr lang="en-US" altLang="en-US" sz="900"/>
              <a:t>In other words, it’s such a turn-off as a hiring manager, it’s hard to focus on your profile as being credible after reading them. This is the profile summary someone asked me to review. I’ve underlined the phrases that make me want to cover my ears and run from my computer screen yelling, </a:t>
            </a:r>
            <a:r>
              <a:rPr lang="en-US" altLang="en-US" sz="900" i="1"/>
              <a:t>“NOOOOO. Not again!”</a:t>
            </a:r>
            <a:endParaRPr lang="en-US" altLang="en-US" sz="900"/>
          </a:p>
          <a:p>
            <a:pPr>
              <a:lnSpc>
                <a:spcPct val="80000"/>
              </a:lnSpc>
            </a:pPr>
            <a:r>
              <a:rPr lang="en-US" altLang="en-US" sz="900"/>
              <a:t>A </a:t>
            </a:r>
            <a:r>
              <a:rPr lang="en-US" altLang="en-US" sz="900" u="sng"/>
              <a:t>dynamic leader</a:t>
            </a:r>
            <a:r>
              <a:rPr lang="en-US" altLang="en-US" sz="900"/>
              <a:t> with the ability to </a:t>
            </a:r>
            <a:r>
              <a:rPr lang="en-US" altLang="en-US" sz="900" u="sng"/>
              <a:t>drive change</a:t>
            </a:r>
            <a:r>
              <a:rPr lang="en-US" altLang="en-US" sz="900"/>
              <a:t> and </a:t>
            </a:r>
            <a:r>
              <a:rPr lang="en-US" altLang="en-US" sz="900" u="sng"/>
              <a:t>proven track record</a:t>
            </a:r>
            <a:r>
              <a:rPr lang="en-US" altLang="en-US" sz="900"/>
              <a:t> of </a:t>
            </a:r>
            <a:r>
              <a:rPr lang="en-US" altLang="en-US" sz="900" u="sng"/>
              <a:t>high accomplishments</a:t>
            </a:r>
            <a:r>
              <a:rPr lang="en-US" altLang="en-US" sz="900"/>
              <a:t> in various areas. </a:t>
            </a:r>
            <a:r>
              <a:rPr lang="en-US" altLang="en-US" sz="900" u="sng"/>
              <a:t>Highly organize</a:t>
            </a:r>
            <a:r>
              <a:rPr lang="en-US" altLang="en-US" sz="900"/>
              <a:t>d individual, </a:t>
            </a:r>
            <a:r>
              <a:rPr lang="en-US" altLang="en-US" sz="900" u="sng"/>
              <a:t>believes in empowerment and team work</a:t>
            </a:r>
            <a:r>
              <a:rPr lang="en-US" altLang="en-US" sz="900"/>
              <a:t>, </a:t>
            </a:r>
            <a:r>
              <a:rPr lang="en-US" altLang="en-US" sz="900" u="sng"/>
              <a:t>highly adaptable</a:t>
            </a:r>
            <a:r>
              <a:rPr lang="en-US" altLang="en-US" sz="900"/>
              <a:t>,</a:t>
            </a:r>
            <a:r>
              <a:rPr lang="en-US" altLang="en-US" sz="900" u="sng"/>
              <a:t> strong business sense</a:t>
            </a:r>
            <a:r>
              <a:rPr lang="en-US" altLang="en-US" sz="900"/>
              <a:t>, </a:t>
            </a:r>
            <a:r>
              <a:rPr lang="en-US" altLang="en-US" sz="900" u="sng"/>
              <a:t>effective communicator</a:t>
            </a:r>
            <a:r>
              <a:rPr lang="en-US" altLang="en-US" sz="900"/>
              <a:t>, </a:t>
            </a:r>
            <a:r>
              <a:rPr lang="en-US" altLang="en-US" sz="900" u="sng"/>
              <a:t>result-oriented,</a:t>
            </a:r>
            <a:r>
              <a:rPr lang="en-US" altLang="en-US" sz="900"/>
              <a:t> and </a:t>
            </a:r>
            <a:r>
              <a:rPr lang="en-US" altLang="en-US" sz="900" u="sng"/>
              <a:t>can-do attitude</a:t>
            </a:r>
            <a:r>
              <a:rPr lang="en-US" altLang="en-US" sz="900"/>
              <a:t>.</a:t>
            </a:r>
            <a:endParaRPr lang="en-US" altLang="en-US" sz="900" b="1"/>
          </a:p>
          <a:p>
            <a:pPr>
              <a:lnSpc>
                <a:spcPct val="80000"/>
              </a:lnSpc>
            </a:pPr>
            <a:r>
              <a:rPr lang="en-US" altLang="en-US" sz="900" b="1"/>
              <a:t>What makes me cringe when I read this?</a:t>
            </a:r>
            <a:endParaRPr lang="en-US" altLang="en-US" sz="900"/>
          </a:p>
          <a:p>
            <a:pPr>
              <a:lnSpc>
                <a:spcPct val="80000"/>
              </a:lnSpc>
            </a:pPr>
            <a:r>
              <a:rPr lang="en-US" altLang="en-US" sz="900"/>
              <a:t>For starters, the person is being completely subjective. These aren’t facts about them (facts are backed by numbers and statistics). This summary is the person’s opinion of themselves – and it comes across as over-confident and canned. Honestly, it’s the worst use of a LinkedIn summary you can possible implement… especially during a </a:t>
            </a:r>
            <a:r>
              <a:rPr lang="en-US" altLang="en-US" sz="900">
                <a:hlinkClick r:id="rId4"/>
              </a:rPr>
              <a:t>job search</a:t>
            </a:r>
            <a:r>
              <a:rPr lang="en-US" altLang="en-US" sz="900"/>
              <a:t>.</a:t>
            </a:r>
          </a:p>
          <a:p>
            <a:pPr>
              <a:lnSpc>
                <a:spcPct val="80000"/>
              </a:lnSpc>
            </a:pPr>
            <a:r>
              <a:rPr lang="en-US" altLang="en-US" sz="900"/>
              <a:t>If you are looking for a job in 2012, I am begging you not to ruin your profile with an unsubstantiated, over-used summary statement like this one.</a:t>
            </a:r>
            <a:endParaRPr lang="en-US" altLang="en-US" sz="900" b="1"/>
          </a:p>
          <a:p>
            <a:pPr>
              <a:lnSpc>
                <a:spcPct val="80000"/>
              </a:lnSpc>
            </a:pPr>
            <a:r>
              <a:rPr lang="en-US" altLang="en-US" sz="900" b="1"/>
              <a:t>What should be there instead?</a:t>
            </a:r>
            <a:endParaRPr lang="en-US" altLang="en-US" sz="900"/>
          </a:p>
          <a:p>
            <a:pPr>
              <a:lnSpc>
                <a:spcPct val="80000"/>
              </a:lnSpc>
            </a:pPr>
            <a:r>
              <a:rPr lang="en-US" altLang="en-US" sz="900"/>
              <a:t>Facts, facts, and more facts. Tell me about your accomplishments in as few words as possible, using numbers and statistics to support the truth. An example might be:</a:t>
            </a:r>
          </a:p>
          <a:p>
            <a:pPr>
              <a:lnSpc>
                <a:spcPct val="80000"/>
              </a:lnSpc>
            </a:pPr>
            <a:r>
              <a:rPr lang="en-US" altLang="en-US" sz="900"/>
              <a:t>15+ years of experience leading teams of 10-200 staff members. Managed 30+ projects ranging from $100K-$1.7M in budget. 200+ hours of presenting and training on a wide variety of subjects including innovation, teamwork and project management.</a:t>
            </a:r>
            <a:endParaRPr lang="en-US" altLang="en-US" sz="900" b="1"/>
          </a:p>
          <a:p>
            <a:pPr>
              <a:lnSpc>
                <a:spcPct val="80000"/>
              </a:lnSpc>
            </a:pPr>
            <a:r>
              <a:rPr lang="en-US" altLang="en-US" sz="900" b="1"/>
              <a:t>See the difference?</a:t>
            </a:r>
            <a:endParaRPr lang="en-US" altLang="en-US" sz="900"/>
          </a:p>
          <a:p>
            <a:pPr>
              <a:lnSpc>
                <a:spcPct val="80000"/>
              </a:lnSpc>
            </a:pPr>
            <a:r>
              <a:rPr lang="en-US" altLang="en-US" sz="900"/>
              <a:t>In the original summary, the person is claiming to be all those things. In the revised summary they are proving it.</a:t>
            </a:r>
          </a:p>
          <a:p>
            <a:pPr>
              <a:lnSpc>
                <a:spcPct val="80000"/>
              </a:lnSpc>
            </a:pPr>
            <a:r>
              <a:rPr lang="en-US" altLang="en-US" sz="900"/>
              <a:t>When it comes to your LinkedIn summary, remember you need to compel the reader to scroll down the page and look at your work history. These days, bragging won’t make that happen. Stating facts that entice them to see where you accomplished them will.</a:t>
            </a:r>
            <a:endParaRPr lang="en-CA" altLang="en-US" sz="900"/>
          </a:p>
          <a:p>
            <a:pPr>
              <a:lnSpc>
                <a:spcPct val="80000"/>
              </a:lnSpc>
            </a:pPr>
            <a:r>
              <a:rPr lang="en-CA" altLang="en-US" sz="900"/>
              <a:t>Careerrealism.com </a:t>
            </a:r>
          </a:p>
        </p:txBody>
      </p:sp>
    </p:spTree>
    <p:extLst>
      <p:ext uri="{BB962C8B-B14F-4D97-AF65-F5344CB8AC3E}">
        <p14:creationId xmlns:p14="http://schemas.microsoft.com/office/powerpoint/2010/main" val="3472888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460FAD-1208-4DEF-AB99-71DBE9596738}" type="slidenum">
              <a:rPr lang="en-CA" altLang="en-US"/>
              <a:pPr/>
              <a:t>30</a:t>
            </a:fld>
            <a:endParaRPr lang="en-CA" alt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en-CA" altLang="en-US"/>
              <a:t>Place the cursor over the circle graph to see how you could improve/add to your profile</a:t>
            </a:r>
          </a:p>
          <a:p>
            <a:r>
              <a:rPr lang="en-CA" altLang="en-US"/>
              <a:t>If it is at 100% complete there will be an option to share your profile on Facebook and Twitter</a:t>
            </a:r>
          </a:p>
          <a:p>
            <a:endParaRPr lang="en-CA" altLang="en-US"/>
          </a:p>
        </p:txBody>
      </p:sp>
    </p:spTree>
    <p:extLst>
      <p:ext uri="{BB962C8B-B14F-4D97-AF65-F5344CB8AC3E}">
        <p14:creationId xmlns:p14="http://schemas.microsoft.com/office/powerpoint/2010/main" val="1855191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DAFF763-E3D0-4317-B656-2117EB74EF1D}" type="datetimeFigureOut">
              <a:rPr lang="en-CA" smtClean="0"/>
              <a:t>01/05/2018</a:t>
            </a:fld>
            <a:endParaRPr lang="en-CA"/>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54045BA-64E5-4337-B141-393C7E1ABB82}"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554045BA-64E5-4337-B141-393C7E1ABB82}"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554045BA-64E5-4337-B141-393C7E1ABB82}"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554045BA-64E5-4337-B141-393C7E1ABB82}" type="slidenum">
              <a:rPr lang="en-CA" smtClean="0"/>
              <a:t>‹#›</a:t>
            </a:fld>
            <a:endParaRPr lang="en-CA"/>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5" name="Footer Placeholder 4"/>
          <p:cNvSpPr>
            <a:spLocks noGrp="1"/>
          </p:cNvSpPr>
          <p:nvPr>
            <p:ph type="ftr" sz="quarter" idx="11"/>
          </p:nvPr>
        </p:nvSpPr>
        <p:spPr/>
        <p:txBody>
          <a:bodyPr/>
          <a:lstStyle>
            <a:extLst/>
          </a:lstStyle>
          <a:p>
            <a:endParaRPr lang="en-CA"/>
          </a:p>
        </p:txBody>
      </p:sp>
      <p:sp>
        <p:nvSpPr>
          <p:cNvPr id="6" name="Slide Number Placeholder 5"/>
          <p:cNvSpPr>
            <a:spLocks noGrp="1"/>
          </p:cNvSpPr>
          <p:nvPr>
            <p:ph type="sldNum" sz="quarter" idx="12"/>
          </p:nvPr>
        </p:nvSpPr>
        <p:spPr/>
        <p:txBody>
          <a:bodyPr/>
          <a:lstStyle>
            <a:extLst/>
          </a:lstStyle>
          <a:p>
            <a:fld id="{554045BA-64E5-4337-B141-393C7E1ABB82}" type="slidenum">
              <a:rPr lang="en-CA" smtClean="0"/>
              <a:t>‹#›</a:t>
            </a:fld>
            <a:endParaRPr lang="en-CA"/>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554045BA-64E5-4337-B141-393C7E1ABB82}" type="slidenum">
              <a:rPr lang="en-CA" smtClean="0"/>
              <a:t>‹#›</a:t>
            </a:fld>
            <a:endParaRPr lang="en-CA"/>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8" name="Footer Placeholder 7"/>
          <p:cNvSpPr>
            <a:spLocks noGrp="1"/>
          </p:cNvSpPr>
          <p:nvPr>
            <p:ph type="ftr" sz="quarter" idx="11"/>
          </p:nvPr>
        </p:nvSpPr>
        <p:spPr/>
        <p:txBody>
          <a:bodyPr/>
          <a:lstStyle>
            <a:extLst/>
          </a:lstStyle>
          <a:p>
            <a:endParaRPr lang="en-CA"/>
          </a:p>
        </p:txBody>
      </p:sp>
      <p:sp>
        <p:nvSpPr>
          <p:cNvPr id="9" name="Slide Number Placeholder 8"/>
          <p:cNvSpPr>
            <a:spLocks noGrp="1"/>
          </p:cNvSpPr>
          <p:nvPr>
            <p:ph type="sldNum" sz="quarter" idx="12"/>
          </p:nvPr>
        </p:nvSpPr>
        <p:spPr/>
        <p:txBody>
          <a:bodyPr/>
          <a:lstStyle>
            <a:extLst/>
          </a:lstStyle>
          <a:p>
            <a:fld id="{554045BA-64E5-4337-B141-393C7E1ABB82}"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4" name="Footer Placeholder 3"/>
          <p:cNvSpPr>
            <a:spLocks noGrp="1"/>
          </p:cNvSpPr>
          <p:nvPr>
            <p:ph type="ftr" sz="quarter" idx="11"/>
          </p:nvPr>
        </p:nvSpPr>
        <p:spPr/>
        <p:txBody>
          <a:bodyPr/>
          <a:lstStyle>
            <a:extLst/>
          </a:lstStyle>
          <a:p>
            <a:endParaRPr lang="en-CA"/>
          </a:p>
        </p:txBody>
      </p:sp>
      <p:sp>
        <p:nvSpPr>
          <p:cNvPr id="5" name="Slide Number Placeholder 4"/>
          <p:cNvSpPr>
            <a:spLocks noGrp="1"/>
          </p:cNvSpPr>
          <p:nvPr>
            <p:ph type="sldNum" sz="quarter" idx="12"/>
          </p:nvPr>
        </p:nvSpPr>
        <p:spPr/>
        <p:txBody>
          <a:bodyPr/>
          <a:lstStyle>
            <a:extLst/>
          </a:lstStyle>
          <a:p>
            <a:fld id="{554045BA-64E5-4337-B141-393C7E1ABB82}" type="slidenum">
              <a:rPr lang="en-CA" smtClean="0"/>
              <a:t>‹#›</a:t>
            </a:fld>
            <a:endParaRPr lang="en-CA"/>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DAFF763-E3D0-4317-B656-2117EB74EF1D}" type="datetimeFigureOut">
              <a:rPr lang="en-CA" smtClean="0"/>
              <a:t>01/05/2018</a:t>
            </a:fld>
            <a:endParaRPr lang="en-CA"/>
          </a:p>
        </p:txBody>
      </p:sp>
      <p:sp>
        <p:nvSpPr>
          <p:cNvPr id="3" name="Footer Placeholder 2"/>
          <p:cNvSpPr>
            <a:spLocks noGrp="1"/>
          </p:cNvSpPr>
          <p:nvPr>
            <p:ph type="ftr" sz="quarter" idx="11"/>
          </p:nvPr>
        </p:nvSpPr>
        <p:spPr/>
        <p:txBody>
          <a:bodyPr/>
          <a:lstStyle>
            <a:extLst/>
          </a:lstStyle>
          <a:p>
            <a:endParaRPr lang="en-CA"/>
          </a:p>
        </p:txBody>
      </p:sp>
      <p:sp>
        <p:nvSpPr>
          <p:cNvPr id="4" name="Slide Number Placeholder 3"/>
          <p:cNvSpPr>
            <a:spLocks noGrp="1"/>
          </p:cNvSpPr>
          <p:nvPr>
            <p:ph type="sldNum" sz="quarter" idx="12"/>
          </p:nvPr>
        </p:nvSpPr>
        <p:spPr/>
        <p:txBody>
          <a:bodyPr/>
          <a:lstStyle>
            <a:extLst/>
          </a:lstStyle>
          <a:p>
            <a:fld id="{554045BA-64E5-4337-B141-393C7E1ABB82}"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DAFF763-E3D0-4317-B656-2117EB74EF1D}" type="datetimeFigureOut">
              <a:rPr lang="en-CA" smtClean="0"/>
              <a:t>01/05/2018</a:t>
            </a:fld>
            <a:endParaRPr lang="en-CA"/>
          </a:p>
        </p:txBody>
      </p:sp>
      <p:sp>
        <p:nvSpPr>
          <p:cNvPr id="6" name="Footer Placeholder 5"/>
          <p:cNvSpPr>
            <a:spLocks noGrp="1"/>
          </p:cNvSpPr>
          <p:nvPr>
            <p:ph type="ftr" sz="quarter" idx="11"/>
          </p:nvPr>
        </p:nvSpPr>
        <p:spPr/>
        <p:txBody>
          <a:bodyPr/>
          <a:lstStyle>
            <a:extLst/>
          </a:lstStyle>
          <a:p>
            <a:endParaRPr lang="en-CA"/>
          </a:p>
        </p:txBody>
      </p:sp>
      <p:sp>
        <p:nvSpPr>
          <p:cNvPr id="7" name="Slide Number Placeholder 6"/>
          <p:cNvSpPr>
            <a:spLocks noGrp="1"/>
          </p:cNvSpPr>
          <p:nvPr>
            <p:ph type="sldNum" sz="quarter" idx="12"/>
          </p:nvPr>
        </p:nvSpPr>
        <p:spPr/>
        <p:txBody>
          <a:bodyPr/>
          <a:lstStyle>
            <a:extLst/>
          </a:lstStyle>
          <a:p>
            <a:fld id="{554045BA-64E5-4337-B141-393C7E1ABB82}"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DAFF763-E3D0-4317-B656-2117EB74EF1D}" type="datetimeFigureOut">
              <a:rPr lang="en-CA" smtClean="0"/>
              <a:t>01/05/2018</a:t>
            </a:fld>
            <a:endParaRPr lang="en-CA"/>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54045BA-64E5-4337-B141-393C7E1ABB82}" type="slidenum">
              <a:rPr lang="en-CA" smtClean="0"/>
              <a:t>‹#›</a:t>
            </a:fld>
            <a:endParaRPr lang="en-CA"/>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DAFF763-E3D0-4317-B656-2117EB74EF1D}" type="datetimeFigureOut">
              <a:rPr lang="en-CA" smtClean="0"/>
              <a:t>01/05/2018</a:t>
            </a:fld>
            <a:endParaRPr lang="en-CA"/>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54045BA-64E5-4337-B141-393C7E1ABB82}"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thehiphaus.com/about-us/" TargetMode="External"/><Relationship Id="rId7" Type="http://schemas.openxmlformats.org/officeDocument/2006/relationships/hyperlink" Target="https://www.meetup.com/topics/professional-networking/" TargetMode="External"/><Relationship Id="rId2" Type="http://schemas.openxmlformats.org/officeDocument/2006/relationships/hyperlink" Target="http://www.ypnontario.com/" TargetMode="External"/><Relationship Id="rId1" Type="http://schemas.openxmlformats.org/officeDocument/2006/relationships/slideLayout" Target="../slideLayouts/slideLayout2.xml"/><Relationship Id="rId6" Type="http://schemas.openxmlformats.org/officeDocument/2006/relationships/hyperlink" Target="https://twitter.com/10kcoffees?lang=en" TargetMode="External"/><Relationship Id="rId5" Type="http://schemas.openxmlformats.org/officeDocument/2006/relationships/hyperlink" Target="https://www.tenthousandcoffees.com/" TargetMode="External"/><Relationship Id="rId4" Type="http://schemas.openxmlformats.org/officeDocument/2006/relationships/hyperlink" Target="https://www.eventbrite.ca/d/canada--toronto/networkin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artupnorth.ca/" TargetMode="External"/><Relationship Id="rId2" Type="http://schemas.openxmlformats.org/officeDocument/2006/relationships/hyperlink" Target="https://marsdd.com/ev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il.cestarcollege.com/owa/redir.aspx?C=hbgGsQfuN3gtlYh5uF0muaOPKEMl_E9Kex6OD4i9VpmqwVMZza7VCA..&amp;URL=https://www.cpacanada.ca/en/connecting-and-news/blogs/leadership-innovation/five-questions-to-ask-when-networking" TargetMode="External"/><Relationship Id="rId2" Type="http://schemas.openxmlformats.org/officeDocument/2006/relationships/hyperlink" Target="https://mail.cestarcollege.com/owa/redir.aspx?C=T7QtLn0Q4VtsLyOy0vZTzrNDvpbbN-SKV76DECI5swaqwVMZza7VCA..&amp;URL=https://www.forbes.com/sites/elanagross/2016/05/30/the-best-questions-to-ask-at-networking-events/#484e206d802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quintcareers.com/informational_interview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identity.utexas.edu/everyone/how-to-manage-your-social-media-privacy-setting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linkedin.com/static?key=what_is_linked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mselUcO8KoI" TargetMode="External"/><Relationship Id="rId2" Type="http://schemas.openxmlformats.org/officeDocument/2006/relationships/hyperlink" Target="https://www.youtube.com/watch?v=27BTcka64wQ"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linkedin.com/pulse/10-tips-students-new-grads-linkedin-omar-garriot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hemuse.com/advice/how-a-simple-linkedin-message-that-took-2-minutes-to-write-landed-me-my-dream-job" TargetMode="External"/><Relationship Id="rId2" Type="http://schemas.openxmlformats.org/officeDocument/2006/relationships/hyperlink" Target="https://www.linkedin.com/pulse/took-four-sentences-land-my-dream-internship-linkedin-andrea-lowitz/"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linkedin.com/pulse/took-four-sentences-land-my-dream-internship-linkedin-andrea-lowitz/"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theundercoverrecruiter.com/7-ways-college-students-can-benefit-linkedin/" TargetMode="External"/><Relationship Id="rId2" Type="http://schemas.openxmlformats.org/officeDocument/2006/relationships/hyperlink" Target="http://www.eofire.com/7-ways-to-build-your%20online-presence/" TargetMode="External"/><Relationship Id="rId1" Type="http://schemas.openxmlformats.org/officeDocument/2006/relationships/slideLayout" Target="../slideLayouts/slideLayout2.xml"/><Relationship Id="rId5" Type="http://schemas.openxmlformats.org/officeDocument/2006/relationships/hyperlink" Target="https://university.linkedin.com/content/dam/university/global/en_US/site/pdf/TipSheet_BuildingaGreatProfile.pdf" TargetMode="External"/><Relationship Id="rId4" Type="http://schemas.openxmlformats.org/officeDocument/2006/relationships/hyperlink" Target="https://university.linkedin.com/content/dam/university/global/en_US/site/pdf/LinkedIn%20Profile%20Checklist%20-%20College%20Students.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www1.toronto.ca/" TargetMode="External"/><Relationship Id="rId2" Type="http://schemas.openxmlformats.org/officeDocument/2006/relationships/hyperlink" Target="http://www.volunteertoronto.ca/" TargetMode="External"/><Relationship Id="rId1" Type="http://schemas.openxmlformats.org/officeDocument/2006/relationships/slideLayout" Target="../slideLayouts/slideLayout2.xml"/><Relationship Id="rId5" Type="http://schemas.openxmlformats.org/officeDocument/2006/relationships/hyperlink" Target="http://charityvillage.com/" TargetMode="External"/><Relationship Id="rId4" Type="http://schemas.openxmlformats.org/officeDocument/2006/relationships/hyperlink" Target="https://workinnonprofits.ca/index.py?sel=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ambton.optimalresum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0715" y="1340768"/>
            <a:ext cx="8579296" cy="4392488"/>
          </a:xfrm>
        </p:spPr>
        <p:txBody>
          <a:bodyPr/>
          <a:lstStyle/>
          <a:p>
            <a:pPr marL="393192" lvl="1" indent="0">
              <a:buNone/>
            </a:pPr>
            <a:endParaRPr lang="en-US" dirty="0" smtClean="0"/>
          </a:p>
          <a:p>
            <a:pPr marL="109728" indent="0">
              <a:buNone/>
            </a:pPr>
            <a:r>
              <a:rPr lang="en-US" sz="2800" b="1" dirty="0" smtClean="0"/>
              <a:t>Co-op Action Plan – Final</a:t>
            </a:r>
          </a:p>
          <a:p>
            <a:pPr lvl="1"/>
            <a:r>
              <a:rPr lang="en-US" sz="2400" dirty="0" smtClean="0"/>
              <a:t>Due – March 28 (online), in class March 29 (hard copy). Failure to provide in class copy -10%</a:t>
            </a:r>
          </a:p>
          <a:p>
            <a:pPr marL="393192" lvl="1" indent="0">
              <a:buNone/>
            </a:pPr>
            <a:endParaRPr lang="en-US" sz="2400" dirty="0" smtClean="0"/>
          </a:p>
          <a:p>
            <a:pPr marL="109728" indent="0">
              <a:buNone/>
            </a:pPr>
            <a:r>
              <a:rPr lang="en-US" sz="2800" b="1" dirty="0" smtClean="0"/>
              <a:t>Final Test - covers everything from week 1 - 9</a:t>
            </a:r>
          </a:p>
          <a:p>
            <a:pPr lvl="1"/>
            <a:r>
              <a:rPr lang="en-US" sz="2400" dirty="0"/>
              <a:t>I</a:t>
            </a:r>
            <a:r>
              <a:rPr lang="en-US" sz="2400" dirty="0" smtClean="0"/>
              <a:t>n class Thursday, April 12 2018</a:t>
            </a:r>
            <a:endParaRPr lang="en-US" sz="2400" dirty="0"/>
          </a:p>
        </p:txBody>
      </p:sp>
      <p:sp>
        <p:nvSpPr>
          <p:cNvPr id="3" name="Title 2"/>
          <p:cNvSpPr>
            <a:spLocks noGrp="1"/>
          </p:cNvSpPr>
          <p:nvPr>
            <p:ph type="title"/>
          </p:nvPr>
        </p:nvSpPr>
        <p:spPr/>
        <p:txBody>
          <a:bodyPr/>
          <a:lstStyle/>
          <a:p>
            <a:r>
              <a:rPr lang="en-US" dirty="0" smtClean="0"/>
              <a:t>Upcoming Due dates</a:t>
            </a:r>
            <a:endParaRPr lang="en-US" dirty="0"/>
          </a:p>
        </p:txBody>
      </p:sp>
    </p:spTree>
    <p:extLst>
      <p:ext uri="{BB962C8B-B14F-4D97-AF65-F5344CB8AC3E}">
        <p14:creationId xmlns:p14="http://schemas.microsoft.com/office/powerpoint/2010/main" val="177129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201960"/>
            <a:ext cx="8324030" cy="1066800"/>
          </a:xfrm>
        </p:spPr>
        <p:txBody>
          <a:bodyPr>
            <a:normAutofit/>
          </a:bodyPr>
          <a:lstStyle/>
          <a:p>
            <a:r>
              <a:rPr lang="en-US" sz="4800" b="1" dirty="0">
                <a:solidFill>
                  <a:schemeClr val="tx1">
                    <a:lumMod val="95000"/>
                    <a:lumOff val="5000"/>
                  </a:schemeClr>
                </a:solidFill>
              </a:rPr>
              <a:t>Local Networking Groups</a:t>
            </a:r>
            <a:endParaRPr lang="en-CA" sz="4800" b="1" dirty="0">
              <a:solidFill>
                <a:schemeClr val="tx1">
                  <a:lumMod val="95000"/>
                  <a:lumOff val="5000"/>
                </a:schemeClr>
              </a:solidFill>
            </a:endParaRPr>
          </a:p>
        </p:txBody>
      </p:sp>
      <p:sp>
        <p:nvSpPr>
          <p:cNvPr id="2" name="Content Placeholder 1"/>
          <p:cNvSpPr>
            <a:spLocks noGrp="1"/>
          </p:cNvSpPr>
          <p:nvPr>
            <p:ph idx="1"/>
          </p:nvPr>
        </p:nvSpPr>
        <p:spPr>
          <a:xfrm>
            <a:off x="539552" y="1250504"/>
            <a:ext cx="8468046" cy="5062304"/>
          </a:xfrm>
        </p:spPr>
        <p:txBody>
          <a:bodyPr>
            <a:normAutofit fontScale="92500" lnSpcReduction="10000"/>
          </a:bodyPr>
          <a:lstStyle/>
          <a:p>
            <a:pPr marL="0" indent="0">
              <a:buNone/>
            </a:pPr>
            <a:r>
              <a:rPr lang="en-US" sz="2200" b="1" dirty="0" smtClean="0"/>
              <a:t>Young Professionals Network of Ontario </a:t>
            </a:r>
          </a:p>
          <a:p>
            <a:r>
              <a:rPr lang="en-US" sz="2200" dirty="0">
                <a:hlinkClick r:id="rId2"/>
              </a:rPr>
              <a:t>http://www.ypnontario.com</a:t>
            </a:r>
            <a:r>
              <a:rPr lang="en-US" sz="2200" dirty="0" smtClean="0">
                <a:hlinkClick r:id="rId2"/>
              </a:rPr>
              <a:t>/</a:t>
            </a:r>
            <a:endParaRPr lang="en-US" sz="2200" dirty="0" smtClean="0"/>
          </a:p>
          <a:p>
            <a:endParaRPr lang="en-US" sz="2200" dirty="0"/>
          </a:p>
          <a:p>
            <a:pPr marL="0" indent="0">
              <a:buNone/>
            </a:pPr>
            <a:r>
              <a:rPr lang="en-US" sz="2200" b="1" dirty="0" smtClean="0"/>
              <a:t>The Hip </a:t>
            </a:r>
            <a:r>
              <a:rPr lang="en-US" sz="2200" b="1" dirty="0" err="1" smtClean="0"/>
              <a:t>Haus</a:t>
            </a:r>
            <a:r>
              <a:rPr lang="en-US" sz="2200" b="1" dirty="0" smtClean="0"/>
              <a:t> * excellent networking events!</a:t>
            </a:r>
          </a:p>
          <a:p>
            <a:r>
              <a:rPr lang="en-US" sz="2200" dirty="0">
                <a:hlinkClick r:id="rId3"/>
              </a:rPr>
              <a:t>http://thehiphaus.com/about-us</a:t>
            </a:r>
            <a:r>
              <a:rPr lang="en-US" sz="2200" dirty="0" smtClean="0">
                <a:hlinkClick r:id="rId3"/>
              </a:rPr>
              <a:t>/</a:t>
            </a:r>
            <a:endParaRPr lang="en-US" sz="2200" dirty="0" smtClean="0"/>
          </a:p>
          <a:p>
            <a:endParaRPr lang="en-US" sz="2200" b="1" dirty="0"/>
          </a:p>
          <a:p>
            <a:pPr marL="109728" indent="0">
              <a:buNone/>
            </a:pPr>
            <a:r>
              <a:rPr lang="en-US" sz="2200" b="1" dirty="0" err="1" smtClean="0"/>
              <a:t>Eventbrite</a:t>
            </a:r>
            <a:r>
              <a:rPr lang="en-US" sz="2200" b="1" dirty="0" smtClean="0"/>
              <a:t> – List of Networking Events in TO </a:t>
            </a:r>
            <a:r>
              <a:rPr lang="en-US" sz="2200" dirty="0" smtClean="0">
                <a:hlinkClick r:id="rId4"/>
              </a:rPr>
              <a:t>https</a:t>
            </a:r>
            <a:r>
              <a:rPr lang="en-US" sz="2200" dirty="0">
                <a:hlinkClick r:id="rId4"/>
              </a:rPr>
              <a:t>://www.eventbrite.ca/d/canada--toronto/networking</a:t>
            </a:r>
            <a:r>
              <a:rPr lang="en-US" sz="2200" dirty="0" smtClean="0">
                <a:hlinkClick r:id="rId4"/>
              </a:rPr>
              <a:t>/</a:t>
            </a:r>
            <a:r>
              <a:rPr lang="en-US" sz="2200" dirty="0" smtClean="0"/>
              <a:t> </a:t>
            </a:r>
            <a:endParaRPr lang="en-US" sz="2200" dirty="0"/>
          </a:p>
          <a:p>
            <a:pPr marL="109728" indent="0">
              <a:buNone/>
            </a:pPr>
            <a:endParaRPr lang="en-CA" sz="2200" dirty="0" smtClean="0"/>
          </a:p>
          <a:p>
            <a:pPr marL="109728" indent="0">
              <a:buNone/>
            </a:pPr>
            <a:r>
              <a:rPr lang="en-CA" sz="2200" b="1" dirty="0" smtClean="0"/>
              <a:t>10 Thousand Coffees</a:t>
            </a:r>
          </a:p>
          <a:p>
            <a:r>
              <a:rPr lang="en-CA" sz="2200" dirty="0">
                <a:hlinkClick r:id="rId5"/>
              </a:rPr>
              <a:t>https://www.tenthousandcoffees.com</a:t>
            </a:r>
            <a:r>
              <a:rPr lang="en-CA" sz="2200" dirty="0" smtClean="0">
                <a:hlinkClick r:id="rId5"/>
              </a:rPr>
              <a:t>/</a:t>
            </a:r>
            <a:endParaRPr lang="en-CA" sz="2200" dirty="0" smtClean="0"/>
          </a:p>
          <a:p>
            <a:r>
              <a:rPr lang="en-CA" sz="2200" dirty="0">
                <a:hlinkClick r:id="rId6"/>
              </a:rPr>
              <a:t>https://</a:t>
            </a:r>
            <a:r>
              <a:rPr lang="en-CA" sz="2200" dirty="0" smtClean="0">
                <a:hlinkClick r:id="rId6"/>
              </a:rPr>
              <a:t>twitter.com/10kcoffees?lang=en</a:t>
            </a:r>
            <a:endParaRPr lang="en-CA" sz="2200" dirty="0" smtClean="0"/>
          </a:p>
          <a:p>
            <a:endParaRPr lang="en-CA" sz="2800" dirty="0" smtClean="0"/>
          </a:p>
          <a:p>
            <a:pPr marL="109728" indent="0">
              <a:buNone/>
            </a:pPr>
            <a:r>
              <a:rPr lang="en-CA" sz="2200" b="1" dirty="0" smtClean="0"/>
              <a:t>Meetup.com – Lots of Networking Events!</a:t>
            </a:r>
          </a:p>
          <a:p>
            <a:r>
              <a:rPr lang="en-CA" sz="2200" dirty="0">
                <a:hlinkClick r:id="rId7"/>
              </a:rPr>
              <a:t>https://www.meetup.com/topics/professional-networking</a:t>
            </a:r>
            <a:r>
              <a:rPr lang="en-CA" sz="2200" dirty="0" smtClean="0">
                <a:hlinkClick r:id="rId7"/>
              </a:rPr>
              <a:t>/</a:t>
            </a:r>
            <a:endParaRPr lang="en-CA" sz="2200" dirty="0" smtClean="0"/>
          </a:p>
          <a:p>
            <a:endParaRPr lang="en-CA" sz="2800" dirty="0"/>
          </a:p>
          <a:p>
            <a:endParaRPr lang="en-CA" sz="2800" dirty="0"/>
          </a:p>
        </p:txBody>
      </p:sp>
    </p:spTree>
    <p:extLst>
      <p:ext uri="{BB962C8B-B14F-4D97-AF65-F5344CB8AC3E}">
        <p14:creationId xmlns:p14="http://schemas.microsoft.com/office/powerpoint/2010/main" val="2610432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00808"/>
            <a:ext cx="8229600" cy="4525963"/>
          </a:xfrm>
        </p:spPr>
        <p:txBody>
          <a:bodyPr/>
          <a:lstStyle/>
          <a:p>
            <a:r>
              <a:rPr lang="en-CA" dirty="0" err="1" smtClean="0"/>
              <a:t>MaRS</a:t>
            </a:r>
            <a:r>
              <a:rPr lang="en-CA" dirty="0" smtClean="0"/>
              <a:t> – Events and Community Job Board! </a:t>
            </a:r>
          </a:p>
          <a:p>
            <a:pPr lvl="1"/>
            <a:r>
              <a:rPr lang="en-CA" dirty="0" smtClean="0">
                <a:hlinkClick r:id="rId2"/>
              </a:rPr>
              <a:t>https</a:t>
            </a:r>
            <a:r>
              <a:rPr lang="en-CA" dirty="0">
                <a:hlinkClick r:id="rId2"/>
              </a:rPr>
              <a:t>://marsdd.com/events</a:t>
            </a:r>
            <a:r>
              <a:rPr lang="en-CA" dirty="0" smtClean="0">
                <a:hlinkClick r:id="rId2"/>
              </a:rPr>
              <a:t>/</a:t>
            </a:r>
            <a:endParaRPr lang="en-CA" dirty="0" smtClean="0"/>
          </a:p>
          <a:p>
            <a:pPr lvl="1"/>
            <a:endParaRPr lang="en-CA" dirty="0"/>
          </a:p>
          <a:p>
            <a:r>
              <a:rPr lang="en-CA" dirty="0" err="1" smtClean="0"/>
              <a:t>Startup</a:t>
            </a:r>
            <a:r>
              <a:rPr lang="en-CA" dirty="0" smtClean="0"/>
              <a:t> North – Start Up Companies</a:t>
            </a:r>
          </a:p>
          <a:p>
            <a:pPr lvl="1"/>
            <a:r>
              <a:rPr lang="en-CA" dirty="0">
                <a:hlinkClick r:id="rId3"/>
              </a:rPr>
              <a:t>http://startupnorth.ca</a:t>
            </a:r>
            <a:r>
              <a:rPr lang="en-CA" dirty="0" smtClean="0">
                <a:hlinkClick r:id="rId3"/>
              </a:rPr>
              <a:t>/</a:t>
            </a:r>
            <a:endParaRPr lang="en-CA" dirty="0" smtClean="0"/>
          </a:p>
          <a:p>
            <a:pPr lvl="1"/>
            <a:endParaRPr lang="en-CA" dirty="0"/>
          </a:p>
          <a:p>
            <a:endParaRPr lang="en-CA" dirty="0" smtClean="0"/>
          </a:p>
          <a:p>
            <a:pPr marL="109728" indent="0">
              <a:buNone/>
            </a:pPr>
            <a:r>
              <a:rPr lang="en-CA" dirty="0" smtClean="0"/>
              <a:t>…</a:t>
            </a:r>
            <a:r>
              <a:rPr lang="en-CA" dirty="0"/>
              <a:t>a</a:t>
            </a:r>
            <a:r>
              <a:rPr lang="en-CA" dirty="0" smtClean="0"/>
              <a:t>nd more! Do some research re: upcoming events or fests in and around Toronto! </a:t>
            </a:r>
          </a:p>
          <a:p>
            <a:pPr marL="393192" lvl="1" indent="0">
              <a:buNone/>
            </a:pPr>
            <a:endParaRPr lang="en-CA" dirty="0"/>
          </a:p>
        </p:txBody>
      </p:sp>
      <p:sp>
        <p:nvSpPr>
          <p:cNvPr id="3" name="Title 2"/>
          <p:cNvSpPr>
            <a:spLocks noGrp="1"/>
          </p:cNvSpPr>
          <p:nvPr>
            <p:ph type="title"/>
          </p:nvPr>
        </p:nvSpPr>
        <p:spPr/>
        <p:txBody>
          <a:bodyPr>
            <a:noAutofit/>
          </a:bodyPr>
          <a:lstStyle/>
          <a:p>
            <a:r>
              <a:rPr lang="en-CA" sz="3800" dirty="0" smtClean="0"/>
              <a:t>Local Networking Groups </a:t>
            </a:r>
            <a:r>
              <a:rPr lang="en-CA" sz="3800" dirty="0" err="1" smtClean="0"/>
              <a:t>Cont</a:t>
            </a:r>
            <a:r>
              <a:rPr lang="en-CA" sz="3800" dirty="0" smtClean="0"/>
              <a:t>…</a:t>
            </a:r>
            <a:endParaRPr lang="en-CA" sz="3800" dirty="0"/>
          </a:p>
        </p:txBody>
      </p:sp>
    </p:spTree>
    <p:extLst>
      <p:ext uri="{BB962C8B-B14F-4D97-AF65-F5344CB8AC3E}">
        <p14:creationId xmlns:p14="http://schemas.microsoft.com/office/powerpoint/2010/main" val="383080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229600" cy="5256584"/>
          </a:xfrm>
        </p:spPr>
        <p:txBody>
          <a:bodyPr>
            <a:normAutofit fontScale="70000" lnSpcReduction="20000"/>
          </a:bodyPr>
          <a:lstStyle/>
          <a:p>
            <a:pPr>
              <a:lnSpc>
                <a:spcPct val="120000"/>
              </a:lnSpc>
            </a:pPr>
            <a:r>
              <a:rPr lang="en-CA" dirty="0" smtClean="0"/>
              <a:t>Start conversation by introducing yourself and shaking hands:</a:t>
            </a:r>
          </a:p>
          <a:p>
            <a:pPr lvl="1">
              <a:lnSpc>
                <a:spcPct val="120000"/>
              </a:lnSpc>
            </a:pPr>
            <a:r>
              <a:rPr lang="en-CA" sz="2200" dirty="0" smtClean="0"/>
              <a:t>Ask </a:t>
            </a:r>
            <a:r>
              <a:rPr lang="en-CA" sz="2200" dirty="0"/>
              <a:t>q</a:t>
            </a:r>
            <a:r>
              <a:rPr lang="en-CA" sz="2200" dirty="0" smtClean="0"/>
              <a:t>uestions such as: what brought you to this event? Have you been to this event before? Etc. </a:t>
            </a:r>
          </a:p>
          <a:p>
            <a:pPr lvl="1">
              <a:lnSpc>
                <a:spcPct val="120000"/>
              </a:lnSpc>
            </a:pPr>
            <a:r>
              <a:rPr lang="en-CA" sz="2200" dirty="0" smtClean="0"/>
              <a:t>Get to know the person: where are they from, what company do they work for, position, etc. </a:t>
            </a:r>
          </a:p>
          <a:p>
            <a:pPr lvl="1">
              <a:lnSpc>
                <a:spcPct val="120000"/>
              </a:lnSpc>
            </a:pPr>
            <a:r>
              <a:rPr lang="en-CA" sz="2200" dirty="0" smtClean="0"/>
              <a:t>Always ask for business card</a:t>
            </a:r>
          </a:p>
          <a:p>
            <a:pPr lvl="1"/>
            <a:endParaRPr lang="en-CA" dirty="0"/>
          </a:p>
          <a:p>
            <a:r>
              <a:rPr lang="en-CA" dirty="0" smtClean="0"/>
              <a:t>Send follow up email/LinkedIn connection re: meeting at event. Keep it brief but continue conversation; good time to request an informational interview!  </a:t>
            </a:r>
          </a:p>
          <a:p>
            <a:endParaRPr lang="en-CA" dirty="0"/>
          </a:p>
          <a:p>
            <a:r>
              <a:rPr lang="en-CA" dirty="0" smtClean="0"/>
              <a:t>What not to do:</a:t>
            </a:r>
          </a:p>
          <a:p>
            <a:pPr lvl="1"/>
            <a:r>
              <a:rPr lang="en-CA" dirty="0" smtClean="0"/>
              <a:t>Introduce yourself by saying “I am looking for a co-op”</a:t>
            </a:r>
          </a:p>
          <a:p>
            <a:pPr lvl="1"/>
            <a:r>
              <a:rPr lang="en-CA" dirty="0" smtClean="0"/>
              <a:t>Immediately asking if they have a position available</a:t>
            </a:r>
          </a:p>
          <a:p>
            <a:pPr marL="393192" lvl="1" indent="0">
              <a:buNone/>
            </a:pPr>
            <a:endParaRPr lang="en-CA" dirty="0" smtClean="0"/>
          </a:p>
          <a:p>
            <a:pPr marL="393192" lvl="1" indent="0">
              <a:buNone/>
            </a:pPr>
            <a:r>
              <a:rPr lang="en-CA" dirty="0" smtClean="0"/>
              <a:t>Resources: </a:t>
            </a:r>
            <a:r>
              <a:rPr lang="en-CA" dirty="0"/>
              <a:t> </a:t>
            </a:r>
            <a:r>
              <a:rPr lang="en-CA" dirty="0">
                <a:hlinkClick r:id="rId2"/>
              </a:rPr>
              <a:t>https://www.forbes.com/sites/elanagross/2016/05/30/the-best-questions-to-ask-at-networking-events/#484e206d802a</a:t>
            </a:r>
            <a:r>
              <a:rPr lang="en-CA" dirty="0"/>
              <a:t> </a:t>
            </a:r>
            <a:endParaRPr lang="en-CA" dirty="0" smtClean="0"/>
          </a:p>
          <a:p>
            <a:pPr marL="393192" lvl="1" indent="0">
              <a:buNone/>
            </a:pPr>
            <a:endParaRPr lang="en-CA" dirty="0"/>
          </a:p>
          <a:p>
            <a:pPr marL="393192" lvl="1" indent="0">
              <a:buNone/>
            </a:pPr>
            <a:r>
              <a:rPr lang="en-CA" dirty="0">
                <a:hlinkClick r:id="rId3"/>
              </a:rPr>
              <a:t>https://www.cpacanada.ca/en/connecting-and-news/blogs/leadership-innovation/five-questions-to-ask-when-networking</a:t>
            </a:r>
            <a:endParaRPr lang="en-CA" dirty="0" smtClean="0"/>
          </a:p>
        </p:txBody>
      </p:sp>
      <p:sp>
        <p:nvSpPr>
          <p:cNvPr id="3" name="Title 2"/>
          <p:cNvSpPr>
            <a:spLocks noGrp="1"/>
          </p:cNvSpPr>
          <p:nvPr>
            <p:ph type="title"/>
          </p:nvPr>
        </p:nvSpPr>
        <p:spPr>
          <a:xfrm>
            <a:off x="457200" y="53752"/>
            <a:ext cx="8229600" cy="1143000"/>
          </a:xfrm>
        </p:spPr>
        <p:txBody>
          <a:bodyPr/>
          <a:lstStyle/>
          <a:p>
            <a:r>
              <a:rPr lang="en-CA" dirty="0" smtClean="0"/>
              <a:t>How to Introduce Yourself </a:t>
            </a:r>
            <a:endParaRPr lang="en-CA" dirty="0"/>
          </a:p>
        </p:txBody>
      </p:sp>
    </p:spTree>
    <p:extLst>
      <p:ext uri="{BB962C8B-B14F-4D97-AF65-F5344CB8AC3E}">
        <p14:creationId xmlns:p14="http://schemas.microsoft.com/office/powerpoint/2010/main" val="140063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692696"/>
            <a:ext cx="8252022" cy="1066800"/>
          </a:xfrm>
        </p:spPr>
        <p:txBody>
          <a:bodyPr>
            <a:normAutofit fontScale="90000"/>
          </a:bodyPr>
          <a:lstStyle/>
          <a:p>
            <a:r>
              <a:rPr lang="en-US" sz="4800" b="1" dirty="0" smtClean="0">
                <a:solidFill>
                  <a:schemeClr val="tx1">
                    <a:lumMod val="95000"/>
                    <a:lumOff val="5000"/>
                  </a:schemeClr>
                </a:solidFill>
              </a:rPr>
              <a:t>Informational Interviews Cont.…</a:t>
            </a:r>
            <a:endParaRPr lang="en-CA" sz="4800" b="1" dirty="0">
              <a:solidFill>
                <a:schemeClr val="tx1">
                  <a:lumMod val="95000"/>
                  <a:lumOff val="5000"/>
                </a:schemeClr>
              </a:solidFill>
            </a:endParaRPr>
          </a:p>
        </p:txBody>
      </p:sp>
      <p:sp>
        <p:nvSpPr>
          <p:cNvPr id="2" name="Content Placeholder 1"/>
          <p:cNvSpPr>
            <a:spLocks noGrp="1"/>
          </p:cNvSpPr>
          <p:nvPr>
            <p:ph idx="1"/>
          </p:nvPr>
        </p:nvSpPr>
        <p:spPr>
          <a:xfrm>
            <a:off x="755576" y="1916832"/>
            <a:ext cx="7171902" cy="4270608"/>
          </a:xfrm>
        </p:spPr>
        <p:txBody>
          <a:bodyPr>
            <a:normAutofit/>
          </a:bodyPr>
          <a:lstStyle/>
          <a:p>
            <a:pPr algn="ctr"/>
            <a:endParaRPr lang="en-CA" sz="2000" dirty="0" smtClean="0">
              <a:hlinkClick r:id="rId2"/>
            </a:endParaRPr>
          </a:p>
          <a:p>
            <a:pPr marL="0" indent="0" algn="ctr">
              <a:buNone/>
            </a:pPr>
            <a:r>
              <a:rPr lang="en-CA" sz="3200" dirty="0" smtClean="0"/>
              <a:t>Remember: An </a:t>
            </a:r>
            <a:r>
              <a:rPr lang="en-CA" sz="3200" dirty="0"/>
              <a:t>informational interview is an interview conducted to collect information about a job, career field, industry or company</a:t>
            </a:r>
            <a:r>
              <a:rPr lang="en-CA" sz="3200" dirty="0" smtClean="0"/>
              <a:t>.</a:t>
            </a:r>
          </a:p>
          <a:p>
            <a:pPr algn="ctr"/>
            <a:endParaRPr lang="en-CA" sz="3200" dirty="0">
              <a:hlinkClick r:id="rId2"/>
            </a:endParaRPr>
          </a:p>
          <a:p>
            <a:pPr marL="0" indent="0" algn="ctr">
              <a:buNone/>
            </a:pPr>
            <a:r>
              <a:rPr lang="en-CA" sz="2000" dirty="0" smtClean="0">
                <a:hlinkClick r:id="rId2"/>
              </a:rPr>
              <a:t>http</a:t>
            </a:r>
            <a:r>
              <a:rPr lang="en-CA" sz="2000" dirty="0">
                <a:hlinkClick r:id="rId2"/>
              </a:rPr>
              <a:t>://</a:t>
            </a:r>
            <a:r>
              <a:rPr lang="en-CA" sz="2000" dirty="0" smtClean="0">
                <a:hlinkClick r:id="rId2"/>
              </a:rPr>
              <a:t>www.quintcareers.com/informational_interviewing.html</a:t>
            </a:r>
            <a:endParaRPr lang="en-CA" sz="2000" dirty="0" smtClean="0"/>
          </a:p>
          <a:p>
            <a:endParaRPr lang="en-CA" sz="2000" dirty="0"/>
          </a:p>
        </p:txBody>
      </p:sp>
    </p:spTree>
    <p:extLst>
      <p:ext uri="{BB962C8B-B14F-4D97-AF65-F5344CB8AC3E}">
        <p14:creationId xmlns:p14="http://schemas.microsoft.com/office/powerpoint/2010/main" val="2893616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43220"/>
            <a:ext cx="8229600" cy="4494092"/>
          </a:xfrm>
        </p:spPr>
        <p:txBody>
          <a:bodyPr>
            <a:normAutofit fontScale="47500" lnSpcReduction="20000"/>
          </a:bodyPr>
          <a:lstStyle/>
          <a:p>
            <a:r>
              <a:rPr lang="en-US" sz="4000" dirty="0"/>
              <a:t>Register for the event in advance</a:t>
            </a:r>
          </a:p>
          <a:p>
            <a:pPr marL="82497" indent="0">
              <a:buNone/>
            </a:pPr>
            <a:endParaRPr lang="en-US" sz="4000" dirty="0"/>
          </a:p>
          <a:p>
            <a:r>
              <a:rPr lang="en-US" sz="4000" dirty="0"/>
              <a:t>Come prepared to interview: prepare interview answers, attire and a positive attitude!</a:t>
            </a:r>
          </a:p>
          <a:p>
            <a:endParaRPr lang="en-US" sz="4000" dirty="0"/>
          </a:p>
          <a:p>
            <a:r>
              <a:rPr lang="en-US" sz="4000" dirty="0">
                <a:solidFill>
                  <a:srgbClr val="FF0000"/>
                </a:solidFill>
              </a:rPr>
              <a:t>Do not </a:t>
            </a:r>
            <a:r>
              <a:rPr lang="en-US" sz="4000" dirty="0" smtClean="0">
                <a:solidFill>
                  <a:srgbClr val="FF0000"/>
                </a:solidFill>
              </a:rPr>
              <a:t>approach employers with friends </a:t>
            </a:r>
            <a:r>
              <a:rPr lang="en-US" sz="4000" dirty="0">
                <a:solidFill>
                  <a:srgbClr val="FF0000"/>
                </a:solidFill>
              </a:rPr>
              <a:t>or family!!! (Employers like to see independent and mature candidates)</a:t>
            </a:r>
          </a:p>
          <a:p>
            <a:endParaRPr lang="en-US" sz="4000" dirty="0"/>
          </a:p>
          <a:p>
            <a:r>
              <a:rPr lang="en-US" sz="4000" dirty="0"/>
              <a:t>Show the employers you are interested!</a:t>
            </a:r>
          </a:p>
          <a:p>
            <a:endParaRPr lang="en-US" sz="4000" dirty="0"/>
          </a:p>
          <a:p>
            <a:r>
              <a:rPr lang="en-US" sz="4000" dirty="0"/>
              <a:t>Collect business cards and contact information – </a:t>
            </a:r>
            <a:r>
              <a:rPr lang="en-US" sz="4000" dirty="0">
                <a:solidFill>
                  <a:srgbClr val="00B050"/>
                </a:solidFill>
              </a:rPr>
              <a:t>follow up with employers</a:t>
            </a:r>
          </a:p>
          <a:p>
            <a:pPr marL="82497" indent="0">
              <a:buNone/>
            </a:pPr>
            <a:endParaRPr lang="en-US" sz="4000" dirty="0"/>
          </a:p>
          <a:p>
            <a:r>
              <a:rPr lang="en-US" sz="4000" dirty="0"/>
              <a:t>Plan to spend time at the booths and ask the employers questions!</a:t>
            </a:r>
          </a:p>
          <a:p>
            <a:endParaRPr lang="en-US" dirty="0"/>
          </a:p>
          <a:p>
            <a:endParaRPr lang="en-US" dirty="0"/>
          </a:p>
          <a:p>
            <a:endParaRPr lang="en-US" dirty="0"/>
          </a:p>
        </p:txBody>
      </p:sp>
      <p:sp>
        <p:nvSpPr>
          <p:cNvPr id="3" name="Title 2"/>
          <p:cNvSpPr>
            <a:spLocks noGrp="1"/>
          </p:cNvSpPr>
          <p:nvPr>
            <p:ph type="title"/>
          </p:nvPr>
        </p:nvSpPr>
        <p:spPr/>
        <p:txBody>
          <a:bodyPr>
            <a:normAutofit/>
          </a:bodyPr>
          <a:lstStyle/>
          <a:p>
            <a:r>
              <a:rPr lang="en-US" sz="4000" dirty="0"/>
              <a:t>Job Fair Etiquette</a:t>
            </a:r>
            <a:endParaRPr lang="en-US" sz="4800" dirty="0"/>
          </a:p>
        </p:txBody>
      </p:sp>
    </p:spTree>
    <p:extLst>
      <p:ext uri="{BB962C8B-B14F-4D97-AF65-F5344CB8AC3E}">
        <p14:creationId xmlns:p14="http://schemas.microsoft.com/office/powerpoint/2010/main" val="342558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r>
              <a:rPr lang="en-US" b="1" dirty="0"/>
              <a:t>Who will be there?</a:t>
            </a:r>
          </a:p>
          <a:p>
            <a:pPr lvl="1"/>
            <a:r>
              <a:rPr lang="en-US" dirty="0"/>
              <a:t>Managers, Supervisors, HR Managers, Recruiters, current staff members</a:t>
            </a:r>
          </a:p>
          <a:p>
            <a:pPr lvl="1"/>
            <a:r>
              <a:rPr lang="en-US" dirty="0"/>
              <a:t>Employees, Job Seekers</a:t>
            </a:r>
          </a:p>
          <a:p>
            <a:pPr lvl="1"/>
            <a:endParaRPr lang="en-US" dirty="0"/>
          </a:p>
          <a:p>
            <a:r>
              <a:rPr lang="en-US" b="1" dirty="0"/>
              <a:t>What to prepare?</a:t>
            </a:r>
          </a:p>
          <a:p>
            <a:pPr lvl="1"/>
            <a:r>
              <a:rPr lang="en-US" dirty="0"/>
              <a:t>Business/ Networking Cards – </a:t>
            </a:r>
            <a:r>
              <a:rPr lang="en-US" b="1" dirty="0" err="1">
                <a:solidFill>
                  <a:srgbClr val="FF0000"/>
                </a:solidFill>
              </a:rPr>
              <a:t>linkedinprofile</a:t>
            </a:r>
            <a:r>
              <a:rPr lang="en-US" b="1" dirty="0">
                <a:solidFill>
                  <a:srgbClr val="FF0000"/>
                </a:solidFill>
              </a:rPr>
              <a:t> link</a:t>
            </a:r>
          </a:p>
          <a:p>
            <a:pPr lvl="1"/>
            <a:r>
              <a:rPr lang="en-US" dirty="0"/>
              <a:t>Be prepared to sell yourself!</a:t>
            </a:r>
          </a:p>
          <a:p>
            <a:endParaRPr lang="en-US" dirty="0"/>
          </a:p>
        </p:txBody>
      </p:sp>
      <p:sp>
        <p:nvSpPr>
          <p:cNvPr id="3" name="Title 2"/>
          <p:cNvSpPr>
            <a:spLocks noGrp="1"/>
          </p:cNvSpPr>
          <p:nvPr>
            <p:ph type="title"/>
          </p:nvPr>
        </p:nvSpPr>
        <p:spPr/>
        <p:txBody>
          <a:bodyPr/>
          <a:lstStyle/>
          <a:p>
            <a:r>
              <a:rPr lang="en-US" dirty="0"/>
              <a:t>Professional Conference</a:t>
            </a:r>
          </a:p>
        </p:txBody>
      </p:sp>
    </p:spTree>
    <p:extLst>
      <p:ext uri="{BB962C8B-B14F-4D97-AF65-F5344CB8AC3E}">
        <p14:creationId xmlns:p14="http://schemas.microsoft.com/office/powerpoint/2010/main" val="305976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r>
              <a:rPr lang="en-US" b="1" dirty="0"/>
              <a:t>Who will be there?</a:t>
            </a:r>
          </a:p>
          <a:p>
            <a:pPr lvl="1"/>
            <a:r>
              <a:rPr lang="en-US" dirty="0"/>
              <a:t>Managers, Supervisors, HR Managers, Recruiters, current staff members, etc.</a:t>
            </a:r>
          </a:p>
          <a:p>
            <a:pPr lvl="1"/>
            <a:endParaRPr lang="en-US" dirty="0"/>
          </a:p>
          <a:p>
            <a:r>
              <a:rPr lang="en-US" b="1" dirty="0"/>
              <a:t>What to prepare?</a:t>
            </a:r>
          </a:p>
          <a:p>
            <a:pPr lvl="1"/>
            <a:r>
              <a:rPr lang="en-US" dirty="0"/>
              <a:t>Many copies of your </a:t>
            </a:r>
            <a:r>
              <a:rPr lang="en-US" dirty="0">
                <a:solidFill>
                  <a:srgbClr val="FF0000"/>
                </a:solidFill>
              </a:rPr>
              <a:t>resume, </a:t>
            </a:r>
            <a:r>
              <a:rPr lang="en-US" dirty="0"/>
              <a:t>basic interview answers</a:t>
            </a:r>
          </a:p>
          <a:p>
            <a:pPr lvl="1"/>
            <a:r>
              <a:rPr lang="en-US" dirty="0"/>
              <a:t>Be prepared to sell yourself!</a:t>
            </a:r>
          </a:p>
          <a:p>
            <a:endParaRPr lang="en-US" dirty="0"/>
          </a:p>
        </p:txBody>
      </p:sp>
      <p:sp>
        <p:nvSpPr>
          <p:cNvPr id="3" name="Title 2"/>
          <p:cNvSpPr>
            <a:spLocks noGrp="1"/>
          </p:cNvSpPr>
          <p:nvPr>
            <p:ph type="title"/>
          </p:nvPr>
        </p:nvSpPr>
        <p:spPr/>
        <p:txBody>
          <a:bodyPr/>
          <a:lstStyle/>
          <a:p>
            <a:r>
              <a:rPr lang="en-US" dirty="0"/>
              <a:t>Career Fair/ Job Fair</a:t>
            </a:r>
          </a:p>
        </p:txBody>
      </p:sp>
    </p:spTree>
    <p:extLst>
      <p:ext uri="{BB962C8B-B14F-4D97-AF65-F5344CB8AC3E}">
        <p14:creationId xmlns:p14="http://schemas.microsoft.com/office/powerpoint/2010/main" val="41356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6" y="1268760"/>
            <a:ext cx="8229600" cy="4525963"/>
          </a:xfrm>
        </p:spPr>
        <p:txBody>
          <a:bodyPr/>
          <a:lstStyle/>
          <a:p>
            <a:endParaRPr lang="en-US" b="1" dirty="0"/>
          </a:p>
          <a:p>
            <a:r>
              <a:rPr lang="en-US" b="1" dirty="0"/>
              <a:t>Who will be there?</a:t>
            </a:r>
          </a:p>
          <a:p>
            <a:pPr lvl="1"/>
            <a:r>
              <a:rPr lang="en-US" dirty="0"/>
              <a:t>Managers, Supervisors, HR Managers, Recruiters, current staff members, etc.</a:t>
            </a:r>
          </a:p>
          <a:p>
            <a:pPr lvl="1"/>
            <a:endParaRPr lang="en-US" dirty="0"/>
          </a:p>
          <a:p>
            <a:r>
              <a:rPr lang="en-US" b="1" dirty="0"/>
              <a:t>What to prepare?</a:t>
            </a:r>
          </a:p>
          <a:p>
            <a:pPr lvl="1"/>
            <a:r>
              <a:rPr lang="en-US" dirty="0"/>
              <a:t>Introduction/ Elevator Speech</a:t>
            </a:r>
          </a:p>
          <a:p>
            <a:pPr lvl="1"/>
            <a:r>
              <a:rPr lang="en-US" dirty="0"/>
              <a:t>Many copies of your </a:t>
            </a:r>
            <a:r>
              <a:rPr lang="en-US" dirty="0">
                <a:solidFill>
                  <a:srgbClr val="FF0000"/>
                </a:solidFill>
              </a:rPr>
              <a:t>resume</a:t>
            </a:r>
            <a:r>
              <a:rPr lang="en-US" dirty="0"/>
              <a:t>, basic interview answers</a:t>
            </a:r>
          </a:p>
          <a:p>
            <a:pPr lvl="1"/>
            <a:r>
              <a:rPr lang="en-US" dirty="0">
                <a:solidFill>
                  <a:srgbClr val="FF0000"/>
                </a:solidFill>
              </a:rPr>
              <a:t>Transcript</a:t>
            </a:r>
          </a:p>
          <a:p>
            <a:pPr lvl="1"/>
            <a:r>
              <a:rPr lang="en-US" dirty="0"/>
              <a:t>Be prepared to sell yourself!</a:t>
            </a:r>
          </a:p>
          <a:p>
            <a:endParaRPr lang="en-US" dirty="0"/>
          </a:p>
        </p:txBody>
      </p:sp>
      <p:sp>
        <p:nvSpPr>
          <p:cNvPr id="3" name="Title 2"/>
          <p:cNvSpPr>
            <a:spLocks noGrp="1"/>
          </p:cNvSpPr>
          <p:nvPr>
            <p:ph type="title"/>
          </p:nvPr>
        </p:nvSpPr>
        <p:spPr/>
        <p:txBody>
          <a:bodyPr/>
          <a:lstStyle/>
          <a:p>
            <a:r>
              <a:rPr lang="en-US" dirty="0"/>
              <a:t>Co-op Fair</a:t>
            </a:r>
          </a:p>
        </p:txBody>
      </p:sp>
    </p:spTree>
    <p:extLst>
      <p:ext uri="{BB962C8B-B14F-4D97-AF65-F5344CB8AC3E}">
        <p14:creationId xmlns:p14="http://schemas.microsoft.com/office/powerpoint/2010/main" val="322685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r>
              <a:rPr lang="en-US" b="1" dirty="0"/>
              <a:t>Who will be there?</a:t>
            </a:r>
          </a:p>
          <a:p>
            <a:pPr lvl="1"/>
            <a:r>
              <a:rPr lang="en-US" dirty="0"/>
              <a:t>Instructors, Advisors, Dean, School Directors</a:t>
            </a:r>
          </a:p>
          <a:p>
            <a:pPr lvl="1"/>
            <a:endParaRPr lang="en-US" dirty="0"/>
          </a:p>
          <a:p>
            <a:r>
              <a:rPr lang="en-US" b="1" dirty="0"/>
              <a:t>What to prepare?</a:t>
            </a:r>
          </a:p>
          <a:p>
            <a:pPr lvl="1"/>
            <a:r>
              <a:rPr lang="en-US" dirty="0"/>
              <a:t>Introduction, questions, request for contact information/location</a:t>
            </a:r>
          </a:p>
          <a:p>
            <a:pPr lvl="1"/>
            <a:r>
              <a:rPr lang="en-US" dirty="0"/>
              <a:t>Be prepared to sell yourself!</a:t>
            </a:r>
          </a:p>
          <a:p>
            <a:endParaRPr lang="en-US" dirty="0"/>
          </a:p>
        </p:txBody>
      </p:sp>
      <p:sp>
        <p:nvSpPr>
          <p:cNvPr id="3" name="Title 2"/>
          <p:cNvSpPr>
            <a:spLocks noGrp="1"/>
          </p:cNvSpPr>
          <p:nvPr>
            <p:ph type="title"/>
          </p:nvPr>
        </p:nvSpPr>
        <p:spPr/>
        <p:txBody>
          <a:bodyPr/>
          <a:lstStyle/>
          <a:p>
            <a:r>
              <a:rPr lang="en-US" dirty="0"/>
              <a:t>Orientation Week</a:t>
            </a:r>
          </a:p>
        </p:txBody>
      </p:sp>
    </p:spTree>
    <p:extLst>
      <p:ext uri="{BB962C8B-B14F-4D97-AF65-F5344CB8AC3E}">
        <p14:creationId xmlns:p14="http://schemas.microsoft.com/office/powerpoint/2010/main" val="324516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349" y="264522"/>
            <a:ext cx="8496944" cy="1066800"/>
          </a:xfrm>
        </p:spPr>
        <p:txBody>
          <a:bodyPr>
            <a:normAutofit/>
          </a:bodyPr>
          <a:lstStyle/>
          <a:p>
            <a:r>
              <a:rPr lang="en-US" sz="4800" b="1" dirty="0" smtClean="0">
                <a:solidFill>
                  <a:schemeClr val="tx1">
                    <a:lumMod val="95000"/>
                    <a:lumOff val="5000"/>
                  </a:schemeClr>
                </a:solidFill>
              </a:rPr>
              <a:t>Networking Online</a:t>
            </a:r>
            <a:endParaRPr lang="en-CA" sz="4800" b="1" dirty="0">
              <a:solidFill>
                <a:schemeClr val="tx1">
                  <a:lumMod val="95000"/>
                  <a:lumOff val="5000"/>
                </a:schemeClr>
              </a:solidFill>
            </a:endParaRPr>
          </a:p>
        </p:txBody>
      </p:sp>
      <p:sp>
        <p:nvSpPr>
          <p:cNvPr id="2" name="Content Placeholder 1"/>
          <p:cNvSpPr>
            <a:spLocks noGrp="1"/>
          </p:cNvSpPr>
          <p:nvPr>
            <p:ph idx="1"/>
          </p:nvPr>
        </p:nvSpPr>
        <p:spPr>
          <a:xfrm>
            <a:off x="755576" y="1340768"/>
            <a:ext cx="7920880" cy="5112568"/>
          </a:xfrm>
        </p:spPr>
        <p:txBody>
          <a:bodyPr>
            <a:normAutofit/>
          </a:bodyPr>
          <a:lstStyle/>
          <a:p>
            <a:pPr marL="285750" indent="-285750">
              <a:buFont typeface="Arial" pitchFamily="34" charset="0"/>
              <a:buChar char="•"/>
            </a:pPr>
            <a:r>
              <a:rPr lang="en-US" sz="3200" dirty="0" smtClean="0"/>
              <a:t>Discussion boards</a:t>
            </a:r>
          </a:p>
          <a:p>
            <a:pPr marL="285750" indent="-285750">
              <a:buFont typeface="Arial" pitchFamily="34" charset="0"/>
              <a:buChar char="•"/>
            </a:pPr>
            <a:r>
              <a:rPr lang="en-US" sz="3200" dirty="0" smtClean="0"/>
              <a:t>Online Networking </a:t>
            </a:r>
          </a:p>
          <a:p>
            <a:pPr marL="630238" lvl="2" indent="-285750"/>
            <a:r>
              <a:rPr lang="en-US" sz="2000" dirty="0" smtClean="0"/>
              <a:t>LinkedIn</a:t>
            </a:r>
          </a:p>
          <a:p>
            <a:pPr marL="630238" lvl="2" indent="-285750"/>
            <a:r>
              <a:rPr lang="en-US" sz="2000" dirty="0" smtClean="0"/>
              <a:t>Twitter</a:t>
            </a:r>
          </a:p>
          <a:p>
            <a:pPr marL="630238" lvl="2" indent="-285750"/>
            <a:r>
              <a:rPr lang="en-US" sz="2000" dirty="0" smtClean="0"/>
              <a:t>Facebook</a:t>
            </a:r>
          </a:p>
          <a:p>
            <a:pPr marL="285750" lvl="2" indent="-285750">
              <a:spcBef>
                <a:spcPts val="1200"/>
              </a:spcBef>
              <a:buClr>
                <a:schemeClr val="accent5"/>
              </a:buClr>
            </a:pPr>
            <a:r>
              <a:rPr lang="en-US" sz="3200" spc="30" dirty="0"/>
              <a:t>Professional Associations </a:t>
            </a:r>
            <a:r>
              <a:rPr lang="en-US" sz="3200" spc="30" dirty="0" smtClean="0"/>
              <a:t>Sites</a:t>
            </a:r>
          </a:p>
          <a:p>
            <a:pPr marL="285750" lvl="2" indent="-285750">
              <a:spcBef>
                <a:spcPts val="1200"/>
              </a:spcBef>
              <a:buClr>
                <a:schemeClr val="accent5"/>
              </a:buClr>
            </a:pPr>
            <a:r>
              <a:rPr lang="en-US" sz="3200" spc="30" dirty="0" smtClean="0"/>
              <a:t>Blogs</a:t>
            </a:r>
            <a:endParaRPr lang="en-US" sz="3200" spc="30" dirty="0"/>
          </a:p>
          <a:p>
            <a:pPr lvl="1" indent="0">
              <a:buNone/>
            </a:pPr>
            <a:endParaRPr lang="en-CA" sz="2000" dirty="0"/>
          </a:p>
          <a:p>
            <a:endParaRPr lang="en-CA" sz="3200" dirty="0"/>
          </a:p>
        </p:txBody>
      </p:sp>
    </p:spTree>
    <p:extLst>
      <p:ext uri="{BB962C8B-B14F-4D97-AF65-F5344CB8AC3E}">
        <p14:creationId xmlns:p14="http://schemas.microsoft.com/office/powerpoint/2010/main" val="128134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516" y="1124745"/>
            <a:ext cx="8712968" cy="5553546"/>
          </a:xfrm>
        </p:spPr>
        <p:txBody>
          <a:bodyPr>
            <a:normAutofit lnSpcReduction="10000"/>
          </a:bodyPr>
          <a:lstStyle/>
          <a:p>
            <a:pPr marL="719105" indent="-609585">
              <a:buAutoNum type="arabicPeriod"/>
            </a:pPr>
            <a:r>
              <a:rPr lang="en-US" sz="2400" b="1" dirty="0"/>
              <a:t>Work Term Goal </a:t>
            </a:r>
            <a:r>
              <a:rPr lang="en-US" sz="2400" b="1" dirty="0" smtClean="0"/>
              <a:t>(End </a:t>
            </a:r>
            <a:r>
              <a:rPr lang="en-US" sz="2400" b="1" dirty="0"/>
              <a:t>P</a:t>
            </a:r>
            <a:r>
              <a:rPr lang="en-US" sz="2400" b="1" dirty="0" smtClean="0"/>
              <a:t>oint</a:t>
            </a:r>
            <a:r>
              <a:rPr lang="en-US" sz="2400" b="1" dirty="0"/>
              <a:t>)</a:t>
            </a:r>
          </a:p>
          <a:p>
            <a:pPr marL="974652" lvl="1" indent="-609585"/>
            <a:r>
              <a:rPr lang="en-US" sz="1867" dirty="0"/>
              <a:t>What is your ideal position for your work term</a:t>
            </a:r>
            <a:r>
              <a:rPr lang="en-US" sz="1867" dirty="0" smtClean="0"/>
              <a:t>? Where do you want to be (think industry, job title, skills/abilities) and why?.</a:t>
            </a:r>
            <a:r>
              <a:rPr lang="en-US" sz="1867" dirty="0"/>
              <a:t/>
            </a:r>
            <a:br>
              <a:rPr lang="en-US" sz="1867" dirty="0"/>
            </a:br>
            <a:endParaRPr lang="en-US" sz="1867" dirty="0"/>
          </a:p>
          <a:p>
            <a:pPr marL="719105" indent="-609585">
              <a:buFont typeface="+mj-lt"/>
              <a:buAutoNum type="arabicPeriod"/>
            </a:pPr>
            <a:r>
              <a:rPr lang="en-US" sz="2400" b="1" dirty="0"/>
              <a:t>Goals and Objectives</a:t>
            </a:r>
          </a:p>
          <a:p>
            <a:pPr marL="1212396" lvl="2" indent="-609585"/>
            <a:r>
              <a:rPr lang="en-US" sz="1667" dirty="0"/>
              <a:t>How will you achieve your end point?</a:t>
            </a:r>
          </a:p>
          <a:p>
            <a:pPr marL="1212396" lvl="2" indent="-609585"/>
            <a:r>
              <a:rPr lang="en-US" sz="1667" dirty="0"/>
              <a:t>SMART goals – ensure they are </a:t>
            </a:r>
            <a:r>
              <a:rPr lang="en-US" sz="1667" dirty="0" smtClean="0"/>
              <a:t>specific/measurable/timestamped</a:t>
            </a:r>
          </a:p>
          <a:p>
            <a:pPr marL="1212396" lvl="2" indent="-609585"/>
            <a:r>
              <a:rPr lang="en-US" sz="1667" dirty="0" smtClean="0"/>
              <a:t>Each SMART goal has 3 SMART objectives </a:t>
            </a:r>
            <a:r>
              <a:rPr lang="en-US" sz="1667" dirty="0"/>
              <a:t/>
            </a:r>
            <a:br>
              <a:rPr lang="en-US" sz="1667" dirty="0"/>
            </a:br>
            <a:endParaRPr lang="en-US" sz="1667" dirty="0"/>
          </a:p>
          <a:p>
            <a:pPr marL="719105" indent="-609585">
              <a:buFont typeface="+mj-lt"/>
              <a:buAutoNum type="arabicPeriod"/>
            </a:pPr>
            <a:r>
              <a:rPr lang="en-US" sz="2400" b="1" dirty="0"/>
              <a:t>Strategic Plan </a:t>
            </a:r>
            <a:r>
              <a:rPr lang="en-US" sz="2400" dirty="0"/>
              <a:t>– visual timeline</a:t>
            </a:r>
          </a:p>
          <a:p>
            <a:pPr marL="1495860" lvl="3" indent="-609585"/>
            <a:r>
              <a:rPr lang="en-US" sz="1467" dirty="0"/>
              <a:t>Map out your </a:t>
            </a:r>
            <a:r>
              <a:rPr lang="en-US" sz="1467" dirty="0" smtClean="0"/>
              <a:t>SMART goals and SMART objectives on </a:t>
            </a:r>
            <a:r>
              <a:rPr lang="en-US" sz="1467" dirty="0"/>
              <a:t>a visual </a:t>
            </a:r>
            <a:r>
              <a:rPr lang="en-US" sz="1467" dirty="0" smtClean="0"/>
              <a:t>timeline (See Week # 2 PowerPoint)</a:t>
            </a:r>
            <a:r>
              <a:rPr lang="en-US" sz="1467" dirty="0"/>
              <a:t/>
            </a:r>
            <a:br>
              <a:rPr lang="en-US" sz="1467" dirty="0"/>
            </a:br>
            <a:endParaRPr lang="en-US" sz="1467" dirty="0"/>
          </a:p>
          <a:p>
            <a:pPr marL="719105" indent="-609585">
              <a:buFont typeface="+mj-lt"/>
              <a:buAutoNum type="arabicPeriod"/>
            </a:pPr>
            <a:r>
              <a:rPr lang="en-US" sz="2400" b="1" dirty="0"/>
              <a:t>Implementation Plan</a:t>
            </a:r>
          </a:p>
          <a:p>
            <a:pPr marL="974652" lvl="1" indent="-609585"/>
            <a:r>
              <a:rPr lang="en-US" sz="1867" dirty="0" smtClean="0"/>
              <a:t>How/when </a:t>
            </a:r>
            <a:r>
              <a:rPr lang="en-US" sz="1867" dirty="0"/>
              <a:t>and who will keep you accountable</a:t>
            </a:r>
          </a:p>
          <a:p>
            <a:pPr marL="974652" lvl="1" indent="-609585"/>
            <a:endParaRPr lang="en-US" sz="1867" dirty="0"/>
          </a:p>
          <a:p>
            <a:pPr marL="365067" lvl="1" indent="0" algn="ctr">
              <a:buNone/>
            </a:pPr>
            <a:r>
              <a:rPr lang="en-US" sz="2400" b="1" dirty="0"/>
              <a:t>FOLLOW ASSIGNMENT INSTRUCTIONS</a:t>
            </a:r>
            <a:r>
              <a:rPr lang="en-US" sz="2400" b="1" dirty="0" smtClean="0"/>
              <a:t>! </a:t>
            </a:r>
          </a:p>
          <a:p>
            <a:pPr marL="365067" lvl="1" indent="0" algn="ctr">
              <a:buNone/>
            </a:pPr>
            <a:r>
              <a:rPr lang="en-US" sz="1900" b="1" dirty="0" smtClean="0"/>
              <a:t>*See Moodle ^</a:t>
            </a:r>
            <a:endParaRPr lang="en-US" sz="1900" b="1" dirty="0"/>
          </a:p>
        </p:txBody>
      </p:sp>
      <p:sp>
        <p:nvSpPr>
          <p:cNvPr id="3" name="Title 2"/>
          <p:cNvSpPr>
            <a:spLocks noGrp="1"/>
          </p:cNvSpPr>
          <p:nvPr>
            <p:ph type="title"/>
          </p:nvPr>
        </p:nvSpPr>
        <p:spPr>
          <a:xfrm>
            <a:off x="457200" y="165132"/>
            <a:ext cx="8229600" cy="1138061"/>
          </a:xfrm>
        </p:spPr>
        <p:txBody>
          <a:bodyPr>
            <a:normAutofit/>
          </a:bodyPr>
          <a:lstStyle/>
          <a:p>
            <a:pPr algn="ctr"/>
            <a:r>
              <a:rPr lang="en-US" dirty="0" smtClean="0"/>
              <a:t>CO-OP WORK TERM Action Plan</a:t>
            </a:r>
            <a:endParaRPr lang="en-US" dirty="0"/>
          </a:p>
        </p:txBody>
      </p:sp>
    </p:spTree>
    <p:extLst>
      <p:ext uri="{BB962C8B-B14F-4D97-AF65-F5344CB8AC3E}">
        <p14:creationId xmlns:p14="http://schemas.microsoft.com/office/powerpoint/2010/main" val="1336996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764704"/>
            <a:ext cx="8352928" cy="5256584"/>
          </a:xfrm>
        </p:spPr>
        <p:txBody>
          <a:bodyPr>
            <a:normAutofit fontScale="70000" lnSpcReduction="20000"/>
          </a:bodyPr>
          <a:lstStyle/>
          <a:p>
            <a:pPr marL="109728" indent="0" algn="ctr">
              <a:buNone/>
            </a:pPr>
            <a:r>
              <a:rPr lang="en-US" sz="6600" b="1" dirty="0" smtClean="0"/>
              <a:t>PROFESSIONAL</a:t>
            </a:r>
          </a:p>
          <a:p>
            <a:pPr marL="109728" indent="0" algn="ctr">
              <a:buNone/>
            </a:pPr>
            <a:r>
              <a:rPr lang="en-US" sz="5200" dirty="0" smtClean="0"/>
              <a:t>Online Presence</a:t>
            </a:r>
          </a:p>
          <a:p>
            <a:pPr marL="109728" indent="0" algn="ctr">
              <a:buNone/>
            </a:pPr>
            <a:endParaRPr lang="en-US" sz="5200" dirty="0" smtClean="0"/>
          </a:p>
          <a:p>
            <a:pPr marL="109728" indent="0" algn="ctr">
              <a:buNone/>
            </a:pPr>
            <a:r>
              <a:rPr lang="en-US" sz="6600" dirty="0" smtClean="0"/>
              <a:t>V.S</a:t>
            </a:r>
          </a:p>
          <a:p>
            <a:pPr marL="109728" indent="0" algn="ctr">
              <a:buNone/>
            </a:pPr>
            <a:endParaRPr lang="en-US" sz="6600" dirty="0" smtClean="0"/>
          </a:p>
          <a:p>
            <a:pPr marL="109728" indent="0" algn="ctr">
              <a:buNone/>
            </a:pPr>
            <a:r>
              <a:rPr lang="en-US" sz="6600" b="1" dirty="0" smtClean="0"/>
              <a:t>SOCIAL </a:t>
            </a:r>
          </a:p>
          <a:p>
            <a:pPr marL="109728" indent="0" algn="ctr">
              <a:buNone/>
            </a:pPr>
            <a:r>
              <a:rPr lang="en-US" sz="5200" dirty="0" smtClean="0"/>
              <a:t>Online Presence</a:t>
            </a:r>
          </a:p>
          <a:p>
            <a:pPr marL="109728" indent="0" algn="ctr">
              <a:buNone/>
            </a:pPr>
            <a:endParaRPr lang="en-US" sz="6600" dirty="0" smtClean="0"/>
          </a:p>
          <a:p>
            <a:pPr marL="109728" indent="0" algn="ctr">
              <a:buNone/>
            </a:pPr>
            <a:r>
              <a:rPr lang="en-US" sz="1600" dirty="0" smtClean="0"/>
              <a:t>** http</a:t>
            </a:r>
            <a:r>
              <a:rPr lang="en-US" sz="1600" dirty="0"/>
              <a:t>://www.forbes.com/sites/danschawbel/2011/02/21/5-reasons-why-your-online-presence-will-replace-your-resume-in-10-years/</a:t>
            </a:r>
          </a:p>
          <a:p>
            <a:pPr marL="109728" indent="0" algn="ctr">
              <a:buNone/>
            </a:pPr>
            <a:endParaRPr lang="en-US" sz="6600" dirty="0"/>
          </a:p>
        </p:txBody>
      </p:sp>
    </p:spTree>
    <p:extLst>
      <p:ext uri="{BB962C8B-B14F-4D97-AF65-F5344CB8AC3E}">
        <p14:creationId xmlns:p14="http://schemas.microsoft.com/office/powerpoint/2010/main" val="1275635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0"/>
            <a:ext cx="8229600" cy="4525963"/>
          </a:xfrm>
          <a:prstGeom prst="rect">
            <a:avLst/>
          </a:prstGeom>
        </p:spPr>
        <p:txBody>
          <a:bodyPr lIns="122146" tIns="61073" rIns="122146" bIns="61073"/>
          <a:lstStyle/>
          <a:p>
            <a:endParaRPr lang="en-CA"/>
          </a:p>
        </p:txBody>
      </p:sp>
      <p:sp>
        <p:nvSpPr>
          <p:cNvPr id="3" name="Slide Number Placeholder 2"/>
          <p:cNvSpPr>
            <a:spLocks noGrp="1"/>
          </p:cNvSpPr>
          <p:nvPr>
            <p:ph type="sldNum" sz="quarter" idx="12"/>
          </p:nvPr>
        </p:nvSpPr>
        <p:spPr>
          <a:xfrm>
            <a:off x="8647272" y="6407945"/>
            <a:ext cx="365760" cy="365124"/>
          </a:xfrm>
          <a:prstGeom prst="rect">
            <a:avLst/>
          </a:prstGeom>
        </p:spPr>
        <p:txBody>
          <a:bodyPr lIns="122146" tIns="61073" rIns="122146" bIns="61073"/>
          <a:lstStyle/>
          <a:p>
            <a:fld id="{9121A3A3-9484-4958-9C82-A3C7846C3683}" type="slidenum">
              <a:rPr lang="en-US" smtClean="0"/>
              <a:pPr/>
              <a:t>21</a:t>
            </a:fld>
            <a:endParaRPr lang="en-US"/>
          </a:p>
        </p:txBody>
      </p:sp>
      <p:sp>
        <p:nvSpPr>
          <p:cNvPr id="4" name="Title 3"/>
          <p:cNvSpPr>
            <a:spLocks noGrp="1"/>
          </p:cNvSpPr>
          <p:nvPr>
            <p:ph type="title"/>
          </p:nvPr>
        </p:nvSpPr>
        <p:spPr/>
        <p:txBody>
          <a:bodyPr/>
          <a:lstStyle/>
          <a:p>
            <a:endParaRPr lang="en-CA"/>
          </a:p>
        </p:txBody>
      </p:sp>
      <p:pic>
        <p:nvPicPr>
          <p:cNvPr id="5" name="Picture 4"/>
          <p:cNvPicPr/>
          <p:nvPr/>
        </p:nvPicPr>
        <p:blipFill>
          <a:blip r:embed="rId2" cstate="print"/>
          <a:srcRect l="11149" t="19115" r="13093" b="7424"/>
          <a:stretch>
            <a:fillRect/>
          </a:stretch>
        </p:blipFill>
        <p:spPr bwMode="auto">
          <a:xfrm>
            <a:off x="0" y="1"/>
            <a:ext cx="9144000" cy="6858000"/>
          </a:xfrm>
          <a:prstGeom prst="rect">
            <a:avLst/>
          </a:prstGeom>
          <a:noFill/>
          <a:ln w="9525">
            <a:noFill/>
            <a:miter lim="800000"/>
            <a:headEnd/>
            <a:tailEnd/>
          </a:ln>
        </p:spPr>
      </p:pic>
    </p:spTree>
    <p:extLst>
      <p:ext uri="{BB962C8B-B14F-4D97-AF65-F5344CB8AC3E}">
        <p14:creationId xmlns:p14="http://schemas.microsoft.com/office/powerpoint/2010/main" val="3069389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p:cNvPicPr>
          <p:nvPr/>
        </p:nvPicPr>
        <p:blipFill>
          <a:blip r:embed="rId2" cstate="print"/>
          <a:srcRect l="11146" t="21932" r="15387" b="6439"/>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234817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CA"/>
          </a:p>
        </p:txBody>
      </p:sp>
      <p:pic>
        <p:nvPicPr>
          <p:cNvPr id="4" name="Content Placeholder 4"/>
          <p:cNvPicPr>
            <a:picLocks/>
          </p:cNvPicPr>
          <p:nvPr/>
        </p:nvPicPr>
        <p:blipFill>
          <a:blip r:embed="rId2" cstate="print"/>
          <a:srcRect l="10998" t="18109" r="12792" b="6237"/>
          <a:stretch>
            <a:fillRect/>
          </a:stretch>
        </p:blipFill>
        <p:spPr bwMode="auto">
          <a:xfrm>
            <a:off x="0" y="0"/>
            <a:ext cx="9144000" cy="6857999"/>
          </a:xfrm>
          <a:prstGeom prst="rect">
            <a:avLst/>
          </a:prstGeom>
          <a:noFill/>
          <a:ln w="9525">
            <a:noFill/>
            <a:miter lim="800000"/>
            <a:headEnd/>
            <a:tailEnd/>
          </a:ln>
        </p:spPr>
      </p:pic>
    </p:spTree>
    <p:extLst>
      <p:ext uri="{BB962C8B-B14F-4D97-AF65-F5344CB8AC3E}">
        <p14:creationId xmlns:p14="http://schemas.microsoft.com/office/powerpoint/2010/main" val="2118808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075240" cy="4810539"/>
          </a:xfrm>
        </p:spPr>
        <p:txBody>
          <a:bodyPr>
            <a:normAutofit/>
          </a:bodyPr>
          <a:lstStyle/>
          <a:p>
            <a:pPr marL="109728" indent="0" algn="ctr">
              <a:buNone/>
            </a:pPr>
            <a:r>
              <a:rPr lang="en-US" sz="11500" dirty="0" smtClean="0"/>
              <a:t>Google </a:t>
            </a:r>
          </a:p>
          <a:p>
            <a:pPr marL="109728" indent="0" algn="ctr">
              <a:buNone/>
            </a:pPr>
            <a:r>
              <a:rPr lang="en-US" sz="11500" dirty="0" smtClean="0"/>
              <a:t>Yourself</a:t>
            </a:r>
            <a:endParaRPr lang="en-US" sz="11500" dirty="0"/>
          </a:p>
        </p:txBody>
      </p:sp>
      <p:sp>
        <p:nvSpPr>
          <p:cNvPr id="3" name="TextBox 2"/>
          <p:cNvSpPr txBox="1"/>
          <p:nvPr/>
        </p:nvSpPr>
        <p:spPr>
          <a:xfrm>
            <a:off x="1115616" y="5085184"/>
            <a:ext cx="7704856" cy="400110"/>
          </a:xfrm>
          <a:prstGeom prst="rect">
            <a:avLst/>
          </a:prstGeom>
          <a:noFill/>
        </p:spPr>
        <p:txBody>
          <a:bodyPr wrap="square" rtlCol="0">
            <a:spAutoFit/>
          </a:bodyPr>
          <a:lstStyle/>
          <a:p>
            <a:r>
              <a:rPr lang="en-CA" sz="2000" dirty="0" smtClean="0"/>
              <a:t>What comes up first? What pictures do you see? Articles?</a:t>
            </a:r>
            <a:endParaRPr lang="en-CA" sz="2000" dirty="0"/>
          </a:p>
        </p:txBody>
      </p:sp>
    </p:spTree>
    <p:extLst>
      <p:ext uri="{BB962C8B-B14F-4D97-AF65-F5344CB8AC3E}">
        <p14:creationId xmlns:p14="http://schemas.microsoft.com/office/powerpoint/2010/main" val="2815589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8352928" cy="4896544"/>
          </a:xfrm>
        </p:spPr>
        <p:txBody>
          <a:bodyPr>
            <a:noAutofit/>
          </a:bodyPr>
          <a:lstStyle/>
          <a:p>
            <a:pPr algn="ctr"/>
            <a:r>
              <a:rPr lang="en-CA" sz="2800" dirty="0" smtClean="0">
                <a:solidFill>
                  <a:schemeClr val="tx1"/>
                </a:solidFill>
              </a:rPr>
              <a:t>Employers </a:t>
            </a:r>
            <a:r>
              <a:rPr lang="en-CA" sz="2800" dirty="0" smtClean="0">
                <a:solidFill>
                  <a:srgbClr val="C00000"/>
                </a:solidFill>
              </a:rPr>
              <a:t>don’t</a:t>
            </a:r>
            <a:r>
              <a:rPr lang="en-CA" sz="2800" dirty="0" smtClean="0">
                <a:solidFill>
                  <a:schemeClr val="tx1"/>
                </a:solidFill>
              </a:rPr>
              <a:t> usually </a:t>
            </a:r>
            <a:r>
              <a:rPr lang="en-CA" sz="2800" dirty="0" smtClean="0">
                <a:solidFill>
                  <a:srgbClr val="C00000"/>
                </a:solidFill>
              </a:rPr>
              <a:t>search with the hopes of finding something negative</a:t>
            </a:r>
            <a:r>
              <a:rPr lang="en-CA" sz="2800" dirty="0" smtClean="0">
                <a:solidFill>
                  <a:schemeClr val="tx1"/>
                </a:solidFill>
              </a:rPr>
              <a:t> about you. </a:t>
            </a:r>
            <a:br>
              <a:rPr lang="en-CA" sz="2800" dirty="0" smtClean="0">
                <a:solidFill>
                  <a:schemeClr val="tx1"/>
                </a:solidFill>
              </a:rPr>
            </a:br>
            <a:r>
              <a:rPr lang="en-CA" sz="2800" dirty="0" smtClean="0">
                <a:solidFill>
                  <a:schemeClr val="tx1"/>
                </a:solidFill>
              </a:rPr>
              <a:t/>
            </a:r>
            <a:br>
              <a:rPr lang="en-CA" sz="2800" dirty="0" smtClean="0">
                <a:solidFill>
                  <a:schemeClr val="tx1"/>
                </a:solidFill>
              </a:rPr>
            </a:br>
            <a:r>
              <a:rPr lang="en-CA" sz="2800" dirty="0" smtClean="0">
                <a:solidFill>
                  <a:schemeClr val="tx1"/>
                </a:solidFill>
              </a:rPr>
              <a:t>The opposite is true- they’re looking to</a:t>
            </a:r>
            <a:r>
              <a:rPr lang="en-CA" sz="2800" b="1" dirty="0" smtClean="0">
                <a:solidFill>
                  <a:schemeClr val="tx1"/>
                </a:solidFill>
              </a:rPr>
              <a:t> confirm the information on your resume</a:t>
            </a:r>
            <a:r>
              <a:rPr lang="en-CA" sz="2800" dirty="0" smtClean="0">
                <a:solidFill>
                  <a:schemeClr val="tx1"/>
                </a:solidFill>
              </a:rPr>
              <a:t> and hoping to </a:t>
            </a:r>
            <a:r>
              <a:rPr lang="en-CA" sz="2800" b="1" dirty="0" smtClean="0">
                <a:solidFill>
                  <a:schemeClr val="tx1"/>
                </a:solidFill>
              </a:rPr>
              <a:t>find more proof that you’re a good candidate</a:t>
            </a:r>
            <a:r>
              <a:rPr lang="en-CA" sz="2800" dirty="0" smtClean="0">
                <a:solidFill>
                  <a:schemeClr val="tx1"/>
                </a:solidFill>
              </a:rPr>
              <a:t> who really can help their company. </a:t>
            </a:r>
            <a:br>
              <a:rPr lang="en-CA" sz="2800" dirty="0" smtClean="0">
                <a:solidFill>
                  <a:schemeClr val="tx1"/>
                </a:solidFill>
              </a:rPr>
            </a:br>
            <a:r>
              <a:rPr lang="en-CA" sz="2800" dirty="0" smtClean="0">
                <a:solidFill>
                  <a:schemeClr val="tx1"/>
                </a:solidFill>
              </a:rPr>
              <a:t/>
            </a:r>
            <a:br>
              <a:rPr lang="en-CA" sz="2800" dirty="0" smtClean="0">
                <a:solidFill>
                  <a:schemeClr val="tx1"/>
                </a:solidFill>
              </a:rPr>
            </a:br>
            <a:r>
              <a:rPr lang="en-CA" sz="2800" dirty="0" smtClean="0">
                <a:solidFill>
                  <a:schemeClr val="tx1"/>
                </a:solidFill>
              </a:rPr>
              <a:t>However, employers can’t predict how their search will end, </a:t>
            </a:r>
            <a:br>
              <a:rPr lang="en-CA" sz="2800" dirty="0" smtClean="0">
                <a:solidFill>
                  <a:schemeClr val="tx1"/>
                </a:solidFill>
              </a:rPr>
            </a:br>
            <a:r>
              <a:rPr lang="en-CA" sz="4000" b="1" dirty="0" smtClean="0">
                <a:solidFill>
                  <a:schemeClr val="tx1"/>
                </a:solidFill>
              </a:rPr>
              <a:t>only you can control this.</a:t>
            </a:r>
            <a:r>
              <a:rPr lang="en-CA" sz="2400" dirty="0"/>
              <a:t/>
            </a:r>
            <a:br>
              <a:rPr lang="en-CA" sz="2400" dirty="0"/>
            </a:br>
            <a:r>
              <a:rPr lang="en-CA" sz="2400" dirty="0"/>
              <a:t/>
            </a:r>
            <a:br>
              <a:rPr lang="en-CA" sz="2400" dirty="0"/>
            </a:br>
            <a:endParaRPr lang="en-CA" sz="2400" dirty="0"/>
          </a:p>
        </p:txBody>
      </p:sp>
    </p:spTree>
    <p:extLst>
      <p:ext uri="{BB962C8B-B14F-4D97-AF65-F5344CB8AC3E}">
        <p14:creationId xmlns:p14="http://schemas.microsoft.com/office/powerpoint/2010/main" val="4076026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344" y="1563890"/>
            <a:ext cx="8564151" cy="4385390"/>
          </a:xfrm>
        </p:spPr>
        <p:txBody>
          <a:bodyPr>
            <a:normAutofit fontScale="92500" lnSpcReduction="10000"/>
          </a:bodyPr>
          <a:lstStyle/>
          <a:p>
            <a:pPr marL="109728" indent="0">
              <a:buNone/>
            </a:pPr>
            <a:r>
              <a:rPr lang="en-US" sz="2400" b="1" dirty="0" smtClean="0"/>
              <a:t>How to manage your social media privacy settings:</a:t>
            </a:r>
            <a:endParaRPr lang="en-US" sz="2400" b="1" dirty="0"/>
          </a:p>
          <a:p>
            <a:pPr algn="ctr"/>
            <a:endParaRPr lang="en-US" sz="2400" b="1" dirty="0"/>
          </a:p>
          <a:p>
            <a:pPr marL="342900" indent="-342900">
              <a:buFont typeface="Arial" pitchFamily="34" charset="0"/>
              <a:buChar char="•"/>
            </a:pPr>
            <a:r>
              <a:rPr lang="en-US" sz="2000" dirty="0">
                <a:hlinkClick r:id="rId2"/>
              </a:rPr>
              <a:t>https://</a:t>
            </a:r>
            <a:r>
              <a:rPr lang="en-US" sz="2000" dirty="0" smtClean="0">
                <a:hlinkClick r:id="rId2"/>
              </a:rPr>
              <a:t>identity.utexas.edu/everyone/how-to-manage-your-social-media-privacy-settings</a:t>
            </a:r>
            <a:endParaRPr lang="en-US" sz="2000" dirty="0" smtClean="0"/>
          </a:p>
          <a:p>
            <a:pPr marL="342900" indent="-342900">
              <a:buFont typeface="Arial" pitchFamily="34" charset="0"/>
              <a:buChar char="•"/>
            </a:pPr>
            <a:endParaRPr lang="en-US" sz="2000" dirty="0" smtClean="0"/>
          </a:p>
          <a:p>
            <a:pPr marL="342900" indent="-342900"/>
            <a:r>
              <a:rPr lang="en-US" sz="2000" b="1" dirty="0"/>
              <a:t>Facebook</a:t>
            </a:r>
          </a:p>
          <a:p>
            <a:pPr marL="598932" lvl="1" indent="-342900"/>
            <a:r>
              <a:rPr lang="en-CA" sz="1600" dirty="0"/>
              <a:t>Pictures: watch what you post and what others post of you</a:t>
            </a:r>
          </a:p>
          <a:p>
            <a:pPr marL="598932" lvl="1" indent="-342900"/>
            <a:r>
              <a:rPr lang="en-US" sz="1600" dirty="0" smtClean="0"/>
              <a:t>Privatize </a:t>
            </a:r>
            <a:r>
              <a:rPr lang="en-US" sz="1600" dirty="0"/>
              <a:t>your account for only your </a:t>
            </a:r>
            <a:r>
              <a:rPr lang="en-US" sz="1600" dirty="0" smtClean="0"/>
              <a:t>friends/family </a:t>
            </a:r>
            <a:r>
              <a:rPr lang="en-US" sz="1600" dirty="0"/>
              <a:t>if you are not using this site for job search</a:t>
            </a:r>
          </a:p>
          <a:p>
            <a:pPr marL="0" indent="0">
              <a:buNone/>
            </a:pPr>
            <a:endParaRPr lang="en-US" sz="2000" dirty="0"/>
          </a:p>
          <a:p>
            <a:pPr marL="342900" indent="-342900"/>
            <a:r>
              <a:rPr lang="en-US" sz="2000" b="1" dirty="0"/>
              <a:t>Twitter – Professional Account </a:t>
            </a:r>
          </a:p>
          <a:p>
            <a:pPr marL="598932" lvl="1" indent="-342900"/>
            <a:r>
              <a:rPr lang="en-CA" sz="1600" dirty="0"/>
              <a:t>Start by following the companies and individuals (hiring managers and recruiters) that interest you, as well as some of their followers</a:t>
            </a:r>
            <a:endParaRPr lang="en-CA" sz="2000" dirty="0"/>
          </a:p>
          <a:p>
            <a:pPr marL="598932" lvl="1" indent="-342900"/>
            <a:r>
              <a:rPr lang="en-CA" sz="1600" dirty="0"/>
              <a:t>Next, get familiar with the content they are talking about. After all, reading will build your knowledge about the market and its players.</a:t>
            </a:r>
          </a:p>
          <a:p>
            <a:pPr marL="342900" indent="-342900">
              <a:buFont typeface="Arial" pitchFamily="34" charset="0"/>
              <a:buChar char="•"/>
            </a:pPr>
            <a:endParaRPr lang="en-US" sz="2000" dirty="0" smtClean="0"/>
          </a:p>
          <a:p>
            <a:endParaRPr lang="en-CA" sz="2400" dirty="0"/>
          </a:p>
        </p:txBody>
      </p:sp>
      <p:sp>
        <p:nvSpPr>
          <p:cNvPr id="4" name="Title 3"/>
          <p:cNvSpPr>
            <a:spLocks noGrp="1"/>
          </p:cNvSpPr>
          <p:nvPr>
            <p:ph type="title"/>
          </p:nvPr>
        </p:nvSpPr>
        <p:spPr/>
        <p:txBody>
          <a:bodyPr/>
          <a:lstStyle/>
          <a:p>
            <a:r>
              <a:rPr lang="en-US" dirty="0" smtClean="0"/>
              <a:t>Social Media Sites</a:t>
            </a:r>
            <a:endParaRPr lang="en-US" dirty="0"/>
          </a:p>
        </p:txBody>
      </p:sp>
    </p:spTree>
    <p:extLst>
      <p:ext uri="{BB962C8B-B14F-4D97-AF65-F5344CB8AC3E}">
        <p14:creationId xmlns:p14="http://schemas.microsoft.com/office/powerpoint/2010/main" val="3369231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8229600" cy="4525963"/>
          </a:xfrm>
        </p:spPr>
        <p:txBody>
          <a:bodyPr/>
          <a:lstStyle/>
          <a:p>
            <a:pPr marL="109728" indent="0">
              <a:buNone/>
            </a:pPr>
            <a:r>
              <a:rPr lang="en-US" dirty="0" smtClean="0"/>
              <a:t>The worlds largest professional network </a:t>
            </a:r>
          </a:p>
          <a:p>
            <a:pPr lvl="1"/>
            <a:r>
              <a:rPr lang="en-US" dirty="0" smtClean="0"/>
              <a:t>400 million people</a:t>
            </a:r>
          </a:p>
          <a:p>
            <a:pPr lvl="1"/>
            <a:r>
              <a:rPr lang="en-CA" altLang="en-US" sz="2200" dirty="0" smtClean="0"/>
              <a:t>7 </a:t>
            </a:r>
            <a:r>
              <a:rPr lang="en-CA" altLang="en-US" sz="2200" dirty="0"/>
              <a:t>million Canadian professionals on LinkedIn</a:t>
            </a:r>
          </a:p>
          <a:p>
            <a:pPr marL="109728" indent="0">
              <a:buNone/>
            </a:pPr>
            <a:endParaRPr lang="en-US" dirty="0" smtClean="0"/>
          </a:p>
          <a:p>
            <a:endParaRPr lang="en-US" dirty="0" smtClean="0"/>
          </a:p>
          <a:p>
            <a:pPr marL="109728" indent="0" algn="ctr">
              <a:buNone/>
            </a:pPr>
            <a:r>
              <a:rPr lang="en-US" dirty="0" smtClean="0">
                <a:hlinkClick r:id="rId2"/>
              </a:rPr>
              <a:t>https</a:t>
            </a:r>
            <a:r>
              <a:rPr lang="en-US" dirty="0">
                <a:hlinkClick r:id="rId2"/>
              </a:rPr>
              <a:t>://</a:t>
            </a:r>
            <a:r>
              <a:rPr lang="en-US" dirty="0" smtClean="0">
                <a:hlinkClick r:id="rId2"/>
              </a:rPr>
              <a:t>www.linkedin.com/static?key=what_is_linkedin</a:t>
            </a:r>
            <a:endParaRPr lang="en-US" dirty="0" smtClean="0"/>
          </a:p>
          <a:p>
            <a:pPr marL="109728" indent="0" algn="ctr">
              <a:buNone/>
            </a:pPr>
            <a:endParaRPr lang="en-US" dirty="0"/>
          </a:p>
        </p:txBody>
      </p:sp>
      <p:sp>
        <p:nvSpPr>
          <p:cNvPr id="3" name="Title 2"/>
          <p:cNvSpPr>
            <a:spLocks noGrp="1"/>
          </p:cNvSpPr>
          <p:nvPr>
            <p:ph type="title"/>
          </p:nvPr>
        </p:nvSpPr>
        <p:spPr>
          <a:xfrm>
            <a:off x="323528" y="338328"/>
            <a:ext cx="8229600" cy="1143000"/>
          </a:xfrm>
        </p:spPr>
        <p:txBody>
          <a:bodyPr>
            <a:normAutofit/>
          </a:bodyPr>
          <a:lstStyle/>
          <a:p>
            <a:r>
              <a:rPr lang="en-US" sz="4800" dirty="0" err="1" smtClean="0"/>
              <a:t>Linkedin</a:t>
            </a:r>
            <a:endParaRPr lang="en-US" sz="4800" dirty="0"/>
          </a:p>
        </p:txBody>
      </p:sp>
    </p:spTree>
    <p:extLst>
      <p:ext uri="{BB962C8B-B14F-4D97-AF65-F5344CB8AC3E}">
        <p14:creationId xmlns:p14="http://schemas.microsoft.com/office/powerpoint/2010/main" val="1832767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700808"/>
            <a:ext cx="8229600" cy="4525963"/>
          </a:xfrm>
        </p:spPr>
        <p:txBody>
          <a:bodyPr/>
          <a:lstStyle/>
          <a:p>
            <a:pPr marL="109728" indent="0">
              <a:buNone/>
            </a:pPr>
            <a:r>
              <a:rPr lang="en-CA" sz="2400" b="1" dirty="0"/>
              <a:t>How to Make a Great LinkedIn Profile - 6 LinkedIn Profile Tips</a:t>
            </a:r>
            <a:endParaRPr lang="en-CA" sz="2400" b="1" dirty="0" smtClean="0"/>
          </a:p>
          <a:p>
            <a:pPr lvl="1"/>
            <a:r>
              <a:rPr lang="en-CA" sz="2000" dirty="0">
                <a:hlinkClick r:id="rId2"/>
              </a:rPr>
              <a:t>https://</a:t>
            </a:r>
            <a:r>
              <a:rPr lang="en-CA" sz="2000" dirty="0" smtClean="0">
                <a:hlinkClick r:id="rId2"/>
              </a:rPr>
              <a:t>www.youtube.com/watch?v=27BTcka64wQ</a:t>
            </a:r>
            <a:endParaRPr lang="en-CA" sz="2000" dirty="0" smtClean="0"/>
          </a:p>
          <a:p>
            <a:endParaRPr lang="en-CA" dirty="0"/>
          </a:p>
          <a:p>
            <a:pPr marL="109728" indent="0">
              <a:buNone/>
            </a:pPr>
            <a:r>
              <a:rPr lang="en-CA" b="1" dirty="0"/>
              <a:t>Using LinkedIn to find a job: </a:t>
            </a:r>
            <a:r>
              <a:rPr lang="en-CA" b="1" dirty="0" smtClean="0"/>
              <a:t>top </a:t>
            </a:r>
            <a:r>
              <a:rPr lang="en-CA" b="1" dirty="0"/>
              <a:t>five tips</a:t>
            </a:r>
            <a:endParaRPr lang="en-CA" b="1" dirty="0" smtClean="0">
              <a:hlinkClick r:id="rId3"/>
            </a:endParaRPr>
          </a:p>
          <a:p>
            <a:pPr lvl="1"/>
            <a:r>
              <a:rPr lang="en-CA" dirty="0" smtClean="0">
                <a:hlinkClick r:id="rId3"/>
              </a:rPr>
              <a:t>https</a:t>
            </a:r>
            <a:r>
              <a:rPr lang="en-CA" dirty="0">
                <a:hlinkClick r:id="rId3"/>
              </a:rPr>
              <a:t>://</a:t>
            </a:r>
            <a:r>
              <a:rPr lang="en-CA" dirty="0" smtClean="0">
                <a:hlinkClick r:id="rId3"/>
              </a:rPr>
              <a:t>www.youtube.com/watch?v=mselUcO8KoI</a:t>
            </a:r>
            <a:endParaRPr lang="en-CA" dirty="0" smtClean="0"/>
          </a:p>
          <a:p>
            <a:pPr lvl="1"/>
            <a:endParaRPr lang="en-CA" dirty="0"/>
          </a:p>
          <a:p>
            <a:pPr marL="393192" lvl="1" indent="0">
              <a:buNone/>
            </a:pPr>
            <a:r>
              <a:rPr lang="en-CA" dirty="0" smtClean="0"/>
              <a:t>*</a:t>
            </a:r>
            <a:r>
              <a:rPr lang="en-CA" sz="2000" dirty="0" smtClean="0"/>
              <a:t>Many other YouTube videos can be found, including LinkedIn tutorials found on their website</a:t>
            </a:r>
          </a:p>
          <a:p>
            <a:pPr marL="109728" indent="0">
              <a:buNone/>
            </a:pPr>
            <a:endParaRPr lang="en-CA" dirty="0"/>
          </a:p>
        </p:txBody>
      </p:sp>
      <p:sp>
        <p:nvSpPr>
          <p:cNvPr id="3" name="Title 2"/>
          <p:cNvSpPr>
            <a:spLocks noGrp="1"/>
          </p:cNvSpPr>
          <p:nvPr>
            <p:ph type="title"/>
          </p:nvPr>
        </p:nvSpPr>
        <p:spPr/>
        <p:txBody>
          <a:bodyPr/>
          <a:lstStyle/>
          <a:p>
            <a:r>
              <a:rPr lang="en-CA" dirty="0" smtClean="0"/>
              <a:t>How to Build a LinkedIn Profile</a:t>
            </a:r>
            <a:endParaRPr lang="en-CA" dirty="0"/>
          </a:p>
        </p:txBody>
      </p:sp>
    </p:spTree>
    <p:extLst>
      <p:ext uri="{BB962C8B-B14F-4D97-AF65-F5344CB8AC3E}">
        <p14:creationId xmlns:p14="http://schemas.microsoft.com/office/powerpoint/2010/main" val="2767434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2257D9-0B4B-41C6-AD3E-7A7BBD14061D}" type="slidenum">
              <a:rPr lang="en-CA" altLang="en-US"/>
              <a:pPr/>
              <a:t>29</a:t>
            </a:fld>
            <a:endParaRPr lang="en-CA" altLang="en-US"/>
          </a:p>
        </p:txBody>
      </p:sp>
      <p:sp>
        <p:nvSpPr>
          <p:cNvPr id="270338" name="Rectangle 2"/>
          <p:cNvSpPr>
            <a:spLocks noGrp="1" noChangeArrowheads="1"/>
          </p:cNvSpPr>
          <p:nvPr>
            <p:ph type="title"/>
          </p:nvPr>
        </p:nvSpPr>
        <p:spPr>
          <a:xfrm>
            <a:off x="180323" y="168623"/>
            <a:ext cx="8784976" cy="1100138"/>
          </a:xfrm>
        </p:spPr>
        <p:txBody>
          <a:bodyPr>
            <a:noAutofit/>
          </a:bodyPr>
          <a:lstStyle/>
          <a:p>
            <a:pPr algn="ctr"/>
            <a:r>
              <a:rPr lang="en-CA" altLang="en-US" sz="3600" dirty="0"/>
              <a:t>Ways to Optimize your LinkedIn Profile</a:t>
            </a:r>
          </a:p>
        </p:txBody>
      </p:sp>
      <p:sp>
        <p:nvSpPr>
          <p:cNvPr id="270339" name="Rectangle 3"/>
          <p:cNvSpPr>
            <a:spLocks noGrp="1" noChangeArrowheads="1"/>
          </p:cNvSpPr>
          <p:nvPr>
            <p:ph type="body" idx="1"/>
          </p:nvPr>
        </p:nvSpPr>
        <p:spPr>
          <a:xfrm>
            <a:off x="458011" y="1268761"/>
            <a:ext cx="8229600" cy="4968552"/>
          </a:xfrm>
        </p:spPr>
        <p:txBody>
          <a:bodyPr>
            <a:normAutofit fontScale="92500"/>
          </a:bodyPr>
          <a:lstStyle/>
          <a:p>
            <a:pPr marL="109728" indent="0" algn="ctr">
              <a:lnSpc>
                <a:spcPct val="80000"/>
              </a:lnSpc>
              <a:buNone/>
            </a:pPr>
            <a:endParaRPr lang="en-CA" altLang="en-US" sz="2000" b="1" dirty="0"/>
          </a:p>
          <a:p>
            <a:pPr>
              <a:lnSpc>
                <a:spcPct val="80000"/>
              </a:lnSpc>
            </a:pPr>
            <a:r>
              <a:rPr lang="en-CA" altLang="en-US" sz="2400" b="1" dirty="0">
                <a:latin typeface="Arial Narrow" panose="020B0606020202030204" pitchFamily="34" charset="0"/>
              </a:rPr>
              <a:t>Professional photo </a:t>
            </a:r>
            <a:r>
              <a:rPr lang="en-CA" altLang="en-US" sz="2400" dirty="0" smtClean="0">
                <a:latin typeface="Arial Narrow" panose="020B0606020202030204" pitchFamily="34" charset="0"/>
              </a:rPr>
              <a:t>– ensure it is visible to public – </a:t>
            </a:r>
            <a:r>
              <a:rPr lang="en-CA" altLang="en-US" sz="2400" b="1" dirty="0" smtClean="0">
                <a:latin typeface="Arial Narrow" panose="020B0606020202030204" pitchFamily="34" charset="0"/>
              </a:rPr>
              <a:t>NO </a:t>
            </a:r>
            <a:r>
              <a:rPr lang="en-CA" altLang="en-US" sz="2400" b="1" dirty="0" err="1" smtClean="0">
                <a:latin typeface="Arial Narrow" panose="020B0606020202030204" pitchFamily="34" charset="0"/>
              </a:rPr>
              <a:t>selfies</a:t>
            </a:r>
            <a:endParaRPr lang="en-CA" altLang="en-US" sz="2400" b="1" dirty="0" smtClean="0">
              <a:latin typeface="Arial Narrow" panose="020B0606020202030204" pitchFamily="34" charset="0"/>
            </a:endParaRPr>
          </a:p>
          <a:p>
            <a:pPr marL="109728" indent="0">
              <a:lnSpc>
                <a:spcPct val="80000"/>
              </a:lnSpc>
              <a:buNone/>
            </a:pPr>
            <a:endParaRPr lang="en-CA" altLang="en-US" sz="2400" b="1" dirty="0">
              <a:latin typeface="Arial Narrow" panose="020B0606020202030204" pitchFamily="34" charset="0"/>
            </a:endParaRPr>
          </a:p>
          <a:p>
            <a:pPr>
              <a:lnSpc>
                <a:spcPct val="80000"/>
              </a:lnSpc>
            </a:pPr>
            <a:r>
              <a:rPr lang="en-CA" altLang="en-US" sz="2400" b="1" dirty="0" smtClean="0">
                <a:latin typeface="Arial Narrow" panose="020B0606020202030204" pitchFamily="34" charset="0"/>
              </a:rPr>
              <a:t>Headline </a:t>
            </a:r>
            <a:r>
              <a:rPr lang="en-CA" altLang="en-US" sz="2400" dirty="0" smtClean="0">
                <a:latin typeface="Arial Narrow" panose="020B0606020202030204" pitchFamily="34" charset="0"/>
              </a:rPr>
              <a:t>– MUST have – be unique or use job title</a:t>
            </a:r>
          </a:p>
          <a:p>
            <a:pPr marL="109728" indent="0">
              <a:lnSpc>
                <a:spcPct val="80000"/>
              </a:lnSpc>
              <a:buNone/>
            </a:pPr>
            <a:endParaRPr lang="en-CA" altLang="en-US" sz="2400" dirty="0">
              <a:latin typeface="Arial Narrow" panose="020B0606020202030204" pitchFamily="34" charset="0"/>
            </a:endParaRPr>
          </a:p>
          <a:p>
            <a:pPr>
              <a:lnSpc>
                <a:spcPct val="80000"/>
              </a:lnSpc>
            </a:pPr>
            <a:r>
              <a:rPr lang="en-CA" altLang="en-US" sz="2400" dirty="0">
                <a:latin typeface="Arial Narrow" panose="020B0606020202030204" pitchFamily="34" charset="0"/>
              </a:rPr>
              <a:t>Know your general audience but be careful not to target a specific </a:t>
            </a:r>
            <a:r>
              <a:rPr lang="en-CA" altLang="en-US" sz="2400" dirty="0" smtClean="0">
                <a:latin typeface="Arial Narrow" panose="020B0606020202030204" pitchFamily="34" charset="0"/>
              </a:rPr>
              <a:t>position</a:t>
            </a:r>
          </a:p>
          <a:p>
            <a:pPr marL="109728" indent="0">
              <a:lnSpc>
                <a:spcPct val="80000"/>
              </a:lnSpc>
              <a:buNone/>
            </a:pPr>
            <a:endParaRPr lang="en-CA" altLang="en-US" sz="2400" dirty="0">
              <a:latin typeface="Arial Narrow" panose="020B0606020202030204" pitchFamily="34" charset="0"/>
            </a:endParaRPr>
          </a:p>
          <a:p>
            <a:pPr>
              <a:lnSpc>
                <a:spcPct val="80000"/>
              </a:lnSpc>
            </a:pPr>
            <a:r>
              <a:rPr lang="en-CA" altLang="en-US" sz="2400" b="1" dirty="0">
                <a:latin typeface="Arial Narrow" panose="020B0606020202030204" pitchFamily="34" charset="0"/>
              </a:rPr>
              <a:t>Know your key words</a:t>
            </a:r>
            <a:r>
              <a:rPr lang="en-CA" altLang="en-US" sz="2400" dirty="0">
                <a:latin typeface="Arial Narrow" panose="020B0606020202030204" pitchFamily="34" charset="0"/>
              </a:rPr>
              <a:t>; what words would employers use for a search? </a:t>
            </a:r>
            <a:endParaRPr lang="en-CA" altLang="en-US" sz="2400" dirty="0" smtClean="0">
              <a:latin typeface="Arial Narrow" panose="020B0606020202030204" pitchFamily="34" charset="0"/>
            </a:endParaRPr>
          </a:p>
          <a:p>
            <a:pPr marL="109728" indent="0">
              <a:lnSpc>
                <a:spcPct val="80000"/>
              </a:lnSpc>
              <a:buNone/>
            </a:pPr>
            <a:endParaRPr lang="en-CA" altLang="en-US" sz="2400" dirty="0">
              <a:latin typeface="Arial Narrow" panose="020B0606020202030204" pitchFamily="34" charset="0"/>
            </a:endParaRPr>
          </a:p>
          <a:p>
            <a:pPr>
              <a:lnSpc>
                <a:spcPct val="80000"/>
              </a:lnSpc>
            </a:pPr>
            <a:r>
              <a:rPr lang="en-CA" altLang="en-US" sz="2400" dirty="0">
                <a:latin typeface="Arial Narrow" panose="020B0606020202030204" pitchFamily="34" charset="0"/>
              </a:rPr>
              <a:t>Distinguish </a:t>
            </a:r>
            <a:r>
              <a:rPr lang="en-CA" altLang="en-US" sz="2400" dirty="0" smtClean="0">
                <a:latin typeface="Arial Narrow" panose="020B0606020202030204" pitchFamily="34" charset="0"/>
              </a:rPr>
              <a:t>your profile </a:t>
            </a:r>
            <a:r>
              <a:rPr lang="en-CA" altLang="en-US" sz="2400" dirty="0">
                <a:latin typeface="Arial Narrow" panose="020B0606020202030204" pitchFamily="34" charset="0"/>
              </a:rPr>
              <a:t>from your résumé yet be </a:t>
            </a:r>
            <a:r>
              <a:rPr lang="en-CA" altLang="en-US" sz="2400" dirty="0" smtClean="0">
                <a:latin typeface="Arial Narrow" panose="020B0606020202030204" pitchFamily="34" charset="0"/>
              </a:rPr>
              <a:t>consistent</a:t>
            </a:r>
          </a:p>
          <a:p>
            <a:pPr marL="109728" indent="0">
              <a:lnSpc>
                <a:spcPct val="80000"/>
              </a:lnSpc>
              <a:buNone/>
            </a:pPr>
            <a:endParaRPr lang="en-CA" altLang="en-US" sz="2400" dirty="0">
              <a:latin typeface="Arial Narrow" panose="020B0606020202030204" pitchFamily="34" charset="0"/>
            </a:endParaRPr>
          </a:p>
          <a:p>
            <a:pPr>
              <a:lnSpc>
                <a:spcPct val="80000"/>
              </a:lnSpc>
            </a:pPr>
            <a:r>
              <a:rPr lang="en-CA" altLang="en-US" sz="2400" b="1" dirty="0">
                <a:latin typeface="Arial Narrow" panose="020B0606020202030204" pitchFamily="34" charset="0"/>
              </a:rPr>
              <a:t>Don’t exaggerate </a:t>
            </a:r>
            <a:r>
              <a:rPr lang="en-CA" altLang="en-US" sz="2400" dirty="0">
                <a:latin typeface="Arial Narrow" panose="020B0606020202030204" pitchFamily="34" charset="0"/>
              </a:rPr>
              <a:t>– do </a:t>
            </a:r>
            <a:r>
              <a:rPr lang="en-CA" altLang="en-US" sz="2400" dirty="0" smtClean="0">
                <a:latin typeface="Arial Narrow" panose="020B0606020202030204" pitchFamily="34" charset="0"/>
              </a:rPr>
              <a:t>substantiate </a:t>
            </a:r>
            <a:r>
              <a:rPr lang="en-CA" altLang="en-US" sz="2400" b="1" dirty="0" smtClean="0">
                <a:latin typeface="Arial Narrow" panose="020B0606020202030204" pitchFamily="34" charset="0"/>
              </a:rPr>
              <a:t>(prove it!)</a:t>
            </a:r>
          </a:p>
          <a:p>
            <a:pPr marL="109728" indent="0">
              <a:lnSpc>
                <a:spcPct val="80000"/>
              </a:lnSpc>
              <a:buNone/>
            </a:pPr>
            <a:endParaRPr lang="en-CA" altLang="en-US" sz="2400" b="1" dirty="0">
              <a:latin typeface="Arial Narrow" panose="020B0606020202030204" pitchFamily="34" charset="0"/>
            </a:endParaRPr>
          </a:p>
          <a:p>
            <a:pPr>
              <a:lnSpc>
                <a:spcPct val="80000"/>
              </a:lnSpc>
            </a:pPr>
            <a:r>
              <a:rPr lang="en-CA" altLang="en-US" sz="2400" dirty="0">
                <a:latin typeface="Arial Narrow" panose="020B0606020202030204" pitchFamily="34" charset="0"/>
              </a:rPr>
              <a:t>Keep your profile </a:t>
            </a:r>
            <a:r>
              <a:rPr lang="en-CA" altLang="en-US" sz="2400" dirty="0" smtClean="0">
                <a:latin typeface="Arial Narrow" panose="020B0606020202030204" pitchFamily="34" charset="0"/>
              </a:rPr>
              <a:t>up-to-date</a:t>
            </a:r>
            <a:endParaRPr lang="en-CA" altLang="en-US" sz="2400" dirty="0">
              <a:latin typeface="Arial Narrow" panose="020B0606020202030204" pitchFamily="34" charset="0"/>
            </a:endParaRPr>
          </a:p>
          <a:p>
            <a:pPr algn="ctr">
              <a:lnSpc>
                <a:spcPct val="80000"/>
              </a:lnSpc>
              <a:buFont typeface="Wingdings" panose="05000000000000000000" pitchFamily="2" charset="2"/>
              <a:buNone/>
            </a:pPr>
            <a:r>
              <a:rPr lang="en-CA" altLang="en-US" sz="2000" dirty="0"/>
              <a:t>	</a:t>
            </a:r>
            <a:endParaRPr lang="en-CA" altLang="en-US" sz="2400" i="1" dirty="0"/>
          </a:p>
          <a:p>
            <a:pPr>
              <a:lnSpc>
                <a:spcPct val="80000"/>
              </a:lnSpc>
              <a:buFont typeface="Wingdings" panose="05000000000000000000" pitchFamily="2" charset="2"/>
              <a:buNone/>
            </a:pPr>
            <a:endParaRPr lang="en-CA" altLang="en-US" sz="2000" dirty="0"/>
          </a:p>
          <a:p>
            <a:pPr>
              <a:lnSpc>
                <a:spcPct val="80000"/>
              </a:lnSpc>
            </a:pPr>
            <a:endParaRPr lang="en-CA" altLang="en-US" sz="2000" dirty="0"/>
          </a:p>
        </p:txBody>
      </p:sp>
    </p:spTree>
    <p:extLst>
      <p:ext uri="{BB962C8B-B14F-4D97-AF65-F5344CB8AC3E}">
        <p14:creationId xmlns:p14="http://schemas.microsoft.com/office/powerpoint/2010/main" val="392460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00808"/>
            <a:ext cx="8229600" cy="4525963"/>
          </a:xfrm>
        </p:spPr>
        <p:txBody>
          <a:bodyPr/>
          <a:lstStyle/>
          <a:p>
            <a:pPr marL="109728" indent="0">
              <a:buNone/>
            </a:pPr>
            <a:r>
              <a:rPr lang="en-CA" sz="3200" b="1" dirty="0" smtClean="0">
                <a:latin typeface="Arial Narrow" panose="020B0606020202030204" pitchFamily="34" charset="0"/>
              </a:rPr>
              <a:t>In </a:t>
            </a:r>
            <a:r>
              <a:rPr lang="en-CA" sz="3200" b="1" dirty="0" smtClean="0">
                <a:latin typeface="Arial Narrow" panose="020B0606020202030204" pitchFamily="34" charset="0"/>
              </a:rPr>
              <a:t>Groups</a:t>
            </a:r>
            <a:r>
              <a:rPr lang="en-CA" sz="3200" b="1" dirty="0" smtClean="0">
                <a:latin typeface="Arial Narrow" panose="020B0606020202030204" pitchFamily="34" charset="0"/>
              </a:rPr>
              <a:t>:</a:t>
            </a:r>
          </a:p>
          <a:p>
            <a:pPr marL="109728" indent="0">
              <a:buNone/>
            </a:pPr>
            <a:endParaRPr lang="en-CA" sz="3200" dirty="0" smtClean="0">
              <a:latin typeface="Arial Narrow" panose="020B0606020202030204" pitchFamily="34" charset="0"/>
            </a:endParaRPr>
          </a:p>
          <a:p>
            <a:pPr marL="109728" indent="0">
              <a:buNone/>
            </a:pPr>
            <a:r>
              <a:rPr lang="en-CA" sz="3200" dirty="0" smtClean="0">
                <a:latin typeface="Arial Narrow" panose="020B0606020202030204" pitchFamily="34" charset="0"/>
              </a:rPr>
              <a:t>Make the following </a:t>
            </a:r>
            <a:r>
              <a:rPr lang="en-CA" sz="3200" dirty="0">
                <a:latin typeface="Arial Narrow" panose="020B0606020202030204" pitchFamily="34" charset="0"/>
              </a:rPr>
              <a:t>into a S.M.A.R.T Goal and create a S.M.A.R.T </a:t>
            </a:r>
            <a:r>
              <a:rPr lang="en-CA" sz="3200" dirty="0" smtClean="0">
                <a:latin typeface="Arial Narrow" panose="020B0606020202030204" pitchFamily="34" charset="0"/>
              </a:rPr>
              <a:t>objective: </a:t>
            </a:r>
            <a:endParaRPr lang="en-CA" sz="3200" dirty="0">
              <a:latin typeface="Arial Narrow" panose="020B0606020202030204" pitchFamily="34" charset="0"/>
            </a:endParaRPr>
          </a:p>
          <a:p>
            <a:pPr marL="109728" indent="0">
              <a:buNone/>
            </a:pPr>
            <a:endParaRPr lang="en-CA" sz="3200" dirty="0" smtClean="0">
              <a:latin typeface="Arial Narrow" panose="020B0606020202030204" pitchFamily="34" charset="0"/>
            </a:endParaRPr>
          </a:p>
          <a:p>
            <a:pPr marL="109728" indent="0">
              <a:buNone/>
            </a:pPr>
            <a:r>
              <a:rPr lang="en-CA" sz="4400" dirty="0" smtClean="0">
                <a:solidFill>
                  <a:srgbClr val="FF0000"/>
                </a:solidFill>
                <a:latin typeface="Arial Narrow" panose="020B0606020202030204" pitchFamily="34" charset="0"/>
              </a:rPr>
              <a:t>Saving money </a:t>
            </a:r>
            <a:endParaRPr lang="en-CA" sz="4400" dirty="0">
              <a:solidFill>
                <a:srgbClr val="FF0000"/>
              </a:solidFill>
              <a:latin typeface="Arial Narrow" panose="020B0606020202030204" pitchFamily="34" charset="0"/>
            </a:endParaRPr>
          </a:p>
          <a:p>
            <a:pPr marL="109728" indent="0">
              <a:buNone/>
            </a:pPr>
            <a:endParaRPr lang="en-CA" dirty="0">
              <a:solidFill>
                <a:srgbClr val="FF0000"/>
              </a:solidFill>
            </a:endParaRPr>
          </a:p>
          <a:p>
            <a:pPr marL="109728" indent="0">
              <a:buNone/>
            </a:pPr>
            <a:endParaRPr lang="en-CA" dirty="0" smtClean="0"/>
          </a:p>
        </p:txBody>
      </p:sp>
      <p:sp>
        <p:nvSpPr>
          <p:cNvPr id="3" name="Title 2"/>
          <p:cNvSpPr>
            <a:spLocks noGrp="1"/>
          </p:cNvSpPr>
          <p:nvPr>
            <p:ph type="title"/>
          </p:nvPr>
        </p:nvSpPr>
        <p:spPr/>
        <p:txBody>
          <a:bodyPr/>
          <a:lstStyle/>
          <a:p>
            <a:r>
              <a:rPr lang="en-CA" dirty="0" smtClean="0"/>
              <a:t>Option 1: In – Class Activities </a:t>
            </a:r>
            <a:endParaRPr lang="en-CA" dirty="0"/>
          </a:p>
        </p:txBody>
      </p:sp>
    </p:spTree>
    <p:extLst>
      <p:ext uri="{BB962C8B-B14F-4D97-AF65-F5344CB8AC3E}">
        <p14:creationId xmlns:p14="http://schemas.microsoft.com/office/powerpoint/2010/main" val="64358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245A4AD-C52F-457B-925E-301E5D8DA948}" type="slidenum">
              <a:rPr lang="en-CA" altLang="en-US"/>
              <a:pPr/>
              <a:t>30</a:t>
            </a:fld>
            <a:endParaRPr lang="en-CA" altLang="en-US"/>
          </a:p>
        </p:txBody>
      </p:sp>
      <p:sp>
        <p:nvSpPr>
          <p:cNvPr id="438274" name="Rectangle 2"/>
          <p:cNvSpPr>
            <a:spLocks noGrp="1" noChangeArrowheads="1"/>
          </p:cNvSpPr>
          <p:nvPr>
            <p:ph type="title"/>
          </p:nvPr>
        </p:nvSpPr>
        <p:spPr/>
        <p:txBody>
          <a:bodyPr/>
          <a:lstStyle/>
          <a:p>
            <a:r>
              <a:rPr lang="en-CA" altLang="en-US" dirty="0"/>
              <a:t>Profile at 100% complete</a:t>
            </a:r>
          </a:p>
        </p:txBody>
      </p:sp>
      <p:sp>
        <p:nvSpPr>
          <p:cNvPr id="438275" name="Rectangle 3"/>
          <p:cNvSpPr>
            <a:spLocks noGrp="1" noChangeArrowheads="1"/>
          </p:cNvSpPr>
          <p:nvPr>
            <p:ph type="body" idx="1"/>
          </p:nvPr>
        </p:nvSpPr>
        <p:spPr>
          <a:xfrm>
            <a:off x="457200" y="1335088"/>
            <a:ext cx="8229600" cy="5072856"/>
          </a:xfrm>
        </p:spPr>
        <p:txBody>
          <a:bodyPr>
            <a:normAutofit/>
          </a:bodyPr>
          <a:lstStyle/>
          <a:p>
            <a:pPr>
              <a:buFont typeface="Wingdings" panose="05000000000000000000" pitchFamily="2" charset="2"/>
              <a:buNone/>
            </a:pPr>
            <a:r>
              <a:rPr lang="en-CA" altLang="en-US" sz="2400" b="1" dirty="0"/>
              <a:t>Be sure to include the following:</a:t>
            </a:r>
          </a:p>
          <a:p>
            <a:pPr lvl="1"/>
            <a:r>
              <a:rPr lang="en-CA" altLang="en-US" sz="2000" dirty="0"/>
              <a:t>Your industry and location</a:t>
            </a:r>
          </a:p>
          <a:p>
            <a:pPr lvl="1"/>
            <a:r>
              <a:rPr lang="en-CA" altLang="en-US" sz="2000" dirty="0"/>
              <a:t>Your current position, including a description</a:t>
            </a:r>
          </a:p>
          <a:p>
            <a:pPr lvl="1"/>
            <a:r>
              <a:rPr lang="en-CA" altLang="en-US" sz="2000" dirty="0"/>
              <a:t>Two previous </a:t>
            </a:r>
            <a:r>
              <a:rPr lang="en-CA" altLang="en-US" sz="2000" dirty="0" smtClean="0"/>
              <a:t>positions (with descriptions!)</a:t>
            </a:r>
            <a:endParaRPr lang="en-CA" altLang="en-US" sz="2000" dirty="0"/>
          </a:p>
          <a:p>
            <a:pPr lvl="1"/>
            <a:r>
              <a:rPr lang="en-CA" altLang="en-US" sz="2000" dirty="0" smtClean="0"/>
              <a:t>Education (all post-secondary education)</a:t>
            </a:r>
            <a:endParaRPr lang="en-CA" altLang="en-US" sz="2000" dirty="0"/>
          </a:p>
          <a:p>
            <a:pPr lvl="1"/>
            <a:r>
              <a:rPr lang="en-CA" altLang="en-US" sz="2000" dirty="0"/>
              <a:t>Skills (minimum of 3)</a:t>
            </a:r>
          </a:p>
          <a:p>
            <a:pPr lvl="1"/>
            <a:r>
              <a:rPr lang="en-CA" altLang="en-US" sz="2000" dirty="0" smtClean="0"/>
              <a:t>Try to reach a minimum </a:t>
            </a:r>
            <a:r>
              <a:rPr lang="en-CA" altLang="en-US" sz="2000" dirty="0"/>
              <a:t>of 50 </a:t>
            </a:r>
            <a:r>
              <a:rPr lang="en-CA" altLang="en-US" sz="2000" dirty="0" smtClean="0"/>
              <a:t>connections</a:t>
            </a:r>
          </a:p>
          <a:p>
            <a:pPr lvl="1"/>
            <a:endParaRPr lang="en-CA" altLang="en-US" sz="2000" dirty="0"/>
          </a:p>
          <a:p>
            <a:pPr lvl="1"/>
            <a:r>
              <a:rPr lang="en-CA" altLang="en-US" sz="2000" dirty="0" smtClean="0"/>
              <a:t>Have two pieces of information for every section on LinkedIn. Example: Interests, Groups, Projects, Experience.</a:t>
            </a:r>
            <a:endParaRPr lang="en-CA" altLang="en-US" sz="2000" dirty="0"/>
          </a:p>
          <a:p>
            <a:pPr marL="109728" indent="0">
              <a:buNone/>
            </a:pPr>
            <a:endParaRPr lang="en-CA" altLang="en-US" sz="2000" dirty="0" smtClean="0">
              <a:hlinkClick r:id=""/>
            </a:endParaRPr>
          </a:p>
          <a:p>
            <a:pPr marL="109728" indent="0">
              <a:buNone/>
            </a:pPr>
            <a:r>
              <a:rPr lang="en-CA" altLang="en-US" sz="2000" dirty="0" smtClean="0">
                <a:hlinkClick r:id=""/>
              </a:rPr>
              <a:t>https</a:t>
            </a:r>
            <a:r>
              <a:rPr lang="en-CA" altLang="en-US" sz="2000" dirty="0">
                <a:hlinkClick r:id="rId3"/>
              </a:rPr>
              <a:t>://www.linkedin.com/pulse/10-tips-students-new-grads-linkedin-omar-garriott</a:t>
            </a:r>
            <a:r>
              <a:rPr lang="en-CA" altLang="en-US" sz="2400" dirty="0"/>
              <a:t> </a:t>
            </a:r>
          </a:p>
        </p:txBody>
      </p:sp>
    </p:spTree>
    <p:extLst>
      <p:ext uri="{BB962C8B-B14F-4D97-AF65-F5344CB8AC3E}">
        <p14:creationId xmlns:p14="http://schemas.microsoft.com/office/powerpoint/2010/main" val="3221331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1466" y="1376590"/>
            <a:ext cx="8229600" cy="4525963"/>
          </a:xfrm>
        </p:spPr>
        <p:txBody>
          <a:bodyPr/>
          <a:lstStyle/>
          <a:p>
            <a:pPr marL="109728" indent="0">
              <a:buNone/>
            </a:pPr>
            <a:r>
              <a:rPr lang="en-CA" dirty="0"/>
              <a:t>These are </a:t>
            </a:r>
            <a:r>
              <a:rPr lang="en-CA" dirty="0" smtClean="0"/>
              <a:t>two articles </a:t>
            </a:r>
            <a:r>
              <a:rPr lang="en-CA" dirty="0"/>
              <a:t>on how to reach out via </a:t>
            </a:r>
            <a:r>
              <a:rPr lang="en-CA" dirty="0" smtClean="0"/>
              <a:t>LinkedIn: remember, it isn’t about asking for a co-op; Networking is about building a relationship:</a:t>
            </a:r>
          </a:p>
          <a:p>
            <a:pPr marL="109728" indent="0">
              <a:buNone/>
            </a:pPr>
            <a:endParaRPr lang="en-CA" dirty="0" smtClean="0"/>
          </a:p>
          <a:p>
            <a:r>
              <a:rPr lang="en-CA" sz="2000" u="sng" dirty="0" smtClean="0">
                <a:hlinkClick r:id="rId2"/>
              </a:rPr>
              <a:t>https</a:t>
            </a:r>
            <a:r>
              <a:rPr lang="en-CA" sz="2000" u="sng" dirty="0">
                <a:hlinkClick r:id="rId2"/>
              </a:rPr>
              <a:t>://www.linkedin.com/pulse/took-four-sentences-land-my-dream-internship-linkedin-andrea-lowitz</a:t>
            </a:r>
            <a:r>
              <a:rPr lang="en-CA" sz="2000" u="sng" dirty="0" smtClean="0">
                <a:hlinkClick r:id="rId2"/>
              </a:rPr>
              <a:t>/</a:t>
            </a:r>
            <a:endParaRPr lang="en-CA" sz="2000" u="sng" dirty="0" smtClean="0"/>
          </a:p>
          <a:p>
            <a:pPr marL="109728" indent="0">
              <a:buNone/>
            </a:pPr>
            <a:endParaRPr lang="en-CA" sz="2000" dirty="0"/>
          </a:p>
          <a:p>
            <a:pPr lvl="0"/>
            <a:r>
              <a:rPr lang="en-CA" sz="2000" u="sng" dirty="0">
                <a:hlinkClick r:id="rId3"/>
              </a:rPr>
              <a:t>https://www.themuse.com/advice/how-a-simple-linkedin-message-that-took-2-minutes-to-write-landed-me-my-dream-job</a:t>
            </a:r>
            <a:endParaRPr lang="en-CA" sz="2000" dirty="0"/>
          </a:p>
          <a:p>
            <a:endParaRPr lang="en-CA" dirty="0"/>
          </a:p>
        </p:txBody>
      </p:sp>
      <p:sp>
        <p:nvSpPr>
          <p:cNvPr id="3" name="Title 2"/>
          <p:cNvSpPr>
            <a:spLocks noGrp="1"/>
          </p:cNvSpPr>
          <p:nvPr>
            <p:ph type="title"/>
          </p:nvPr>
        </p:nvSpPr>
        <p:spPr/>
        <p:txBody>
          <a:bodyPr>
            <a:normAutofit fontScale="90000"/>
          </a:bodyPr>
          <a:lstStyle/>
          <a:p>
            <a:r>
              <a:rPr lang="en-CA" dirty="0" smtClean="0"/>
              <a:t>How To Use LinkedIn To Network</a:t>
            </a:r>
            <a:endParaRPr lang="en-CA" dirty="0"/>
          </a:p>
        </p:txBody>
      </p:sp>
    </p:spTree>
    <p:extLst>
      <p:ext uri="{BB962C8B-B14F-4D97-AF65-F5344CB8AC3E}">
        <p14:creationId xmlns:p14="http://schemas.microsoft.com/office/powerpoint/2010/main" val="2619063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3DC1A821-9F6F-4110-AD76-4E9CC1836E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413" b="17036"/>
          <a:stretch/>
        </p:blipFill>
        <p:spPr>
          <a:xfrm>
            <a:off x="1403648" y="980728"/>
            <a:ext cx="5328592" cy="5486400"/>
          </a:xfrm>
        </p:spPr>
      </p:pic>
      <p:sp>
        <p:nvSpPr>
          <p:cNvPr id="2" name="TextBox 1"/>
          <p:cNvSpPr txBox="1"/>
          <p:nvPr/>
        </p:nvSpPr>
        <p:spPr>
          <a:xfrm>
            <a:off x="683568" y="260648"/>
            <a:ext cx="7128792" cy="523220"/>
          </a:xfrm>
          <a:prstGeom prst="rect">
            <a:avLst/>
          </a:prstGeom>
          <a:noFill/>
        </p:spPr>
        <p:txBody>
          <a:bodyPr wrap="square" rtlCol="0">
            <a:spAutoFit/>
          </a:bodyPr>
          <a:lstStyle/>
          <a:p>
            <a:r>
              <a:rPr lang="en-CA" sz="2800" b="1" dirty="0" smtClean="0"/>
              <a:t>Poor Example: LinkedIn Message</a:t>
            </a:r>
            <a:endParaRPr lang="en-CA" sz="2800" b="1" dirty="0"/>
          </a:p>
        </p:txBody>
      </p:sp>
    </p:spTree>
    <p:extLst>
      <p:ext uri="{BB962C8B-B14F-4D97-AF65-F5344CB8AC3E}">
        <p14:creationId xmlns:p14="http://schemas.microsoft.com/office/powerpoint/2010/main" val="400107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7394911E-F620-405A-A480-590C7A2A4C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2" t="29148" r="-642" b="20046"/>
          <a:stretch/>
        </p:blipFill>
        <p:spPr>
          <a:xfrm>
            <a:off x="1475656" y="709697"/>
            <a:ext cx="6451168" cy="6035040"/>
          </a:xfrm>
        </p:spPr>
      </p:pic>
      <p:sp>
        <p:nvSpPr>
          <p:cNvPr id="3" name="TextBox 2"/>
          <p:cNvSpPr txBox="1"/>
          <p:nvPr/>
        </p:nvSpPr>
        <p:spPr>
          <a:xfrm>
            <a:off x="611560" y="188640"/>
            <a:ext cx="7128792" cy="523220"/>
          </a:xfrm>
          <a:prstGeom prst="rect">
            <a:avLst/>
          </a:prstGeom>
          <a:noFill/>
        </p:spPr>
        <p:txBody>
          <a:bodyPr wrap="square" rtlCol="0">
            <a:spAutoFit/>
          </a:bodyPr>
          <a:lstStyle/>
          <a:p>
            <a:r>
              <a:rPr lang="en-CA" sz="2800" b="1" dirty="0" smtClean="0"/>
              <a:t>Poor Example 2: LinkedIn Message</a:t>
            </a:r>
            <a:endParaRPr lang="en-CA" sz="2800" b="1" dirty="0"/>
          </a:p>
        </p:txBody>
      </p:sp>
    </p:spTree>
    <p:extLst>
      <p:ext uri="{BB962C8B-B14F-4D97-AF65-F5344CB8AC3E}">
        <p14:creationId xmlns:p14="http://schemas.microsoft.com/office/powerpoint/2010/main" val="3019056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28800"/>
            <a:ext cx="8229600" cy="4525963"/>
          </a:xfrm>
        </p:spPr>
        <p:txBody>
          <a:bodyPr>
            <a:normAutofit fontScale="92500" lnSpcReduction="10000"/>
          </a:bodyPr>
          <a:lstStyle/>
          <a:p>
            <a:pPr marL="109728" indent="0">
              <a:buNone/>
            </a:pPr>
            <a:r>
              <a:rPr lang="en-CA" sz="2000" dirty="0" smtClean="0"/>
              <a:t>Hi Sheena,</a:t>
            </a:r>
          </a:p>
          <a:p>
            <a:pPr marL="109728" indent="0">
              <a:buNone/>
            </a:pPr>
            <a:endParaRPr lang="en-CA" sz="2000" dirty="0" smtClean="0"/>
          </a:p>
          <a:p>
            <a:pPr marL="109728" indent="0">
              <a:buNone/>
            </a:pPr>
            <a:r>
              <a:rPr lang="en-CA" sz="2000" dirty="0" smtClean="0"/>
              <a:t>For the last few months I have been following Lambton College and all of the great initiatives the school has been taking to engage the community. </a:t>
            </a:r>
          </a:p>
          <a:p>
            <a:pPr marL="109728" indent="0">
              <a:buNone/>
            </a:pPr>
            <a:endParaRPr lang="en-CA" sz="2000" dirty="0"/>
          </a:p>
          <a:p>
            <a:pPr marL="109728" indent="0">
              <a:buNone/>
            </a:pPr>
            <a:r>
              <a:rPr lang="en-CA" sz="2000" dirty="0" smtClean="0"/>
              <a:t>I thought it would be a good opportunity to connect with you and gain more insight. I know this is a busy time of year, but if you have 15 minutes to spare, I would love to set up a call or meet for a coffee. </a:t>
            </a:r>
          </a:p>
          <a:p>
            <a:pPr marL="109728" indent="0">
              <a:buNone/>
            </a:pPr>
            <a:endParaRPr lang="en-CA" sz="2000" dirty="0"/>
          </a:p>
          <a:p>
            <a:pPr marL="109728" indent="0">
              <a:buNone/>
            </a:pPr>
            <a:r>
              <a:rPr lang="en-CA" sz="2000" dirty="0" smtClean="0"/>
              <a:t>Looking forward to potentially connecting!</a:t>
            </a:r>
          </a:p>
          <a:p>
            <a:pPr marL="109728" indent="0">
              <a:buNone/>
            </a:pPr>
            <a:endParaRPr lang="en-CA" sz="2000" dirty="0"/>
          </a:p>
          <a:p>
            <a:pPr marL="109728" indent="0">
              <a:buNone/>
            </a:pPr>
            <a:r>
              <a:rPr lang="en-CA" sz="2000" dirty="0" smtClean="0"/>
              <a:t>Thank you,</a:t>
            </a:r>
          </a:p>
          <a:p>
            <a:pPr marL="109728" indent="0">
              <a:buNone/>
            </a:pPr>
            <a:r>
              <a:rPr lang="en-CA" sz="2000" dirty="0" smtClean="0"/>
              <a:t>Alexandra Richardson </a:t>
            </a:r>
          </a:p>
        </p:txBody>
      </p:sp>
      <p:sp>
        <p:nvSpPr>
          <p:cNvPr id="3" name="Title 2"/>
          <p:cNvSpPr>
            <a:spLocks noGrp="1"/>
          </p:cNvSpPr>
          <p:nvPr>
            <p:ph type="title"/>
          </p:nvPr>
        </p:nvSpPr>
        <p:spPr/>
        <p:txBody>
          <a:bodyPr>
            <a:normAutofit fontScale="90000"/>
          </a:bodyPr>
          <a:lstStyle/>
          <a:p>
            <a:r>
              <a:rPr lang="en-CA" dirty="0" smtClean="0"/>
              <a:t>Good Example: LinkedIn Message for Informational Interview</a:t>
            </a:r>
            <a:endParaRPr lang="en-CA" dirty="0"/>
          </a:p>
        </p:txBody>
      </p:sp>
    </p:spTree>
    <p:extLst>
      <p:ext uri="{BB962C8B-B14F-4D97-AF65-F5344CB8AC3E}">
        <p14:creationId xmlns:p14="http://schemas.microsoft.com/office/powerpoint/2010/main" val="844708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buNone/>
            </a:pPr>
            <a:r>
              <a:rPr lang="en-CA" sz="2000" dirty="0" smtClean="0"/>
              <a:t>“Hi </a:t>
            </a:r>
            <a:r>
              <a:rPr lang="en-CA" sz="2000" dirty="0" err="1" smtClean="0"/>
              <a:t>Yumi</a:t>
            </a:r>
            <a:r>
              <a:rPr lang="en-CA" sz="2000" dirty="0" smtClean="0"/>
              <a:t>,</a:t>
            </a:r>
          </a:p>
          <a:p>
            <a:endParaRPr lang="en-CA" sz="2000" dirty="0"/>
          </a:p>
          <a:p>
            <a:pPr marL="109728" indent="0">
              <a:buNone/>
            </a:pPr>
            <a:r>
              <a:rPr lang="en-CA" sz="2000" dirty="0" smtClean="0"/>
              <a:t>My name is Andrea and I am a fellow Lambton College alumni. I saw your profile and wanted to reach out to you as I am really interested in interning at LinkedIn this summer. I was wondering if you could give me advice for landing an internship there! I would love to get to know you and the internship program.</a:t>
            </a:r>
          </a:p>
          <a:p>
            <a:pPr marL="109728" indent="0">
              <a:buNone/>
            </a:pPr>
            <a:endParaRPr lang="en-CA" sz="2000" dirty="0"/>
          </a:p>
          <a:p>
            <a:pPr marL="109728" indent="0">
              <a:buNone/>
            </a:pPr>
            <a:r>
              <a:rPr lang="en-CA" sz="2000" dirty="0" smtClean="0"/>
              <a:t>Thank you!</a:t>
            </a:r>
          </a:p>
          <a:p>
            <a:pPr marL="109728" indent="0">
              <a:buNone/>
            </a:pPr>
            <a:r>
              <a:rPr lang="en-CA" sz="2000" dirty="0" smtClean="0"/>
              <a:t>Andrea”</a:t>
            </a:r>
          </a:p>
          <a:p>
            <a:pPr marL="109728" indent="0">
              <a:buNone/>
            </a:pPr>
            <a:endParaRPr lang="en-CA" sz="2000" dirty="0"/>
          </a:p>
          <a:p>
            <a:pPr marL="109728" indent="0">
              <a:buNone/>
            </a:pPr>
            <a:r>
              <a:rPr lang="en-CA" sz="1600" dirty="0"/>
              <a:t>Source: </a:t>
            </a:r>
            <a:r>
              <a:rPr lang="en-CA" sz="1600" dirty="0">
                <a:hlinkClick r:id="rId2"/>
              </a:rPr>
              <a:t>https://www.linkedin.com/pulse/took-four-sentences-land-my-dream-internship-linkedin-andrea-lowitz</a:t>
            </a:r>
            <a:r>
              <a:rPr lang="en-CA" sz="1600" dirty="0" smtClean="0">
                <a:hlinkClick r:id="rId2"/>
              </a:rPr>
              <a:t>/</a:t>
            </a:r>
            <a:endParaRPr lang="en-CA" sz="1600" dirty="0" smtClean="0"/>
          </a:p>
          <a:p>
            <a:pPr marL="109728" indent="0">
              <a:buNone/>
            </a:pPr>
            <a:endParaRPr lang="en-CA" sz="2000" dirty="0"/>
          </a:p>
        </p:txBody>
      </p:sp>
      <p:sp>
        <p:nvSpPr>
          <p:cNvPr id="3" name="Title 2"/>
          <p:cNvSpPr>
            <a:spLocks noGrp="1"/>
          </p:cNvSpPr>
          <p:nvPr>
            <p:ph type="title"/>
          </p:nvPr>
        </p:nvSpPr>
        <p:spPr/>
        <p:txBody>
          <a:bodyPr>
            <a:normAutofit fontScale="90000"/>
          </a:bodyPr>
          <a:lstStyle/>
          <a:p>
            <a:r>
              <a:rPr lang="en-CA" dirty="0" smtClean="0"/>
              <a:t>Good Example: Asking About Potential Internships/ Co-op</a:t>
            </a:r>
            <a:endParaRPr lang="en-CA" dirty="0"/>
          </a:p>
        </p:txBody>
      </p:sp>
    </p:spTree>
    <p:extLst>
      <p:ext uri="{BB962C8B-B14F-4D97-AF65-F5344CB8AC3E}">
        <p14:creationId xmlns:p14="http://schemas.microsoft.com/office/powerpoint/2010/main" val="991030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91264" cy="4968552"/>
          </a:xfrm>
        </p:spPr>
        <p:txBody>
          <a:bodyPr>
            <a:normAutofit fontScale="77500" lnSpcReduction="20000"/>
          </a:bodyPr>
          <a:lstStyle/>
          <a:p>
            <a:pPr marL="109728" indent="0">
              <a:buNone/>
            </a:pPr>
            <a:r>
              <a:rPr lang="en-US" sz="2800" b="1" dirty="0"/>
              <a:t>Professional Online Presence</a:t>
            </a:r>
            <a:endParaRPr lang="en-US" sz="1200" dirty="0"/>
          </a:p>
          <a:p>
            <a:pPr lvl="1"/>
            <a:r>
              <a:rPr lang="en-US" sz="2400" dirty="0"/>
              <a:t>Read - </a:t>
            </a:r>
            <a:r>
              <a:rPr lang="en-US" sz="1900" u="sng" dirty="0">
                <a:hlinkClick r:id="rId2"/>
              </a:rPr>
              <a:t>http://</a:t>
            </a:r>
            <a:r>
              <a:rPr lang="en-US" sz="1900" u="sng" dirty="0" smtClean="0">
                <a:hlinkClick r:id="rId2"/>
              </a:rPr>
              <a:t>www.eofire.com/7-ways-to-build-your online-presence/</a:t>
            </a:r>
            <a:endParaRPr lang="en-US" sz="1900" u="sng" dirty="0" smtClean="0"/>
          </a:p>
          <a:p>
            <a:pPr marL="109728" indent="0">
              <a:buNone/>
            </a:pPr>
            <a:endParaRPr lang="en-US" sz="2800" b="1" dirty="0" smtClean="0"/>
          </a:p>
          <a:p>
            <a:pPr marL="109728" indent="0">
              <a:buNone/>
            </a:pPr>
            <a:r>
              <a:rPr lang="en-US" sz="2800" b="1" dirty="0" smtClean="0"/>
              <a:t>Why </a:t>
            </a:r>
            <a:r>
              <a:rPr lang="en-US" sz="2800" b="1" dirty="0"/>
              <a:t>do this?</a:t>
            </a:r>
            <a:endParaRPr lang="en-US" dirty="0"/>
          </a:p>
          <a:p>
            <a:pPr lvl="1"/>
            <a:r>
              <a:rPr lang="en-US" sz="2200" dirty="0"/>
              <a:t>Read - </a:t>
            </a:r>
            <a:r>
              <a:rPr lang="en-US" sz="1700" u="sng" dirty="0">
                <a:hlinkClick r:id="rId3"/>
              </a:rPr>
              <a:t>http://theundercoverrecruiter.com/7-ways-college-students-can-benefit-linkedin/</a:t>
            </a:r>
            <a:endParaRPr lang="en-US" sz="1700" dirty="0"/>
          </a:p>
          <a:p>
            <a:pPr lvl="1"/>
            <a:endParaRPr lang="en-US" sz="900" dirty="0"/>
          </a:p>
          <a:p>
            <a:pPr marL="109728" indent="0">
              <a:buNone/>
            </a:pPr>
            <a:endParaRPr lang="en-US" dirty="0"/>
          </a:p>
          <a:p>
            <a:pPr marL="109728" indent="0">
              <a:buNone/>
            </a:pPr>
            <a:r>
              <a:rPr lang="en-US" sz="2800" b="1" dirty="0"/>
              <a:t>Build Your </a:t>
            </a:r>
            <a:r>
              <a:rPr lang="en-US" sz="2800" b="1" dirty="0" smtClean="0"/>
              <a:t>Platform: </a:t>
            </a:r>
            <a:r>
              <a:rPr lang="en-US" sz="2400" dirty="0" smtClean="0"/>
              <a:t>Review </a:t>
            </a:r>
            <a:r>
              <a:rPr lang="en-US" sz="2400" dirty="0"/>
              <a:t>the following </a:t>
            </a:r>
            <a:r>
              <a:rPr lang="en-US" sz="2400" dirty="0" smtClean="0"/>
              <a:t>resources: </a:t>
            </a:r>
            <a:endParaRPr lang="en-US" sz="2400" dirty="0"/>
          </a:p>
          <a:p>
            <a:pPr lvl="2"/>
            <a:r>
              <a:rPr lang="en-US" sz="1800" u="sng" dirty="0">
                <a:hlinkClick r:id="rId4"/>
              </a:rPr>
              <a:t>https://university.linkedin.com/content/dam/university/global/en_US/site/pdf/LinkedIn%20Profile%20Checklist%20-%20College%20Students.pdf</a:t>
            </a:r>
            <a:endParaRPr lang="en-US" sz="1500" dirty="0"/>
          </a:p>
          <a:p>
            <a:pPr lvl="2"/>
            <a:r>
              <a:rPr lang="en-US" sz="1800" u="sng" dirty="0">
                <a:hlinkClick r:id="rId5"/>
              </a:rPr>
              <a:t>https</a:t>
            </a:r>
            <a:r>
              <a:rPr lang="en-US" sz="1800" u="sng" dirty="0" smtClean="0">
                <a:hlinkClick r:id="rId5"/>
              </a:rPr>
              <a:t>://university.linkedin.com/content/dam/university/global/en_US/site/pdf/TipSheet_BuildingaGreatProfile.pdf</a:t>
            </a:r>
            <a:endParaRPr lang="en-US" dirty="0"/>
          </a:p>
          <a:p>
            <a:pPr lvl="2"/>
            <a:endParaRPr lang="en-US" sz="2400" b="1" u="sng" dirty="0" smtClean="0"/>
          </a:p>
          <a:p>
            <a:r>
              <a:rPr lang="en-US" sz="3000" b="1" dirty="0" smtClean="0"/>
              <a:t>Submit: Create a LinkedIn Profile :</a:t>
            </a:r>
          </a:p>
          <a:p>
            <a:pPr lvl="1"/>
            <a:r>
              <a:rPr lang="en-US" sz="2600" dirty="0"/>
              <a:t>L</a:t>
            </a:r>
            <a:r>
              <a:rPr lang="en-US" sz="2600" dirty="0" smtClean="0"/>
              <a:t>ooking for professional Photo, Education, and Work Experience with short descriptions. </a:t>
            </a:r>
          </a:p>
          <a:p>
            <a:pPr lvl="1"/>
            <a:r>
              <a:rPr lang="en-US" sz="2600" dirty="0" smtClean="0"/>
              <a:t>Include Screenshot of your profile and a direct Link (that works) for me to follow and view your profile – NO PDF</a:t>
            </a:r>
          </a:p>
          <a:p>
            <a:pPr marL="109728" indent="0">
              <a:buNone/>
            </a:pPr>
            <a:endParaRPr lang="en-US" dirty="0" smtClean="0"/>
          </a:p>
          <a:p>
            <a:pPr marL="109728" indent="0">
              <a:buNone/>
            </a:pPr>
            <a:endParaRPr lang="en-BZ" dirty="0"/>
          </a:p>
        </p:txBody>
      </p:sp>
      <p:sp>
        <p:nvSpPr>
          <p:cNvPr id="3" name="Title 2"/>
          <p:cNvSpPr>
            <a:spLocks noGrp="1"/>
          </p:cNvSpPr>
          <p:nvPr>
            <p:ph type="title"/>
          </p:nvPr>
        </p:nvSpPr>
        <p:spPr/>
        <p:txBody>
          <a:bodyPr>
            <a:noAutofit/>
          </a:bodyPr>
          <a:lstStyle/>
          <a:p>
            <a:r>
              <a:rPr lang="en-US" sz="3200" dirty="0" smtClean="0"/>
              <a:t>Week #7 – Online Work </a:t>
            </a:r>
            <a:endParaRPr lang="en-BZ" sz="3200" dirty="0"/>
          </a:p>
        </p:txBody>
      </p:sp>
    </p:spTree>
    <p:extLst>
      <p:ext uri="{BB962C8B-B14F-4D97-AF65-F5344CB8AC3E}">
        <p14:creationId xmlns:p14="http://schemas.microsoft.com/office/powerpoint/2010/main" val="1398329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28800"/>
            <a:ext cx="8229600" cy="4525963"/>
          </a:xfrm>
        </p:spPr>
        <p:txBody>
          <a:bodyPr/>
          <a:lstStyle/>
          <a:p>
            <a:pPr marL="109728" indent="0">
              <a:buNone/>
            </a:pPr>
            <a:r>
              <a:rPr lang="en-CA" dirty="0" smtClean="0"/>
              <a:t>Networking Activity: </a:t>
            </a:r>
          </a:p>
          <a:p>
            <a:endParaRPr lang="en-CA" dirty="0"/>
          </a:p>
          <a:p>
            <a:pPr marL="109728" indent="0" algn="ctr">
              <a:buNone/>
            </a:pPr>
            <a:r>
              <a:rPr lang="en-CA" sz="4400" b="1" dirty="0" smtClean="0"/>
              <a:t>BINGO</a:t>
            </a:r>
          </a:p>
          <a:p>
            <a:pPr algn="ctr"/>
            <a:endParaRPr lang="en-CA" dirty="0"/>
          </a:p>
          <a:p>
            <a:pPr marL="109728" indent="0" algn="ctr">
              <a:buNone/>
            </a:pPr>
            <a:r>
              <a:rPr lang="en-CA" dirty="0" smtClean="0"/>
              <a:t>You have 2 minutes to fill out as many boxes as you can with signatures. Each person can only sign ONCE on each sheet! </a:t>
            </a:r>
            <a:endParaRPr lang="en-CA" dirty="0"/>
          </a:p>
        </p:txBody>
      </p:sp>
      <p:sp>
        <p:nvSpPr>
          <p:cNvPr id="3" name="Title 2"/>
          <p:cNvSpPr>
            <a:spLocks noGrp="1"/>
          </p:cNvSpPr>
          <p:nvPr>
            <p:ph type="title"/>
          </p:nvPr>
        </p:nvSpPr>
        <p:spPr/>
        <p:txBody>
          <a:bodyPr/>
          <a:lstStyle/>
          <a:p>
            <a:r>
              <a:rPr lang="en-CA" dirty="0" smtClean="0"/>
              <a:t>Option 2: In-Class Activity</a:t>
            </a:r>
            <a:endParaRPr lang="en-CA" dirty="0"/>
          </a:p>
        </p:txBody>
      </p:sp>
    </p:spTree>
    <p:extLst>
      <p:ext uri="{BB962C8B-B14F-4D97-AF65-F5344CB8AC3E}">
        <p14:creationId xmlns:p14="http://schemas.microsoft.com/office/powerpoint/2010/main" val="28907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6016" y="2204864"/>
            <a:ext cx="3886200" cy="2304256"/>
          </a:xfrm>
        </p:spPr>
        <p:txBody>
          <a:bodyPr>
            <a:normAutofit fontScale="92500"/>
          </a:bodyPr>
          <a:lstStyle/>
          <a:p>
            <a:pPr marL="0" indent="0" algn="ctr">
              <a:buNone/>
            </a:pPr>
            <a:r>
              <a:rPr lang="en-US" sz="6000" dirty="0" smtClean="0"/>
              <a:t>Why NOT Volunteer?</a:t>
            </a:r>
            <a:endParaRPr lang="en-CA" sz="6000" dirty="0"/>
          </a:p>
        </p:txBody>
      </p:sp>
      <p:sp>
        <p:nvSpPr>
          <p:cNvPr id="2" name="Content Placeholder 1"/>
          <p:cNvSpPr>
            <a:spLocks noGrp="1"/>
          </p:cNvSpPr>
          <p:nvPr>
            <p:ph sz="half" idx="2"/>
          </p:nvPr>
        </p:nvSpPr>
        <p:spPr>
          <a:xfrm>
            <a:off x="323528" y="2204864"/>
            <a:ext cx="3886200" cy="3474704"/>
          </a:xfrm>
        </p:spPr>
        <p:txBody>
          <a:bodyPr>
            <a:normAutofit fontScale="92500"/>
          </a:bodyPr>
          <a:lstStyle/>
          <a:p>
            <a:pPr marL="0" indent="0" algn="ctr">
              <a:buNone/>
            </a:pPr>
            <a:r>
              <a:rPr lang="en-US" sz="6000" dirty="0" smtClean="0"/>
              <a:t>Why </a:t>
            </a:r>
            <a:r>
              <a:rPr lang="en-US" sz="6000" dirty="0"/>
              <a:t>Volunteer?</a:t>
            </a:r>
            <a:endParaRPr lang="en-CA" sz="6000" dirty="0"/>
          </a:p>
          <a:p>
            <a:endParaRPr lang="en-CA" dirty="0"/>
          </a:p>
        </p:txBody>
      </p:sp>
    </p:spTree>
    <p:extLst>
      <p:ext uri="{BB962C8B-B14F-4D97-AF65-F5344CB8AC3E}">
        <p14:creationId xmlns:p14="http://schemas.microsoft.com/office/powerpoint/2010/main" val="364500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476672"/>
            <a:ext cx="7680960" cy="1066800"/>
          </a:xfrm>
        </p:spPr>
        <p:txBody>
          <a:bodyPr>
            <a:normAutofit fontScale="90000"/>
          </a:bodyPr>
          <a:lstStyle/>
          <a:p>
            <a:pPr algn="ctr"/>
            <a:r>
              <a:rPr lang="en-US" sz="6000" b="1" dirty="0" smtClean="0">
                <a:solidFill>
                  <a:schemeClr val="tx1">
                    <a:lumMod val="95000"/>
                    <a:lumOff val="5000"/>
                  </a:schemeClr>
                </a:solidFill>
              </a:rPr>
              <a:t>Local Volunteering Opportunities</a:t>
            </a:r>
            <a:endParaRPr lang="en-CA" sz="6000" b="1" dirty="0">
              <a:solidFill>
                <a:schemeClr val="tx1">
                  <a:lumMod val="95000"/>
                  <a:lumOff val="5000"/>
                </a:schemeClr>
              </a:solidFill>
            </a:endParaRPr>
          </a:p>
        </p:txBody>
      </p:sp>
      <p:sp>
        <p:nvSpPr>
          <p:cNvPr id="2" name="Content Placeholder 1"/>
          <p:cNvSpPr>
            <a:spLocks noGrp="1"/>
          </p:cNvSpPr>
          <p:nvPr>
            <p:ph idx="1"/>
          </p:nvPr>
        </p:nvSpPr>
        <p:spPr>
          <a:xfrm>
            <a:off x="827584" y="2276872"/>
            <a:ext cx="7848872" cy="4176464"/>
          </a:xfrm>
        </p:spPr>
        <p:txBody>
          <a:bodyPr>
            <a:normAutofit fontScale="70000" lnSpcReduction="20000"/>
          </a:bodyPr>
          <a:lstStyle/>
          <a:p>
            <a:pPr marL="0" indent="0" algn="ctr">
              <a:buNone/>
            </a:pPr>
            <a:r>
              <a:rPr lang="en-CA" sz="4400" dirty="0">
                <a:hlinkClick r:id="rId2"/>
              </a:rPr>
              <a:t>http://www.volunteertoronto.ca</a:t>
            </a:r>
            <a:endParaRPr lang="en-CA" sz="4400" dirty="0"/>
          </a:p>
          <a:p>
            <a:pPr marL="0" indent="0" algn="ctr">
              <a:buNone/>
            </a:pPr>
            <a:endParaRPr lang="en-CA" sz="4000" dirty="0"/>
          </a:p>
          <a:p>
            <a:pPr marL="0" indent="0" algn="ctr">
              <a:buNone/>
            </a:pPr>
            <a:r>
              <a:rPr lang="en-CA" sz="4000" dirty="0">
                <a:hlinkClick r:id="rId3"/>
              </a:rPr>
              <a:t>http://www1.toronto.ca/</a:t>
            </a:r>
            <a:endParaRPr lang="en-CA" sz="4000" dirty="0"/>
          </a:p>
          <a:p>
            <a:pPr marL="0" indent="0" algn="ctr">
              <a:buNone/>
            </a:pPr>
            <a:endParaRPr lang="en-CA" sz="3600" dirty="0"/>
          </a:p>
          <a:p>
            <a:pPr marL="0" indent="0" algn="ctr">
              <a:buNone/>
            </a:pPr>
            <a:r>
              <a:rPr lang="en-CA" sz="4000" dirty="0">
                <a:hlinkClick r:id="rId4"/>
              </a:rPr>
              <a:t>https://</a:t>
            </a:r>
            <a:r>
              <a:rPr lang="en-CA" sz="4000" dirty="0" smtClean="0">
                <a:hlinkClick r:id="rId4"/>
              </a:rPr>
              <a:t>workinnonprofits.ca/index.py?sel=f</a:t>
            </a:r>
            <a:endParaRPr lang="en-CA" sz="4000" dirty="0" smtClean="0"/>
          </a:p>
          <a:p>
            <a:pPr marL="0" indent="0" algn="ctr">
              <a:buNone/>
            </a:pPr>
            <a:endParaRPr lang="en-CA" sz="4000" dirty="0" smtClean="0"/>
          </a:p>
          <a:p>
            <a:pPr marL="0" indent="0" algn="ctr">
              <a:buNone/>
            </a:pPr>
            <a:r>
              <a:rPr lang="en-CA" sz="4000" dirty="0" smtClean="0">
                <a:hlinkClick r:id="rId5"/>
              </a:rPr>
              <a:t>http://charityvillage.com</a:t>
            </a:r>
            <a:endParaRPr lang="en-CA" sz="4000" dirty="0" smtClean="0"/>
          </a:p>
          <a:p>
            <a:pPr marL="0" indent="0" algn="ctr">
              <a:buNone/>
            </a:pPr>
            <a:endParaRPr lang="en-CA" sz="4000" dirty="0" smtClean="0"/>
          </a:p>
          <a:p>
            <a:pPr marL="0" indent="0" algn="ctr">
              <a:buNone/>
            </a:pPr>
            <a:endParaRPr lang="en-CA" sz="4000" dirty="0"/>
          </a:p>
          <a:p>
            <a:pPr marL="0" indent="0" algn="ctr">
              <a:buNone/>
            </a:pPr>
            <a:r>
              <a:rPr lang="en-CA" sz="4000" dirty="0" smtClean="0"/>
              <a:t>*And many more!</a:t>
            </a:r>
          </a:p>
          <a:p>
            <a:pPr algn="ctr"/>
            <a:endParaRPr lang="en-CA" sz="4000" dirty="0"/>
          </a:p>
        </p:txBody>
      </p:sp>
    </p:spTree>
    <p:extLst>
      <p:ext uri="{BB962C8B-B14F-4D97-AF65-F5344CB8AC3E}">
        <p14:creationId xmlns:p14="http://schemas.microsoft.com/office/powerpoint/2010/main" val="204642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504" y="404664"/>
            <a:ext cx="8496944" cy="1008112"/>
          </a:xfrm>
        </p:spPr>
        <p:txBody>
          <a:bodyPr>
            <a:noAutofit/>
          </a:bodyPr>
          <a:lstStyle/>
          <a:p>
            <a:pPr algn="ctr"/>
            <a:r>
              <a:rPr lang="en-US" sz="4400" b="1" dirty="0" smtClean="0">
                <a:solidFill>
                  <a:schemeClr val="tx1">
                    <a:lumMod val="95000"/>
                    <a:lumOff val="5000"/>
                  </a:schemeClr>
                </a:solidFill>
              </a:rPr>
              <a:t>The Purpose of Networking</a:t>
            </a:r>
            <a:endParaRPr lang="en-CA" sz="5400" b="1" dirty="0">
              <a:solidFill>
                <a:schemeClr val="tx1">
                  <a:lumMod val="95000"/>
                  <a:lumOff val="5000"/>
                </a:schemeClr>
              </a:solidFill>
            </a:endParaRPr>
          </a:p>
        </p:txBody>
      </p:sp>
      <p:sp>
        <p:nvSpPr>
          <p:cNvPr id="2" name="Content Placeholder 1"/>
          <p:cNvSpPr>
            <a:spLocks noGrp="1"/>
          </p:cNvSpPr>
          <p:nvPr>
            <p:ph idx="1"/>
          </p:nvPr>
        </p:nvSpPr>
        <p:spPr>
          <a:xfrm>
            <a:off x="1331640" y="1700808"/>
            <a:ext cx="6480720" cy="3384376"/>
          </a:xfrm>
        </p:spPr>
        <p:txBody>
          <a:bodyPr>
            <a:normAutofit lnSpcReduction="10000"/>
          </a:bodyPr>
          <a:lstStyle/>
          <a:p>
            <a:pPr algn="ctr"/>
            <a:endParaRPr lang="en-US" sz="2000" dirty="0" smtClean="0"/>
          </a:p>
          <a:p>
            <a:pPr marL="0" indent="0" algn="ctr">
              <a:buNone/>
            </a:pPr>
            <a:r>
              <a:rPr lang="en-US" sz="3600" dirty="0" smtClean="0"/>
              <a:t>Is </a:t>
            </a:r>
            <a:r>
              <a:rPr lang="en-US" sz="3600" i="1" dirty="0" smtClean="0"/>
              <a:t>NOT </a:t>
            </a:r>
            <a:r>
              <a:rPr lang="en-US" sz="3600" dirty="0" smtClean="0"/>
              <a:t>about connecting with the masses but it </a:t>
            </a:r>
            <a:r>
              <a:rPr lang="en-US" sz="3600" i="1" dirty="0" smtClean="0"/>
              <a:t>IS</a:t>
            </a:r>
            <a:r>
              <a:rPr lang="en-US" sz="3600" dirty="0" smtClean="0"/>
              <a:t> about building and maintaining authentic mutually beneficial relationships. </a:t>
            </a:r>
            <a:endParaRPr lang="en-CA" sz="3600" dirty="0"/>
          </a:p>
        </p:txBody>
      </p:sp>
    </p:spTree>
    <p:extLst>
      <p:ext uri="{BB962C8B-B14F-4D97-AF65-F5344CB8AC3E}">
        <p14:creationId xmlns:p14="http://schemas.microsoft.com/office/powerpoint/2010/main" val="3171752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836712"/>
            <a:ext cx="7776864" cy="3816424"/>
          </a:xfrm>
        </p:spPr>
        <p:txBody>
          <a:bodyPr>
            <a:noAutofit/>
          </a:bodyPr>
          <a:lstStyle/>
          <a:p>
            <a:pPr marL="0" indent="0" algn="ctr">
              <a:buNone/>
            </a:pPr>
            <a:r>
              <a:rPr lang="en-CA" sz="3200" dirty="0"/>
              <a:t>"Networking is about doing what your mother told you to never do . . . talk to strangers. It's like playing host at someone else's party. At a real level, it's about </a:t>
            </a:r>
            <a:r>
              <a:rPr lang="en-CA" sz="3200" b="1" i="1" dirty="0"/>
              <a:t>learning about other people</a:t>
            </a:r>
            <a:r>
              <a:rPr lang="en-CA" sz="3200" i="1" dirty="0"/>
              <a:t> </a:t>
            </a:r>
            <a:r>
              <a:rPr lang="en-CA" sz="3200" dirty="0"/>
              <a:t>and finding the links that you have with them." </a:t>
            </a:r>
          </a:p>
        </p:txBody>
      </p:sp>
      <p:sp>
        <p:nvSpPr>
          <p:cNvPr id="4" name="Rectangle 3"/>
          <p:cNvSpPr/>
          <p:nvPr/>
        </p:nvSpPr>
        <p:spPr>
          <a:xfrm>
            <a:off x="1691680" y="4941168"/>
            <a:ext cx="6264696" cy="738664"/>
          </a:xfrm>
          <a:prstGeom prst="rect">
            <a:avLst/>
          </a:prstGeom>
        </p:spPr>
        <p:txBody>
          <a:bodyPr wrap="square">
            <a:spAutoFit/>
          </a:bodyPr>
          <a:lstStyle/>
          <a:p>
            <a:r>
              <a:rPr lang="en-US" sz="2400" dirty="0">
                <a:hlinkClick r:id="rId2"/>
              </a:rPr>
              <a:t>https://lambton.optimalresume.com</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458819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818" y="332656"/>
            <a:ext cx="8496944" cy="1066800"/>
          </a:xfrm>
        </p:spPr>
        <p:txBody>
          <a:bodyPr>
            <a:normAutofit fontScale="90000"/>
          </a:bodyPr>
          <a:lstStyle/>
          <a:p>
            <a:r>
              <a:rPr lang="en-US" sz="4000" b="1" dirty="0" smtClean="0">
                <a:solidFill>
                  <a:schemeClr val="tx1">
                    <a:lumMod val="95000"/>
                    <a:lumOff val="5000"/>
                  </a:schemeClr>
                </a:solidFill>
              </a:rPr>
              <a:t>Examples of Networking </a:t>
            </a:r>
            <a:r>
              <a:rPr lang="en-US" sz="4000" b="1" dirty="0">
                <a:solidFill>
                  <a:schemeClr val="tx1">
                    <a:lumMod val="95000"/>
                    <a:lumOff val="5000"/>
                  </a:schemeClr>
                </a:solidFill>
              </a:rPr>
              <a:t>Opportunities</a:t>
            </a:r>
            <a:endParaRPr lang="en-CA" sz="4000" b="1" dirty="0">
              <a:solidFill>
                <a:schemeClr val="tx1">
                  <a:lumMod val="95000"/>
                  <a:lumOff val="5000"/>
                </a:schemeClr>
              </a:solidFill>
            </a:endParaRPr>
          </a:p>
        </p:txBody>
      </p:sp>
      <p:sp>
        <p:nvSpPr>
          <p:cNvPr id="2" name="Content Placeholder 1"/>
          <p:cNvSpPr>
            <a:spLocks noGrp="1"/>
          </p:cNvSpPr>
          <p:nvPr>
            <p:ph idx="1"/>
          </p:nvPr>
        </p:nvSpPr>
        <p:spPr>
          <a:xfrm>
            <a:off x="323528" y="1844824"/>
            <a:ext cx="8324030" cy="3622144"/>
          </a:xfrm>
        </p:spPr>
        <p:txBody>
          <a:bodyPr>
            <a:normAutofit/>
          </a:bodyPr>
          <a:lstStyle/>
          <a:p>
            <a:pPr marL="285750" indent="-285750">
              <a:buFont typeface="Arial" pitchFamily="34" charset="0"/>
              <a:buChar char="•"/>
            </a:pPr>
            <a:r>
              <a:rPr lang="en-US" sz="2800" dirty="0"/>
              <a:t>Local events</a:t>
            </a:r>
          </a:p>
          <a:p>
            <a:pPr marL="285750" indent="-285750">
              <a:buFont typeface="Arial" pitchFamily="34" charset="0"/>
              <a:buChar char="•"/>
            </a:pPr>
            <a:r>
              <a:rPr lang="en-US" sz="2800" dirty="0" smtClean="0"/>
              <a:t>Volunteering</a:t>
            </a:r>
            <a:endParaRPr lang="en-US" sz="2800" dirty="0"/>
          </a:p>
          <a:p>
            <a:pPr marL="285750" indent="-285750">
              <a:buFont typeface="Arial" pitchFamily="34" charset="0"/>
              <a:buChar char="•"/>
            </a:pPr>
            <a:r>
              <a:rPr lang="en-US" sz="2800" dirty="0"/>
              <a:t>Informational Interviews</a:t>
            </a:r>
          </a:p>
          <a:p>
            <a:pPr marL="285750" indent="-285750">
              <a:buFont typeface="Arial" pitchFamily="34" charset="0"/>
              <a:buChar char="•"/>
            </a:pPr>
            <a:r>
              <a:rPr lang="en-US" sz="2800" dirty="0"/>
              <a:t>Professional Associations/Groups</a:t>
            </a:r>
          </a:p>
          <a:p>
            <a:pPr marL="285750" indent="-285750">
              <a:buFont typeface="Arial" pitchFamily="34" charset="0"/>
              <a:buChar char="•"/>
            </a:pPr>
            <a:r>
              <a:rPr lang="en-US" sz="2800" dirty="0"/>
              <a:t>Networking events</a:t>
            </a:r>
          </a:p>
          <a:p>
            <a:pPr marL="285750" indent="-285750">
              <a:buFont typeface="Arial" pitchFamily="34" charset="0"/>
              <a:buChar char="•"/>
            </a:pPr>
            <a:r>
              <a:rPr lang="en-US" sz="2800" dirty="0"/>
              <a:t>Job Fairs/Career fairs </a:t>
            </a:r>
          </a:p>
          <a:p>
            <a:pPr marL="285750" indent="-285750">
              <a:buFont typeface="Arial" pitchFamily="34" charset="0"/>
              <a:buChar char="•"/>
            </a:pPr>
            <a:endParaRPr lang="en-US" sz="3200" dirty="0" smtClean="0"/>
          </a:p>
          <a:p>
            <a:pPr marL="285750" indent="-285750">
              <a:buFont typeface="Arial" pitchFamily="34" charset="0"/>
              <a:buChar char="•"/>
            </a:pPr>
            <a:endParaRPr lang="en-CA" sz="3200" dirty="0"/>
          </a:p>
        </p:txBody>
      </p:sp>
    </p:spTree>
    <p:extLst>
      <p:ext uri="{BB962C8B-B14F-4D97-AF65-F5344CB8AC3E}">
        <p14:creationId xmlns:p14="http://schemas.microsoft.com/office/powerpoint/2010/main" val="1707094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13512</TotalTime>
  <Words>1749</Words>
  <Application>Microsoft Office PowerPoint</Application>
  <PresentationFormat>On-screen Show (4:3)</PresentationFormat>
  <Paragraphs>301</Paragraphs>
  <Slides>36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Narrow</vt:lpstr>
      <vt:lpstr>Calibri</vt:lpstr>
      <vt:lpstr>Lucida Sans Unicode</vt:lpstr>
      <vt:lpstr>Verdana</vt:lpstr>
      <vt:lpstr>Wingdings</vt:lpstr>
      <vt:lpstr>Wingdings 2</vt:lpstr>
      <vt:lpstr>Wingdings 3</vt:lpstr>
      <vt:lpstr>Concourse</vt:lpstr>
      <vt:lpstr>Upcoming Due dates</vt:lpstr>
      <vt:lpstr>CO-OP WORK TERM Action Plan</vt:lpstr>
      <vt:lpstr>Option 1: In – Class Activities </vt:lpstr>
      <vt:lpstr>Option 2: In-Class Activity</vt:lpstr>
      <vt:lpstr>PowerPoint Presentation</vt:lpstr>
      <vt:lpstr>Local Volunteering Opportunities</vt:lpstr>
      <vt:lpstr>The Purpose of Networking</vt:lpstr>
      <vt:lpstr>PowerPoint Presentation</vt:lpstr>
      <vt:lpstr>Examples of Networking Opportunities</vt:lpstr>
      <vt:lpstr>Local Networking Groups</vt:lpstr>
      <vt:lpstr>Local Networking Groups Cont…</vt:lpstr>
      <vt:lpstr>How to Introduce Yourself </vt:lpstr>
      <vt:lpstr>Informational Interviews Cont.…</vt:lpstr>
      <vt:lpstr>Job Fair Etiquette</vt:lpstr>
      <vt:lpstr>Professional Conference</vt:lpstr>
      <vt:lpstr>Career Fair/ Job Fair</vt:lpstr>
      <vt:lpstr>Co-op Fair</vt:lpstr>
      <vt:lpstr>Orientation Week</vt:lpstr>
      <vt:lpstr>Networking Online</vt:lpstr>
      <vt:lpstr>PowerPoint Presentation</vt:lpstr>
      <vt:lpstr>PowerPoint Presentation</vt:lpstr>
      <vt:lpstr>PowerPoint Presentation</vt:lpstr>
      <vt:lpstr>PowerPoint Presentation</vt:lpstr>
      <vt:lpstr>PowerPoint Presentation</vt:lpstr>
      <vt:lpstr>Employers don’t usually search with the hopes of finding something negative about you.   The opposite is true- they’re looking to confirm the information on your resume and hoping to find more proof that you’re a good candidate who really can help their company.   However, employers can’t predict how their search will end,  only you can control this.  </vt:lpstr>
      <vt:lpstr>Social Media Sites</vt:lpstr>
      <vt:lpstr>Linkedin</vt:lpstr>
      <vt:lpstr>How to Build a LinkedIn Profile</vt:lpstr>
      <vt:lpstr>Ways to Optimize your LinkedIn Profile</vt:lpstr>
      <vt:lpstr>Profile at 100% complete</vt:lpstr>
      <vt:lpstr>How To Use LinkedIn To Network</vt:lpstr>
      <vt:lpstr>PowerPoint Presentation</vt:lpstr>
      <vt:lpstr>PowerPoint Presentation</vt:lpstr>
      <vt:lpstr>Good Example: LinkedIn Message for Informational Interview</vt:lpstr>
      <vt:lpstr>Good Example: Asking About Potential Internships/ Co-op</vt:lpstr>
      <vt:lpstr>Week #7 – Online Work </vt:lpstr>
    </vt:vector>
  </TitlesOfParts>
  <Company>Lambton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U</dc:title>
  <dc:creator>Information Technology</dc:creator>
  <cp:lastModifiedBy>Alexandra Richardson</cp:lastModifiedBy>
  <cp:revision>98</cp:revision>
  <cp:lastPrinted>2013-02-06T16:57:10Z</cp:lastPrinted>
  <dcterms:created xsi:type="dcterms:W3CDTF">2012-05-28T15:37:44Z</dcterms:created>
  <dcterms:modified xsi:type="dcterms:W3CDTF">2018-05-01T14:01:14Z</dcterms:modified>
</cp:coreProperties>
</file>