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54" r:id="rId1"/>
  </p:sldMasterIdLst>
  <p:notesMasterIdLst>
    <p:notesMasterId r:id="rId26"/>
  </p:notesMasterIdLst>
  <p:handoutMasterIdLst>
    <p:handoutMasterId r:id="rId27"/>
  </p:handoutMasterIdLst>
  <p:sldIdLst>
    <p:sldId id="364" r:id="rId2"/>
    <p:sldId id="363" r:id="rId3"/>
    <p:sldId id="357" r:id="rId4"/>
    <p:sldId id="256" r:id="rId5"/>
    <p:sldId id="347" r:id="rId6"/>
    <p:sldId id="355" r:id="rId7"/>
    <p:sldId id="365" r:id="rId8"/>
    <p:sldId id="267" r:id="rId9"/>
    <p:sldId id="272" r:id="rId10"/>
    <p:sldId id="264" r:id="rId11"/>
    <p:sldId id="263" r:id="rId12"/>
    <p:sldId id="265" r:id="rId13"/>
    <p:sldId id="338" r:id="rId14"/>
    <p:sldId id="359" r:id="rId15"/>
    <p:sldId id="360" r:id="rId16"/>
    <p:sldId id="273" r:id="rId17"/>
    <p:sldId id="274" r:id="rId18"/>
    <p:sldId id="366" r:id="rId19"/>
    <p:sldId id="275" r:id="rId20"/>
    <p:sldId id="348" r:id="rId21"/>
    <p:sldId id="353" r:id="rId22"/>
    <p:sldId id="362" r:id="rId23"/>
    <p:sldId id="361" r:id="rId24"/>
    <p:sldId id="356" r:id="rId25"/>
  </p:sldIdLst>
  <p:sldSz cx="6858000" cy="5121275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3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EAEAEA"/>
    <a:srgbClr val="C0C0C0"/>
    <a:srgbClr val="5F5F5F"/>
    <a:srgbClr val="969696"/>
    <a:srgbClr val="3C605F"/>
    <a:srgbClr val="85BA6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78" autoAdjust="0"/>
    <p:restoredTop sz="86420" autoAdjust="0"/>
  </p:normalViewPr>
  <p:slideViewPr>
    <p:cSldViewPr>
      <p:cViewPr varScale="1">
        <p:scale>
          <a:sx n="105" d="100"/>
          <a:sy n="105" d="100"/>
        </p:scale>
        <p:origin x="1476" y="108"/>
      </p:cViewPr>
      <p:guideLst>
        <p:guide orient="horz" pos="1613"/>
        <p:guide pos="2160"/>
      </p:guideLst>
    </p:cSldViewPr>
  </p:slideViewPr>
  <p:outlineViewPr>
    <p:cViewPr>
      <p:scale>
        <a:sx n="33" d="100"/>
        <a:sy n="33" d="100"/>
      </p:scale>
      <p:origin x="264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824" y="-78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18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18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18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31263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186">
              <a:defRPr sz="1200"/>
            </a:lvl1pPr>
          </a:lstStyle>
          <a:p>
            <a:pPr>
              <a:defRPr/>
            </a:pPr>
            <a:fld id="{B20B5515-D279-4EDC-A97A-56D31932BE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30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186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186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8500"/>
            <a:ext cx="46672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6426"/>
            <a:ext cx="560832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186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31263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186">
              <a:defRPr sz="1200"/>
            </a:lvl1pPr>
          </a:lstStyle>
          <a:p>
            <a:pPr>
              <a:defRPr/>
            </a:pPr>
            <a:fld id="{E9AA703A-174C-48F8-9352-9322B8ECBAA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80579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Instructors: give studying</a:t>
            </a:r>
            <a:r>
              <a:rPr lang="en-CA" baseline="0" dirty="0" smtClean="0"/>
              <a:t> tips (not handouts!)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AA703A-174C-48F8-9352-9322B8ECBAA6}" type="slidenum">
              <a:rPr lang="en-CA" smtClean="0"/>
              <a:pPr>
                <a:defRPr/>
              </a:pPr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056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Interview activity sheet will be provided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900D03-19F4-4A8E-AC71-593AE7B75A55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591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Could use these examples if you wish – or handout provided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AA703A-174C-48F8-9352-9322B8ECBAA6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4873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2338"/>
            <a:fld id="{935DE1EC-E93C-40C5-92AD-0909B25FA261}" type="slidenum">
              <a:rPr lang="en-CA" smtClean="0"/>
              <a:pPr defTabSz="922338"/>
              <a:t>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91279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Z" dirty="0" smtClean="0"/>
              <a:t>Students should not be</a:t>
            </a:r>
            <a:r>
              <a:rPr lang="en-BZ" baseline="0" dirty="0" smtClean="0"/>
              <a:t> ending co-op before the end of term, even if they </a:t>
            </a:r>
            <a:r>
              <a:rPr lang="en-BZ" baseline="0" smtClean="0"/>
              <a:t>have secured </a:t>
            </a:r>
            <a:r>
              <a:rPr lang="en-BZ" baseline="0" dirty="0" smtClean="0"/>
              <a:t>420 hours</a:t>
            </a:r>
            <a:endParaRPr lang="en-B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AA703A-174C-48F8-9352-9322B8ECBAA6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6493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2338"/>
            <a:fld id="{390A4DAE-76FC-4A48-98F7-81A510590F8C}" type="slidenum">
              <a:rPr lang="en-CA" smtClean="0"/>
              <a:pPr defTabSz="922338"/>
              <a:t>12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243427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Add in your own</a:t>
            </a:r>
            <a:r>
              <a:rPr lang="en-CA" baseline="0" dirty="0" smtClean="0"/>
              <a:t> Program VLO’s (Vocational Learning Outcomes) also known as Program Capabilities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AA703A-174C-48F8-9352-9322B8ECBAA6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635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Add co-op advisor information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AA703A-174C-48F8-9352-9322B8ECBAA6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7722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1" y="3482995"/>
            <a:ext cx="686331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68452" tIns="34226" rIns="68452" bIns="34226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14350" y="1308771"/>
            <a:ext cx="5829300" cy="136639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36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14350" y="2697001"/>
            <a:ext cx="5829300" cy="895890"/>
          </a:xfrm>
        </p:spPr>
        <p:txBody>
          <a:bodyPr lIns="34226" rIns="34226"/>
          <a:lstStyle>
            <a:lvl1pPr marL="0" marR="47916" indent="0" algn="r">
              <a:buNone/>
              <a:defRPr>
                <a:solidFill>
                  <a:schemeClr val="tx2"/>
                </a:solidFill>
              </a:defRPr>
            </a:lvl1pPr>
            <a:lvl2pPr marL="342260" indent="0" algn="ctr">
              <a:buNone/>
            </a:lvl2pPr>
            <a:lvl3pPr marL="684520" indent="0" algn="ctr">
              <a:buNone/>
            </a:lvl3pPr>
            <a:lvl4pPr marL="1026780" indent="0" algn="ctr">
              <a:buNone/>
            </a:lvl4pPr>
            <a:lvl5pPr marL="1369040" indent="0" algn="ctr">
              <a:buNone/>
            </a:lvl5pPr>
            <a:lvl6pPr marL="1711300" indent="0" algn="ctr">
              <a:buNone/>
            </a:lvl6pPr>
            <a:lvl7pPr marL="2053560" indent="0" algn="ctr">
              <a:buNone/>
            </a:lvl7pPr>
            <a:lvl8pPr marL="2395819" indent="0" algn="ctr">
              <a:buNone/>
            </a:lvl8pPr>
            <a:lvl9pPr marL="2738079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824" y="3698699"/>
            <a:ext cx="6860824" cy="1427869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826E7D6-EB0C-4114-9DF9-607CA9259D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6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106197"/>
            <a:ext cx="6172200" cy="3275339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01315-47DC-4C74-9313-2E6BE6BA92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0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3010" y="205090"/>
            <a:ext cx="1333103" cy="4176446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5091"/>
            <a:ext cx="4743450" cy="417644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7045C-BBC1-40E0-815F-88947AFEB5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5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37752-6024-4528-9C8E-E2AE2089DD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2865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82" y="791350"/>
            <a:ext cx="5829300" cy="136567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36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035" y="2189283"/>
            <a:ext cx="3429000" cy="1086451"/>
          </a:xfrm>
        </p:spPr>
        <p:txBody>
          <a:bodyPr lIns="68452" rIns="68452" anchor="t"/>
          <a:lstStyle>
            <a:lvl1pPr marL="0" indent="0" algn="l">
              <a:buNone/>
              <a:defRPr sz="1700">
                <a:solidFill>
                  <a:schemeClr val="tx1"/>
                </a:solidFill>
              </a:defRPr>
            </a:lvl1pPr>
            <a:lvl2pPr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749E5-9207-4A04-8614-88D12765FB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2727510" y="2244364"/>
            <a:ext cx="137160" cy="17070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452" tIns="34226" rIns="68452" bIns="34226"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2587698" y="2244364"/>
            <a:ext cx="137160" cy="17070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452" tIns="34226" rIns="68452" bIns="34226" anchor="ctr"/>
          <a:lstStyle/>
          <a:p>
            <a:pPr algn="l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5920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106196"/>
            <a:ext cx="3028950" cy="3379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106196"/>
            <a:ext cx="3028950" cy="3379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2F7502-536B-4EFD-8E13-95922DAC96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8733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3903"/>
            <a:ext cx="6172200" cy="853546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4040117"/>
            <a:ext cx="3030141" cy="569031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36904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0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83770" y="4040117"/>
            <a:ext cx="3031331" cy="569031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36904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0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1078540"/>
            <a:ext cx="3030141" cy="2943548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1078540"/>
            <a:ext cx="3031331" cy="2943548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59B221-A0D7-4C06-83C7-4B543499E5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5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5B9E-5AE0-4F10-B95F-D4C261A58D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3849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E970BF-F58E-419A-8D0A-015C57E02E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6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41796"/>
            <a:ext cx="5611332" cy="341418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19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314700" y="3998972"/>
            <a:ext cx="2980944" cy="682837"/>
          </a:xfrm>
        </p:spPr>
        <p:txBody>
          <a:bodyPr/>
          <a:lstStyle>
            <a:lvl1pPr marL="0" indent="0" algn="r">
              <a:buNone/>
              <a:defRPr sz="1200"/>
            </a:lvl1pPr>
            <a:lvl2pPr>
              <a:buNone/>
              <a:defRPr sz="900"/>
            </a:lvl2pPr>
            <a:lvl3pPr>
              <a:buNone/>
              <a:defRPr sz="700"/>
            </a:lvl3pPr>
            <a:lvl4pPr>
              <a:buNone/>
              <a:defRPr sz="700"/>
            </a:lvl4pPr>
            <a:lvl5pPr>
              <a:buNone/>
              <a:defRPr sz="7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800" y="204851"/>
            <a:ext cx="5609844" cy="341418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5274" y="4785191"/>
            <a:ext cx="1440180" cy="27313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C4107-B96C-46B4-9A35-1A5C8873AA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9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5924" y="4064911"/>
            <a:ext cx="5372100" cy="484073"/>
          </a:xfrm>
          <a:noFill/>
        </p:spPr>
        <p:txBody>
          <a:bodyPr lIns="68452" tIns="0" rIns="68452" anchor="t"/>
          <a:lstStyle>
            <a:lvl1pPr marL="0" marR="13690" indent="0" algn="r">
              <a:buNone/>
              <a:defRPr sz="1000"/>
            </a:lvl1pPr>
            <a:lvl2pPr>
              <a:defRPr sz="9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1450" y="141860"/>
            <a:ext cx="6515100" cy="327761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24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5054" y="4785192"/>
            <a:ext cx="1763011" cy="2726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6B2E87E-2189-4D36-873A-B0EF0FF5C6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3633075"/>
            <a:ext cx="6056574" cy="420181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22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74455" y="4439436"/>
            <a:ext cx="3705468" cy="6878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452" tIns="34226" rIns="68452" bIns="34226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364288" y="4435012"/>
            <a:ext cx="2767838" cy="6970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452" tIns="34226" rIns="68452" bIns="34226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4532" y="4324672"/>
            <a:ext cx="2551736" cy="80714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452" tIns="34226" rIns="68452" bIns="34226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6928" y="4322047"/>
            <a:ext cx="2554132" cy="80977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6498084" y="3725164"/>
            <a:ext cx="137160" cy="17070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452" tIns="34226" rIns="68452" bIns="34226"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6358272" y="3725164"/>
            <a:ext cx="137160" cy="17070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452" tIns="34226" rIns="68452" bIns="34226" anchor="ctr"/>
          <a:lstStyle/>
          <a:p>
            <a:pPr algn="l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445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374455" y="4439436"/>
            <a:ext cx="3705468" cy="6878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452" tIns="34226" rIns="68452" bIns="34226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364288" y="4435012"/>
            <a:ext cx="2767838" cy="6970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452" tIns="34226" rIns="68452" bIns="34226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4532" y="4324672"/>
            <a:ext cx="2551736" cy="80714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452" tIns="34226" rIns="68452" bIns="34226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6928" y="4322047"/>
            <a:ext cx="2554132" cy="80977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42900" y="205088"/>
            <a:ext cx="6172200" cy="853546"/>
          </a:xfrm>
          <a:prstGeom prst="rect">
            <a:avLst/>
          </a:prstGeom>
        </p:spPr>
        <p:txBody>
          <a:bodyPr vert="horz" lIns="68452" tIns="34226" rIns="68452" bIns="34226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42900" y="1106196"/>
            <a:ext cx="6172200" cy="3379805"/>
          </a:xfrm>
          <a:prstGeom prst="rect">
            <a:avLst/>
          </a:prstGeom>
        </p:spPr>
        <p:txBody>
          <a:bodyPr vert="horz" lIns="68452" tIns="34226" rIns="68452" bIns="34226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045274" y="4785191"/>
            <a:ext cx="1440180" cy="273135"/>
          </a:xfrm>
          <a:prstGeom prst="rect">
            <a:avLst/>
          </a:prstGeom>
        </p:spPr>
        <p:txBody>
          <a:bodyPr vert="horz" lIns="68452" tIns="34226" rIns="68452" bIns="34226" anchor="b"/>
          <a:lstStyle>
            <a:lvl1pPr algn="l" eaLnBrk="1" latinLnBrk="0" hangingPunct="1">
              <a:defRPr kumimoji="0" sz="7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285054" y="4785192"/>
            <a:ext cx="1763011" cy="272660"/>
          </a:xfrm>
          <a:prstGeom prst="rect">
            <a:avLst/>
          </a:prstGeom>
        </p:spPr>
        <p:txBody>
          <a:bodyPr vert="horz" lIns="68452" tIns="34226" rIns="68452" bIns="34226" anchor="b"/>
          <a:lstStyle>
            <a:lvl1pPr algn="r" eaLnBrk="1" latinLnBrk="0" hangingPunct="1">
              <a:defRPr kumimoji="0" sz="7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485454" y="4785192"/>
            <a:ext cx="274320" cy="272660"/>
          </a:xfrm>
          <a:prstGeom prst="rect">
            <a:avLst/>
          </a:prstGeom>
        </p:spPr>
        <p:txBody>
          <a:bodyPr vert="horz" lIns="68452" tIns="34226" rIns="68452" bIns="34226" anchor="b"/>
          <a:lstStyle>
            <a:lvl1pPr algn="r" eaLnBrk="1" latinLnBrk="0" hangingPunct="1">
              <a:defRPr kumimoji="0" sz="7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D7A6EE1-1318-4F7F-B614-402B28287C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</p:sldLayoutIdLst>
  <p:txStyles>
    <p:titleStyle>
      <a:lvl1pPr algn="l" rtl="0" eaLnBrk="1" latinLnBrk="0" hangingPunct="1">
        <a:spcBef>
          <a:spcPct val="0"/>
        </a:spcBef>
        <a:buNone/>
        <a:defRPr kumimoji="0" sz="3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73808" indent="-191666" algn="l" rtl="0" eaLnBrk="1" latinLnBrk="0" hangingPunct="1">
        <a:spcBef>
          <a:spcPts val="299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5473" indent="-171130" algn="l" rtl="0" eaLnBrk="1" latinLnBrk="0" hangingPunct="1">
        <a:spcBef>
          <a:spcPts val="243"/>
        </a:spcBef>
        <a:buClr>
          <a:schemeClr val="accent1"/>
        </a:buClr>
        <a:buFont typeface="Verdana"/>
        <a:buChar char="◦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643449" indent="-171130" algn="l" rtl="0" eaLnBrk="1" latinLnBrk="0" hangingPunct="1">
        <a:spcBef>
          <a:spcPts val="262"/>
        </a:spcBef>
        <a:buClr>
          <a:schemeClr val="accent2"/>
        </a:buClr>
        <a:buSzPct val="100000"/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55650" indent="-171130" algn="l" rtl="0" eaLnBrk="1" latinLnBrk="0" hangingPunct="1">
        <a:spcBef>
          <a:spcPts val="262"/>
        </a:spcBef>
        <a:buClr>
          <a:schemeClr val="accent2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26780" indent="-171130" algn="l" rtl="0" eaLnBrk="1" latinLnBrk="0" hangingPunct="1">
        <a:spcBef>
          <a:spcPts val="262"/>
        </a:spcBef>
        <a:buClr>
          <a:schemeClr val="accent2"/>
        </a:buClr>
        <a:buFont typeface="Wingdings 2"/>
        <a:buChar char=""/>
        <a:defRPr kumimoji="0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197910" indent="-171130" algn="l" rtl="0" eaLnBrk="1" latinLnBrk="0" hangingPunct="1">
        <a:spcBef>
          <a:spcPts val="262"/>
        </a:spcBef>
        <a:buClr>
          <a:schemeClr val="accent3"/>
        </a:buClr>
        <a:buFont typeface="Wingdings 2"/>
        <a:buChar char=""/>
        <a:defRPr kumimoji="0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369040" indent="-171130" algn="l" rtl="0" eaLnBrk="1" latinLnBrk="0" hangingPunct="1">
        <a:spcBef>
          <a:spcPts val="262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0170" indent="-171130" algn="l" rtl="0" eaLnBrk="1" latinLnBrk="0" hangingPunct="1">
        <a:spcBef>
          <a:spcPts val="262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1300" indent="-171130" algn="l" rtl="0" eaLnBrk="1" latinLnBrk="0" hangingPunct="1">
        <a:spcBef>
          <a:spcPts val="262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2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45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67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690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1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35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3958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380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lambton.ca/mycareer/students/Policies_And_Procedure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lambton.ca/mycareer/Home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lambton.ca/uploadedFiles/myLambton/Services/MyCareer_Centre/Students/Procedures%20PDF.pdf" TargetMode="External"/><Relationship Id="rId2" Type="http://schemas.openxmlformats.org/officeDocument/2006/relationships/hyperlink" Target="https://www.mylambton.ca/mycareer/students/Policies_And_Procedur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ylambton.ca/mycareer/students/Frequently_Asked_Question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904453"/>
            <a:ext cx="6172200" cy="33798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Covers everything from week 1 – 9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Review PowerPoint’s, videos, articles and online assignments (including Health &amp; Safety)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Multiple choice and short answer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40 multiple choice and 5 short answer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t</a:t>
            </a:r>
            <a:r>
              <a:rPr lang="en-US" dirty="0" smtClean="0"/>
              <a:t>otal of 60 </a:t>
            </a:r>
            <a:r>
              <a:rPr lang="en-US" dirty="0" smtClean="0"/>
              <a:t>marks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25% of final mark 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9766" y="233823"/>
            <a:ext cx="6398468" cy="853546"/>
          </a:xfrm>
        </p:spPr>
        <p:txBody>
          <a:bodyPr>
            <a:normAutofit/>
          </a:bodyPr>
          <a:lstStyle/>
          <a:p>
            <a:r>
              <a:rPr lang="en-US" dirty="0" smtClean="0"/>
              <a:t>Final Test </a:t>
            </a:r>
            <a:r>
              <a:rPr lang="en-US" dirty="0" smtClean="0"/>
              <a:t>- Next Week!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086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32656" y="832445"/>
            <a:ext cx="5976664" cy="3888432"/>
          </a:xfrm>
        </p:spPr>
        <p:txBody>
          <a:bodyPr>
            <a:normAutofit fontScale="85000" lnSpcReduction="20000"/>
          </a:bodyPr>
          <a:lstStyle/>
          <a:p>
            <a:pPr marL="192088" indent="-192088" defTabSz="512763" eaLnBrk="1" hangingPunct="1"/>
            <a:endParaRPr lang="en-US" sz="800" dirty="0" smtClean="0"/>
          </a:p>
          <a:p>
            <a:pPr>
              <a:lnSpc>
                <a:spcPct val="110000"/>
              </a:lnSpc>
            </a:pPr>
            <a:r>
              <a:rPr lang="en-CA" dirty="0">
                <a:latin typeface="Arial Narrow" panose="020B0606020202030204" pitchFamily="34" charset="0"/>
              </a:rPr>
              <a:t>The job market for co-op is very competitive and students are expected to be </a:t>
            </a:r>
            <a:r>
              <a:rPr lang="en-CA" b="1" dirty="0">
                <a:latin typeface="Arial Narrow" panose="020B0606020202030204" pitchFamily="34" charset="0"/>
              </a:rPr>
              <a:t>active participants </a:t>
            </a:r>
            <a:r>
              <a:rPr lang="en-CA" dirty="0">
                <a:latin typeface="Arial Narrow" panose="020B0606020202030204" pitchFamily="34" charset="0"/>
              </a:rPr>
              <a:t>in their job </a:t>
            </a:r>
            <a:r>
              <a:rPr lang="en-CA" dirty="0" smtClean="0">
                <a:latin typeface="Arial Narrow" panose="020B0606020202030204" pitchFamily="34" charset="0"/>
              </a:rPr>
              <a:t>searches; this </a:t>
            </a:r>
            <a:r>
              <a:rPr lang="en-CA" dirty="0">
                <a:latin typeface="Arial Narrow" panose="020B0606020202030204" pitchFamily="34" charset="0"/>
              </a:rPr>
              <a:t>includes demonstrated activity on the myCareer Job Posting System</a:t>
            </a:r>
            <a:r>
              <a:rPr lang="en-CA" dirty="0" smtClean="0">
                <a:latin typeface="Arial Narrow" panose="020B0606020202030204" pitchFamily="34" charset="0"/>
              </a:rPr>
              <a:t>.</a:t>
            </a:r>
          </a:p>
          <a:p>
            <a:pPr marL="82142" indent="0">
              <a:lnSpc>
                <a:spcPct val="110000"/>
              </a:lnSpc>
              <a:buNone/>
            </a:pPr>
            <a:endParaRPr lang="en-CA" dirty="0">
              <a:latin typeface="Arial Narrow" panose="020B0606020202030204" pitchFamily="34" charset="0"/>
            </a:endParaRPr>
          </a:p>
          <a:p>
            <a:pPr>
              <a:lnSpc>
                <a:spcPct val="110000"/>
              </a:lnSpc>
            </a:pPr>
            <a:r>
              <a:rPr lang="en-CA" dirty="0">
                <a:latin typeface="Arial Narrow" panose="020B0606020202030204" pitchFamily="34" charset="0"/>
              </a:rPr>
              <a:t>Lambton College </a:t>
            </a:r>
            <a:r>
              <a:rPr lang="en-CA" b="1" dirty="0">
                <a:latin typeface="Arial Narrow" panose="020B0606020202030204" pitchFamily="34" charset="0"/>
              </a:rPr>
              <a:t>cannot guarantee co-op positions for students. </a:t>
            </a:r>
            <a:r>
              <a:rPr lang="en-CA" dirty="0">
                <a:latin typeface="Arial Narrow" panose="020B0606020202030204" pitchFamily="34" charset="0"/>
              </a:rPr>
              <a:t>Success in finding a co-op involves a number of factors that are not controlled by Lambton College</a:t>
            </a:r>
            <a:r>
              <a:rPr lang="en-CA" dirty="0" smtClean="0">
                <a:latin typeface="Arial Narrow" panose="020B0606020202030204" pitchFamily="34" charset="0"/>
              </a:rPr>
              <a:t>.</a:t>
            </a:r>
          </a:p>
          <a:p>
            <a:pPr marL="82142" indent="0">
              <a:lnSpc>
                <a:spcPct val="110000"/>
              </a:lnSpc>
              <a:buNone/>
            </a:pPr>
            <a:endParaRPr lang="en-CA" dirty="0">
              <a:latin typeface="Arial Narrow" panose="020B0606020202030204" pitchFamily="34" charset="0"/>
            </a:endParaRPr>
          </a:p>
          <a:p>
            <a:pPr>
              <a:lnSpc>
                <a:spcPct val="110000"/>
              </a:lnSpc>
            </a:pPr>
            <a:r>
              <a:rPr lang="en-CA" dirty="0" smtClean="0">
                <a:latin typeface="Arial Narrow" panose="020B0606020202030204" pitchFamily="34" charset="0"/>
              </a:rPr>
              <a:t>Students </a:t>
            </a:r>
            <a:r>
              <a:rPr lang="en-CA" dirty="0">
                <a:latin typeface="Arial Narrow" panose="020B0606020202030204" pitchFamily="34" charset="0"/>
              </a:rPr>
              <a:t>will also be expected to canvass employers to find their own </a:t>
            </a:r>
            <a:r>
              <a:rPr lang="en-CA" dirty="0" smtClean="0">
                <a:latin typeface="Arial Narrow" panose="020B0606020202030204" pitchFamily="34" charset="0"/>
              </a:rPr>
              <a:t>opportunities</a:t>
            </a:r>
            <a:r>
              <a:rPr lang="en-CA" dirty="0">
                <a:latin typeface="Arial Narrow" panose="020B0606020202030204" pitchFamily="34" charset="0"/>
              </a:rPr>
              <a:t> </a:t>
            </a:r>
            <a:r>
              <a:rPr lang="en-CA" dirty="0" smtClean="0">
                <a:latin typeface="Arial Narrow" panose="020B0606020202030204" pitchFamily="34" charset="0"/>
              </a:rPr>
              <a:t>(networking, online, directories &amp; emails, etc.) </a:t>
            </a:r>
            <a:endParaRPr lang="en-CA" dirty="0" smtClean="0">
              <a:latin typeface="Arial Narrow" panose="020B0606020202030204" pitchFamily="34" charset="0"/>
            </a:endParaRPr>
          </a:p>
          <a:p>
            <a:pPr marL="82142" indent="0">
              <a:lnSpc>
                <a:spcPct val="110000"/>
              </a:lnSpc>
              <a:buNone/>
            </a:pPr>
            <a:endParaRPr lang="en-CA" dirty="0" smtClean="0">
              <a:latin typeface="Arial Narrow" panose="020B0606020202030204" pitchFamily="34" charset="0"/>
            </a:endParaRPr>
          </a:p>
          <a:p>
            <a:pPr>
              <a:lnSpc>
                <a:spcPct val="110000"/>
              </a:lnSpc>
            </a:pPr>
            <a:r>
              <a:rPr lang="en-CA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Any </a:t>
            </a:r>
            <a:r>
              <a:rPr lang="en-CA" dirty="0">
                <a:solidFill>
                  <a:srgbClr val="C00000"/>
                </a:solidFill>
                <a:latin typeface="Arial Narrow" panose="020B0606020202030204" pitchFamily="34" charset="0"/>
              </a:rPr>
              <a:t>student who secures his or her own co-op position must verify with the co-op advisor </a:t>
            </a:r>
            <a:r>
              <a:rPr lang="en-CA" dirty="0">
                <a:latin typeface="Arial Narrow" panose="020B0606020202030204" pitchFamily="34" charset="0"/>
              </a:rPr>
              <a:t>assigned to the program that the proposed co-op is appropriate and will be approved before accepting the position.</a:t>
            </a:r>
          </a:p>
          <a:p>
            <a:pPr marL="192088" indent="-192088" defTabSz="512763" eaLnBrk="1" hangingPunct="1">
              <a:lnSpc>
                <a:spcPct val="110000"/>
              </a:lnSpc>
              <a:buFont typeface="Wingdings 2" pitchFamily="18" charset="2"/>
              <a:buNone/>
            </a:pPr>
            <a:endParaRPr lang="en-US" dirty="0" smtClean="0">
              <a:latin typeface="Arial Narrow" panose="020B0606020202030204" pitchFamily="34" charset="0"/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640" y="175541"/>
            <a:ext cx="4760785" cy="665253"/>
          </a:xfrm>
        </p:spPr>
        <p:txBody>
          <a:bodyPr>
            <a:normAutofit/>
          </a:bodyPr>
          <a:lstStyle/>
          <a:p>
            <a:pPr defTabSz="512763" eaLnBrk="1" fontAlgn="auto" hangingPunct="1">
              <a:spcAft>
                <a:spcPts val="0"/>
              </a:spcAft>
              <a:defRPr/>
            </a:pPr>
            <a:r>
              <a:rPr lang="en-US" sz="3600" b="1" cap="small" dirty="0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Securing a Co-op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32656" y="1120477"/>
            <a:ext cx="5535488" cy="3797614"/>
          </a:xfrm>
        </p:spPr>
        <p:txBody>
          <a:bodyPr>
            <a:normAutofit/>
          </a:bodyPr>
          <a:lstStyle/>
          <a:p>
            <a:pPr marL="192088" indent="-192088" defTabSz="512763" eaLnBrk="1" hangingPunct="1"/>
            <a:r>
              <a:rPr lang="en-US" dirty="0" smtClean="0">
                <a:latin typeface="Arial Narrow" panose="020B0606020202030204" pitchFamily="34" charset="0"/>
              </a:rPr>
              <a:t>Have professional marketing materials (cover letter, resume, etc..)</a:t>
            </a:r>
          </a:p>
          <a:p>
            <a:pPr marL="192088" indent="-192088" defTabSz="512763" eaLnBrk="1" hangingPunct="1"/>
            <a:r>
              <a:rPr lang="en-US" dirty="0" smtClean="0">
                <a:latin typeface="Arial Narrow" panose="020B0606020202030204" pitchFamily="34" charset="0"/>
              </a:rPr>
              <a:t>Keep resume on </a:t>
            </a:r>
            <a:r>
              <a:rPr lang="en-US" dirty="0" err="1" smtClean="0">
                <a:latin typeface="Arial Narrow" panose="020B0606020202030204" pitchFamily="34" charset="0"/>
              </a:rPr>
              <a:t>myCareer</a:t>
            </a:r>
            <a:r>
              <a:rPr lang="en-US" dirty="0" smtClean="0">
                <a:latin typeface="Arial Narrow" panose="020B0606020202030204" pitchFamily="34" charset="0"/>
              </a:rPr>
              <a:t> up to date</a:t>
            </a:r>
          </a:p>
          <a:p>
            <a:pPr marL="192088" indent="-192088" defTabSz="512763" eaLnBrk="1" hangingPunct="1"/>
            <a:r>
              <a:rPr lang="en-US" dirty="0" smtClean="0">
                <a:latin typeface="Arial Narrow" panose="020B0606020202030204" pitchFamily="34" charset="0"/>
              </a:rPr>
              <a:t>Check </a:t>
            </a:r>
            <a:r>
              <a:rPr lang="en-US" dirty="0" err="1" smtClean="0">
                <a:latin typeface="Arial Narrow" panose="020B0606020202030204" pitchFamily="34" charset="0"/>
              </a:rPr>
              <a:t>myLambton</a:t>
            </a:r>
            <a:r>
              <a:rPr lang="en-US" dirty="0" smtClean="0">
                <a:latin typeface="Arial Narrow" panose="020B0606020202030204" pitchFamily="34" charset="0"/>
              </a:rPr>
              <a:t> e-mail </a:t>
            </a:r>
            <a:r>
              <a:rPr lang="en-US" dirty="0" smtClean="0">
                <a:latin typeface="Arial Narrow" panose="020B0606020202030204" pitchFamily="34" charset="0"/>
              </a:rPr>
              <a:t>regularly for communication from </a:t>
            </a:r>
            <a:r>
              <a:rPr lang="en-US" dirty="0" smtClean="0">
                <a:latin typeface="Arial Narrow" panose="020B0606020202030204" pitchFamily="34" charset="0"/>
              </a:rPr>
              <a:t>Co-op department </a:t>
            </a:r>
            <a:endParaRPr lang="en-US" dirty="0" smtClean="0">
              <a:latin typeface="Arial Narrow" panose="020B0606020202030204" pitchFamily="34" charset="0"/>
            </a:endParaRPr>
          </a:p>
          <a:p>
            <a:pPr marL="192088" indent="-192088" defTabSz="512763" eaLnBrk="1" hangingPunct="1"/>
            <a:r>
              <a:rPr lang="en-US" dirty="0" smtClean="0">
                <a:latin typeface="Arial Narrow" panose="020B0606020202030204" pitchFamily="34" charset="0"/>
              </a:rPr>
              <a:t>Conduct </a:t>
            </a:r>
            <a:r>
              <a:rPr lang="en-US" dirty="0" smtClean="0">
                <a:latin typeface="Arial Narrow" panose="020B0606020202030204" pitchFamily="34" charset="0"/>
              </a:rPr>
              <a:t>your own </a:t>
            </a:r>
            <a:r>
              <a:rPr lang="en-US" dirty="0" smtClean="0">
                <a:latin typeface="Arial Narrow" panose="020B0606020202030204" pitchFamily="34" charset="0"/>
              </a:rPr>
              <a:t>job </a:t>
            </a:r>
            <a:r>
              <a:rPr lang="en-US" dirty="0" smtClean="0">
                <a:latin typeface="Arial Narrow" panose="020B0606020202030204" pitchFamily="34" charset="0"/>
              </a:rPr>
              <a:t>search:</a:t>
            </a:r>
            <a:endParaRPr lang="en-US" dirty="0" smtClean="0">
              <a:latin typeface="Arial Narrow" panose="020B0606020202030204" pitchFamily="34" charset="0"/>
            </a:endParaRPr>
          </a:p>
          <a:p>
            <a:pPr marL="415925" lvl="1" indent="-158750" defTabSz="512763"/>
            <a:r>
              <a:rPr lang="en-US" sz="1600" dirty="0" smtClean="0">
                <a:latin typeface="Arial Narrow" panose="020B0606020202030204" pitchFamily="34" charset="0"/>
              </a:rPr>
              <a:t>Networking</a:t>
            </a:r>
          </a:p>
          <a:p>
            <a:pPr marL="415925" lvl="1" indent="-158750" defTabSz="512763" eaLnBrk="1" hangingPunct="1"/>
            <a:r>
              <a:rPr lang="en-US" sz="1600" dirty="0" smtClean="0">
                <a:latin typeface="Arial Narrow" panose="020B0606020202030204" pitchFamily="34" charset="0"/>
              </a:rPr>
              <a:t>Lambton College Postings (</a:t>
            </a:r>
            <a:r>
              <a:rPr lang="en-US" sz="1600" dirty="0" err="1" smtClean="0">
                <a:latin typeface="Arial Narrow" panose="020B0606020202030204" pitchFamily="34" charset="0"/>
              </a:rPr>
              <a:t>myCareer</a:t>
            </a:r>
            <a:r>
              <a:rPr lang="en-US" sz="1600" dirty="0" smtClean="0">
                <a:latin typeface="Arial Narrow" panose="020B0606020202030204" pitchFamily="34" charset="0"/>
              </a:rPr>
              <a:t>)</a:t>
            </a:r>
          </a:p>
          <a:p>
            <a:pPr marL="415925" lvl="1" indent="-158750" defTabSz="512763" eaLnBrk="1" hangingPunct="1"/>
            <a:r>
              <a:rPr lang="en-US" sz="1600" dirty="0" smtClean="0">
                <a:latin typeface="Arial Narrow" panose="020B0606020202030204" pitchFamily="34" charset="0"/>
              </a:rPr>
              <a:t>Outside opportunities</a:t>
            </a:r>
          </a:p>
          <a:p>
            <a:pPr marL="415925" lvl="1" indent="-158750" defTabSz="512763" eaLnBrk="1" hangingPunct="1"/>
            <a:r>
              <a:rPr lang="en-US" sz="1600" dirty="0" smtClean="0">
                <a:latin typeface="Arial Narrow" panose="020B0606020202030204" pitchFamily="34" charset="0"/>
              </a:rPr>
              <a:t>Approach employers directly </a:t>
            </a:r>
          </a:p>
          <a:p>
            <a:pPr marL="415925" lvl="1" indent="-158750" defTabSz="512763" eaLnBrk="1" hangingPunct="1"/>
            <a:r>
              <a:rPr lang="en-US" sz="1600" dirty="0" smtClean="0">
                <a:latin typeface="Arial Narrow" panose="020B0606020202030204" pitchFamily="34" charset="0"/>
              </a:rPr>
              <a:t>Keep a professional online presence </a:t>
            </a:r>
            <a:r>
              <a:rPr lang="en-US" sz="1600" dirty="0" smtClean="0">
                <a:latin typeface="Arial Narrow" panose="020B0606020202030204" pitchFamily="34" charset="0"/>
              </a:rPr>
              <a:t>(Ex: Facebook)</a:t>
            </a:r>
            <a:endParaRPr lang="en-US" sz="1600" dirty="0" smtClean="0">
              <a:latin typeface="Arial Narrow" panose="020B0606020202030204" pitchFamily="34" charset="0"/>
            </a:endParaRPr>
          </a:p>
          <a:p>
            <a:pPr marL="192088" indent="-192088" defTabSz="512763" eaLnBrk="1" hangingPunct="1"/>
            <a:endParaRPr lang="en-US" sz="2000" dirty="0" smtClean="0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632" y="328389"/>
            <a:ext cx="5751512" cy="796925"/>
          </a:xfrm>
        </p:spPr>
        <p:txBody>
          <a:bodyPr>
            <a:noAutofit/>
          </a:bodyPr>
          <a:lstStyle/>
          <a:p>
            <a:pPr defTabSz="512763" eaLnBrk="1" fontAlgn="auto" hangingPunct="1">
              <a:spcAft>
                <a:spcPts val="0"/>
              </a:spcAft>
              <a:defRPr/>
            </a:pPr>
            <a:r>
              <a:rPr lang="en-US" sz="3600" b="1" cap="small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Student Responsibilities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548680" y="1552525"/>
            <a:ext cx="5822404" cy="3730353"/>
          </a:xfrm>
        </p:spPr>
        <p:txBody>
          <a:bodyPr>
            <a:normAutofit/>
          </a:bodyPr>
          <a:lstStyle/>
          <a:p>
            <a:pPr marL="0" indent="0" algn="ctr" defTabSz="512763" eaLnBrk="1" hangingPunct="1">
              <a:buNone/>
              <a:defRPr/>
            </a:pPr>
            <a:r>
              <a:rPr lang="en-US" sz="2000" b="1" dirty="0" smtClean="0">
                <a:latin typeface="Arial Narrow" panose="020B0606020202030204" pitchFamily="34" charset="0"/>
              </a:rPr>
              <a:t>Read &amp; understand  and adhere to Policies and Procedures for </a:t>
            </a:r>
            <a:r>
              <a:rPr lang="en-US" sz="2000" b="1" dirty="0" smtClean="0">
                <a:latin typeface="Arial Narrow" panose="020B0606020202030204" pitchFamily="34" charset="0"/>
              </a:rPr>
              <a:t>Co-op:</a:t>
            </a:r>
            <a:endParaRPr lang="en-US" sz="2000" b="1" dirty="0">
              <a:latin typeface="Arial Narrow" panose="020B0606020202030204" pitchFamily="34" charset="0"/>
            </a:endParaRPr>
          </a:p>
          <a:p>
            <a:pPr marL="415925" lvl="1" indent="-158750" defTabSz="512763" eaLnBrk="1" hangingPunct="1">
              <a:buFont typeface="Wingdings" pitchFamily="2" charset="2"/>
              <a:buNone/>
              <a:defRPr/>
            </a:pPr>
            <a:endParaRPr lang="en-US" sz="2000" b="1" dirty="0" smtClean="0">
              <a:latin typeface="Arial Narrow" panose="020B0606020202030204" pitchFamily="34" charset="0"/>
            </a:endParaRPr>
          </a:p>
          <a:p>
            <a:pPr marL="0" indent="0" algn="ctr" defTabSz="512763">
              <a:buNone/>
              <a:defRPr/>
            </a:pPr>
            <a:r>
              <a:rPr lang="en-US" b="1" dirty="0">
                <a:latin typeface="Arial Narrow" panose="020B0606020202030204" pitchFamily="34" charset="0"/>
                <a:hlinkClick r:id="rId3"/>
              </a:rPr>
              <a:t>https://www.mylambton.ca/mycareer/students/Policies_And_Procedures</a:t>
            </a:r>
            <a:r>
              <a:rPr lang="en-US" b="1" dirty="0" smtClean="0">
                <a:latin typeface="Arial Narrow" panose="020B0606020202030204" pitchFamily="34" charset="0"/>
                <a:hlinkClick r:id="rId3"/>
              </a:rPr>
              <a:t>/</a:t>
            </a:r>
            <a:endParaRPr lang="en-US" b="1" dirty="0" smtClean="0">
              <a:latin typeface="Arial Narrow" panose="020B0606020202030204" pitchFamily="34" charset="0"/>
            </a:endParaRPr>
          </a:p>
          <a:p>
            <a:pPr marL="0" indent="0" algn="ctr" defTabSz="512763">
              <a:buNone/>
              <a:defRPr/>
            </a:pPr>
            <a:endParaRPr lang="en-US" sz="2000" b="1" dirty="0" smtClean="0">
              <a:latin typeface="Arial Narrow" panose="020B0606020202030204" pitchFamily="34" charset="0"/>
            </a:endParaRP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60648" y="472405"/>
            <a:ext cx="6048672" cy="720080"/>
          </a:xfrm>
        </p:spPr>
        <p:txBody>
          <a:bodyPr>
            <a:noAutofit/>
          </a:bodyPr>
          <a:lstStyle/>
          <a:p>
            <a:pPr defTabSz="512763">
              <a:defRPr/>
            </a:pPr>
            <a:r>
              <a:rPr lang="en-US" sz="2800" b="1" cap="small" dirty="0" smtClean="0">
                <a:solidFill>
                  <a:schemeClr val="tx1"/>
                </a:solidFill>
              </a:rPr>
              <a:t>Policies </a:t>
            </a:r>
            <a:r>
              <a:rPr lang="en-US" sz="2800" b="1" cap="small" dirty="0">
                <a:solidFill>
                  <a:schemeClr val="tx1"/>
                </a:solidFill>
              </a:rPr>
              <a:t>&amp; Procedures for Co-op </a:t>
            </a:r>
            <a:endParaRPr lang="en-US" sz="2800" b="1" dirty="0">
              <a:solidFill>
                <a:schemeClr val="tx2">
                  <a:satMod val="13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656" y="1336501"/>
            <a:ext cx="5616623" cy="3600400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Arial Narrow" panose="020B0606020202030204" pitchFamily="34" charset="0"/>
              </a:rPr>
              <a:t>Eligible students will be able to view and apply to jobs through </a:t>
            </a:r>
            <a:r>
              <a:rPr lang="en-CA" dirty="0" err="1" smtClean="0">
                <a:latin typeface="Arial Narrow" panose="020B0606020202030204" pitchFamily="34" charset="0"/>
              </a:rPr>
              <a:t>myCareer</a:t>
            </a:r>
            <a:endParaRPr lang="en-CA" dirty="0" smtClean="0">
              <a:latin typeface="Arial Narrow" panose="020B0606020202030204" pitchFamily="34" charset="0"/>
            </a:endParaRPr>
          </a:p>
          <a:p>
            <a:endParaRPr lang="en-CA" dirty="0" smtClean="0">
              <a:latin typeface="Arial Narrow" panose="020B0606020202030204" pitchFamily="34" charset="0"/>
            </a:endParaRPr>
          </a:p>
          <a:p>
            <a:r>
              <a:rPr lang="en-CA" dirty="0" smtClean="0">
                <a:latin typeface="Arial Narrow" panose="020B0606020202030204" pitchFamily="34" charset="0"/>
              </a:rPr>
              <a:t>Follow instructions carefully in regard to deadlines, how to apply, what is required</a:t>
            </a:r>
          </a:p>
          <a:p>
            <a:endParaRPr lang="en-CA" dirty="0" smtClean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You will no longer be able to access jobs once the deadline date has passed</a:t>
            </a:r>
            <a:endParaRPr lang="en-CA" dirty="0" smtClean="0">
              <a:latin typeface="Arial Narrow" panose="020B0606020202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40" y="328389"/>
            <a:ext cx="5760639" cy="956516"/>
          </a:xfrm>
        </p:spPr>
        <p:txBody>
          <a:bodyPr>
            <a:noAutofit/>
          </a:bodyPr>
          <a:lstStyle/>
          <a:p>
            <a:r>
              <a:rPr lang="en-CA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myCareer Job Postings</a:t>
            </a:r>
            <a:endParaRPr lang="en-CA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>
                <a:solidFill>
                  <a:srgbClr val="C00000"/>
                </a:solidFill>
                <a:latin typeface="Arial Narrow" panose="020B0606020202030204" pitchFamily="34" charset="0"/>
              </a:rPr>
              <a:t>No longer using paper contracts</a:t>
            </a:r>
            <a:r>
              <a:rPr lang="en-CA" dirty="0">
                <a:latin typeface="Arial Narrow" panose="020B0606020202030204" pitchFamily="34" charset="0"/>
              </a:rPr>
              <a:t>; Co-op contract </a:t>
            </a:r>
            <a:r>
              <a:rPr lang="en-CA" dirty="0" smtClean="0">
                <a:latin typeface="Arial Narrow" panose="020B0606020202030204" pitchFamily="34" charset="0"/>
              </a:rPr>
              <a:t>is now a </a:t>
            </a:r>
            <a:r>
              <a:rPr lang="en-CA" dirty="0" smtClean="0">
                <a:latin typeface="Arial Narrow" panose="020B0606020202030204" pitchFamily="34" charset="0"/>
              </a:rPr>
              <a:t>Work </a:t>
            </a:r>
            <a:r>
              <a:rPr lang="en-CA" dirty="0">
                <a:latin typeface="Arial Narrow" panose="020B0606020202030204" pitchFamily="34" charset="0"/>
              </a:rPr>
              <a:t>Term </a:t>
            </a:r>
            <a:r>
              <a:rPr lang="en-CA" dirty="0" smtClean="0">
                <a:latin typeface="Arial Narrow" panose="020B0606020202030204" pitchFamily="34" charset="0"/>
              </a:rPr>
              <a:t>Record which is completed </a:t>
            </a:r>
            <a:r>
              <a:rPr lang="en-CA" dirty="0">
                <a:latin typeface="Arial Narrow" panose="020B0606020202030204" pitchFamily="34" charset="0"/>
              </a:rPr>
              <a:t>online through </a:t>
            </a:r>
            <a:r>
              <a:rPr lang="en-CA" dirty="0" err="1">
                <a:latin typeface="Arial Narrow" panose="020B0606020202030204" pitchFamily="34" charset="0"/>
              </a:rPr>
              <a:t>myCareer</a:t>
            </a:r>
            <a:r>
              <a:rPr lang="en-CA" dirty="0">
                <a:latin typeface="Arial Narrow" panose="020B0606020202030204" pitchFamily="34" charset="0"/>
              </a:rPr>
              <a:t> </a:t>
            </a:r>
            <a:endParaRPr lang="en-CA" dirty="0" smtClean="0">
              <a:latin typeface="Arial Narrow" panose="020B0606020202030204" pitchFamily="34" charset="0"/>
            </a:endParaRPr>
          </a:p>
          <a:p>
            <a:pPr marL="82142" indent="0">
              <a:buNone/>
            </a:pPr>
            <a:endParaRPr lang="en-CA" dirty="0">
              <a:latin typeface="Arial Narrow" panose="020B0606020202030204" pitchFamily="34" charset="0"/>
            </a:endParaRPr>
          </a:p>
          <a:p>
            <a:r>
              <a:rPr lang="en-CA" dirty="0" smtClean="0">
                <a:latin typeface="Arial Narrow" panose="020B0606020202030204" pitchFamily="34" charset="0"/>
              </a:rPr>
              <a:t>PowerPoint instructions </a:t>
            </a:r>
            <a:r>
              <a:rPr lang="en-CA" dirty="0">
                <a:latin typeface="Arial Narrow" panose="020B0606020202030204" pitchFamily="34" charset="0"/>
              </a:rPr>
              <a:t>(step-by-step) will be emailed </a:t>
            </a:r>
            <a:r>
              <a:rPr lang="en-CA" dirty="0" smtClean="0">
                <a:latin typeface="Arial Narrow" panose="020B0606020202030204" pitchFamily="34" charset="0"/>
              </a:rPr>
              <a:t>to all </a:t>
            </a:r>
            <a:r>
              <a:rPr lang="en-CA" dirty="0">
                <a:latin typeface="Arial Narrow" panose="020B0606020202030204" pitchFamily="34" charset="0"/>
              </a:rPr>
              <a:t>eligible students </a:t>
            </a:r>
            <a:r>
              <a:rPr lang="en-CA" dirty="0" smtClean="0">
                <a:latin typeface="Arial Narrow" panose="020B0606020202030204" pitchFamily="34" charset="0"/>
              </a:rPr>
              <a:t>in </a:t>
            </a:r>
            <a:r>
              <a:rPr lang="en-CA" dirty="0" smtClean="0">
                <a:latin typeface="Arial Narrow" panose="020B0606020202030204" pitchFamily="34" charset="0"/>
              </a:rPr>
              <a:t>Term 3 – </a:t>
            </a:r>
            <a:r>
              <a:rPr lang="en-CA" dirty="0">
                <a:latin typeface="Arial Narrow" panose="020B0606020202030204" pitchFamily="34" charset="0"/>
              </a:rPr>
              <a:t>check </a:t>
            </a:r>
            <a:r>
              <a:rPr lang="en-CA" dirty="0" err="1">
                <a:latin typeface="Arial Narrow" panose="020B0606020202030204" pitchFamily="34" charset="0"/>
              </a:rPr>
              <a:t>myLambton</a:t>
            </a:r>
            <a:r>
              <a:rPr lang="en-CA" dirty="0">
                <a:latin typeface="Arial Narrow" panose="020B0606020202030204" pitchFamily="34" charset="0"/>
              </a:rPr>
              <a:t> email regularly for </a:t>
            </a:r>
            <a:r>
              <a:rPr lang="en-CA" dirty="0" smtClean="0">
                <a:latin typeface="Arial Narrow" panose="020B0606020202030204" pitchFamily="34" charset="0"/>
              </a:rPr>
              <a:t>it</a:t>
            </a:r>
            <a:endParaRPr lang="en-CA" dirty="0">
              <a:latin typeface="Arial Narrow" panose="020B0606020202030204" pitchFamily="34" charset="0"/>
            </a:endParaRPr>
          </a:p>
          <a:p>
            <a:endParaRPr lang="en-CA" dirty="0">
              <a:latin typeface="Arial Narrow" panose="020B0606020202030204" pitchFamily="34" charset="0"/>
            </a:endParaRPr>
          </a:p>
          <a:p>
            <a:r>
              <a:rPr lang="en-CA" dirty="0">
                <a:latin typeface="Arial Narrow" panose="020B0606020202030204" pitchFamily="34" charset="0"/>
              </a:rPr>
              <a:t>You will be emailed reminders throughout the term along with updates 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Electronic Work Term Record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250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976462"/>
            <a:ext cx="6254452" cy="3509540"/>
          </a:xfrm>
        </p:spPr>
        <p:txBody>
          <a:bodyPr>
            <a:normAutofit/>
          </a:bodyPr>
          <a:lstStyle/>
          <a:p>
            <a:r>
              <a:rPr lang="en-CA" sz="1900" dirty="0">
                <a:latin typeface="Arial Narrow" panose="020B0606020202030204" pitchFamily="34" charset="0"/>
              </a:rPr>
              <a:t>Create </a:t>
            </a:r>
            <a:r>
              <a:rPr lang="en-CA" sz="1900" dirty="0" smtClean="0">
                <a:latin typeface="Arial Narrow" panose="020B0606020202030204" pitchFamily="34" charset="0"/>
              </a:rPr>
              <a:t>and complete a </a:t>
            </a:r>
            <a:r>
              <a:rPr lang="en-CA" sz="1900" dirty="0">
                <a:latin typeface="Arial Narrow" panose="020B0606020202030204" pitchFamily="34" charset="0"/>
              </a:rPr>
              <a:t>Work Term </a:t>
            </a:r>
            <a:r>
              <a:rPr lang="en-CA" sz="1900" dirty="0" smtClean="0">
                <a:latin typeface="Arial Narrow" panose="020B0606020202030204" pitchFamily="34" charset="0"/>
              </a:rPr>
              <a:t>Record - Agreement </a:t>
            </a:r>
            <a:r>
              <a:rPr lang="en-CA" sz="1900" dirty="0">
                <a:latin typeface="Arial Narrow" panose="020B0606020202030204" pitchFamily="34" charset="0"/>
              </a:rPr>
              <a:t>on </a:t>
            </a:r>
            <a:r>
              <a:rPr lang="en-CA" sz="1900" dirty="0" err="1">
                <a:latin typeface="Arial Narrow" panose="020B0606020202030204" pitchFamily="34" charset="0"/>
              </a:rPr>
              <a:t>myCareer</a:t>
            </a:r>
            <a:r>
              <a:rPr lang="en-CA" sz="1900" dirty="0">
                <a:latin typeface="Arial Narrow" panose="020B0606020202030204" pitchFamily="34" charset="0"/>
              </a:rPr>
              <a:t> </a:t>
            </a:r>
            <a:endParaRPr lang="en-CA" sz="1900" dirty="0" smtClean="0">
              <a:latin typeface="Arial Narrow" panose="020B0606020202030204" pitchFamily="34" charset="0"/>
            </a:endParaRPr>
          </a:p>
          <a:p>
            <a:endParaRPr lang="en-CA" sz="1900" dirty="0" smtClean="0">
              <a:latin typeface="Arial Narrow" panose="020B0606020202030204" pitchFamily="34" charset="0"/>
            </a:endParaRPr>
          </a:p>
          <a:p>
            <a:r>
              <a:rPr lang="en-CA" sz="1900" dirty="0" smtClean="0">
                <a:latin typeface="Arial Narrow" panose="020B0606020202030204" pitchFamily="34" charset="0"/>
              </a:rPr>
              <a:t>Attach (and combine </a:t>
            </a:r>
            <a:r>
              <a:rPr lang="en-CA" sz="1900" dirty="0">
                <a:latin typeface="Arial Narrow" panose="020B0606020202030204" pitchFamily="34" charset="0"/>
              </a:rPr>
              <a:t>if needed) two (2) PDF files:</a:t>
            </a:r>
          </a:p>
          <a:p>
            <a:pPr lvl="1"/>
            <a:r>
              <a:rPr lang="en-CA" sz="1600" dirty="0">
                <a:latin typeface="Arial Narrow" panose="020B0606020202030204" pitchFamily="34" charset="0"/>
              </a:rPr>
              <a:t>Copy of Work Permit</a:t>
            </a:r>
          </a:p>
          <a:p>
            <a:pPr lvl="1"/>
            <a:r>
              <a:rPr lang="en-CA" sz="1600" dirty="0">
                <a:latin typeface="Arial Narrow" panose="020B0606020202030204" pitchFamily="34" charset="0"/>
              </a:rPr>
              <a:t>Job Posting/Job Description/Job Offer </a:t>
            </a:r>
            <a:r>
              <a:rPr lang="en-CA" sz="1600" dirty="0" smtClean="0">
                <a:latin typeface="Arial Narrow" panose="020B0606020202030204" pitchFamily="34" charset="0"/>
              </a:rPr>
              <a:t>letter </a:t>
            </a:r>
            <a:r>
              <a:rPr lang="en-CA" sz="1600" dirty="0" smtClean="0">
                <a:latin typeface="Arial Narrow" panose="020B0606020202030204" pitchFamily="34" charset="0"/>
              </a:rPr>
              <a:t>- </a:t>
            </a:r>
            <a:r>
              <a:rPr lang="en-CA" sz="16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Need </a:t>
            </a:r>
            <a:r>
              <a:rPr lang="en-CA" sz="1600" dirty="0">
                <a:solidFill>
                  <a:srgbClr val="C00000"/>
                </a:solidFill>
                <a:latin typeface="Arial Narrow" panose="020B0606020202030204" pitchFamily="34" charset="0"/>
              </a:rPr>
              <a:t>roles/responsibilities listed to verify program </a:t>
            </a:r>
            <a:r>
              <a:rPr lang="en-CA" sz="16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suitability</a:t>
            </a:r>
            <a:r>
              <a:rPr lang="en-CA" sz="16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!!</a:t>
            </a:r>
          </a:p>
          <a:p>
            <a:pPr lvl="1"/>
            <a:r>
              <a:rPr lang="en-CA" sz="1600" dirty="0" smtClean="0">
                <a:latin typeface="Arial Narrow" panose="020B0606020202030204" pitchFamily="34" charset="0"/>
              </a:rPr>
              <a:t>Workplace Insurance form – Unpaid positions only!</a:t>
            </a:r>
            <a:endParaRPr lang="en-CA" sz="1600" dirty="0">
              <a:latin typeface="Arial Narrow" panose="020B0606020202030204" pitchFamily="34" charset="0"/>
            </a:endParaRPr>
          </a:p>
          <a:p>
            <a:endParaRPr lang="en-CA" sz="1900" dirty="0">
              <a:latin typeface="Arial Narrow" panose="020B0606020202030204" pitchFamily="34" charset="0"/>
            </a:endParaRPr>
          </a:p>
          <a:p>
            <a:r>
              <a:rPr lang="en-CA" sz="1900" dirty="0" smtClean="0">
                <a:latin typeface="Arial Narrow" panose="020B0606020202030204" pitchFamily="34" charset="0"/>
              </a:rPr>
              <a:t>A Workplace </a:t>
            </a:r>
            <a:r>
              <a:rPr lang="en-CA" sz="1900" dirty="0">
                <a:latin typeface="Arial Narrow" panose="020B0606020202030204" pitchFamily="34" charset="0"/>
              </a:rPr>
              <a:t>Insurance </a:t>
            </a:r>
            <a:r>
              <a:rPr lang="en-CA" sz="1900" dirty="0" smtClean="0">
                <a:latin typeface="Arial Narrow" panose="020B0606020202030204" pitchFamily="34" charset="0"/>
              </a:rPr>
              <a:t>form will be email to all eligible students in Term 3 – remember: only needed for unpaid positions!</a:t>
            </a:r>
            <a:endParaRPr lang="en-CA" sz="1900" dirty="0">
              <a:latin typeface="Arial Narrow" panose="020B0606020202030204" pitchFamily="34" charset="0"/>
            </a:endParaRPr>
          </a:p>
          <a:p>
            <a:endParaRPr lang="en-CA" dirty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Required Documents for WTR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3204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316898" y="815651"/>
            <a:ext cx="6280454" cy="3977233"/>
          </a:xfrm>
        </p:spPr>
        <p:txBody>
          <a:bodyPr>
            <a:normAutofit/>
          </a:bodyPr>
          <a:lstStyle/>
          <a:p>
            <a:pPr marL="192088" indent="-192088" defTabSz="512763" eaLnBrk="1" hangingPunct="1">
              <a:buFont typeface="Wingdings" pitchFamily="2" charset="2"/>
              <a:buNone/>
            </a:pPr>
            <a:r>
              <a:rPr lang="en-US" b="1" u="sng" dirty="0" smtClean="0">
                <a:latin typeface="Arial Narrow" panose="020B0606020202030204" pitchFamily="34" charset="0"/>
              </a:rPr>
              <a:t>BEFORE</a:t>
            </a:r>
            <a:r>
              <a:rPr lang="en-US" b="1" dirty="0" smtClean="0">
                <a:latin typeface="Arial Narrow" panose="020B0606020202030204" pitchFamily="34" charset="0"/>
              </a:rPr>
              <a:t> YOU ACCEPT YOUR JOB:</a:t>
            </a:r>
          </a:p>
          <a:p>
            <a:pPr marL="192088" indent="-192088" defTabSz="512763" eaLnBrk="1" hangingPunct="1">
              <a:buFont typeface="Wingdings" pitchFamily="2" charset="2"/>
              <a:buNone/>
            </a:pPr>
            <a:endParaRPr lang="en-US" b="1" dirty="0" smtClean="0">
              <a:latin typeface="Arial Narrow" panose="020B0606020202030204" pitchFamily="34" charset="0"/>
            </a:endParaRPr>
          </a:p>
          <a:p>
            <a:pPr marL="387526" lvl="2" indent="-158750" defTabSz="512763">
              <a:lnSpc>
                <a:spcPct val="90000"/>
              </a:lnSpc>
              <a:spcBef>
                <a:spcPts val="450"/>
              </a:spcBef>
              <a:buSzPct val="80000"/>
              <a:buFont typeface="Wingdings 2" pitchFamily="18" charset="2"/>
              <a:buChar char=""/>
            </a:pPr>
            <a:r>
              <a:rPr lang="en-US" sz="2300" b="1" dirty="0" smtClean="0">
                <a:latin typeface="Arial Narrow" panose="020B0606020202030204" pitchFamily="34" charset="0"/>
              </a:rPr>
              <a:t>Clarify all </a:t>
            </a:r>
            <a:r>
              <a:rPr lang="en-US" sz="2300" b="1" dirty="0" smtClean="0">
                <a:latin typeface="Arial Narrow" panose="020B0606020202030204" pitchFamily="34" charset="0"/>
              </a:rPr>
              <a:t>details </a:t>
            </a:r>
            <a:r>
              <a:rPr lang="en-US" sz="2300" i="1" dirty="0" smtClean="0">
                <a:latin typeface="Arial Narrow" panose="020B0606020202030204" pitchFamily="34" charset="0"/>
              </a:rPr>
              <a:t>(ex: transportation, location, e</a:t>
            </a:r>
            <a:r>
              <a:rPr lang="en-US" sz="2300" i="1" dirty="0" smtClean="0">
                <a:latin typeface="Arial Narrow" panose="020B0606020202030204" pitchFamily="34" charset="0"/>
              </a:rPr>
              <a:t>tc.)</a:t>
            </a:r>
            <a:endParaRPr lang="en-US" sz="2300" i="1" dirty="0" smtClean="0">
              <a:latin typeface="Arial Narrow" panose="020B0606020202030204" pitchFamily="34" charset="0"/>
            </a:endParaRPr>
          </a:p>
          <a:p>
            <a:pPr marL="421751" lvl="3" indent="-158750" defTabSz="512763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sz="2200" b="1" dirty="0" smtClean="0">
                <a:latin typeface="Arial Narrow" panose="020B0606020202030204" pitchFamily="34" charset="0"/>
              </a:rPr>
              <a:t>Job </a:t>
            </a:r>
            <a:r>
              <a:rPr lang="en-US" sz="2200" b="1" dirty="0" smtClean="0">
                <a:latin typeface="Arial Narrow" panose="020B0606020202030204" pitchFamily="34" charset="0"/>
              </a:rPr>
              <a:t>description </a:t>
            </a:r>
            <a:r>
              <a:rPr lang="en-US" sz="2200" i="1" dirty="0" smtClean="0">
                <a:latin typeface="Arial Narrow" panose="020B0606020202030204" pitchFamily="34" charset="0"/>
              </a:rPr>
              <a:t>(does it match program capabilities?)</a:t>
            </a:r>
            <a:endParaRPr lang="en-US" sz="2200" i="1" dirty="0" smtClean="0">
              <a:latin typeface="Arial Narrow" panose="020B0606020202030204" pitchFamily="34" charset="0"/>
            </a:endParaRPr>
          </a:p>
          <a:p>
            <a:pPr marL="421751" lvl="3" indent="-158750" defTabSz="512763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sz="2200" b="1" dirty="0" smtClean="0">
                <a:latin typeface="Arial Narrow" panose="020B0606020202030204" pitchFamily="34" charset="0"/>
              </a:rPr>
              <a:t>Hours </a:t>
            </a:r>
            <a:r>
              <a:rPr lang="en-US" sz="2200" i="1" dirty="0" smtClean="0">
                <a:latin typeface="Arial Narrow" panose="020B0606020202030204" pitchFamily="34" charset="0"/>
              </a:rPr>
              <a:t>(full time - 30-40 hours for co-op)</a:t>
            </a:r>
            <a:endParaRPr lang="en-US" sz="2200" i="1" dirty="0" smtClean="0">
              <a:latin typeface="Arial Narrow" panose="020B0606020202030204" pitchFamily="34" charset="0"/>
            </a:endParaRPr>
          </a:p>
          <a:p>
            <a:pPr marL="421751" lvl="3" indent="-158750" defTabSz="512763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sz="2200" b="1" dirty="0" smtClean="0">
                <a:latin typeface="Arial Narrow" panose="020B0606020202030204" pitchFamily="34" charset="0"/>
              </a:rPr>
              <a:t>Salary</a:t>
            </a:r>
          </a:p>
          <a:p>
            <a:pPr marL="421751" lvl="3" indent="-158750" defTabSz="512763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sz="2200" b="1" dirty="0" smtClean="0">
                <a:latin typeface="Arial Narrow" panose="020B0606020202030204" pitchFamily="34" charset="0"/>
              </a:rPr>
              <a:t>Contract </a:t>
            </a:r>
            <a:r>
              <a:rPr lang="en-US" sz="2200" b="1" dirty="0" smtClean="0">
                <a:latin typeface="Arial Narrow" panose="020B0606020202030204" pitchFamily="34" charset="0"/>
              </a:rPr>
              <a:t>dates</a:t>
            </a:r>
            <a:r>
              <a:rPr lang="en-US" sz="2200" b="1" dirty="0" smtClean="0">
                <a:latin typeface="Arial Narrow" panose="020B0606020202030204" pitchFamily="34" charset="0"/>
              </a:rPr>
              <a:t> </a:t>
            </a:r>
            <a:r>
              <a:rPr lang="en-US" sz="2200" i="1" dirty="0" smtClean="0">
                <a:latin typeface="Arial Narrow" panose="020B0606020202030204" pitchFamily="34" charset="0"/>
              </a:rPr>
              <a:t>(Does it match the term dates?)</a:t>
            </a:r>
            <a:endParaRPr lang="en-US" sz="2200" i="1" dirty="0" smtClean="0">
              <a:latin typeface="Arial Narrow" panose="020B0606020202030204" pitchFamily="34" charset="0"/>
            </a:endParaRPr>
          </a:p>
          <a:p>
            <a:pPr marL="421751" lvl="3" indent="-158750" defTabSz="512763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sz="2200" b="1" dirty="0" smtClean="0">
                <a:latin typeface="Arial Narrow" panose="020B0606020202030204" pitchFamily="34" charset="0"/>
              </a:rPr>
              <a:t>Conditions of employment</a:t>
            </a:r>
          </a:p>
          <a:p>
            <a:pPr marL="209550" lvl="2" indent="-158750" defTabSz="512763" eaLnBrk="1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endParaRPr lang="en-US" sz="1050" dirty="0" smtClean="0">
              <a:latin typeface="Arial Narrow" panose="020B0606020202030204" pitchFamily="34" charset="0"/>
            </a:endParaRPr>
          </a:p>
          <a:p>
            <a:pPr marL="207963" lvl="3" indent="0" algn="ctr" defTabSz="512763" eaLnBrk="1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80000"/>
              <a:buNone/>
            </a:pPr>
            <a:r>
              <a:rPr lang="en-CA" sz="17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All job acceptance </a:t>
            </a:r>
            <a:r>
              <a:rPr lang="en-CA" sz="17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Work Term Records MUST </a:t>
            </a:r>
            <a:r>
              <a:rPr lang="en-CA" sz="17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be submitted within </a:t>
            </a:r>
            <a:r>
              <a:rPr lang="en-CA" sz="17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48 </a:t>
            </a:r>
            <a:r>
              <a:rPr lang="en-CA" sz="17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hours of the job offer</a:t>
            </a:r>
            <a:endParaRPr lang="en-US" sz="1700" b="1" dirty="0" smtClean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60648" y="112365"/>
            <a:ext cx="5680075" cy="631279"/>
          </a:xfrm>
        </p:spPr>
        <p:txBody>
          <a:bodyPr>
            <a:normAutofit/>
          </a:bodyPr>
          <a:lstStyle/>
          <a:p>
            <a:pPr defTabSz="512763" eaLnBrk="1" fontAlgn="auto" hangingPunct="1">
              <a:spcAft>
                <a:spcPts val="0"/>
              </a:spcAft>
              <a:defRPr/>
            </a:pPr>
            <a:r>
              <a:rPr lang="en-US" sz="3200" b="1" cap="small" dirty="0" smtClean="0">
                <a:solidFill>
                  <a:schemeClr val="tx1"/>
                </a:solidFill>
              </a:rPr>
              <a:t>Job Acceptance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04664" y="760437"/>
            <a:ext cx="6192688" cy="3744416"/>
          </a:xfrm>
        </p:spPr>
        <p:txBody>
          <a:bodyPr>
            <a:normAutofit lnSpcReduction="10000"/>
          </a:bodyPr>
          <a:lstStyle/>
          <a:p>
            <a:pPr marL="192088" indent="-192088" defTabSz="512763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700" b="1" dirty="0" smtClean="0"/>
          </a:p>
          <a:p>
            <a:pPr marL="50800" lvl="1" indent="0" defTabSz="512763" eaLnBrk="1" hangingPunct="1">
              <a:spcBef>
                <a:spcPts val="450"/>
              </a:spcBef>
              <a:buSzPct val="80000"/>
              <a:buNone/>
            </a:pPr>
            <a:r>
              <a:rPr lang="en-US" sz="2800" dirty="0" smtClean="0">
                <a:latin typeface="Arial Narrow" panose="020B0606020202030204" pitchFamily="34" charset="0"/>
              </a:rPr>
              <a:t>Once you accept </a:t>
            </a:r>
            <a:r>
              <a:rPr lang="en-US" sz="2800" i="1" dirty="0" smtClean="0">
                <a:latin typeface="Arial Narrow" panose="020B0606020202030204" pitchFamily="34" charset="0"/>
              </a:rPr>
              <a:t>(verbal or written) </a:t>
            </a:r>
            <a:r>
              <a:rPr lang="en-US" sz="2800" dirty="0" smtClean="0">
                <a:latin typeface="Arial Narrow" panose="020B0606020202030204" pitchFamily="34" charset="0"/>
              </a:rPr>
              <a:t>you are committed to that </a:t>
            </a:r>
            <a:r>
              <a:rPr lang="en-US" sz="2800" dirty="0" smtClean="0">
                <a:latin typeface="Arial Narrow" panose="020B0606020202030204" pitchFamily="34" charset="0"/>
              </a:rPr>
              <a:t>position! </a:t>
            </a:r>
            <a:r>
              <a:rPr lang="en-US" sz="2800" b="1" dirty="0" smtClean="0">
                <a:latin typeface="Arial Narrow" panose="020B0606020202030204" pitchFamily="34" charset="0"/>
              </a:rPr>
              <a:t>No Exceptions!</a:t>
            </a:r>
            <a:endParaRPr lang="en-US" sz="2800" b="1" dirty="0">
              <a:latin typeface="Arial Narrow" panose="020B0606020202030204" pitchFamily="34" charset="0"/>
            </a:endParaRPr>
          </a:p>
          <a:p>
            <a:pPr marL="50800" lvl="1" indent="0" algn="ctr" defTabSz="512763" eaLnBrk="1" hangingPunct="1">
              <a:spcBef>
                <a:spcPts val="450"/>
              </a:spcBef>
              <a:buSzPct val="80000"/>
              <a:buNone/>
            </a:pPr>
            <a:endParaRPr lang="en-US" sz="1500" b="1" dirty="0" smtClean="0">
              <a:latin typeface="Arial Narrow" panose="020B0606020202030204" pitchFamily="34" charset="0"/>
            </a:endParaRPr>
          </a:p>
          <a:p>
            <a:pPr marL="209550" lvl="1" indent="-158750" defTabSz="512763" eaLnBrk="1" hangingPunct="1">
              <a:lnSpc>
                <a:spcPct val="110000"/>
              </a:lnSpc>
              <a:spcBef>
                <a:spcPts val="450"/>
              </a:spcBef>
              <a:buSzPct val="80000"/>
              <a:buFont typeface="Wingdings 2" pitchFamily="18" charset="2"/>
              <a:buChar char=""/>
            </a:pPr>
            <a:r>
              <a:rPr lang="en-US" sz="1800" dirty="0" smtClean="0">
                <a:latin typeface="Arial Narrow" panose="020B0606020202030204" pitchFamily="34" charset="0"/>
              </a:rPr>
              <a:t>Follow </a:t>
            </a:r>
            <a:r>
              <a:rPr lang="en-US" sz="1800" dirty="0" smtClean="0">
                <a:latin typeface="Arial Narrow" panose="020B0606020202030204" pitchFamily="34" charset="0"/>
              </a:rPr>
              <a:t>employer timelines </a:t>
            </a:r>
            <a:r>
              <a:rPr lang="en-US" sz="1800" dirty="0" smtClean="0">
                <a:latin typeface="Arial Narrow" panose="020B0606020202030204" pitchFamily="34" charset="0"/>
              </a:rPr>
              <a:t>for accepting </a:t>
            </a:r>
            <a:r>
              <a:rPr lang="en-US" sz="1800" dirty="0" smtClean="0">
                <a:latin typeface="Arial Narrow" panose="020B0606020202030204" pitchFamily="34" charset="0"/>
              </a:rPr>
              <a:t>positions </a:t>
            </a:r>
          </a:p>
          <a:p>
            <a:pPr marL="599727" lvl="3" indent="-158750" defTabSz="512763">
              <a:lnSpc>
                <a:spcPct val="110000"/>
              </a:lnSpc>
              <a:spcBef>
                <a:spcPts val="450"/>
              </a:spcBef>
              <a:buSzPct val="80000"/>
              <a:buFont typeface="Wingdings 2" pitchFamily="18" charset="2"/>
              <a:buChar char=""/>
            </a:pPr>
            <a:r>
              <a:rPr lang="en-US" dirty="0">
                <a:latin typeface="Arial Narrow" panose="020B0606020202030204" pitchFamily="34" charset="0"/>
              </a:rPr>
              <a:t>A</a:t>
            </a:r>
            <a:r>
              <a:rPr lang="en-US" dirty="0" smtClean="0">
                <a:latin typeface="Arial Narrow" panose="020B0606020202030204" pitchFamily="34" charset="0"/>
              </a:rPr>
              <a:t>sk employer for more time to consider acceptance if needed – no more than a week</a:t>
            </a:r>
            <a:endParaRPr lang="en-US" dirty="0">
              <a:latin typeface="Arial Narrow" panose="020B0606020202030204" pitchFamily="34" charset="0"/>
            </a:endParaRPr>
          </a:p>
          <a:p>
            <a:pPr marL="209550" lvl="1" indent="-158750" defTabSz="512763" eaLnBrk="1" hangingPunct="1">
              <a:lnSpc>
                <a:spcPct val="110000"/>
              </a:lnSpc>
              <a:spcBef>
                <a:spcPts val="450"/>
              </a:spcBef>
              <a:buSzPct val="80000"/>
              <a:buFont typeface="Wingdings 2" pitchFamily="18" charset="2"/>
              <a:buChar char=""/>
            </a:pPr>
            <a:endParaRPr lang="en-US" sz="1800" dirty="0" smtClean="0">
              <a:latin typeface="Arial Narrow" panose="020B0606020202030204" pitchFamily="34" charset="0"/>
            </a:endParaRPr>
          </a:p>
          <a:p>
            <a:pPr marL="209550" lvl="1" indent="-158750" defTabSz="512763" eaLnBrk="1" hangingPunct="1">
              <a:lnSpc>
                <a:spcPct val="110000"/>
              </a:lnSpc>
              <a:spcBef>
                <a:spcPts val="450"/>
              </a:spcBef>
              <a:buSzPct val="80000"/>
              <a:buFont typeface="Wingdings 2" pitchFamily="18" charset="2"/>
              <a:buChar char=""/>
            </a:pPr>
            <a:r>
              <a:rPr lang="en-US" sz="1800" dirty="0" smtClean="0">
                <a:latin typeface="Arial Narrow" panose="020B0606020202030204" pitchFamily="34" charset="0"/>
              </a:rPr>
              <a:t>Create </a:t>
            </a:r>
            <a:r>
              <a:rPr lang="en-US" sz="1800" dirty="0" err="1" smtClean="0">
                <a:latin typeface="Arial Narrow" panose="020B0606020202030204" pitchFamily="34" charset="0"/>
              </a:rPr>
              <a:t>myCareer</a:t>
            </a:r>
            <a:r>
              <a:rPr lang="en-US" sz="1800" dirty="0" smtClean="0">
                <a:latin typeface="Arial Narrow" panose="020B0606020202030204" pitchFamily="34" charset="0"/>
              </a:rPr>
              <a:t> Work Term Record </a:t>
            </a:r>
            <a:r>
              <a:rPr lang="en-US" sz="1800" b="1" i="1" dirty="0" smtClean="0">
                <a:latin typeface="Arial Narrow" panose="020B0606020202030204" pitchFamily="34" charset="0"/>
              </a:rPr>
              <a:t>within 48 hours</a:t>
            </a:r>
            <a:r>
              <a:rPr lang="en-US" sz="1800" dirty="0" smtClean="0">
                <a:latin typeface="Arial Narrow" panose="020B0606020202030204" pitchFamily="34" charset="0"/>
              </a:rPr>
              <a:t> of job acceptance </a:t>
            </a:r>
          </a:p>
          <a:p>
            <a:pPr marL="209550" lvl="1" indent="-158750" defTabSz="512763" eaLnBrk="1" hangingPunct="1">
              <a:lnSpc>
                <a:spcPct val="110000"/>
              </a:lnSpc>
              <a:spcBef>
                <a:spcPts val="450"/>
              </a:spcBef>
              <a:buSzPct val="80000"/>
              <a:buFont typeface="Wingdings 2" pitchFamily="18" charset="2"/>
              <a:buChar char=""/>
            </a:pPr>
            <a:endParaRPr lang="en-US" sz="1800" dirty="0" smtClean="0">
              <a:latin typeface="Arial Narrow" panose="020B0606020202030204" pitchFamily="34" charset="0"/>
            </a:endParaRPr>
          </a:p>
          <a:p>
            <a:pPr marL="209550" lvl="1" indent="-158750" defTabSz="512763" eaLnBrk="1" hangingPunct="1">
              <a:lnSpc>
                <a:spcPct val="110000"/>
              </a:lnSpc>
              <a:spcBef>
                <a:spcPts val="450"/>
              </a:spcBef>
              <a:buSzPct val="80000"/>
              <a:buFont typeface="Wingdings 2" pitchFamily="18" charset="2"/>
              <a:buChar char=""/>
            </a:pPr>
            <a:r>
              <a:rPr lang="en-US" sz="1800" dirty="0" smtClean="0">
                <a:latin typeface="Arial Narrow" panose="020B0606020202030204" pitchFamily="34" charset="0"/>
              </a:rPr>
              <a:t>Allow </a:t>
            </a:r>
            <a:r>
              <a:rPr lang="en-US" sz="1800" u="sng" dirty="0" smtClean="0">
                <a:latin typeface="Arial Narrow" panose="020B0606020202030204" pitchFamily="34" charset="0"/>
              </a:rPr>
              <a:t>5 business days </a:t>
            </a:r>
            <a:r>
              <a:rPr lang="en-US" sz="1800" dirty="0" smtClean="0">
                <a:latin typeface="Arial Narrow" panose="020B0606020202030204" pitchFamily="34" charset="0"/>
              </a:rPr>
              <a:t>for Advisor to assess application </a:t>
            </a:r>
          </a:p>
          <a:p>
            <a:pPr marL="336550" lvl="1" indent="-285750" defTabSz="512763">
              <a:lnSpc>
                <a:spcPct val="110000"/>
              </a:lnSpc>
              <a:spcBef>
                <a:spcPts val="450"/>
              </a:spcBef>
              <a:buSzPct val="80000"/>
            </a:pPr>
            <a:endParaRPr lang="en-US" sz="1800" dirty="0" smtClean="0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60648" y="112365"/>
            <a:ext cx="5894387" cy="796925"/>
          </a:xfrm>
        </p:spPr>
        <p:txBody>
          <a:bodyPr>
            <a:normAutofit/>
          </a:bodyPr>
          <a:lstStyle/>
          <a:p>
            <a:pPr defTabSz="512763">
              <a:defRPr/>
            </a:pPr>
            <a:r>
              <a:rPr lang="en-US" sz="3200" cap="small" dirty="0" smtClean="0">
                <a:solidFill>
                  <a:schemeClr val="tx1"/>
                </a:solidFill>
              </a:rPr>
              <a:t>CO-OP/ Job </a:t>
            </a:r>
            <a:r>
              <a:rPr lang="en-US" sz="3200" cap="small" dirty="0">
                <a:solidFill>
                  <a:schemeClr val="tx1"/>
                </a:solidFill>
              </a:rPr>
              <a:t>Acceptance </a:t>
            </a:r>
            <a:endParaRPr lang="en-US" sz="3200" b="1" cap="small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9532" y="976461"/>
            <a:ext cx="6137820" cy="3379805"/>
          </a:xfrm>
        </p:spPr>
        <p:txBody>
          <a:bodyPr>
            <a:normAutofit fontScale="70000" lnSpcReduction="20000"/>
          </a:bodyPr>
          <a:lstStyle/>
          <a:p>
            <a:pPr marL="333561" indent="-457200" algn="ctr" defTabSz="686641">
              <a:spcBef>
                <a:spcPts val="603"/>
              </a:spcBef>
            </a:pPr>
            <a:endParaRPr lang="en-US" sz="3100" b="1" u="sng" dirty="0">
              <a:solidFill>
                <a:srgbClr val="FF0000"/>
              </a:solidFill>
            </a:endParaRPr>
          </a:p>
          <a:p>
            <a:pPr marL="333561" indent="-457200" defTabSz="686641">
              <a:lnSpc>
                <a:spcPct val="170000"/>
              </a:lnSpc>
              <a:spcBef>
                <a:spcPts val="603"/>
              </a:spcBef>
            </a:pPr>
            <a:r>
              <a:rPr lang="en-US" sz="3200" b="1" dirty="0" smtClean="0">
                <a:latin typeface="Arial Narrow" panose="020B0606020202030204" pitchFamily="34" charset="0"/>
              </a:rPr>
              <a:t>NO! Verbal acceptance is STILL an acceptance</a:t>
            </a:r>
            <a:r>
              <a:rPr lang="en-US" sz="3200" b="1" dirty="0" smtClean="0">
                <a:latin typeface="Arial Narrow" panose="020B0606020202030204" pitchFamily="34" charset="0"/>
              </a:rPr>
              <a:t>!</a:t>
            </a:r>
            <a:endParaRPr lang="en-US" sz="3100" dirty="0">
              <a:latin typeface="Arial Narrow" panose="020B0606020202030204" pitchFamily="34" charset="0"/>
            </a:endParaRPr>
          </a:p>
          <a:p>
            <a:pPr marL="333561" indent="-457200" defTabSz="686641">
              <a:lnSpc>
                <a:spcPct val="170000"/>
              </a:lnSpc>
              <a:spcBef>
                <a:spcPts val="603"/>
              </a:spcBef>
            </a:pPr>
            <a:r>
              <a:rPr lang="en-US" sz="3100" dirty="0">
                <a:latin typeface="Arial Narrow" panose="020B0606020202030204" pitchFamily="34" charset="0"/>
              </a:rPr>
              <a:t>Ask for more time to consider the position if needed</a:t>
            </a:r>
            <a:r>
              <a:rPr lang="en-US" sz="3100" dirty="0" smtClean="0">
                <a:latin typeface="Arial Narrow" panose="020B0606020202030204" pitchFamily="34" charset="0"/>
              </a:rPr>
              <a:t>!</a:t>
            </a:r>
            <a:endParaRPr lang="en-US" sz="3100" dirty="0">
              <a:latin typeface="Arial Narrow" panose="020B0606020202030204" pitchFamily="34" charset="0"/>
            </a:endParaRPr>
          </a:p>
          <a:p>
            <a:pPr marL="457200" indent="-457200" defTabSz="686641">
              <a:lnSpc>
                <a:spcPct val="170000"/>
              </a:lnSpc>
              <a:spcBef>
                <a:spcPts val="603"/>
              </a:spcBef>
            </a:pPr>
            <a:r>
              <a:rPr lang="en-US" sz="3100" dirty="0">
                <a:latin typeface="Arial Narrow" panose="020B0606020202030204" pitchFamily="34" charset="0"/>
              </a:rPr>
              <a:t>DO NOT leave the employer in the </a:t>
            </a:r>
            <a:r>
              <a:rPr lang="en-US" sz="3100" dirty="0" smtClean="0">
                <a:latin typeface="Arial Narrow" panose="020B0606020202030204" pitchFamily="34" charset="0"/>
              </a:rPr>
              <a:t>dark – let them know an answer by their deadline </a:t>
            </a:r>
            <a:endParaRPr lang="en-US" sz="3100" dirty="0">
              <a:latin typeface="Arial Narrow" panose="020B0606020202030204" pitchFamily="34" charset="0"/>
            </a:endParaRPr>
          </a:p>
          <a:p>
            <a:pPr marL="333561" indent="-457200" defTabSz="686641">
              <a:lnSpc>
                <a:spcPct val="170000"/>
              </a:lnSpc>
              <a:spcBef>
                <a:spcPts val="603"/>
              </a:spcBef>
            </a:pPr>
            <a:r>
              <a:rPr lang="en-US" sz="3100" dirty="0">
                <a:latin typeface="Arial Narrow" panose="020B0606020202030204" pitchFamily="34" charset="0"/>
              </a:rPr>
              <a:t>Ask employers for more information if you are unsure</a:t>
            </a:r>
            <a:endParaRPr lang="en-US" sz="3100" dirty="0" smtClean="0">
              <a:latin typeface="Arial Narrow" panose="020B0606020202030204" pitchFamily="34" charset="0"/>
            </a:endParaRP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9766" y="252650"/>
            <a:ext cx="6172200" cy="853546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CAN YOU ACCEPT MORE THAN 1 CO-OP POSITION?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2851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>
          <a:xfrm>
            <a:off x="332656" y="1020936"/>
            <a:ext cx="5976664" cy="3528392"/>
          </a:xfrm>
        </p:spPr>
        <p:txBody>
          <a:bodyPr>
            <a:normAutofit fontScale="92500"/>
          </a:bodyPr>
          <a:lstStyle/>
          <a:p>
            <a:pPr marL="192088" indent="-192088" defTabSz="512763" eaLnBrk="1" fontAlgn="auto" hangingPunct="1">
              <a:lnSpc>
                <a:spcPct val="90000"/>
              </a:lnSpc>
              <a:spcBef>
                <a:spcPts val="449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>
                <a:latin typeface="Arial Narrow" panose="020B0606020202030204" pitchFamily="34" charset="0"/>
              </a:rPr>
              <a:t>DURING </a:t>
            </a:r>
            <a:r>
              <a:rPr lang="en-US" sz="2000" b="1" dirty="0" smtClean="0">
                <a:latin typeface="Arial Narrow" panose="020B0606020202030204" pitchFamily="34" charset="0"/>
              </a:rPr>
              <a:t>YOUR CO-OP </a:t>
            </a:r>
            <a:r>
              <a:rPr lang="en-US" sz="2000" b="1" dirty="0">
                <a:latin typeface="Arial Narrow" panose="020B0606020202030204" pitchFamily="34" charset="0"/>
              </a:rPr>
              <a:t>WORK TERM</a:t>
            </a:r>
            <a:r>
              <a:rPr lang="en-US" sz="2000" b="1" dirty="0" smtClean="0">
                <a:latin typeface="Arial Narrow" panose="020B0606020202030204" pitchFamily="34" charset="0"/>
              </a:rPr>
              <a:t>:</a:t>
            </a:r>
          </a:p>
          <a:p>
            <a:pPr marL="192088" indent="-192088" defTabSz="512763" eaLnBrk="1" fontAlgn="auto" hangingPunct="1">
              <a:lnSpc>
                <a:spcPct val="90000"/>
              </a:lnSpc>
              <a:spcBef>
                <a:spcPts val="449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900" b="1" dirty="0" smtClean="0">
              <a:latin typeface="Arial Narrow" panose="020B0606020202030204" pitchFamily="34" charset="0"/>
            </a:endParaRPr>
          </a:p>
          <a:p>
            <a:pPr marL="192088" indent="-192088" defTabSz="512763" eaLnBrk="1" fontAlgn="auto" hangingPunct="1">
              <a:spcBef>
                <a:spcPts val="449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Arial Narrow" panose="020B0606020202030204" pitchFamily="34" charset="0"/>
              </a:rPr>
              <a:t>Complete online </a:t>
            </a:r>
            <a:r>
              <a:rPr lang="en-US" sz="1800" dirty="0" smtClean="0">
                <a:latin typeface="Arial Narrow" panose="020B0606020202030204" pitchFamily="34" charset="0"/>
              </a:rPr>
              <a:t>Moodle modules </a:t>
            </a:r>
            <a:r>
              <a:rPr lang="en-US" sz="1800" dirty="0" smtClean="0">
                <a:latin typeface="Arial Narrow" panose="020B0606020202030204" pitchFamily="34" charset="0"/>
              </a:rPr>
              <a:t>and required documentation during the work term</a:t>
            </a:r>
          </a:p>
          <a:p>
            <a:pPr marL="0" indent="0" defTabSz="512763" eaLnBrk="1" fontAlgn="auto" hangingPunct="1">
              <a:spcBef>
                <a:spcPts val="449"/>
              </a:spcBef>
              <a:spcAft>
                <a:spcPts val="0"/>
              </a:spcAft>
              <a:buNone/>
              <a:defRPr/>
            </a:pPr>
            <a:endParaRPr lang="en-US" sz="800" dirty="0" smtClean="0">
              <a:latin typeface="Arial Narrow" panose="020B0606020202030204" pitchFamily="34" charset="0"/>
            </a:endParaRPr>
          </a:p>
          <a:p>
            <a:pPr marL="192088" indent="-192088" defTabSz="512763" eaLnBrk="1" fontAlgn="auto" hangingPunct="1">
              <a:spcBef>
                <a:spcPts val="449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Arial Narrow" panose="020B0606020202030204" pitchFamily="34" charset="0"/>
              </a:rPr>
              <a:t>Advise </a:t>
            </a:r>
            <a:r>
              <a:rPr lang="en-US" sz="1800" dirty="0" smtClean="0">
                <a:latin typeface="Arial Narrow" panose="020B0606020202030204" pitchFamily="34" charset="0"/>
              </a:rPr>
              <a:t>employer (first) </a:t>
            </a:r>
            <a:r>
              <a:rPr lang="en-US" sz="1800" dirty="0" smtClean="0">
                <a:latin typeface="Arial Narrow" panose="020B0606020202030204" pitchFamily="34" charset="0"/>
              </a:rPr>
              <a:t>if late or </a:t>
            </a:r>
            <a:r>
              <a:rPr lang="en-US" sz="1800" dirty="0" smtClean="0">
                <a:latin typeface="Arial Narrow" panose="020B0606020202030204" pitchFamily="34" charset="0"/>
              </a:rPr>
              <a:t>sick </a:t>
            </a:r>
          </a:p>
          <a:p>
            <a:pPr marL="383753" lvl="1" indent="-192088" defTabSz="512763">
              <a:spcBef>
                <a:spcPts val="449"/>
              </a:spcBef>
              <a:defRPr/>
            </a:pPr>
            <a:r>
              <a:rPr lang="en-US" sz="15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Email co-op advisor to let us know you will not be at work</a:t>
            </a:r>
            <a:endParaRPr lang="en-US" sz="1500" dirty="0" smtClean="0">
              <a:solidFill>
                <a:srgbClr val="C00000"/>
              </a:solidFill>
              <a:latin typeface="Arial Narrow" panose="020B0606020202030204" pitchFamily="34" charset="0"/>
            </a:endParaRPr>
          </a:p>
          <a:p>
            <a:pPr marL="0" indent="0" defTabSz="512763" eaLnBrk="1" fontAlgn="auto" hangingPunct="1">
              <a:spcBef>
                <a:spcPts val="449"/>
              </a:spcBef>
              <a:spcAft>
                <a:spcPts val="0"/>
              </a:spcAft>
              <a:buNone/>
              <a:defRPr/>
            </a:pPr>
            <a:endParaRPr lang="en-US" sz="800" dirty="0">
              <a:latin typeface="Arial Narrow" panose="020B0606020202030204" pitchFamily="34" charset="0"/>
            </a:endParaRPr>
          </a:p>
          <a:p>
            <a:pPr marL="192088" indent="-192088" defTabSz="512763" eaLnBrk="1" fontAlgn="auto" hangingPunct="1">
              <a:spcBef>
                <a:spcPts val="449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Arial Narrow" panose="020B0606020202030204" pitchFamily="34" charset="0"/>
              </a:rPr>
              <a:t>Contact the </a:t>
            </a:r>
            <a:r>
              <a:rPr lang="en-US" sz="1800" dirty="0" err="1" smtClean="0">
                <a:latin typeface="Arial Narrow" panose="020B0606020202030204" pitchFamily="34" charset="0"/>
              </a:rPr>
              <a:t>myCareer</a:t>
            </a:r>
            <a:r>
              <a:rPr lang="en-US" sz="1800" dirty="0" smtClean="0">
                <a:latin typeface="Arial Narrow" panose="020B0606020202030204" pitchFamily="34" charset="0"/>
              </a:rPr>
              <a:t> Centre for </a:t>
            </a:r>
            <a:r>
              <a:rPr lang="en-US" sz="1800" dirty="0">
                <a:latin typeface="Arial Narrow" panose="020B0606020202030204" pitchFamily="34" charset="0"/>
              </a:rPr>
              <a:t>unusual circumstances or </a:t>
            </a:r>
            <a:r>
              <a:rPr lang="en-US" sz="1800" dirty="0" smtClean="0">
                <a:latin typeface="Arial Narrow" panose="020B0606020202030204" pitchFamily="34" charset="0"/>
              </a:rPr>
              <a:t>difficulties</a:t>
            </a:r>
          </a:p>
          <a:p>
            <a:pPr marL="0" indent="0" defTabSz="512763" eaLnBrk="1" fontAlgn="auto" hangingPunct="1">
              <a:spcBef>
                <a:spcPts val="449"/>
              </a:spcBef>
              <a:spcAft>
                <a:spcPts val="0"/>
              </a:spcAft>
              <a:buNone/>
              <a:defRPr/>
            </a:pPr>
            <a:endParaRPr lang="en-US" sz="800" dirty="0" smtClean="0">
              <a:latin typeface="Arial Narrow" panose="020B0606020202030204" pitchFamily="34" charset="0"/>
            </a:endParaRPr>
          </a:p>
          <a:p>
            <a:pPr marL="192088" indent="-192088" defTabSz="512763" eaLnBrk="1" fontAlgn="auto" hangingPunct="1">
              <a:spcBef>
                <a:spcPts val="449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Arial Narrow" panose="020B0606020202030204" pitchFamily="34" charset="0"/>
              </a:rPr>
              <a:t>Remember </a:t>
            </a:r>
            <a:r>
              <a:rPr lang="en-US" sz="1800" dirty="0">
                <a:latin typeface="Arial Narrow" panose="020B0606020202030204" pitchFamily="34" charset="0"/>
              </a:rPr>
              <a:t>that at all times you are representing your program and Lambton </a:t>
            </a:r>
            <a:r>
              <a:rPr lang="en-US" sz="1800" dirty="0" smtClean="0">
                <a:latin typeface="Arial Narrow" panose="020B0606020202030204" pitchFamily="34" charset="0"/>
              </a:rPr>
              <a:t>College</a:t>
            </a:r>
          </a:p>
          <a:p>
            <a:pPr marL="0" indent="0" defTabSz="512763" eaLnBrk="1" fontAlgn="auto" hangingPunct="1">
              <a:spcBef>
                <a:spcPts val="449"/>
              </a:spcBef>
              <a:spcAft>
                <a:spcPts val="0"/>
              </a:spcAft>
              <a:buNone/>
              <a:defRPr/>
            </a:pPr>
            <a:endParaRPr lang="en-US" sz="900" dirty="0" smtClean="0">
              <a:latin typeface="Arial Narrow" panose="020B0606020202030204" pitchFamily="34" charset="0"/>
            </a:endParaRPr>
          </a:p>
          <a:p>
            <a:pPr marL="192088" indent="-192088" defTabSz="512763" eaLnBrk="1" fontAlgn="auto" hangingPunct="1">
              <a:spcBef>
                <a:spcPts val="449"/>
              </a:spcBef>
              <a:spcAft>
                <a:spcPts val="0"/>
              </a:spcAft>
              <a:defRPr/>
            </a:pPr>
            <a:r>
              <a:rPr lang="en-US" sz="1800" dirty="0" err="1" smtClean="0">
                <a:latin typeface="Arial Narrow" panose="020B0606020202030204" pitchFamily="34" charset="0"/>
              </a:rPr>
              <a:t>Honour</a:t>
            </a:r>
            <a:r>
              <a:rPr lang="en-US" sz="1800" dirty="0" smtClean="0">
                <a:latin typeface="Arial Narrow" panose="020B0606020202030204" pitchFamily="34" charset="0"/>
              </a:rPr>
              <a:t> your co-op/contract </a:t>
            </a:r>
            <a:r>
              <a:rPr lang="en-US" sz="1800" dirty="0">
                <a:latin typeface="Arial Narrow" panose="020B0606020202030204" pitchFamily="34" charset="0"/>
              </a:rPr>
              <a:t>dates – </a:t>
            </a:r>
            <a:r>
              <a:rPr lang="en-US" sz="1800" i="1" u="sng" dirty="0">
                <a:latin typeface="Arial Narrow" panose="020B0606020202030204" pitchFamily="34" charset="0"/>
              </a:rPr>
              <a:t>no changes</a:t>
            </a:r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640" y="328389"/>
            <a:ext cx="5680075" cy="703287"/>
          </a:xfrm>
        </p:spPr>
        <p:txBody>
          <a:bodyPr/>
          <a:lstStyle/>
          <a:p>
            <a:pPr defTabSz="512763" eaLnBrk="1" fontAlgn="auto" hangingPunct="1">
              <a:spcAft>
                <a:spcPts val="0"/>
              </a:spcAft>
              <a:defRPr/>
            </a:pPr>
            <a:r>
              <a:rPr lang="en-US" sz="3600" b="1" cap="small" dirty="0" smtClean="0">
                <a:solidFill>
                  <a:schemeClr val="tx1"/>
                </a:solidFill>
              </a:rPr>
              <a:t>Co-op Success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142" indent="0">
              <a:buNone/>
            </a:pPr>
            <a:r>
              <a:rPr lang="en-CA" b="1" dirty="0" smtClean="0"/>
              <a:t>In groups of two (2) people:</a:t>
            </a:r>
          </a:p>
          <a:p>
            <a:r>
              <a:rPr lang="en-CA" dirty="0" smtClean="0"/>
              <a:t>Practice interview questions on the handout provided </a:t>
            </a:r>
          </a:p>
          <a:p>
            <a:pPr marL="82142" indent="0">
              <a:buNone/>
            </a:pPr>
            <a:endParaRPr lang="en-CA" dirty="0" smtClean="0"/>
          </a:p>
          <a:p>
            <a:r>
              <a:rPr lang="en-CA" dirty="0" smtClean="0"/>
              <a:t>One student is interviewer and one is answering questions</a:t>
            </a:r>
          </a:p>
          <a:p>
            <a:pPr marL="82142" indent="0">
              <a:buNone/>
            </a:pPr>
            <a:endParaRPr lang="en-CA" dirty="0" smtClean="0"/>
          </a:p>
          <a:p>
            <a:r>
              <a:rPr lang="en-CA" dirty="0" smtClean="0"/>
              <a:t>If you are interviewer: provide constructive feedback for your partner!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In-Class Activity: Interviews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2184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648" y="976461"/>
            <a:ext cx="6120680" cy="3816424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Arial Narrow" panose="020B0606020202030204" pitchFamily="34" charset="0"/>
              </a:rPr>
              <a:t>You MUST abide by ALL company policies and procedures while on co-op</a:t>
            </a:r>
          </a:p>
          <a:p>
            <a:pPr lvl="1"/>
            <a:r>
              <a:rPr lang="en-CA" sz="1600" dirty="0" smtClean="0">
                <a:latin typeface="Arial Narrow" panose="020B0606020202030204" pitchFamily="34" charset="0"/>
              </a:rPr>
              <a:t>If you don’t understand ASK </a:t>
            </a:r>
            <a:r>
              <a:rPr lang="en-CA" sz="1600" dirty="0" smtClean="0">
                <a:latin typeface="Arial Narrow" panose="020B0606020202030204" pitchFamily="34" charset="0"/>
              </a:rPr>
              <a:t>QUESTIONS!</a:t>
            </a:r>
          </a:p>
          <a:p>
            <a:pPr lvl="1"/>
            <a:endParaRPr lang="en-CA" sz="1400" dirty="0" smtClean="0">
              <a:latin typeface="Arial Narrow" panose="020B0606020202030204" pitchFamily="34" charset="0"/>
            </a:endParaRPr>
          </a:p>
          <a:p>
            <a:pPr lvl="1"/>
            <a:endParaRPr lang="en-CA" sz="100" dirty="0" smtClean="0">
              <a:latin typeface="Arial Narrow" panose="020B0606020202030204" pitchFamily="34" charset="0"/>
            </a:endParaRPr>
          </a:p>
          <a:p>
            <a:r>
              <a:rPr lang="en-CA" dirty="0" smtClean="0">
                <a:latin typeface="Arial Narrow" panose="020B0606020202030204" pitchFamily="34" charset="0"/>
              </a:rPr>
              <a:t>Any disciplinary warning or action MUST be taken </a:t>
            </a:r>
            <a:r>
              <a:rPr lang="en-CA" dirty="0" smtClean="0">
                <a:latin typeface="Arial Narrow" panose="020B0606020202030204" pitchFamily="34" charset="0"/>
              </a:rPr>
              <a:t>seriously </a:t>
            </a:r>
          </a:p>
          <a:p>
            <a:pPr marL="82142" indent="0">
              <a:buNone/>
            </a:pPr>
            <a:endParaRPr lang="en-CA" sz="1050" dirty="0" smtClean="0">
              <a:latin typeface="Arial Narrow" panose="020B0606020202030204" pitchFamily="34" charset="0"/>
            </a:endParaRPr>
          </a:p>
          <a:p>
            <a:endParaRPr lang="en-CA" sz="500" dirty="0" smtClean="0">
              <a:latin typeface="Arial Narrow" panose="020B0606020202030204" pitchFamily="34" charset="0"/>
            </a:endParaRPr>
          </a:p>
          <a:p>
            <a:r>
              <a:rPr lang="en-CA" dirty="0" smtClean="0">
                <a:latin typeface="Arial Narrow" panose="020B0606020202030204" pitchFamily="34" charset="0"/>
              </a:rPr>
              <a:t>If you are fired you will FAIL co-op </a:t>
            </a:r>
            <a:r>
              <a:rPr lang="en-CA" dirty="0" smtClean="0">
                <a:latin typeface="Arial Narrow" panose="020B0606020202030204" pitchFamily="34" charset="0"/>
              </a:rPr>
              <a:t>and will be place on an unscheduled break / Applied Project </a:t>
            </a:r>
            <a:r>
              <a:rPr lang="en-CA" dirty="0" smtClean="0">
                <a:latin typeface="Arial Narrow" panose="020B0606020202030204" pitchFamily="34" charset="0"/>
              </a:rPr>
              <a:t>following term</a:t>
            </a:r>
          </a:p>
          <a:p>
            <a:pPr lvl="1"/>
            <a:r>
              <a:rPr lang="en-CA" dirty="0" smtClean="0">
                <a:latin typeface="Arial Narrow" panose="020B0606020202030204" pitchFamily="34" charset="0"/>
              </a:rPr>
              <a:t>In rare cases that students are fired, it is due to behavioural issues! </a:t>
            </a:r>
            <a:endParaRPr lang="en-CA" dirty="0" smtClean="0">
              <a:latin typeface="Arial Narrow" panose="020B0606020202030204" pitchFamily="34" charset="0"/>
            </a:endParaRPr>
          </a:p>
          <a:p>
            <a:endParaRPr lang="en-CA" sz="500" dirty="0" smtClean="0">
              <a:latin typeface="Arial Narrow" panose="020B0606020202030204" pitchFamily="34" charset="0"/>
            </a:endParaRPr>
          </a:p>
          <a:p>
            <a:r>
              <a:rPr lang="en-CA" dirty="0" smtClean="0">
                <a:latin typeface="Arial Narrow" panose="020B0606020202030204" pitchFamily="34" charset="0"/>
              </a:rPr>
              <a:t>While on Co-op you are still a Lambton College student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32" y="112365"/>
            <a:ext cx="5857892" cy="956516"/>
          </a:xfrm>
        </p:spPr>
        <p:txBody>
          <a:bodyPr>
            <a:noAutofit/>
          </a:bodyPr>
          <a:lstStyle/>
          <a:p>
            <a:r>
              <a:rPr lang="en-CA" sz="2800" b="1" cap="small" dirty="0">
                <a:solidFill>
                  <a:schemeClr val="tx1"/>
                </a:solidFill>
              </a:rPr>
              <a:t>Company Policies and Procedures</a:t>
            </a:r>
            <a:endParaRPr lang="en-US" sz="2800" b="1" cap="small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013" y="1840557"/>
            <a:ext cx="4943989" cy="1543415"/>
          </a:xfrm>
        </p:spPr>
        <p:txBody>
          <a:bodyPr/>
          <a:lstStyle/>
          <a:p>
            <a:pPr marL="61912" indent="0">
              <a:buNone/>
            </a:pPr>
            <a:endParaRPr lang="en-US" sz="2000" dirty="0" smtClean="0">
              <a:hlinkClick r:id="rId2"/>
            </a:endParaRPr>
          </a:p>
          <a:p>
            <a:pPr marL="61912" indent="0" algn="ctr">
              <a:buNone/>
            </a:pP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://www.mylambton.ca/mycareer/Home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704" y="544413"/>
            <a:ext cx="5472608" cy="510401"/>
          </a:xfrm>
        </p:spPr>
        <p:txBody>
          <a:bodyPr>
            <a:noAutofit/>
          </a:bodyPr>
          <a:lstStyle/>
          <a:p>
            <a:r>
              <a:rPr lang="en-US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myCareer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Centre Website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3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9400" y="256381"/>
            <a:ext cx="63162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u="sng" dirty="0">
                <a:solidFill>
                  <a:srgbClr val="FF0000"/>
                </a:solidFill>
                <a:latin typeface="+mj-lt"/>
              </a:rPr>
              <a:t>Positions must reflect AT LEAST 50% of your program capabilities: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96" y="556463"/>
            <a:ext cx="4286317" cy="433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65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0025" y="1037919"/>
            <a:ext cx="6471344" cy="3538942"/>
          </a:xfrm>
        </p:spPr>
        <p:txBody>
          <a:bodyPr>
            <a:normAutofit fontScale="62500" lnSpcReduction="20000"/>
          </a:bodyPr>
          <a:lstStyle/>
          <a:p>
            <a:pPr marL="82142" indent="0">
              <a:buNone/>
            </a:pPr>
            <a:r>
              <a:rPr lang="en-CA" sz="2300" dirty="0">
                <a:latin typeface="Arial Narrow" panose="020B0606020202030204" pitchFamily="34" charset="0"/>
              </a:rPr>
              <a:t>There are 2 ways to book meetings </a:t>
            </a:r>
            <a:r>
              <a:rPr lang="en-CA" sz="2300" dirty="0" smtClean="0">
                <a:latin typeface="Arial Narrow" panose="020B0606020202030204" pitchFamily="34" charset="0"/>
              </a:rPr>
              <a:t>with your advisor:</a:t>
            </a:r>
            <a:endParaRPr lang="en-CA" sz="2300" dirty="0">
              <a:latin typeface="Arial Narrow" panose="020B0606020202030204" pitchFamily="34" charset="0"/>
            </a:endParaRPr>
          </a:p>
          <a:p>
            <a:endParaRPr lang="en-CA" sz="2300" dirty="0">
              <a:latin typeface="Arial Narrow" panose="020B0606020202030204" pitchFamily="34" charset="0"/>
            </a:endParaRPr>
          </a:p>
          <a:p>
            <a:pPr marL="82142" indent="0">
              <a:buNone/>
            </a:pPr>
            <a:r>
              <a:rPr lang="en-CA" sz="2300" dirty="0">
                <a:latin typeface="Arial Narrow" panose="020B0606020202030204" pitchFamily="34" charset="0"/>
              </a:rPr>
              <a:t>1. </a:t>
            </a:r>
            <a:r>
              <a:rPr lang="en-CA" sz="2300" b="1" dirty="0">
                <a:latin typeface="Arial Narrow" panose="020B0606020202030204" pitchFamily="34" charset="0"/>
              </a:rPr>
              <a:t>Through the </a:t>
            </a:r>
            <a:r>
              <a:rPr lang="en-CA" sz="2300" b="1" dirty="0" err="1">
                <a:latin typeface="Arial Narrow" panose="020B0606020202030204" pitchFamily="34" charset="0"/>
              </a:rPr>
              <a:t>myCareer</a:t>
            </a:r>
            <a:r>
              <a:rPr lang="en-CA" sz="2300" b="1" dirty="0">
                <a:latin typeface="Arial Narrow" panose="020B0606020202030204" pitchFamily="34" charset="0"/>
              </a:rPr>
              <a:t> Centre (please check availability here first!): </a:t>
            </a:r>
          </a:p>
          <a:p>
            <a:pPr marL="82142" indent="0">
              <a:buNone/>
            </a:pPr>
            <a:endParaRPr lang="en-CA" sz="2300" dirty="0">
              <a:latin typeface="Arial Narrow" panose="020B0606020202030204" pitchFamily="34" charset="0"/>
            </a:endParaRPr>
          </a:p>
          <a:p>
            <a:pPr marL="82142" indent="0">
              <a:buNone/>
            </a:pPr>
            <a:r>
              <a:rPr lang="en-CA" sz="2300" dirty="0">
                <a:latin typeface="Arial Narrow" panose="020B0606020202030204" pitchFamily="34" charset="0"/>
              </a:rPr>
              <a:t>2. If there are no appointments available on </a:t>
            </a:r>
            <a:r>
              <a:rPr lang="en-CA" sz="2300" dirty="0" err="1">
                <a:latin typeface="Arial Narrow" panose="020B0606020202030204" pitchFamily="34" charset="0"/>
              </a:rPr>
              <a:t>myCareer</a:t>
            </a:r>
            <a:r>
              <a:rPr lang="en-CA" sz="2300" dirty="0">
                <a:latin typeface="Arial Narrow" panose="020B0606020202030204" pitchFamily="34" charset="0"/>
              </a:rPr>
              <a:t> Centre please e-mail </a:t>
            </a:r>
            <a:r>
              <a:rPr lang="en-CA" sz="2300" dirty="0" smtClean="0">
                <a:latin typeface="Arial Narrow" panose="020B0606020202030204" pitchFamily="34" charset="0"/>
              </a:rPr>
              <a:t>advisor with:</a:t>
            </a:r>
          </a:p>
          <a:p>
            <a:pPr lvl="1"/>
            <a:r>
              <a:rPr lang="en-CA" sz="2000" dirty="0" smtClean="0">
                <a:latin typeface="Arial Narrow" panose="020B0606020202030204" pitchFamily="34" charset="0"/>
              </a:rPr>
              <a:t>Your </a:t>
            </a:r>
            <a:r>
              <a:rPr lang="en-CA" sz="2000" dirty="0">
                <a:latin typeface="Arial Narrow" panose="020B0606020202030204" pitchFamily="34" charset="0"/>
              </a:rPr>
              <a:t>name, student number, and program name</a:t>
            </a:r>
          </a:p>
          <a:p>
            <a:pPr lvl="1"/>
            <a:r>
              <a:rPr lang="en-CA" sz="2000" dirty="0">
                <a:latin typeface="Arial Narrow" panose="020B0606020202030204" pitchFamily="34" charset="0"/>
              </a:rPr>
              <a:t>Reasons for wanting to meet (some questions can be answered by e-mail)</a:t>
            </a:r>
          </a:p>
          <a:p>
            <a:pPr lvl="1"/>
            <a:r>
              <a:rPr lang="en-CA" sz="2000" dirty="0">
                <a:latin typeface="Arial Narrow" panose="020B0606020202030204" pitchFamily="34" charset="0"/>
              </a:rPr>
              <a:t>A list of possible dates and times that you are available</a:t>
            </a:r>
          </a:p>
          <a:p>
            <a:endParaRPr lang="en-CA" sz="2300" dirty="0">
              <a:latin typeface="Arial Narrow" panose="020B0606020202030204" pitchFamily="34" charset="0"/>
            </a:endParaRPr>
          </a:p>
          <a:p>
            <a:pPr marL="82142" indent="0">
              <a:buNone/>
            </a:pPr>
            <a:r>
              <a:rPr lang="en-CA" sz="2300" dirty="0" smtClean="0">
                <a:latin typeface="Arial Narrow" panose="020B0606020202030204" pitchFamily="34" charset="0"/>
              </a:rPr>
              <a:t>Co-op Advisor for OHST:</a:t>
            </a:r>
          </a:p>
          <a:p>
            <a:pPr marL="82142" indent="0">
              <a:buNone/>
            </a:pPr>
            <a:endParaRPr lang="en-CA" sz="2300" dirty="0" smtClean="0">
              <a:latin typeface="Arial Narrow" panose="020B0606020202030204" pitchFamily="34" charset="0"/>
            </a:endParaRPr>
          </a:p>
          <a:p>
            <a:pPr marL="82142" indent="0">
              <a:buNone/>
            </a:pPr>
            <a:r>
              <a:rPr lang="en-CA" sz="2300" dirty="0" smtClean="0">
                <a:latin typeface="Arial Narrow" panose="020B0606020202030204" pitchFamily="34" charset="0"/>
              </a:rPr>
              <a:t>Diana </a:t>
            </a:r>
            <a:r>
              <a:rPr lang="en-CA" sz="2300" dirty="0">
                <a:latin typeface="Arial Narrow" panose="020B0606020202030204" pitchFamily="34" charset="0"/>
              </a:rPr>
              <a:t>McLennan</a:t>
            </a:r>
          </a:p>
          <a:p>
            <a:pPr marL="82142" indent="0">
              <a:buNone/>
            </a:pPr>
            <a:r>
              <a:rPr lang="en-CA" sz="2300" dirty="0">
                <a:latin typeface="Arial Narrow" panose="020B0606020202030204" pitchFamily="34" charset="0"/>
              </a:rPr>
              <a:t>Co-op &amp; Career Advisor </a:t>
            </a:r>
          </a:p>
          <a:p>
            <a:pPr marL="82142" indent="0">
              <a:buNone/>
            </a:pPr>
            <a:r>
              <a:rPr lang="en-CA" sz="2300" dirty="0">
                <a:latin typeface="Arial Narrow" panose="020B0606020202030204" pitchFamily="34" charset="0"/>
              </a:rPr>
              <a:t>Diana.McLennan@cestarcollege.com</a:t>
            </a:r>
          </a:p>
          <a:p>
            <a:pPr marL="82142" indent="0">
              <a:buNone/>
            </a:pPr>
            <a:r>
              <a:rPr lang="en-CA" sz="2300" dirty="0">
                <a:latin typeface="Arial Narrow" panose="020B0606020202030204" pitchFamily="34" charset="0"/>
              </a:rPr>
              <a:t>416-485-8588 EXT 8021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256" y="184373"/>
            <a:ext cx="6696744" cy="853546"/>
          </a:xfrm>
        </p:spPr>
        <p:txBody>
          <a:bodyPr>
            <a:normAutofit/>
          </a:bodyPr>
          <a:lstStyle/>
          <a:p>
            <a:r>
              <a:rPr lang="en-CA" sz="2400" dirty="0"/>
              <a:t>Appointments With Your Co-op Advisor</a:t>
            </a:r>
          </a:p>
        </p:txBody>
      </p:sp>
    </p:spTree>
    <p:extLst>
      <p:ext uri="{BB962C8B-B14F-4D97-AF65-F5344CB8AC3E}">
        <p14:creationId xmlns:p14="http://schemas.microsoft.com/office/powerpoint/2010/main" val="1984716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976461"/>
            <a:ext cx="5678388" cy="3830705"/>
          </a:xfrm>
        </p:spPr>
        <p:txBody>
          <a:bodyPr>
            <a:normAutofit fontScale="92500" lnSpcReduction="20000"/>
          </a:bodyPr>
          <a:lstStyle/>
          <a:p>
            <a:pPr marL="82142" indent="0">
              <a:buNone/>
            </a:pPr>
            <a:r>
              <a:rPr lang="en-US" sz="2800" b="1" dirty="0" smtClean="0">
                <a:latin typeface="Arial Narrow" panose="020B0606020202030204" pitchFamily="34" charset="0"/>
              </a:rPr>
              <a:t>Read:</a:t>
            </a:r>
            <a:endParaRPr lang="en-US" sz="700" dirty="0">
              <a:latin typeface="Arial Narrow" panose="020B0606020202030204" pitchFamily="34" charset="0"/>
            </a:endParaRPr>
          </a:p>
          <a:p>
            <a:pPr marL="425042" indent="-342900"/>
            <a:r>
              <a:rPr lang="en-US" sz="2200" dirty="0" smtClean="0">
                <a:latin typeface="Arial Narrow" panose="020B0606020202030204" pitchFamily="34" charset="0"/>
              </a:rPr>
              <a:t>Co-operative Education and Internship Policy</a:t>
            </a:r>
          </a:p>
          <a:p>
            <a:pPr marL="1022556" lvl="2" indent="-342900"/>
            <a:r>
              <a:rPr lang="en-US" sz="1400" dirty="0">
                <a:latin typeface="Arial Narrow" panose="020B0606020202030204" pitchFamily="34" charset="0"/>
                <a:hlinkClick r:id="rId2"/>
              </a:rPr>
              <a:t>https://www.mylambton.ca/mycareer/students/Policies_And_Procedures</a:t>
            </a:r>
            <a:r>
              <a:rPr lang="en-US" sz="1400" dirty="0" smtClean="0">
                <a:latin typeface="Arial Narrow" panose="020B0606020202030204" pitchFamily="34" charset="0"/>
                <a:hlinkClick r:id="rId2"/>
              </a:rPr>
              <a:t>/</a:t>
            </a:r>
            <a:endParaRPr lang="en-US" sz="1400" dirty="0" smtClean="0">
              <a:latin typeface="Arial Narrow" panose="020B0606020202030204" pitchFamily="34" charset="0"/>
            </a:endParaRPr>
          </a:p>
          <a:p>
            <a:pPr marL="1022556" lvl="2" indent="-342900"/>
            <a:endParaRPr lang="en-US" sz="1400" dirty="0">
              <a:latin typeface="Arial Narrow" panose="020B0606020202030204" pitchFamily="34" charset="0"/>
            </a:endParaRPr>
          </a:p>
          <a:p>
            <a:pPr marL="679656" lvl="2" indent="0">
              <a:buNone/>
            </a:pPr>
            <a:endParaRPr lang="en-US" sz="1400" dirty="0" smtClean="0">
              <a:latin typeface="Arial Narrow" panose="020B0606020202030204" pitchFamily="34" charset="0"/>
            </a:endParaRPr>
          </a:p>
          <a:p>
            <a:pPr marL="425042" indent="-342900"/>
            <a:r>
              <a:rPr lang="en-US" sz="2200" dirty="0" smtClean="0">
                <a:latin typeface="Arial Narrow" panose="020B0606020202030204" pitchFamily="34" charset="0"/>
              </a:rPr>
              <a:t>Co-operative Education and </a:t>
            </a:r>
            <a:r>
              <a:rPr lang="en-US" sz="2200" dirty="0">
                <a:latin typeface="Arial Narrow" panose="020B0606020202030204" pitchFamily="34" charset="0"/>
              </a:rPr>
              <a:t>Internship </a:t>
            </a:r>
            <a:r>
              <a:rPr lang="en-US" sz="2200" dirty="0" smtClean="0">
                <a:latin typeface="Arial Narrow" panose="020B0606020202030204" pitchFamily="34" charset="0"/>
              </a:rPr>
              <a:t>Procedures</a:t>
            </a:r>
          </a:p>
          <a:p>
            <a:pPr marL="1022556" lvl="2" indent="-342900"/>
            <a:r>
              <a:rPr lang="en-US" sz="1400" dirty="0" smtClean="0">
                <a:latin typeface="Arial Narrow" panose="020B0606020202030204" pitchFamily="34" charset="0"/>
                <a:hlinkClick r:id="rId3"/>
              </a:rPr>
              <a:t>https</a:t>
            </a:r>
            <a:r>
              <a:rPr lang="en-US" sz="1400" dirty="0">
                <a:latin typeface="Arial Narrow" panose="020B0606020202030204" pitchFamily="34" charset="0"/>
                <a:hlinkClick r:id="rId3"/>
              </a:rPr>
              <a:t>://</a:t>
            </a:r>
            <a:r>
              <a:rPr lang="en-US" sz="1400" dirty="0" smtClean="0">
                <a:latin typeface="Arial Narrow" panose="020B0606020202030204" pitchFamily="34" charset="0"/>
                <a:hlinkClick r:id="rId3"/>
              </a:rPr>
              <a:t>www.mylambton.ca/uploadedFiles/myLambton/Services/MyCareer_Centre/Students/Procedures%20PDF.pdf</a:t>
            </a:r>
            <a:endParaRPr lang="en-US" sz="1400" dirty="0" smtClean="0">
              <a:latin typeface="Arial Narrow" panose="020B0606020202030204" pitchFamily="34" charset="0"/>
            </a:endParaRPr>
          </a:p>
          <a:p>
            <a:pPr marL="679656" lvl="2" indent="0">
              <a:buNone/>
            </a:pPr>
            <a:endParaRPr lang="en-US" sz="1400" dirty="0" smtClean="0">
              <a:latin typeface="Arial Narrow" panose="020B0606020202030204" pitchFamily="34" charset="0"/>
            </a:endParaRPr>
          </a:p>
          <a:p>
            <a:pPr marL="425042" indent="-342900"/>
            <a:r>
              <a:rPr lang="en-US" sz="2200" dirty="0" smtClean="0">
                <a:latin typeface="Arial Narrow" panose="020B0606020202030204" pitchFamily="34" charset="0"/>
              </a:rPr>
              <a:t>Co-op FAQ’s </a:t>
            </a:r>
          </a:p>
          <a:p>
            <a:pPr marL="1022556" lvl="2" indent="-342900"/>
            <a:r>
              <a:rPr lang="en-US" sz="1400" dirty="0">
                <a:latin typeface="Arial Narrow" panose="020B0606020202030204" pitchFamily="34" charset="0"/>
                <a:hlinkClick r:id="rId4"/>
              </a:rPr>
              <a:t>https://www.mylambton.ca/mycareer/students/Frequently_Asked_Questions</a:t>
            </a:r>
            <a:r>
              <a:rPr lang="en-US" sz="1400" dirty="0" smtClean="0">
                <a:latin typeface="Arial Narrow" panose="020B0606020202030204" pitchFamily="34" charset="0"/>
                <a:hlinkClick r:id="rId4"/>
              </a:rPr>
              <a:t>/</a:t>
            </a:r>
            <a:endParaRPr lang="en-US" sz="1400" dirty="0" smtClean="0">
              <a:latin typeface="Arial Narrow" panose="020B0606020202030204" pitchFamily="34" charset="0"/>
            </a:endParaRPr>
          </a:p>
          <a:p>
            <a:pPr marL="679656" lvl="2" indent="0">
              <a:buNone/>
            </a:pPr>
            <a:endParaRPr lang="en-US" sz="1400" dirty="0" smtClean="0">
              <a:latin typeface="Arial Narrow" panose="020B0606020202030204" pitchFamily="34" charset="0"/>
            </a:endParaRPr>
          </a:p>
          <a:p>
            <a:pPr marL="82142" indent="0">
              <a:buNone/>
            </a:pPr>
            <a:r>
              <a:rPr lang="en-US" sz="3000" b="1" dirty="0" smtClean="0">
                <a:latin typeface="Arial Narrow" panose="020B0606020202030204" pitchFamily="34" charset="0"/>
              </a:rPr>
              <a:t>Complete: </a:t>
            </a:r>
            <a:r>
              <a:rPr lang="en-US" sz="2500" dirty="0" smtClean="0">
                <a:latin typeface="Arial Narrow" panose="020B0606020202030204" pitchFamily="34" charset="0"/>
              </a:rPr>
              <a:t>The Co-op Quiz on Moodle</a:t>
            </a:r>
            <a:r>
              <a:rPr lang="en-US" sz="2200" dirty="0">
                <a:latin typeface="Calibri" panose="020F050202020403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</a:rPr>
            </a:br>
            <a:endParaRPr lang="en-US" sz="2200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6632" y="112365"/>
            <a:ext cx="4760785" cy="98632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Week #9 – Online Work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5950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Give a time in which you set an important goal in the past and tell me about your success in achieving it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CA" dirty="0"/>
          </a:p>
          <a:p>
            <a:pPr lvl="0"/>
            <a:r>
              <a:rPr lang="en-US" dirty="0"/>
              <a:t>Tell me about a time at work or school when you have worked on a team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CA" dirty="0"/>
          </a:p>
          <a:p>
            <a:pPr lvl="0"/>
            <a:r>
              <a:rPr lang="en-US" dirty="0"/>
              <a:t>Relate a time in which you had to use your verbal communication skills in order to get an important point across?</a:t>
            </a:r>
            <a:endParaRPr lang="en-CA" dirty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Practice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407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08720" y="2611449"/>
            <a:ext cx="5436604" cy="72008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CA" sz="5400" b="1" cap="small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CA" sz="5400" b="1" cap="small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CA" sz="6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16632" y="3928789"/>
            <a:ext cx="5184576" cy="1164084"/>
          </a:xfrm>
        </p:spPr>
        <p:txBody>
          <a:bodyPr>
            <a:normAutofit/>
          </a:bodyPr>
          <a:lstStyle/>
          <a:p>
            <a:pPr algn="l" eaLnBrk="1" fontAlgn="auto" hangingPunct="1">
              <a:spcBef>
                <a:spcPts val="449"/>
              </a:spcBef>
              <a:spcAft>
                <a:spcPts val="0"/>
              </a:spcAft>
              <a:buFont typeface="Wingdings 2"/>
              <a:buNone/>
              <a:defRPr/>
            </a:pPr>
            <a:endParaRPr lang="en-CA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 eaLnBrk="1" fontAlgn="auto" hangingPunct="1">
              <a:spcBef>
                <a:spcPts val="449"/>
              </a:spcBef>
              <a:spcAft>
                <a:spcPts val="0"/>
              </a:spcAft>
              <a:buFont typeface="Wingdings 2"/>
              <a:buNone/>
              <a:defRPr/>
            </a:pPr>
            <a:endParaRPr lang="en-CA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6712" y="1768549"/>
            <a:ext cx="4854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b="1" i="1" cap="sm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 To Your </a:t>
            </a:r>
            <a:endParaRPr lang="en-CA" sz="4000" b="1" i="1" cap="small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CA" sz="4000" b="1" i="1" cap="small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Successful </a:t>
            </a:r>
            <a:r>
              <a:rPr lang="en-CA" sz="4000" b="1" i="1" cap="sm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Co-op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40" y="1120477"/>
            <a:ext cx="6192688" cy="3888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Arial Narrow" panose="020B0606020202030204" pitchFamily="34" charset="0"/>
              </a:rPr>
              <a:t>Co operative Education is a program which alternates periods of academic study with periods of work experience so the student can apply their classroom learning in appropriate business and industry </a:t>
            </a:r>
            <a:r>
              <a:rPr lang="en-US" sz="2400" dirty="0" smtClean="0">
                <a:latin typeface="Arial Narrow" panose="020B0606020202030204" pitchFamily="34" charset="0"/>
              </a:rPr>
              <a:t>settings:</a:t>
            </a:r>
            <a:endParaRPr lang="en-US" sz="2400" dirty="0" smtClean="0">
              <a:latin typeface="Arial Narrow" panose="020B0606020202030204" pitchFamily="34" charset="0"/>
            </a:endParaRPr>
          </a:p>
          <a:p>
            <a:pPr lvl="1"/>
            <a:r>
              <a:rPr lang="en-US" sz="1800" dirty="0" smtClean="0">
                <a:latin typeface="Arial Narrow" panose="020B0606020202030204" pitchFamily="34" charset="0"/>
              </a:rPr>
              <a:t>Positions are approved by the </a:t>
            </a:r>
            <a:r>
              <a:rPr lang="en-US" sz="1800" dirty="0" err="1" smtClean="0">
                <a:latin typeface="Arial Narrow" panose="020B0606020202030204" pitchFamily="34" charset="0"/>
              </a:rPr>
              <a:t>myCareer</a:t>
            </a:r>
            <a:r>
              <a:rPr lang="en-US" sz="1800" dirty="0" smtClean="0">
                <a:latin typeface="Arial Narrow" panose="020B0606020202030204" pitchFamily="34" charset="0"/>
              </a:rPr>
              <a:t> </a:t>
            </a:r>
            <a:r>
              <a:rPr lang="en-US" sz="1800" dirty="0" smtClean="0">
                <a:latin typeface="Arial Narrow" panose="020B0606020202030204" pitchFamily="34" charset="0"/>
              </a:rPr>
              <a:t>Centre/ Advisors</a:t>
            </a:r>
            <a:endParaRPr lang="en-US" sz="1800" dirty="0" smtClean="0">
              <a:latin typeface="Arial Narrow" panose="020B0606020202030204" pitchFamily="34" charset="0"/>
            </a:endParaRPr>
          </a:p>
          <a:p>
            <a:pPr lvl="1"/>
            <a:r>
              <a:rPr lang="en-US" sz="1800" dirty="0" smtClean="0">
                <a:latin typeface="Arial Narrow" panose="020B0606020202030204" pitchFamily="34" charset="0"/>
              </a:rPr>
              <a:t>The student is engaged in productive work not only observation </a:t>
            </a:r>
          </a:p>
          <a:p>
            <a:pPr lvl="1"/>
            <a:r>
              <a:rPr lang="en-US" sz="1800" dirty="0" smtClean="0">
                <a:latin typeface="Arial Narrow" panose="020B0606020202030204" pitchFamily="34" charset="0"/>
              </a:rPr>
              <a:t>The student’s progress is monitored by their Co-op Advisor</a:t>
            </a:r>
          </a:p>
          <a:p>
            <a:pPr lvl="1"/>
            <a:r>
              <a:rPr lang="en-US" sz="1800" dirty="0" smtClean="0">
                <a:latin typeface="Arial Narrow" panose="020B0606020202030204" pitchFamily="34" charset="0"/>
              </a:rPr>
              <a:t>The student is supervised and evaluated by the Co-op employer</a:t>
            </a:r>
          </a:p>
          <a:p>
            <a:pPr lvl="1"/>
            <a:endParaRPr lang="en-US" sz="1500" dirty="0" smtClean="0"/>
          </a:p>
          <a:p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40" y="256381"/>
            <a:ext cx="5348064" cy="956516"/>
          </a:xfrm>
        </p:spPr>
        <p:txBody>
          <a:bodyPr>
            <a:normAutofit/>
          </a:bodyPr>
          <a:lstStyle/>
          <a:p>
            <a:r>
              <a:rPr lang="en-CA" sz="3200" b="1" dirty="0" smtClean="0"/>
              <a:t>What is Co-op?</a:t>
            </a:r>
            <a:endParaRPr lang="en-CA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648" y="904453"/>
            <a:ext cx="6336704" cy="3960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100" dirty="0" smtClean="0">
                <a:latin typeface="Arial Narrow" panose="020B0606020202030204" pitchFamily="34" charset="0"/>
              </a:rPr>
              <a:t>Students are required to achieve </a:t>
            </a:r>
            <a:r>
              <a:rPr lang="en-CA" sz="2100" b="1" dirty="0" smtClean="0">
                <a:latin typeface="Arial Narrow" panose="020B0606020202030204" pitchFamily="34" charset="0"/>
              </a:rPr>
              <a:t>ALL </a:t>
            </a:r>
            <a:r>
              <a:rPr lang="en-CA" sz="2100" dirty="0" smtClean="0">
                <a:latin typeface="Arial Narrow" panose="020B0606020202030204" pitchFamily="34" charset="0"/>
              </a:rPr>
              <a:t>of the following to be considered eligible and participate in co-op;  </a:t>
            </a:r>
          </a:p>
          <a:p>
            <a:pPr lvl="1">
              <a:lnSpc>
                <a:spcPct val="150000"/>
              </a:lnSpc>
            </a:pPr>
            <a:r>
              <a:rPr lang="en-CA" sz="1800" i="1" dirty="0" smtClean="0">
                <a:latin typeface="Arial Narrow" panose="020B0606020202030204" pitchFamily="34" charset="0"/>
              </a:rPr>
              <a:t>Overall GPA of 2.8, a cumulative GPA of at least 2.8 </a:t>
            </a:r>
            <a:r>
              <a:rPr lang="en-CA" sz="1800" b="1" i="1" u="sng" dirty="0" smtClean="0">
                <a:latin typeface="Arial Narrow" panose="020B0606020202030204" pitchFamily="34" charset="0"/>
              </a:rPr>
              <a:t>by the start of Term 3 </a:t>
            </a:r>
            <a:r>
              <a:rPr lang="en-CA" sz="1800" i="1" dirty="0" smtClean="0">
                <a:latin typeface="Arial Narrow" panose="020B0606020202030204" pitchFamily="34" charset="0"/>
              </a:rPr>
              <a:t>when eligibility is determined by the co-op advisor</a:t>
            </a:r>
          </a:p>
          <a:p>
            <a:pPr lvl="1">
              <a:lnSpc>
                <a:spcPct val="150000"/>
              </a:lnSpc>
            </a:pPr>
            <a:r>
              <a:rPr lang="en-CA" sz="1800" i="1" dirty="0" smtClean="0">
                <a:latin typeface="Arial Narrow" panose="020B0606020202030204" pitchFamily="34" charset="0"/>
              </a:rPr>
              <a:t>Passed </a:t>
            </a:r>
            <a:r>
              <a:rPr lang="en-CA" sz="1800" i="1" dirty="0">
                <a:latin typeface="Arial Narrow" panose="020B0606020202030204" pitchFamily="34" charset="0"/>
              </a:rPr>
              <a:t>all required courses to date</a:t>
            </a:r>
          </a:p>
          <a:p>
            <a:pPr lvl="1">
              <a:lnSpc>
                <a:spcPct val="150000"/>
              </a:lnSpc>
            </a:pPr>
            <a:r>
              <a:rPr lang="en-CA" sz="1800" i="1" dirty="0">
                <a:latin typeface="Arial Narrow" panose="020B0606020202030204" pitchFamily="34" charset="0"/>
              </a:rPr>
              <a:t>Registered in current term courses </a:t>
            </a:r>
          </a:p>
          <a:p>
            <a:pPr lvl="1">
              <a:lnSpc>
                <a:spcPct val="150000"/>
              </a:lnSpc>
            </a:pPr>
            <a:r>
              <a:rPr lang="en-CA" sz="1800" i="1" dirty="0">
                <a:latin typeface="Arial Narrow" panose="020B0606020202030204" pitchFamily="34" charset="0"/>
              </a:rPr>
              <a:t>Fees paid in full </a:t>
            </a:r>
          </a:p>
          <a:p>
            <a:pPr marL="0" indent="0">
              <a:buNone/>
            </a:pPr>
            <a:endParaRPr lang="en-CA" sz="1600" b="1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CA" sz="1600" b="1" dirty="0" smtClean="0">
                <a:latin typeface="Arial Narrow" panose="020B0606020202030204" pitchFamily="34" charset="0"/>
              </a:rPr>
              <a:t>NOTE: 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400" dirty="0" smtClean="0">
                <a:latin typeface="Arial Narrow" panose="020B0606020202030204" pitchFamily="34" charset="0"/>
              </a:rPr>
              <a:t>Refer </a:t>
            </a:r>
            <a:r>
              <a:rPr lang="en-CA" sz="1400" dirty="0" smtClean="0">
                <a:latin typeface="Arial Narrow" panose="020B0606020202030204" pitchFamily="34" charset="0"/>
              </a:rPr>
              <a:t>to your program map for alternative path if you do not meet the above criteria </a:t>
            </a:r>
            <a:endParaRPr lang="en-CA" sz="1400" dirty="0">
              <a:latin typeface="Arial Narrow" panose="020B0606020202030204" pitchFamily="34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48" y="256381"/>
            <a:ext cx="5760640" cy="5212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ELIGIBILITY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7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976461"/>
            <a:ext cx="6172200" cy="337980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>
                <a:latin typeface="Arial Narrow" panose="020B0606020202030204" pitchFamily="34" charset="0"/>
              </a:rPr>
              <a:t>You need the Work Permit</a:t>
            </a:r>
            <a:r>
              <a:rPr lang="en-US" dirty="0" smtClean="0">
                <a:latin typeface="Arial Narrow" panose="020B0606020202030204" pitchFamily="34" charset="0"/>
              </a:rPr>
              <a:t>! Different than </a:t>
            </a:r>
            <a:r>
              <a:rPr lang="en-US" dirty="0" smtClean="0">
                <a:latin typeface="Arial Narrow" panose="020B0606020202030204" pitchFamily="34" charset="0"/>
              </a:rPr>
              <a:t>your Study permit</a:t>
            </a:r>
            <a:endParaRPr lang="en-US" dirty="0" smtClean="0">
              <a:latin typeface="Arial Narrow" panose="020B0606020202030204" pitchFamily="34" charset="0"/>
            </a:endParaRPr>
          </a:p>
          <a:p>
            <a:endParaRPr lang="en-US" dirty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If you </a:t>
            </a:r>
            <a:r>
              <a:rPr lang="en-US" dirty="0" smtClean="0">
                <a:latin typeface="Arial Narrow" panose="020B0606020202030204" pitchFamily="34" charset="0"/>
              </a:rPr>
              <a:t>do not </a:t>
            </a:r>
            <a:r>
              <a:rPr lang="en-US" dirty="0" smtClean="0">
                <a:latin typeface="Arial Narrow" panose="020B0606020202030204" pitchFamily="34" charset="0"/>
              </a:rPr>
              <a:t>have one – request a letter from Lambton in Toronto </a:t>
            </a:r>
            <a:r>
              <a:rPr lang="en-US" dirty="0" smtClean="0">
                <a:latin typeface="Arial Narrow" panose="020B0606020202030204" pitchFamily="34" charset="0"/>
              </a:rPr>
              <a:t>reception (4</a:t>
            </a:r>
            <a:r>
              <a:rPr lang="en-US" baseline="30000" dirty="0" smtClean="0">
                <a:latin typeface="Arial Narrow" panose="020B0606020202030204" pitchFamily="34" charset="0"/>
              </a:rPr>
              <a:t>th</a:t>
            </a:r>
            <a:r>
              <a:rPr lang="en-US" dirty="0" smtClean="0">
                <a:latin typeface="Arial Narrow" panose="020B0606020202030204" pitchFamily="34" charset="0"/>
              </a:rPr>
              <a:t> floor)</a:t>
            </a:r>
            <a:endParaRPr lang="en-US" dirty="0">
              <a:latin typeface="Arial Narrow" panose="020B0606020202030204" pitchFamily="34" charset="0"/>
            </a:endParaRPr>
          </a:p>
          <a:p>
            <a:endParaRPr lang="en-US" dirty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If unsure, meet </a:t>
            </a:r>
            <a:r>
              <a:rPr lang="en-US" dirty="0">
                <a:latin typeface="Arial Narrow" panose="020B0606020202030204" pitchFamily="34" charset="0"/>
              </a:rPr>
              <a:t>with </a:t>
            </a:r>
            <a:r>
              <a:rPr lang="en-US" dirty="0" smtClean="0">
                <a:latin typeface="Arial Narrow" panose="020B0606020202030204" pitchFamily="34" charset="0"/>
              </a:rPr>
              <a:t>an Immigration </a:t>
            </a:r>
            <a:r>
              <a:rPr lang="en-US" dirty="0" smtClean="0">
                <a:latin typeface="Arial Narrow" panose="020B0606020202030204" pitchFamily="34" charset="0"/>
              </a:rPr>
              <a:t>Consultant; her schedule </a:t>
            </a:r>
            <a:r>
              <a:rPr lang="en-US" dirty="0" smtClean="0">
                <a:latin typeface="Arial Narrow" panose="020B0606020202030204" pitchFamily="34" charset="0"/>
              </a:rPr>
              <a:t>and availability can be found on </a:t>
            </a:r>
            <a:r>
              <a:rPr lang="en-US" dirty="0" smtClean="0">
                <a:latin typeface="Arial Narrow" panose="020B0606020202030204" pitchFamily="34" charset="0"/>
              </a:rPr>
              <a:t>Moodle</a:t>
            </a:r>
            <a:endParaRPr lang="en-US" dirty="0" smtClean="0">
              <a:latin typeface="Arial Narrow" panose="020B0606020202030204" pitchFamily="34" charset="0"/>
            </a:endParaRPr>
          </a:p>
          <a:p>
            <a:endParaRPr lang="en-US" dirty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636" y="256381"/>
            <a:ext cx="6552728" cy="853546"/>
          </a:xfrm>
        </p:spPr>
        <p:txBody>
          <a:bodyPr>
            <a:normAutofit/>
          </a:bodyPr>
          <a:lstStyle/>
          <a:p>
            <a:r>
              <a:rPr lang="en-CA" sz="2400" dirty="0" smtClean="0"/>
              <a:t>DO YOU HAVE A </a:t>
            </a:r>
            <a:r>
              <a:rPr lang="en-CA" sz="2400" u="sng" dirty="0" smtClean="0"/>
              <a:t>VALID WORK PERMIT?</a:t>
            </a:r>
            <a:endParaRPr lang="en-CA" sz="2400" u="sng" dirty="0"/>
          </a:p>
        </p:txBody>
      </p:sp>
    </p:spTree>
    <p:extLst>
      <p:ext uri="{BB962C8B-B14F-4D97-AF65-F5344CB8AC3E}">
        <p14:creationId xmlns:p14="http://schemas.microsoft.com/office/powerpoint/2010/main" val="3482256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88640" y="904453"/>
            <a:ext cx="6192688" cy="3744416"/>
          </a:xfrm>
        </p:spPr>
        <p:txBody>
          <a:bodyPr>
            <a:normAutofit fontScale="92500" lnSpcReduction="10000"/>
          </a:bodyPr>
          <a:lstStyle/>
          <a:p>
            <a:pPr marL="0" indent="0" defTabSz="512763" eaLnBrk="1" hangingPunct="1">
              <a:buNone/>
            </a:pPr>
            <a:r>
              <a:rPr lang="en-US" sz="2000" b="1" dirty="0" smtClean="0"/>
              <a:t>Credit </a:t>
            </a:r>
            <a:r>
              <a:rPr lang="en-US" sz="2000" b="1" dirty="0" smtClean="0"/>
              <a:t>Requirements:</a:t>
            </a:r>
            <a:endParaRPr lang="en-US" sz="2000" b="1" dirty="0" smtClean="0"/>
          </a:p>
          <a:p>
            <a:pPr marL="490537" lvl="1" indent="-285750" defTabSz="512763" eaLnBrk="1" hangingPunct="1">
              <a:buFont typeface="Wingdings" panose="05000000000000000000" pitchFamily="2" charset="2"/>
              <a:buChar char="Ø"/>
            </a:pPr>
            <a:r>
              <a:rPr lang="en-US" sz="1800" dirty="0" smtClean="0"/>
              <a:t>Completion of </a:t>
            </a:r>
            <a:r>
              <a:rPr lang="en-US" sz="1800" dirty="0" smtClean="0"/>
              <a:t>Work Term Record contract </a:t>
            </a:r>
            <a:r>
              <a:rPr lang="en-US" sz="1800" dirty="0" smtClean="0"/>
              <a:t>– </a:t>
            </a:r>
            <a:r>
              <a:rPr lang="en-US" sz="1800" dirty="0" smtClean="0"/>
              <a:t>including start/end dates</a:t>
            </a:r>
            <a:endParaRPr lang="en-US" sz="1800" dirty="0" smtClean="0"/>
          </a:p>
          <a:p>
            <a:pPr marL="204787" lvl="1" indent="0" defTabSz="512763" eaLnBrk="1" hangingPunct="1">
              <a:buNone/>
            </a:pPr>
            <a:endParaRPr lang="en-US" sz="1800" dirty="0" smtClean="0"/>
          </a:p>
          <a:p>
            <a:pPr marL="490537" lvl="1" indent="-285750" defTabSz="512763" eaLnBrk="1" hangingPunct="1">
              <a:buFont typeface="Wingdings" panose="05000000000000000000" pitchFamily="2" charset="2"/>
              <a:buChar char="Ø"/>
            </a:pPr>
            <a:r>
              <a:rPr lang="en-US" sz="1800" dirty="0" smtClean="0"/>
              <a:t>Completion </a:t>
            </a:r>
            <a:r>
              <a:rPr lang="en-US" sz="1800" dirty="0"/>
              <a:t>of hours </a:t>
            </a:r>
            <a:r>
              <a:rPr lang="en-US" sz="1800" dirty="0" smtClean="0"/>
              <a:t>required for the co-op </a:t>
            </a:r>
            <a:r>
              <a:rPr lang="en-US" sz="1800" dirty="0" smtClean="0"/>
              <a:t>course:</a:t>
            </a:r>
            <a:endParaRPr lang="en-US" sz="1800" dirty="0"/>
          </a:p>
          <a:p>
            <a:pPr marL="886888" lvl="3" indent="-285750" defTabSz="512763">
              <a:buFont typeface="Wingdings" panose="05000000000000000000" pitchFamily="2" charset="2"/>
              <a:buChar char="Ø"/>
            </a:pPr>
            <a:r>
              <a:rPr lang="en-US" dirty="0" smtClean="0"/>
              <a:t>CPL 1049 –  </a:t>
            </a:r>
            <a:r>
              <a:rPr lang="en-US" b="1" dirty="0" smtClean="0"/>
              <a:t>30/40 hours a week, minimum 420 hours </a:t>
            </a:r>
            <a:r>
              <a:rPr lang="en-US" b="1" dirty="0" smtClean="0"/>
              <a:t>- </a:t>
            </a:r>
            <a:r>
              <a:rPr lang="en-US" b="1" dirty="0" smtClean="0">
                <a:solidFill>
                  <a:srgbClr val="C00000"/>
                </a:solidFill>
              </a:rPr>
              <a:t>NO</a:t>
            </a:r>
            <a:r>
              <a:rPr lang="en-US" b="1" dirty="0" smtClean="0">
                <a:solidFill>
                  <a:srgbClr val="C00000"/>
                </a:solidFill>
              </a:rPr>
              <a:t> maximum and MUST complete co-op until the END of TERM!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886888" lvl="3" indent="-285750" defTabSz="512763">
              <a:buFont typeface="Wingdings" panose="05000000000000000000" pitchFamily="2" charset="2"/>
              <a:buChar char="Ø"/>
            </a:pPr>
            <a:r>
              <a:rPr lang="en-US" dirty="0" smtClean="0"/>
              <a:t>Completion </a:t>
            </a:r>
            <a:r>
              <a:rPr lang="en-US" dirty="0"/>
              <a:t>of </a:t>
            </a:r>
            <a:r>
              <a:rPr lang="en-US" dirty="0" smtClean="0"/>
              <a:t>assignments and Work </a:t>
            </a:r>
            <a:r>
              <a:rPr lang="en-US" dirty="0"/>
              <a:t>Term Report through online </a:t>
            </a:r>
            <a:r>
              <a:rPr lang="en-US" dirty="0" smtClean="0"/>
              <a:t>Moodle Modules</a:t>
            </a:r>
            <a:endParaRPr lang="en-US" dirty="0" smtClean="0"/>
          </a:p>
          <a:p>
            <a:pPr marL="601138" lvl="3" indent="0" defTabSz="512763">
              <a:buNone/>
            </a:pPr>
            <a:endParaRPr lang="en-CA" dirty="0"/>
          </a:p>
          <a:p>
            <a:pPr marL="490537" lvl="1" indent="-285750" defTabSz="512763">
              <a:buFont typeface="Wingdings" panose="05000000000000000000" pitchFamily="2" charset="2"/>
              <a:buChar char="Ø"/>
            </a:pPr>
            <a:r>
              <a:rPr lang="en-CA" sz="1800" dirty="0"/>
              <a:t>Submission of required paperwork at the end of your </a:t>
            </a:r>
            <a:r>
              <a:rPr lang="en-CA" sz="1800" dirty="0" smtClean="0"/>
              <a:t>term (Work Term Report):</a:t>
            </a:r>
            <a:endParaRPr lang="en-CA" sz="1800" dirty="0"/>
          </a:p>
          <a:p>
            <a:pPr marL="886888" lvl="3" indent="-285750" defTabSz="512763">
              <a:buFont typeface="Wingdings" panose="05000000000000000000" pitchFamily="2" charset="2"/>
              <a:buChar char="Ø"/>
            </a:pPr>
            <a:r>
              <a:rPr lang="en-CA" dirty="0" smtClean="0"/>
              <a:t>Record of </a:t>
            </a:r>
            <a:r>
              <a:rPr lang="en-CA" dirty="0" smtClean="0"/>
              <a:t>Attendance</a:t>
            </a:r>
            <a:endParaRPr lang="en-CA" dirty="0" smtClean="0"/>
          </a:p>
          <a:p>
            <a:pPr marL="886888" lvl="3" indent="-285750" defTabSz="512763">
              <a:buFont typeface="Wingdings" panose="05000000000000000000" pitchFamily="2" charset="2"/>
              <a:buChar char="Ø"/>
            </a:pPr>
            <a:r>
              <a:rPr lang="en-CA" dirty="0" smtClean="0"/>
              <a:t>Supervisor </a:t>
            </a:r>
            <a:r>
              <a:rPr lang="en-CA" dirty="0" smtClean="0"/>
              <a:t>Meeting </a:t>
            </a:r>
            <a:r>
              <a:rPr lang="en-CA" dirty="0"/>
              <a:t>F</a:t>
            </a:r>
            <a:r>
              <a:rPr lang="en-CA" dirty="0" smtClean="0"/>
              <a:t>orm</a:t>
            </a:r>
            <a:endParaRPr lang="en-CA" dirty="0" smtClean="0"/>
          </a:p>
          <a:p>
            <a:pPr marL="886888" lvl="3" indent="-285750" defTabSz="512763">
              <a:buFont typeface="Wingdings" panose="05000000000000000000" pitchFamily="2" charset="2"/>
              <a:buChar char="Ø"/>
            </a:pPr>
            <a:r>
              <a:rPr lang="en-CA" dirty="0" smtClean="0"/>
              <a:t>Employer </a:t>
            </a:r>
            <a:r>
              <a:rPr lang="en-CA" dirty="0" smtClean="0"/>
              <a:t>Evaluation</a:t>
            </a:r>
            <a:endParaRPr lang="en-US" dirty="0" smtClean="0"/>
          </a:p>
          <a:p>
            <a:pPr marL="192088" indent="-192088" defTabSz="512763" eaLnBrk="1" hangingPunct="1">
              <a:buNone/>
            </a:pPr>
            <a:endParaRPr lang="en-US" sz="2700" dirty="0" smtClean="0"/>
          </a:p>
          <a:p>
            <a:pPr marL="192088" indent="-192088" defTabSz="512763" eaLnBrk="1" hangingPunct="1"/>
            <a:endParaRPr lang="en-US" dirty="0" smtClean="0"/>
          </a:p>
          <a:p>
            <a:pPr marL="192088" indent="-192088" defTabSz="512763" eaLnBrk="1" hangingPunct="1"/>
            <a:endParaRPr lang="en-US" b="1" dirty="0" smtClean="0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632" y="184373"/>
            <a:ext cx="5680075" cy="559271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b="1" dirty="0"/>
              <a:t>Your Co-op Work Term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904453"/>
            <a:ext cx="6057800" cy="3631647"/>
          </a:xfrm>
        </p:spPr>
        <p:txBody>
          <a:bodyPr>
            <a:normAutofit fontScale="92500" lnSpcReduction="20000"/>
          </a:bodyPr>
          <a:lstStyle/>
          <a:p>
            <a:pPr marL="408410" indent="-342900" defTabSz="512763">
              <a:defRPr/>
            </a:pPr>
            <a:r>
              <a:rPr lang="en-US" sz="2700" dirty="0" smtClean="0">
                <a:latin typeface="Arial Narrow" panose="020B0606020202030204" pitchFamily="34" charset="0"/>
              </a:rPr>
              <a:t>Co-op is a competitive process – students must apply to and compete for </a:t>
            </a:r>
            <a:r>
              <a:rPr lang="en-US" sz="2700" dirty="0" smtClean="0">
                <a:latin typeface="Arial Narrow" panose="020B0606020202030204" pitchFamily="34" charset="0"/>
              </a:rPr>
              <a:t>positions</a:t>
            </a:r>
          </a:p>
          <a:p>
            <a:pPr marL="65510" indent="0" defTabSz="512763">
              <a:buNone/>
              <a:defRPr/>
            </a:pPr>
            <a:endParaRPr lang="en-US" sz="2700" dirty="0" smtClean="0">
              <a:latin typeface="Arial Narrow" panose="020B0606020202030204" pitchFamily="34" charset="0"/>
            </a:endParaRPr>
          </a:p>
          <a:p>
            <a:pPr marL="408410" indent="-342900" defTabSz="512763">
              <a:defRPr/>
            </a:pPr>
            <a:r>
              <a:rPr lang="en-US" sz="2700" dirty="0" smtClean="0">
                <a:latin typeface="Arial Narrow" panose="020B0606020202030204" pitchFamily="34" charset="0"/>
              </a:rPr>
              <a:t>Employers </a:t>
            </a:r>
            <a:r>
              <a:rPr lang="en-US" sz="2700" dirty="0" smtClean="0">
                <a:latin typeface="Arial Narrow" panose="020B0606020202030204" pitchFamily="34" charset="0"/>
              </a:rPr>
              <a:t>make all the hiring decisions – not </a:t>
            </a:r>
            <a:r>
              <a:rPr lang="en-US" sz="2700" dirty="0" smtClean="0">
                <a:latin typeface="Arial Narrow" panose="020B0606020202030204" pitchFamily="34" charset="0"/>
              </a:rPr>
              <a:t>Co-op Advisors! </a:t>
            </a:r>
            <a:endParaRPr lang="en-US" sz="2700" dirty="0" smtClean="0">
              <a:latin typeface="Arial Narrow" panose="020B0606020202030204" pitchFamily="34" charset="0"/>
            </a:endParaRPr>
          </a:p>
          <a:p>
            <a:pPr marL="415925" lvl="1" indent="-158750" defTabSz="512763" eaLnBrk="1" hangingPunct="1">
              <a:defRPr/>
            </a:pPr>
            <a:endParaRPr lang="en-US" sz="2400" dirty="0" smtClean="0">
              <a:latin typeface="Arial Narrow" panose="020B0606020202030204" pitchFamily="34" charset="0"/>
            </a:endParaRPr>
          </a:p>
          <a:p>
            <a:pPr marL="257175" lvl="1" indent="0" defTabSz="512763" eaLnBrk="1" hangingPunct="1">
              <a:buNone/>
              <a:defRPr/>
            </a:pPr>
            <a:r>
              <a:rPr lang="en-US" sz="2400" b="1" dirty="0" smtClean="0">
                <a:latin typeface="Arial Narrow" panose="020B0606020202030204" pitchFamily="34" charset="0"/>
              </a:rPr>
              <a:t>It is key that students; </a:t>
            </a:r>
          </a:p>
          <a:p>
            <a:pPr marL="898832" lvl="2" indent="-342900" defTabSz="512763">
              <a:defRPr/>
            </a:pPr>
            <a:r>
              <a:rPr lang="en-US" sz="1900" dirty="0" smtClean="0">
                <a:latin typeface="Arial Narrow" panose="020B0606020202030204" pitchFamily="34" charset="0"/>
              </a:rPr>
              <a:t>Actively engage in the </a:t>
            </a:r>
            <a:r>
              <a:rPr lang="en-US" sz="1900" dirty="0" smtClean="0">
                <a:latin typeface="Arial Narrow" panose="020B0606020202030204" pitchFamily="34" charset="0"/>
              </a:rPr>
              <a:t>finding/securing </a:t>
            </a:r>
            <a:r>
              <a:rPr lang="en-US" sz="1900" dirty="0" smtClean="0">
                <a:latin typeface="Arial Narrow" panose="020B0606020202030204" pitchFamily="34" charset="0"/>
              </a:rPr>
              <a:t>process</a:t>
            </a:r>
            <a:endParaRPr lang="en-US" sz="1900" dirty="0">
              <a:latin typeface="Arial Narrow" panose="020B0606020202030204" pitchFamily="34" charset="0"/>
            </a:endParaRPr>
          </a:p>
          <a:p>
            <a:pPr marL="898832" lvl="2" indent="-342900" defTabSz="512763">
              <a:defRPr/>
            </a:pPr>
            <a:r>
              <a:rPr lang="en-US" sz="1900" dirty="0" smtClean="0">
                <a:latin typeface="Arial Narrow" panose="020B0606020202030204" pitchFamily="34" charset="0"/>
              </a:rPr>
              <a:t>Have competitive marketing materials</a:t>
            </a:r>
          </a:p>
          <a:p>
            <a:pPr marL="898832" lvl="2" indent="-342900" defTabSz="512763">
              <a:defRPr/>
            </a:pPr>
            <a:r>
              <a:rPr lang="en-US" sz="1900" dirty="0" smtClean="0">
                <a:latin typeface="Arial Narrow" panose="020B0606020202030204" pitchFamily="34" charset="0"/>
              </a:rPr>
              <a:t>Have a professional online profile</a:t>
            </a:r>
          </a:p>
          <a:p>
            <a:pPr marL="898832" lvl="2" indent="-342900" defTabSz="512763">
              <a:defRPr/>
            </a:pPr>
            <a:r>
              <a:rPr lang="en-US" sz="1900" dirty="0" smtClean="0">
                <a:latin typeface="Arial Narrow" panose="020B0606020202030204" pitchFamily="34" charset="0"/>
              </a:rPr>
              <a:t>Have excellent </a:t>
            </a:r>
            <a:r>
              <a:rPr lang="en-US" sz="1900" dirty="0" smtClean="0">
                <a:latin typeface="Arial Narrow" panose="020B0606020202030204" pitchFamily="34" charset="0"/>
              </a:rPr>
              <a:t>networking and interview </a:t>
            </a:r>
            <a:r>
              <a:rPr lang="en-US" sz="1900" dirty="0" smtClean="0">
                <a:latin typeface="Arial Narrow" panose="020B0606020202030204" pitchFamily="34" charset="0"/>
              </a:rPr>
              <a:t>skills</a:t>
            </a:r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60656" y="112365"/>
            <a:ext cx="5751512" cy="648072"/>
          </a:xfrm>
        </p:spPr>
        <p:txBody>
          <a:bodyPr>
            <a:normAutofit/>
          </a:bodyPr>
          <a:lstStyle/>
          <a:p>
            <a:pPr defTabSz="512763" eaLnBrk="1" fontAlgn="auto" hangingPunct="1">
              <a:spcAft>
                <a:spcPts val="0"/>
              </a:spcAft>
              <a:defRPr/>
            </a:pPr>
            <a:r>
              <a:rPr lang="en-US" sz="3600" b="1" cap="small" dirty="0" smtClean="0">
                <a:solidFill>
                  <a:schemeClr val="tx1"/>
                </a:solidFill>
              </a:rPr>
              <a:t>Securing a Co-op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PP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PP" id="{2B452AF4-2E5C-4D19-B606-630274CD5597}" vid="{022593A9-25BB-42CC-9388-5D4F99B94C8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CPP</Template>
  <TotalTime>4187</TotalTime>
  <Words>1410</Words>
  <Application>Microsoft Office PowerPoint</Application>
  <PresentationFormat>Custom</PresentationFormat>
  <Paragraphs>208</Paragraphs>
  <Slides>24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 Narrow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CPP</vt:lpstr>
      <vt:lpstr>Final Test - Next Week! </vt:lpstr>
      <vt:lpstr>In-Class Activity: Interviews</vt:lpstr>
      <vt:lpstr>Interview Practice</vt:lpstr>
      <vt:lpstr> </vt:lpstr>
      <vt:lpstr>What is Co-op?</vt:lpstr>
      <vt:lpstr>ELIGIBILITY REQUIREMENTS</vt:lpstr>
      <vt:lpstr>DO YOU HAVE A VALID WORK PERMIT?</vt:lpstr>
      <vt:lpstr>Your Co-op Work Term </vt:lpstr>
      <vt:lpstr>Securing a Co-op</vt:lpstr>
      <vt:lpstr> Securing a Co-op</vt:lpstr>
      <vt:lpstr>Student Responsibilities </vt:lpstr>
      <vt:lpstr>Policies &amp; Procedures for Co-op </vt:lpstr>
      <vt:lpstr>myCareer Job Postings</vt:lpstr>
      <vt:lpstr>Electronic Work Term Record</vt:lpstr>
      <vt:lpstr>Required Documents for WTR</vt:lpstr>
      <vt:lpstr>Job Acceptance </vt:lpstr>
      <vt:lpstr>CO-OP/ Job Acceptance </vt:lpstr>
      <vt:lpstr>CAN YOU ACCEPT MORE THAN 1 CO-OP POSITION?</vt:lpstr>
      <vt:lpstr>Co-op Success</vt:lpstr>
      <vt:lpstr>Company Policies and Procedures</vt:lpstr>
      <vt:lpstr>myCareer Centre Website</vt:lpstr>
      <vt:lpstr>PowerPoint Presentation</vt:lpstr>
      <vt:lpstr>Appointments With Your Co-op Advisor</vt:lpstr>
      <vt:lpstr>Week #9 – Online Work </vt:lpstr>
    </vt:vector>
  </TitlesOfParts>
  <Company>Template Central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Karen Hendra</dc:creator>
  <cp:lastModifiedBy>user</cp:lastModifiedBy>
  <cp:revision>448</cp:revision>
  <cp:lastPrinted>2016-12-13T22:42:52Z</cp:lastPrinted>
  <dcterms:created xsi:type="dcterms:W3CDTF">2003-07-07T01:05:15Z</dcterms:created>
  <dcterms:modified xsi:type="dcterms:W3CDTF">2018-04-30T22:11:15Z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TC011820411033</vt:lpwstr>
  </property>
</Properties>
</file>