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handoutMasterIdLst>
    <p:handoutMasterId r:id="rId23"/>
  </p:handoutMasterIdLst>
  <p:sldIdLst>
    <p:sldId id="259" r:id="rId2"/>
    <p:sldId id="318" r:id="rId3"/>
    <p:sldId id="280" r:id="rId4"/>
    <p:sldId id="301" r:id="rId5"/>
    <p:sldId id="302" r:id="rId6"/>
    <p:sldId id="287" r:id="rId7"/>
    <p:sldId id="307" r:id="rId8"/>
    <p:sldId id="309" r:id="rId9"/>
    <p:sldId id="310" r:id="rId10"/>
    <p:sldId id="311" r:id="rId11"/>
    <p:sldId id="312" r:id="rId12"/>
    <p:sldId id="313" r:id="rId13"/>
    <p:sldId id="314" r:id="rId14"/>
    <p:sldId id="321" r:id="rId15"/>
    <p:sldId id="291" r:id="rId16"/>
    <p:sldId id="295" r:id="rId17"/>
    <p:sldId id="293" r:id="rId18"/>
    <p:sldId id="317" r:id="rId19"/>
    <p:sldId id="320" r:id="rId20"/>
    <p:sldId id="299"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68" d="100"/>
          <a:sy n="68" d="100"/>
        </p:scale>
        <p:origin x="61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B9EE8A-501A-47C7-90FA-815BFC148C64}"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CA"/>
        </a:p>
      </dgm:t>
    </dgm:pt>
    <dgm:pt modelId="{2837E629-5E40-4CC9-B90C-831C6B1F35EC}">
      <dgm:prSet phldrT="[Text]"/>
      <dgm:spPr/>
      <dgm:t>
        <a:bodyPr/>
        <a:lstStyle/>
        <a:p>
          <a:r>
            <a:rPr lang="en-US" dirty="0"/>
            <a:t>Where you are now</a:t>
          </a:r>
          <a:endParaRPr lang="en-CA" dirty="0"/>
        </a:p>
      </dgm:t>
    </dgm:pt>
    <dgm:pt modelId="{3896A6C4-E949-43CE-AF96-7EE626A9EF08}" type="parTrans" cxnId="{9AA36801-A703-4129-A004-22778FE3AE0C}">
      <dgm:prSet/>
      <dgm:spPr/>
      <dgm:t>
        <a:bodyPr/>
        <a:lstStyle/>
        <a:p>
          <a:endParaRPr lang="en-CA"/>
        </a:p>
      </dgm:t>
    </dgm:pt>
    <dgm:pt modelId="{EC49C87A-6014-45A7-A167-7D34563FFB2E}" type="sibTrans" cxnId="{9AA36801-A703-4129-A004-22778FE3AE0C}">
      <dgm:prSet/>
      <dgm:spPr/>
      <dgm:t>
        <a:bodyPr/>
        <a:lstStyle/>
        <a:p>
          <a:endParaRPr lang="en-CA"/>
        </a:p>
      </dgm:t>
    </dgm:pt>
    <dgm:pt modelId="{5B4E1F48-C430-4F7D-9453-B8FEFE164F94}">
      <dgm:prSet phldrT="[Text]"/>
      <dgm:spPr/>
      <dgm:t>
        <a:bodyPr/>
        <a:lstStyle/>
        <a:p>
          <a:r>
            <a:rPr lang="en-US" dirty="0"/>
            <a:t>Goal 1</a:t>
          </a:r>
          <a:endParaRPr lang="en-CA" dirty="0"/>
        </a:p>
      </dgm:t>
    </dgm:pt>
    <dgm:pt modelId="{69F853AB-2437-41BB-A9BF-54774B5D7638}" type="parTrans" cxnId="{B113C851-F081-497C-9C84-7D084F620823}">
      <dgm:prSet/>
      <dgm:spPr/>
      <dgm:t>
        <a:bodyPr/>
        <a:lstStyle/>
        <a:p>
          <a:endParaRPr lang="en-CA"/>
        </a:p>
      </dgm:t>
    </dgm:pt>
    <dgm:pt modelId="{09AF5CD3-A5FB-4091-843E-6717727E5CBE}" type="sibTrans" cxnId="{B113C851-F081-497C-9C84-7D084F620823}">
      <dgm:prSet/>
      <dgm:spPr/>
      <dgm:t>
        <a:bodyPr/>
        <a:lstStyle/>
        <a:p>
          <a:endParaRPr lang="en-CA"/>
        </a:p>
      </dgm:t>
    </dgm:pt>
    <dgm:pt modelId="{D357CDCD-C065-475A-B4D4-642CA2AEDE4A}">
      <dgm:prSet phldrT="[Text]"/>
      <dgm:spPr/>
      <dgm:t>
        <a:bodyPr/>
        <a:lstStyle/>
        <a:p>
          <a:r>
            <a:rPr lang="en-US" dirty="0"/>
            <a:t>Goal 2</a:t>
          </a:r>
          <a:endParaRPr lang="en-CA" dirty="0"/>
        </a:p>
      </dgm:t>
    </dgm:pt>
    <dgm:pt modelId="{407688CF-93D6-41F2-B0FF-766A7C1231DE}" type="parTrans" cxnId="{CD2ABC5E-1D3F-4708-B0B7-5A644E367D9B}">
      <dgm:prSet/>
      <dgm:spPr/>
      <dgm:t>
        <a:bodyPr/>
        <a:lstStyle/>
        <a:p>
          <a:endParaRPr lang="en-CA"/>
        </a:p>
      </dgm:t>
    </dgm:pt>
    <dgm:pt modelId="{C0B4DA37-6534-4AF4-B96B-3DFFB87A6613}" type="sibTrans" cxnId="{CD2ABC5E-1D3F-4708-B0B7-5A644E367D9B}">
      <dgm:prSet/>
      <dgm:spPr/>
      <dgm:t>
        <a:bodyPr/>
        <a:lstStyle/>
        <a:p>
          <a:endParaRPr lang="en-CA"/>
        </a:p>
      </dgm:t>
    </dgm:pt>
    <dgm:pt modelId="{787CCB62-10F6-44CF-A779-3BC31E5F059D}">
      <dgm:prSet phldrT="[Text]"/>
      <dgm:spPr/>
      <dgm:t>
        <a:bodyPr/>
        <a:lstStyle/>
        <a:p>
          <a:r>
            <a:rPr lang="en-US" dirty="0"/>
            <a:t>Goal 3</a:t>
          </a:r>
          <a:endParaRPr lang="en-CA" dirty="0"/>
        </a:p>
      </dgm:t>
    </dgm:pt>
    <dgm:pt modelId="{8E4B7E45-2CE8-40FE-932F-CF6C0018549D}" type="parTrans" cxnId="{87087F5F-DCB7-4428-A641-F6B35C575174}">
      <dgm:prSet/>
      <dgm:spPr/>
      <dgm:t>
        <a:bodyPr/>
        <a:lstStyle/>
        <a:p>
          <a:endParaRPr lang="en-CA"/>
        </a:p>
      </dgm:t>
    </dgm:pt>
    <dgm:pt modelId="{3EAEA3FD-D46C-44CA-BEA8-C74A0E598F4A}" type="sibTrans" cxnId="{87087F5F-DCB7-4428-A641-F6B35C575174}">
      <dgm:prSet/>
      <dgm:spPr/>
      <dgm:t>
        <a:bodyPr/>
        <a:lstStyle/>
        <a:p>
          <a:endParaRPr lang="en-CA"/>
        </a:p>
      </dgm:t>
    </dgm:pt>
    <dgm:pt modelId="{7B82B67F-8FF4-4F5D-9C13-169A6349918D}">
      <dgm:prSet phldrT="[Text]"/>
      <dgm:spPr/>
      <dgm:t>
        <a:bodyPr/>
        <a:lstStyle/>
        <a:p>
          <a:r>
            <a:rPr lang="en-US" dirty="0"/>
            <a:t>Mission Statement</a:t>
          </a:r>
          <a:endParaRPr lang="en-CA" dirty="0"/>
        </a:p>
      </dgm:t>
    </dgm:pt>
    <dgm:pt modelId="{4AC5AD57-D07C-44D6-91EF-3DD591D18C75}" type="parTrans" cxnId="{9CDD8A10-35E8-4812-B043-15DAAE841849}">
      <dgm:prSet/>
      <dgm:spPr/>
      <dgm:t>
        <a:bodyPr/>
        <a:lstStyle/>
        <a:p>
          <a:endParaRPr lang="en-CA"/>
        </a:p>
      </dgm:t>
    </dgm:pt>
    <dgm:pt modelId="{384056AC-244F-4024-8B47-B81B32315BCD}" type="sibTrans" cxnId="{9CDD8A10-35E8-4812-B043-15DAAE841849}">
      <dgm:prSet/>
      <dgm:spPr/>
      <dgm:t>
        <a:bodyPr/>
        <a:lstStyle/>
        <a:p>
          <a:endParaRPr lang="en-CA"/>
        </a:p>
      </dgm:t>
    </dgm:pt>
    <dgm:pt modelId="{36866CB7-8711-42F7-929F-479612D472AB}" type="pres">
      <dgm:prSet presAssocID="{29B9EE8A-501A-47C7-90FA-815BFC148C64}" presName="Name0" presStyleCnt="0">
        <dgm:presLayoutVars>
          <dgm:dir/>
          <dgm:resizeHandles val="exact"/>
        </dgm:presLayoutVars>
      </dgm:prSet>
      <dgm:spPr/>
    </dgm:pt>
    <dgm:pt modelId="{52871139-05F9-4C3A-83EC-4FD3D2D3E29B}" type="pres">
      <dgm:prSet presAssocID="{2837E629-5E40-4CC9-B90C-831C6B1F35EC}" presName="node" presStyleLbl="node1" presStyleIdx="0" presStyleCnt="5" custScaleX="35035" custScaleY="34319">
        <dgm:presLayoutVars>
          <dgm:bulletEnabled val="1"/>
        </dgm:presLayoutVars>
      </dgm:prSet>
      <dgm:spPr/>
    </dgm:pt>
    <dgm:pt modelId="{1362D52A-66AF-4FD5-99DB-910DA2102294}" type="pres">
      <dgm:prSet presAssocID="{EC49C87A-6014-45A7-A167-7D34563FFB2E}" presName="sibTrans" presStyleLbl="sibTrans2D1" presStyleIdx="0" presStyleCnt="4"/>
      <dgm:spPr/>
    </dgm:pt>
    <dgm:pt modelId="{88B9181A-291B-4B07-9B14-1A85888A221F}" type="pres">
      <dgm:prSet presAssocID="{EC49C87A-6014-45A7-A167-7D34563FFB2E}" presName="connectorText" presStyleLbl="sibTrans2D1" presStyleIdx="0" presStyleCnt="4"/>
      <dgm:spPr/>
    </dgm:pt>
    <dgm:pt modelId="{7D45BC97-A420-4B04-A715-60E97F4CDB26}" type="pres">
      <dgm:prSet presAssocID="{5B4E1F48-C430-4F7D-9453-B8FEFE164F94}" presName="node" presStyleLbl="node1" presStyleIdx="1" presStyleCnt="5" custScaleX="34739" custScaleY="32234">
        <dgm:presLayoutVars>
          <dgm:bulletEnabled val="1"/>
        </dgm:presLayoutVars>
      </dgm:prSet>
      <dgm:spPr/>
    </dgm:pt>
    <dgm:pt modelId="{528D3182-3D8F-449C-8B38-3F4E84B00298}" type="pres">
      <dgm:prSet presAssocID="{09AF5CD3-A5FB-4091-843E-6717727E5CBE}" presName="sibTrans" presStyleLbl="sibTrans2D1" presStyleIdx="1" presStyleCnt="4"/>
      <dgm:spPr/>
    </dgm:pt>
    <dgm:pt modelId="{BF963081-0710-4689-9A74-1A2DA4028475}" type="pres">
      <dgm:prSet presAssocID="{09AF5CD3-A5FB-4091-843E-6717727E5CBE}" presName="connectorText" presStyleLbl="sibTrans2D1" presStyleIdx="1" presStyleCnt="4"/>
      <dgm:spPr/>
    </dgm:pt>
    <dgm:pt modelId="{34A4F6A7-C6C4-4248-A02D-2BA179A839B6}" type="pres">
      <dgm:prSet presAssocID="{D357CDCD-C065-475A-B4D4-642CA2AEDE4A}" presName="node" presStyleLbl="node1" presStyleIdx="2" presStyleCnt="5" custScaleX="34711" custScaleY="33146">
        <dgm:presLayoutVars>
          <dgm:bulletEnabled val="1"/>
        </dgm:presLayoutVars>
      </dgm:prSet>
      <dgm:spPr/>
    </dgm:pt>
    <dgm:pt modelId="{12141F13-617D-4188-9EFE-65E45B94611C}" type="pres">
      <dgm:prSet presAssocID="{C0B4DA37-6534-4AF4-B96B-3DFFB87A6613}" presName="sibTrans" presStyleLbl="sibTrans2D1" presStyleIdx="2" presStyleCnt="4"/>
      <dgm:spPr/>
    </dgm:pt>
    <dgm:pt modelId="{6E78FB9A-AF6D-4D89-A923-AD61E676EB0B}" type="pres">
      <dgm:prSet presAssocID="{C0B4DA37-6534-4AF4-B96B-3DFFB87A6613}" presName="connectorText" presStyleLbl="sibTrans2D1" presStyleIdx="2" presStyleCnt="4"/>
      <dgm:spPr/>
    </dgm:pt>
    <dgm:pt modelId="{3D285257-FFDB-4175-995E-BC499293287D}" type="pres">
      <dgm:prSet presAssocID="{787CCB62-10F6-44CF-A779-3BC31E5F059D}" presName="node" presStyleLbl="node1" presStyleIdx="3" presStyleCnt="5" custScaleX="30291" custScaleY="35667">
        <dgm:presLayoutVars>
          <dgm:bulletEnabled val="1"/>
        </dgm:presLayoutVars>
      </dgm:prSet>
      <dgm:spPr/>
    </dgm:pt>
    <dgm:pt modelId="{BC86D42B-9A1E-491B-A84D-EEBBEFEF9351}" type="pres">
      <dgm:prSet presAssocID="{3EAEA3FD-D46C-44CA-BEA8-C74A0E598F4A}" presName="sibTrans" presStyleLbl="sibTrans2D1" presStyleIdx="3" presStyleCnt="4"/>
      <dgm:spPr/>
    </dgm:pt>
    <dgm:pt modelId="{0A15EDEA-EFB7-4525-9741-FD7133C9A0BD}" type="pres">
      <dgm:prSet presAssocID="{3EAEA3FD-D46C-44CA-BEA8-C74A0E598F4A}" presName="connectorText" presStyleLbl="sibTrans2D1" presStyleIdx="3" presStyleCnt="4"/>
      <dgm:spPr/>
    </dgm:pt>
    <dgm:pt modelId="{74CECD78-08F4-4DC5-AE53-070CE938C0D1}" type="pres">
      <dgm:prSet presAssocID="{7B82B67F-8FF4-4F5D-9C13-169A6349918D}" presName="node" presStyleLbl="node1" presStyleIdx="4" presStyleCnt="5" custScaleX="30291" custScaleY="35667">
        <dgm:presLayoutVars>
          <dgm:bulletEnabled val="1"/>
        </dgm:presLayoutVars>
      </dgm:prSet>
      <dgm:spPr/>
    </dgm:pt>
  </dgm:ptLst>
  <dgm:cxnLst>
    <dgm:cxn modelId="{9AA36801-A703-4129-A004-22778FE3AE0C}" srcId="{29B9EE8A-501A-47C7-90FA-815BFC148C64}" destId="{2837E629-5E40-4CC9-B90C-831C6B1F35EC}" srcOrd="0" destOrd="0" parTransId="{3896A6C4-E949-43CE-AF96-7EE626A9EF08}" sibTransId="{EC49C87A-6014-45A7-A167-7D34563FFB2E}"/>
    <dgm:cxn modelId="{9CDD8A10-35E8-4812-B043-15DAAE841849}" srcId="{29B9EE8A-501A-47C7-90FA-815BFC148C64}" destId="{7B82B67F-8FF4-4F5D-9C13-169A6349918D}" srcOrd="4" destOrd="0" parTransId="{4AC5AD57-D07C-44D6-91EF-3DD591D18C75}" sibTransId="{384056AC-244F-4024-8B47-B81B32315BCD}"/>
    <dgm:cxn modelId="{CC10BE23-E389-426A-9A35-F76E9C483FAD}" type="presOf" srcId="{29B9EE8A-501A-47C7-90FA-815BFC148C64}" destId="{36866CB7-8711-42F7-929F-479612D472AB}" srcOrd="0" destOrd="0" presId="urn:microsoft.com/office/officeart/2005/8/layout/process1"/>
    <dgm:cxn modelId="{17E1EB2F-D250-442F-8DE1-8E94220694A1}" type="presOf" srcId="{09AF5CD3-A5FB-4091-843E-6717727E5CBE}" destId="{BF963081-0710-4689-9A74-1A2DA4028475}" srcOrd="1" destOrd="0" presId="urn:microsoft.com/office/officeart/2005/8/layout/process1"/>
    <dgm:cxn modelId="{CCB77433-0537-423F-B54A-70CD8EE50507}" type="presOf" srcId="{EC49C87A-6014-45A7-A167-7D34563FFB2E}" destId="{88B9181A-291B-4B07-9B14-1A85888A221F}" srcOrd="1" destOrd="0" presId="urn:microsoft.com/office/officeart/2005/8/layout/process1"/>
    <dgm:cxn modelId="{CD2ABC5E-1D3F-4708-B0B7-5A644E367D9B}" srcId="{29B9EE8A-501A-47C7-90FA-815BFC148C64}" destId="{D357CDCD-C065-475A-B4D4-642CA2AEDE4A}" srcOrd="2" destOrd="0" parTransId="{407688CF-93D6-41F2-B0FF-766A7C1231DE}" sibTransId="{C0B4DA37-6534-4AF4-B96B-3DFFB87A6613}"/>
    <dgm:cxn modelId="{87087F5F-DCB7-4428-A641-F6B35C575174}" srcId="{29B9EE8A-501A-47C7-90FA-815BFC148C64}" destId="{787CCB62-10F6-44CF-A779-3BC31E5F059D}" srcOrd="3" destOrd="0" parTransId="{8E4B7E45-2CE8-40FE-932F-CF6C0018549D}" sibTransId="{3EAEA3FD-D46C-44CA-BEA8-C74A0E598F4A}"/>
    <dgm:cxn modelId="{C25DDC41-B5E9-4444-949F-0E3F6D5DB640}" type="presOf" srcId="{787CCB62-10F6-44CF-A779-3BC31E5F059D}" destId="{3D285257-FFDB-4175-995E-BC499293287D}" srcOrd="0" destOrd="0" presId="urn:microsoft.com/office/officeart/2005/8/layout/process1"/>
    <dgm:cxn modelId="{3A8D5A47-C63F-4C0F-9E09-5AC497A26FE2}" type="presOf" srcId="{D357CDCD-C065-475A-B4D4-642CA2AEDE4A}" destId="{34A4F6A7-C6C4-4248-A02D-2BA179A839B6}" srcOrd="0" destOrd="0" presId="urn:microsoft.com/office/officeart/2005/8/layout/process1"/>
    <dgm:cxn modelId="{B113C851-F081-497C-9C84-7D084F620823}" srcId="{29B9EE8A-501A-47C7-90FA-815BFC148C64}" destId="{5B4E1F48-C430-4F7D-9453-B8FEFE164F94}" srcOrd="1" destOrd="0" parTransId="{69F853AB-2437-41BB-A9BF-54774B5D7638}" sibTransId="{09AF5CD3-A5FB-4091-843E-6717727E5CBE}"/>
    <dgm:cxn modelId="{E6A8D256-14DF-4324-9817-C9C0C9CCFA2C}" type="presOf" srcId="{3EAEA3FD-D46C-44CA-BEA8-C74A0E598F4A}" destId="{BC86D42B-9A1E-491B-A84D-EEBBEFEF9351}" srcOrd="0" destOrd="0" presId="urn:microsoft.com/office/officeart/2005/8/layout/process1"/>
    <dgm:cxn modelId="{1E27A089-1266-44DC-9031-818BD15665AA}" type="presOf" srcId="{5B4E1F48-C430-4F7D-9453-B8FEFE164F94}" destId="{7D45BC97-A420-4B04-A715-60E97F4CDB26}" srcOrd="0" destOrd="0" presId="urn:microsoft.com/office/officeart/2005/8/layout/process1"/>
    <dgm:cxn modelId="{D406C18D-3DAC-450A-95E2-CA6BD096EAE7}" type="presOf" srcId="{09AF5CD3-A5FB-4091-843E-6717727E5CBE}" destId="{528D3182-3D8F-449C-8B38-3F4E84B00298}" srcOrd="0" destOrd="0" presId="urn:microsoft.com/office/officeart/2005/8/layout/process1"/>
    <dgm:cxn modelId="{BADC13A8-126E-4FE4-A15D-9092ED753FCA}" type="presOf" srcId="{EC49C87A-6014-45A7-A167-7D34563FFB2E}" destId="{1362D52A-66AF-4FD5-99DB-910DA2102294}" srcOrd="0" destOrd="0" presId="urn:microsoft.com/office/officeart/2005/8/layout/process1"/>
    <dgm:cxn modelId="{FC9BC5B6-5529-4C1D-8A5B-7D607B9F23F1}" type="presOf" srcId="{7B82B67F-8FF4-4F5D-9C13-169A6349918D}" destId="{74CECD78-08F4-4DC5-AE53-070CE938C0D1}" srcOrd="0" destOrd="0" presId="urn:microsoft.com/office/officeart/2005/8/layout/process1"/>
    <dgm:cxn modelId="{6AE209B7-53FB-4727-833A-B8614C366C6E}" type="presOf" srcId="{C0B4DA37-6534-4AF4-B96B-3DFFB87A6613}" destId="{6E78FB9A-AF6D-4D89-A923-AD61E676EB0B}" srcOrd="1" destOrd="0" presId="urn:microsoft.com/office/officeart/2005/8/layout/process1"/>
    <dgm:cxn modelId="{CE40C0D9-224C-4F39-9085-871DC2B6CD8E}" type="presOf" srcId="{C0B4DA37-6534-4AF4-B96B-3DFFB87A6613}" destId="{12141F13-617D-4188-9EFE-65E45B94611C}" srcOrd="0" destOrd="0" presId="urn:microsoft.com/office/officeart/2005/8/layout/process1"/>
    <dgm:cxn modelId="{67D01FED-8D6B-4D8E-8D7B-552CD80568A9}" type="presOf" srcId="{2837E629-5E40-4CC9-B90C-831C6B1F35EC}" destId="{52871139-05F9-4C3A-83EC-4FD3D2D3E29B}" srcOrd="0" destOrd="0" presId="urn:microsoft.com/office/officeart/2005/8/layout/process1"/>
    <dgm:cxn modelId="{189CC8FA-9CB4-43F4-BBBE-36EFACD7E051}" type="presOf" srcId="{3EAEA3FD-D46C-44CA-BEA8-C74A0E598F4A}" destId="{0A15EDEA-EFB7-4525-9741-FD7133C9A0BD}" srcOrd="1" destOrd="0" presId="urn:microsoft.com/office/officeart/2005/8/layout/process1"/>
    <dgm:cxn modelId="{BB97F61C-3954-48A4-9FCA-1C0DEF230922}" type="presParOf" srcId="{36866CB7-8711-42F7-929F-479612D472AB}" destId="{52871139-05F9-4C3A-83EC-4FD3D2D3E29B}" srcOrd="0" destOrd="0" presId="urn:microsoft.com/office/officeart/2005/8/layout/process1"/>
    <dgm:cxn modelId="{2561D7A8-0130-4E46-AF43-488F3D55B274}" type="presParOf" srcId="{36866CB7-8711-42F7-929F-479612D472AB}" destId="{1362D52A-66AF-4FD5-99DB-910DA2102294}" srcOrd="1" destOrd="0" presId="urn:microsoft.com/office/officeart/2005/8/layout/process1"/>
    <dgm:cxn modelId="{B7F524EF-E0B2-4F18-869F-51FF9DA25381}" type="presParOf" srcId="{1362D52A-66AF-4FD5-99DB-910DA2102294}" destId="{88B9181A-291B-4B07-9B14-1A85888A221F}" srcOrd="0" destOrd="0" presId="urn:microsoft.com/office/officeart/2005/8/layout/process1"/>
    <dgm:cxn modelId="{328464EA-249A-40A3-B313-18C4650A340E}" type="presParOf" srcId="{36866CB7-8711-42F7-929F-479612D472AB}" destId="{7D45BC97-A420-4B04-A715-60E97F4CDB26}" srcOrd="2" destOrd="0" presId="urn:microsoft.com/office/officeart/2005/8/layout/process1"/>
    <dgm:cxn modelId="{A50519CE-9B08-4024-AA86-BF15F657314E}" type="presParOf" srcId="{36866CB7-8711-42F7-929F-479612D472AB}" destId="{528D3182-3D8F-449C-8B38-3F4E84B00298}" srcOrd="3" destOrd="0" presId="urn:microsoft.com/office/officeart/2005/8/layout/process1"/>
    <dgm:cxn modelId="{06E5097E-444A-45C5-83C3-48A9F640F398}" type="presParOf" srcId="{528D3182-3D8F-449C-8B38-3F4E84B00298}" destId="{BF963081-0710-4689-9A74-1A2DA4028475}" srcOrd="0" destOrd="0" presId="urn:microsoft.com/office/officeart/2005/8/layout/process1"/>
    <dgm:cxn modelId="{7C9444D0-B71E-4C58-AB31-A139C1EF5F05}" type="presParOf" srcId="{36866CB7-8711-42F7-929F-479612D472AB}" destId="{34A4F6A7-C6C4-4248-A02D-2BA179A839B6}" srcOrd="4" destOrd="0" presId="urn:microsoft.com/office/officeart/2005/8/layout/process1"/>
    <dgm:cxn modelId="{55D303CE-9DC5-4B2E-9516-F810B7D089B3}" type="presParOf" srcId="{36866CB7-8711-42F7-929F-479612D472AB}" destId="{12141F13-617D-4188-9EFE-65E45B94611C}" srcOrd="5" destOrd="0" presId="urn:microsoft.com/office/officeart/2005/8/layout/process1"/>
    <dgm:cxn modelId="{B6BC7A5F-5AFE-4DC4-98F3-E6B738C054ED}" type="presParOf" srcId="{12141F13-617D-4188-9EFE-65E45B94611C}" destId="{6E78FB9A-AF6D-4D89-A923-AD61E676EB0B}" srcOrd="0" destOrd="0" presId="urn:microsoft.com/office/officeart/2005/8/layout/process1"/>
    <dgm:cxn modelId="{1BA92A45-DB5E-4ADF-A72F-5CFE5209A4DE}" type="presParOf" srcId="{36866CB7-8711-42F7-929F-479612D472AB}" destId="{3D285257-FFDB-4175-995E-BC499293287D}" srcOrd="6" destOrd="0" presId="urn:microsoft.com/office/officeart/2005/8/layout/process1"/>
    <dgm:cxn modelId="{475F44AD-A17F-4A52-8660-0292D93BFB41}" type="presParOf" srcId="{36866CB7-8711-42F7-929F-479612D472AB}" destId="{BC86D42B-9A1E-491B-A84D-EEBBEFEF9351}" srcOrd="7" destOrd="0" presId="urn:microsoft.com/office/officeart/2005/8/layout/process1"/>
    <dgm:cxn modelId="{A0D53D35-EEE1-408E-8E5E-1C05CAEE3FE4}" type="presParOf" srcId="{BC86D42B-9A1E-491B-A84D-EEBBEFEF9351}" destId="{0A15EDEA-EFB7-4525-9741-FD7133C9A0BD}" srcOrd="0" destOrd="0" presId="urn:microsoft.com/office/officeart/2005/8/layout/process1"/>
    <dgm:cxn modelId="{9AFD5407-D783-45AF-89BF-9FAD161DF61F}" type="presParOf" srcId="{36866CB7-8711-42F7-929F-479612D472AB}" destId="{74CECD78-08F4-4DC5-AE53-070CE938C0D1}"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71139-05F9-4C3A-83EC-4FD3D2D3E29B}">
      <dsp:nvSpPr>
        <dsp:cNvPr id="0" name=""/>
        <dsp:cNvSpPr/>
      </dsp:nvSpPr>
      <dsp:spPr>
        <a:xfrm>
          <a:off x="208" y="1687559"/>
          <a:ext cx="1183928" cy="6958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Where you are now</a:t>
          </a:r>
          <a:endParaRPr lang="en-CA" sz="1400" kern="1200" dirty="0"/>
        </a:p>
      </dsp:txBody>
      <dsp:txXfrm>
        <a:off x="20588" y="1707939"/>
        <a:ext cx="1143168" cy="655079"/>
      </dsp:txXfrm>
    </dsp:sp>
    <dsp:sp modelId="{1362D52A-66AF-4FD5-99DB-910DA2102294}">
      <dsp:nvSpPr>
        <dsp:cNvPr id="0" name=""/>
        <dsp:cNvSpPr/>
      </dsp:nvSpPr>
      <dsp:spPr>
        <a:xfrm>
          <a:off x="1522065" y="1616449"/>
          <a:ext cx="716406" cy="8380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CA" sz="1100" kern="1200"/>
        </a:p>
      </dsp:txBody>
      <dsp:txXfrm>
        <a:off x="1522065" y="1784061"/>
        <a:ext cx="501484" cy="502836"/>
      </dsp:txXfrm>
    </dsp:sp>
    <dsp:sp modelId="{7D45BC97-A420-4B04-A715-60E97F4CDB26}">
      <dsp:nvSpPr>
        <dsp:cNvPr id="0" name=""/>
        <dsp:cNvSpPr/>
      </dsp:nvSpPr>
      <dsp:spPr>
        <a:xfrm>
          <a:off x="2535847" y="1708696"/>
          <a:ext cx="1173926" cy="65356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Goal 1</a:t>
          </a:r>
          <a:endParaRPr lang="en-CA" sz="1400" kern="1200" dirty="0"/>
        </a:p>
      </dsp:txBody>
      <dsp:txXfrm>
        <a:off x="2554989" y="1727838"/>
        <a:ext cx="1135642" cy="615281"/>
      </dsp:txXfrm>
    </dsp:sp>
    <dsp:sp modelId="{528D3182-3D8F-449C-8B38-3F4E84B00298}">
      <dsp:nvSpPr>
        <dsp:cNvPr id="0" name=""/>
        <dsp:cNvSpPr/>
      </dsp:nvSpPr>
      <dsp:spPr>
        <a:xfrm>
          <a:off x="4047701" y="1616449"/>
          <a:ext cx="716406" cy="8380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CA" sz="1100" kern="1200"/>
        </a:p>
      </dsp:txBody>
      <dsp:txXfrm>
        <a:off x="4047701" y="1784061"/>
        <a:ext cx="501484" cy="502836"/>
      </dsp:txXfrm>
    </dsp:sp>
    <dsp:sp modelId="{34A4F6A7-C6C4-4248-A02D-2BA179A839B6}">
      <dsp:nvSpPr>
        <dsp:cNvPr id="0" name=""/>
        <dsp:cNvSpPr/>
      </dsp:nvSpPr>
      <dsp:spPr>
        <a:xfrm>
          <a:off x="5061483" y="1699451"/>
          <a:ext cx="1172980" cy="6720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Goal 2</a:t>
          </a:r>
          <a:endParaRPr lang="en-CA" sz="1400" kern="1200" dirty="0"/>
        </a:p>
      </dsp:txBody>
      <dsp:txXfrm>
        <a:off x="5081167" y="1719135"/>
        <a:ext cx="1133612" cy="632688"/>
      </dsp:txXfrm>
    </dsp:sp>
    <dsp:sp modelId="{12141F13-617D-4188-9EFE-65E45B94611C}">
      <dsp:nvSpPr>
        <dsp:cNvPr id="0" name=""/>
        <dsp:cNvSpPr/>
      </dsp:nvSpPr>
      <dsp:spPr>
        <a:xfrm>
          <a:off x="6572391" y="1616449"/>
          <a:ext cx="716406" cy="8380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CA" sz="1100" kern="1200"/>
        </a:p>
      </dsp:txBody>
      <dsp:txXfrm>
        <a:off x="6572391" y="1784061"/>
        <a:ext cx="501484" cy="502836"/>
      </dsp:txXfrm>
    </dsp:sp>
    <dsp:sp modelId="{3D285257-FFDB-4175-995E-BC499293287D}">
      <dsp:nvSpPr>
        <dsp:cNvPr id="0" name=""/>
        <dsp:cNvSpPr/>
      </dsp:nvSpPr>
      <dsp:spPr>
        <a:xfrm>
          <a:off x="7586173" y="1673893"/>
          <a:ext cx="1023616" cy="7231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Goal 3</a:t>
          </a:r>
          <a:endParaRPr lang="en-CA" sz="1400" kern="1200" dirty="0"/>
        </a:p>
      </dsp:txBody>
      <dsp:txXfrm>
        <a:off x="7607354" y="1695074"/>
        <a:ext cx="981254" cy="680809"/>
      </dsp:txXfrm>
    </dsp:sp>
    <dsp:sp modelId="{BC86D42B-9A1E-491B-A84D-EEBBEFEF9351}">
      <dsp:nvSpPr>
        <dsp:cNvPr id="0" name=""/>
        <dsp:cNvSpPr/>
      </dsp:nvSpPr>
      <dsp:spPr>
        <a:xfrm>
          <a:off x="8947717" y="1616449"/>
          <a:ext cx="716406" cy="8380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CA" sz="1100" kern="1200"/>
        </a:p>
      </dsp:txBody>
      <dsp:txXfrm>
        <a:off x="8947717" y="1784061"/>
        <a:ext cx="501484" cy="502836"/>
      </dsp:txXfrm>
    </dsp:sp>
    <dsp:sp modelId="{74CECD78-08F4-4DC5-AE53-070CE938C0D1}">
      <dsp:nvSpPr>
        <dsp:cNvPr id="0" name=""/>
        <dsp:cNvSpPr/>
      </dsp:nvSpPr>
      <dsp:spPr>
        <a:xfrm>
          <a:off x="9961499" y="1673893"/>
          <a:ext cx="1023616" cy="7231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Mission Statement</a:t>
          </a:r>
          <a:endParaRPr lang="en-CA" sz="1400" kern="1200" dirty="0"/>
        </a:p>
      </dsp:txBody>
      <dsp:txXfrm>
        <a:off x="9982680" y="1695074"/>
        <a:ext cx="981254" cy="6808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FD1E3B4-C381-4078-94B4-099679DC7C38}" type="datetimeFigureOut">
              <a:rPr lang="en-US" smtClean="0"/>
              <a:t>4/19/2018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28BE1EA3-43F6-4BFC-83CE-D11D1F69BCFE}" type="slidenum">
              <a:rPr lang="en-US" smtClean="0"/>
              <a:t>‹#›</a:t>
            </a:fld>
            <a:endParaRPr lang="en-US"/>
          </a:p>
        </p:txBody>
      </p:sp>
    </p:spTree>
    <p:extLst>
      <p:ext uri="{BB962C8B-B14F-4D97-AF65-F5344CB8AC3E}">
        <p14:creationId xmlns:p14="http://schemas.microsoft.com/office/powerpoint/2010/main" val="306286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BZ"/>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D712E0A-6358-4878-B9A7-83013ABE7C0E}" type="datetimeFigureOut">
              <a:rPr lang="en-BZ" smtClean="0"/>
              <a:t>19/04/2018</a:t>
            </a:fld>
            <a:endParaRPr lang="en-BZ"/>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BZ"/>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Z"/>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BZ"/>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8DB5405-8090-47A5-BF4B-D9B3C7F2C65C}" type="slidenum">
              <a:rPr lang="en-BZ" smtClean="0"/>
              <a:t>‹#›</a:t>
            </a:fld>
            <a:endParaRPr lang="en-BZ"/>
          </a:p>
        </p:txBody>
      </p:sp>
    </p:spTree>
    <p:extLst>
      <p:ext uri="{BB962C8B-B14F-4D97-AF65-F5344CB8AC3E}">
        <p14:creationId xmlns:p14="http://schemas.microsoft.com/office/powerpoint/2010/main" val="187201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class activity. Watch video.</a:t>
            </a:r>
          </a:p>
        </p:txBody>
      </p:sp>
      <p:sp>
        <p:nvSpPr>
          <p:cNvPr id="4" name="Slide Number Placeholder 3"/>
          <p:cNvSpPr>
            <a:spLocks noGrp="1"/>
          </p:cNvSpPr>
          <p:nvPr>
            <p:ph type="sldNum" sz="quarter" idx="10"/>
          </p:nvPr>
        </p:nvSpPr>
        <p:spPr/>
        <p:txBody>
          <a:bodyPr/>
          <a:lstStyle/>
          <a:p>
            <a:fld id="{D8DB5405-8090-47A5-BF4B-D9B3C7F2C65C}" type="slidenum">
              <a:rPr lang="en-BZ" smtClean="0"/>
              <a:t>3</a:t>
            </a:fld>
            <a:endParaRPr lang="en-BZ"/>
          </a:p>
        </p:txBody>
      </p:sp>
    </p:spTree>
    <p:extLst>
      <p:ext uri="{BB962C8B-B14F-4D97-AF65-F5344CB8AC3E}">
        <p14:creationId xmlns:p14="http://schemas.microsoft.com/office/powerpoint/2010/main" val="3180908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200"/>
              <a:t>May 27, 2009</a:t>
            </a:r>
          </a:p>
        </p:txBody>
      </p:sp>
      <p:sp>
        <p:nvSpPr>
          <p:cNvPr id="245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fld id="{FBE5AF3C-3B26-4A06-B7E3-B2283974210C}" type="slidenum">
              <a:rPr lang="en-US" altLang="en-US" sz="1200" smtClean="0"/>
              <a:pPr/>
              <a:t>7</a:t>
            </a:fld>
            <a:endParaRPr lang="en-US" altLang="en-US" sz="1200"/>
          </a:p>
        </p:txBody>
      </p:sp>
      <p:sp>
        <p:nvSpPr>
          <p:cNvPr id="24580" name="Rectangle 7"/>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57" tIns="46429" rIns="92857" bIns="46429" anchor="b"/>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eaLnBrk="1" hangingPunct="1"/>
            <a:fld id="{6D38F569-9D49-4716-ABF9-E44A43FBB600}" type="slidenum">
              <a:rPr lang="en-US" altLang="en-US" sz="1200"/>
              <a:pPr algn="r" eaLnBrk="1" hangingPunct="1"/>
              <a:t>7</a:t>
            </a:fld>
            <a:endParaRPr lang="en-US" altLang="en-US" sz="1200"/>
          </a:p>
        </p:txBody>
      </p:sp>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Many people do not routinely set goals for themselves.  In fact, most people report that they “FELL” into their jobs.  Goals are like train rails.  They keep us on tack.  They allow us to stay focused while moving forward.  </a:t>
            </a:r>
          </a:p>
        </p:txBody>
      </p:sp>
    </p:spTree>
    <p:extLst>
      <p:ext uri="{BB962C8B-B14F-4D97-AF65-F5344CB8AC3E}">
        <p14:creationId xmlns:p14="http://schemas.microsoft.com/office/powerpoint/2010/main" val="73679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867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200"/>
              <a:t>May 27, 2009</a:t>
            </a:r>
          </a:p>
        </p:txBody>
      </p:sp>
      <p:sp>
        <p:nvSpPr>
          <p:cNvPr id="286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fld id="{9EF114E6-F988-462E-AF9F-4D200DC06DC8}" type="slidenum">
              <a:rPr lang="en-US" altLang="en-US" sz="1200" smtClean="0"/>
              <a:pPr/>
              <a:t>8</a:t>
            </a:fld>
            <a:endParaRPr lang="en-US" altLang="en-US" sz="1200"/>
          </a:p>
        </p:txBody>
      </p:sp>
    </p:spTree>
    <p:extLst>
      <p:ext uri="{BB962C8B-B14F-4D97-AF65-F5344CB8AC3E}">
        <p14:creationId xmlns:p14="http://schemas.microsoft.com/office/powerpoint/2010/main" val="2001699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On average, you will send out 80 resumes while looking for your co-op. </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3072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200"/>
              <a:t>May 27, 2009</a:t>
            </a:r>
          </a:p>
        </p:txBody>
      </p:sp>
      <p:sp>
        <p:nvSpPr>
          <p:cNvPr id="3072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fld id="{983BD4A1-FF32-459B-9AA6-015F3C3C951E}" type="slidenum">
              <a:rPr lang="en-US" altLang="en-US" sz="1200" smtClean="0"/>
              <a:pPr/>
              <a:t>9</a:t>
            </a:fld>
            <a:endParaRPr lang="en-US" altLang="en-US" sz="1200"/>
          </a:p>
        </p:txBody>
      </p:sp>
    </p:spTree>
    <p:extLst>
      <p:ext uri="{BB962C8B-B14F-4D97-AF65-F5344CB8AC3E}">
        <p14:creationId xmlns:p14="http://schemas.microsoft.com/office/powerpoint/2010/main" val="113337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277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200"/>
              <a:t>May 27, 2009</a:t>
            </a:r>
          </a:p>
        </p:txBody>
      </p:sp>
      <p:sp>
        <p:nvSpPr>
          <p:cNvPr id="3277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fld id="{6F69C0BD-D078-4425-915F-6B7B98B75C76}" type="slidenum">
              <a:rPr lang="en-US" altLang="en-US" sz="1200" smtClean="0"/>
              <a:pPr/>
              <a:t>10</a:t>
            </a:fld>
            <a:endParaRPr lang="en-US" altLang="en-US" sz="1200"/>
          </a:p>
        </p:txBody>
      </p:sp>
    </p:spTree>
    <p:extLst>
      <p:ext uri="{BB962C8B-B14F-4D97-AF65-F5344CB8AC3E}">
        <p14:creationId xmlns:p14="http://schemas.microsoft.com/office/powerpoint/2010/main" val="2296346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482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200"/>
              <a:t>May 27, 2009</a:t>
            </a:r>
          </a:p>
        </p:txBody>
      </p:sp>
      <p:sp>
        <p:nvSpPr>
          <p:cNvPr id="3482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fld id="{27880D39-0567-47A7-AE07-66B73828C824}" type="slidenum">
              <a:rPr lang="en-US" altLang="en-US" sz="1200" smtClean="0"/>
              <a:pPr/>
              <a:t>11</a:t>
            </a:fld>
            <a:endParaRPr lang="en-US" altLang="en-US" sz="1200"/>
          </a:p>
        </p:txBody>
      </p:sp>
    </p:spTree>
    <p:extLst>
      <p:ext uri="{BB962C8B-B14F-4D97-AF65-F5344CB8AC3E}">
        <p14:creationId xmlns:p14="http://schemas.microsoft.com/office/powerpoint/2010/main" val="3477044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686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1200"/>
              <a:t>May 27, 2009</a:t>
            </a:r>
          </a:p>
        </p:txBody>
      </p:sp>
      <p:sp>
        <p:nvSpPr>
          <p:cNvPr id="3686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54063" indent="-288925">
              <a:defRPr sz="3600">
                <a:solidFill>
                  <a:schemeClr val="tx1"/>
                </a:solidFill>
                <a:latin typeface="Arial" panose="020B0604020202020204" pitchFamily="34" charset="0"/>
              </a:defRPr>
            </a:lvl2pPr>
            <a:lvl3pPr marL="1160463" indent="-231775">
              <a:defRPr sz="3600">
                <a:solidFill>
                  <a:schemeClr val="tx1"/>
                </a:solidFill>
                <a:latin typeface="Arial" panose="020B0604020202020204" pitchFamily="34" charset="0"/>
              </a:defRPr>
            </a:lvl3pPr>
            <a:lvl4pPr marL="1624013" indent="-231775">
              <a:defRPr sz="3600">
                <a:solidFill>
                  <a:schemeClr val="tx1"/>
                </a:solidFill>
                <a:latin typeface="Arial" panose="020B0604020202020204" pitchFamily="34" charset="0"/>
              </a:defRPr>
            </a:lvl4pPr>
            <a:lvl5pPr marL="2089150" indent="-231775">
              <a:defRPr sz="3600">
                <a:solidFill>
                  <a:schemeClr val="tx1"/>
                </a:solidFill>
                <a:latin typeface="Arial" panose="020B0604020202020204" pitchFamily="34" charset="0"/>
              </a:defRPr>
            </a:lvl5pPr>
            <a:lvl6pPr marL="2546350" indent="-231775" eaLnBrk="0" fontAlgn="base" hangingPunct="0">
              <a:spcBef>
                <a:spcPct val="0"/>
              </a:spcBef>
              <a:spcAft>
                <a:spcPct val="0"/>
              </a:spcAft>
              <a:defRPr sz="3600">
                <a:solidFill>
                  <a:schemeClr val="tx1"/>
                </a:solidFill>
                <a:latin typeface="Arial" panose="020B0604020202020204" pitchFamily="34" charset="0"/>
              </a:defRPr>
            </a:lvl6pPr>
            <a:lvl7pPr marL="3003550" indent="-231775" eaLnBrk="0" fontAlgn="base" hangingPunct="0">
              <a:spcBef>
                <a:spcPct val="0"/>
              </a:spcBef>
              <a:spcAft>
                <a:spcPct val="0"/>
              </a:spcAft>
              <a:defRPr sz="3600">
                <a:solidFill>
                  <a:schemeClr val="tx1"/>
                </a:solidFill>
                <a:latin typeface="Arial" panose="020B0604020202020204" pitchFamily="34" charset="0"/>
              </a:defRPr>
            </a:lvl7pPr>
            <a:lvl8pPr marL="3460750" indent="-231775" eaLnBrk="0" fontAlgn="base" hangingPunct="0">
              <a:spcBef>
                <a:spcPct val="0"/>
              </a:spcBef>
              <a:spcAft>
                <a:spcPct val="0"/>
              </a:spcAft>
              <a:defRPr sz="3600">
                <a:solidFill>
                  <a:schemeClr val="tx1"/>
                </a:solidFill>
                <a:latin typeface="Arial" panose="020B0604020202020204" pitchFamily="34" charset="0"/>
              </a:defRPr>
            </a:lvl8pPr>
            <a:lvl9pPr marL="3917950" indent="-231775" eaLnBrk="0" fontAlgn="base" hangingPunct="0">
              <a:spcBef>
                <a:spcPct val="0"/>
              </a:spcBef>
              <a:spcAft>
                <a:spcPct val="0"/>
              </a:spcAft>
              <a:defRPr sz="3600">
                <a:solidFill>
                  <a:schemeClr val="tx1"/>
                </a:solidFill>
                <a:latin typeface="Arial" panose="020B0604020202020204" pitchFamily="34" charset="0"/>
              </a:defRPr>
            </a:lvl9pPr>
          </a:lstStyle>
          <a:p>
            <a:fld id="{77E5F129-6596-47B3-9DAC-044EFFF78BD9}" type="slidenum">
              <a:rPr lang="en-US" altLang="en-US" sz="1200" smtClean="0"/>
              <a:pPr/>
              <a:t>12</a:t>
            </a:fld>
            <a:endParaRPr lang="en-US" altLang="en-US" sz="1200"/>
          </a:p>
        </p:txBody>
      </p:sp>
    </p:spTree>
    <p:extLst>
      <p:ext uri="{BB962C8B-B14F-4D97-AF65-F5344CB8AC3E}">
        <p14:creationId xmlns:p14="http://schemas.microsoft.com/office/powerpoint/2010/main" val="243993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6737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73995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1440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08173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5236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792250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102770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93052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DD1E9-2625-4FBD-AC1D-BC8C2AFB8956}"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396348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DD1E9-2625-4FBD-AC1D-BC8C2AFB8956}" type="datetimeFigureOut">
              <a:rPr lang="en-US" smtClean="0"/>
              <a:t>4/19/2018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86130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EDD1E9-2625-4FBD-AC1D-BC8C2AFB8956}"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31725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EDD1E9-2625-4FBD-AC1D-BC8C2AFB8956}" type="datetimeFigureOut">
              <a:rPr lang="en-US" smtClean="0"/>
              <a:t>4/19/2018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394757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EDD1E9-2625-4FBD-AC1D-BC8C2AFB8956}" type="datetimeFigureOut">
              <a:rPr lang="en-US" smtClean="0"/>
              <a:t>4/19/2018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51882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DD1E9-2625-4FBD-AC1D-BC8C2AFB8956}" type="datetimeFigureOut">
              <a:rPr lang="en-US" smtClean="0"/>
              <a:t>4/19/2018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207218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EDD1E9-2625-4FBD-AC1D-BC8C2AFB8956}" type="datetimeFigureOut">
              <a:rPr lang="en-US" smtClean="0"/>
              <a:t>4/19/2018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CCCC2-ABF2-4B6D-9C56-32E08FB5E8A4}" type="slidenum">
              <a:rPr lang="en-US" smtClean="0"/>
              <a:t>‹#›</a:t>
            </a:fld>
            <a:endParaRPr lang="en-US"/>
          </a:p>
        </p:txBody>
      </p:sp>
    </p:spTree>
    <p:extLst>
      <p:ext uri="{BB962C8B-B14F-4D97-AF65-F5344CB8AC3E}">
        <p14:creationId xmlns:p14="http://schemas.microsoft.com/office/powerpoint/2010/main" val="180448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CCCC2-ABF2-4B6D-9C56-32E08FB5E8A4}" type="slidenum">
              <a:rPr lang="en-US" smtClean="0"/>
              <a:t>‹#›</a:t>
            </a:fld>
            <a:endParaRPr lang="en-US"/>
          </a:p>
        </p:txBody>
      </p:sp>
      <p:sp>
        <p:nvSpPr>
          <p:cNvPr id="5" name="Date Placeholder 4"/>
          <p:cNvSpPr>
            <a:spLocks noGrp="1"/>
          </p:cNvSpPr>
          <p:nvPr>
            <p:ph type="dt" sz="half" idx="10"/>
          </p:nvPr>
        </p:nvSpPr>
        <p:spPr/>
        <p:txBody>
          <a:bodyPr/>
          <a:lstStyle/>
          <a:p>
            <a:fld id="{37EDD1E9-2625-4FBD-AC1D-BC8C2AFB8956}" type="datetimeFigureOut">
              <a:rPr lang="en-US" smtClean="0"/>
              <a:t>4/19/2018</a:t>
            </a:fld>
            <a:endParaRPr lang="en-US"/>
          </a:p>
        </p:txBody>
      </p:sp>
    </p:spTree>
    <p:extLst>
      <p:ext uri="{BB962C8B-B14F-4D97-AF65-F5344CB8AC3E}">
        <p14:creationId xmlns:p14="http://schemas.microsoft.com/office/powerpoint/2010/main" val="60005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EDD1E9-2625-4FBD-AC1D-BC8C2AFB8956}" type="datetimeFigureOut">
              <a:rPr lang="en-US" smtClean="0"/>
              <a:t>4/19/2018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7CCCC2-ABF2-4B6D-9C56-32E08FB5E8A4}" type="slidenum">
              <a:rPr lang="en-US" smtClean="0"/>
              <a:t>‹#›</a:t>
            </a:fld>
            <a:endParaRPr lang="en-US"/>
          </a:p>
        </p:txBody>
      </p:sp>
    </p:spTree>
    <p:extLst>
      <p:ext uri="{BB962C8B-B14F-4D97-AF65-F5344CB8AC3E}">
        <p14:creationId xmlns:p14="http://schemas.microsoft.com/office/powerpoint/2010/main" val="13735973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owners.honda.com/vehicles/information/2017/Odysse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jpe-LKn-4g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2H6uJT16F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www.google.com.bz/url?sa=i&amp;rct=j&amp;q=&amp;esrc=s&amp;source=images&amp;cd=&amp;cad=rja&amp;uact=8&amp;ved=0CAcQjRxqFQoTCOz9p9vzrMgCFQgZPgodX5cHbA&amp;url=https://www.flickr.com/photos/andrewhurley/6254409229&amp;bvm=bv.104317490,d.cWw&amp;psig=AFQjCNHQ3_rDmzodiU5P7r27A5QBGt74qA&amp;ust=144418852287730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3833553" y="6650183"/>
            <a:ext cx="1795548" cy="141315"/>
          </a:xfrm>
        </p:spPr>
        <p:txBody>
          <a:bodyPr>
            <a:normAutofit fontScale="32500" lnSpcReduction="20000"/>
          </a:bodyPr>
          <a:lstStyle/>
          <a:p>
            <a:r>
              <a:rPr lang="en-BZ" dirty="0">
                <a:solidFill>
                  <a:schemeClr val="bg1"/>
                </a:solidFill>
              </a:rPr>
              <a:t>https://www.jiujitsutimes.com/goal-setting-for-2015/</a:t>
            </a:r>
          </a:p>
        </p:txBody>
      </p:sp>
      <p:pic>
        <p:nvPicPr>
          <p:cNvPr id="1026" name="Picture 2" descr="Instagram photo by fitness_overbeauty - A dream written down with a date becomes a goal. A goal broken down into small steps becomes a plan. A plan followed by your actions is what makes the dream come true  #getfit #dedication #justdoit #noexcuses #stayfit #fitspo #fitness #fitchick #fitspiration #discipline #motivated #motivation #stayactive #challenge #yourself #fit #goals #realtalk #motivationalquotes #healthychoices #healthylifestyle #mo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
            <a:ext cx="6857999"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o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 y="931025"/>
            <a:ext cx="5320144" cy="4372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615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55122" y="405441"/>
            <a:ext cx="6348413" cy="1320800"/>
          </a:xfrm>
        </p:spPr>
        <p:txBody>
          <a:bodyPr/>
          <a:lstStyle/>
          <a:p>
            <a:pPr eaLnBrk="1" hangingPunct="1">
              <a:defRPr/>
            </a:pPr>
            <a:r>
              <a:rPr lang="en-US" altLang="en-US" sz="4400" b="1" cap="small" dirty="0"/>
              <a:t>Achievable </a:t>
            </a:r>
          </a:p>
        </p:txBody>
      </p:sp>
      <p:sp>
        <p:nvSpPr>
          <p:cNvPr id="31747" name="Rectangle 3"/>
          <p:cNvSpPr>
            <a:spLocks noGrp="1" noChangeArrowheads="1"/>
          </p:cNvSpPr>
          <p:nvPr>
            <p:ph idx="1"/>
          </p:nvPr>
        </p:nvSpPr>
        <p:spPr>
          <a:xfrm>
            <a:off x="707366" y="1726241"/>
            <a:ext cx="8252604" cy="3881438"/>
          </a:xfrm>
        </p:spPr>
        <p:txBody>
          <a:bodyPr/>
          <a:lstStyle/>
          <a:p>
            <a:pPr eaLnBrk="1" hangingPunct="1"/>
            <a:r>
              <a:rPr lang="en-US" altLang="en-US" sz="2800" dirty="0"/>
              <a:t>Is your goal achievable in the allotted time</a:t>
            </a:r>
          </a:p>
          <a:p>
            <a:pPr eaLnBrk="1" hangingPunct="1"/>
            <a:r>
              <a:rPr lang="en-US" altLang="en-US" sz="2800" dirty="0"/>
              <a:t>Impossible goals guarantees failure and low morale</a:t>
            </a:r>
          </a:p>
          <a:p>
            <a:pPr eaLnBrk="1" hangingPunct="1"/>
            <a:r>
              <a:rPr lang="en-US" altLang="en-US" sz="2800" dirty="0"/>
              <a:t>What steps must you take in order to achieve your goal?</a:t>
            </a:r>
          </a:p>
          <a:p>
            <a:pPr eaLnBrk="1" hangingPunct="1"/>
            <a:r>
              <a:rPr lang="en-US" altLang="en-US" sz="2800" dirty="0"/>
              <a:t>Consider the resources needed for the goal.</a:t>
            </a:r>
          </a:p>
          <a:p>
            <a:pPr marL="0" indent="0" eaLnBrk="1" hangingPunct="1">
              <a:buNone/>
            </a:pPr>
            <a:endParaRPr lang="en-US" altLang="en-US" sz="2800" dirty="0"/>
          </a:p>
        </p:txBody>
      </p:sp>
    </p:spTree>
    <p:extLst>
      <p:ext uri="{BB962C8B-B14F-4D97-AF65-F5344CB8AC3E}">
        <p14:creationId xmlns:p14="http://schemas.microsoft.com/office/powerpoint/2010/main" val="350881196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altLang="en-US" sz="5400" b="1" cap="small" dirty="0"/>
              <a:t>Realistic </a:t>
            </a:r>
            <a:r>
              <a:rPr lang="en-US" altLang="en-US" sz="4400" dirty="0"/>
              <a:t> </a:t>
            </a:r>
          </a:p>
        </p:txBody>
      </p:sp>
      <p:sp>
        <p:nvSpPr>
          <p:cNvPr id="33795" name="Rectangle 3"/>
          <p:cNvSpPr>
            <a:spLocks noGrp="1" noChangeArrowheads="1"/>
          </p:cNvSpPr>
          <p:nvPr>
            <p:ph idx="1"/>
          </p:nvPr>
        </p:nvSpPr>
        <p:spPr>
          <a:xfrm>
            <a:off x="677334" y="2057400"/>
            <a:ext cx="8161866" cy="3881438"/>
          </a:xfrm>
        </p:spPr>
        <p:txBody>
          <a:bodyPr/>
          <a:lstStyle/>
          <a:p>
            <a:pPr eaLnBrk="1" hangingPunct="1"/>
            <a:r>
              <a:rPr lang="en-US" altLang="en-US" sz="2800" dirty="0"/>
              <a:t>Be realistic about how long it will take to reach your goal and the steps required to get there</a:t>
            </a:r>
          </a:p>
          <a:p>
            <a:pPr eaLnBrk="1" hangingPunct="1"/>
            <a:r>
              <a:rPr lang="en-US" altLang="en-US" sz="2800" dirty="0"/>
              <a:t>Ensure your goal is both realistic and relevant to your end point. </a:t>
            </a:r>
          </a:p>
        </p:txBody>
      </p:sp>
    </p:spTree>
    <p:extLst>
      <p:ext uri="{BB962C8B-B14F-4D97-AF65-F5344CB8AC3E}">
        <p14:creationId xmlns:p14="http://schemas.microsoft.com/office/powerpoint/2010/main" val="305739239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4036" y="585789"/>
            <a:ext cx="8596668" cy="1320800"/>
          </a:xfrm>
        </p:spPr>
        <p:txBody>
          <a:bodyPr/>
          <a:lstStyle/>
          <a:p>
            <a:pPr eaLnBrk="1" hangingPunct="1">
              <a:defRPr/>
            </a:pPr>
            <a:r>
              <a:rPr lang="en-US" altLang="en-US" sz="4400" b="1" cap="small" dirty="0"/>
              <a:t>Time Stamped</a:t>
            </a:r>
          </a:p>
        </p:txBody>
      </p:sp>
      <p:sp>
        <p:nvSpPr>
          <p:cNvPr id="35843" name="Rectangle 3"/>
          <p:cNvSpPr>
            <a:spLocks noGrp="1" noChangeArrowheads="1"/>
          </p:cNvSpPr>
          <p:nvPr>
            <p:ph idx="1"/>
          </p:nvPr>
        </p:nvSpPr>
        <p:spPr>
          <a:xfrm>
            <a:off x="621103" y="1906589"/>
            <a:ext cx="8462512" cy="3881437"/>
          </a:xfrm>
        </p:spPr>
        <p:txBody>
          <a:bodyPr/>
          <a:lstStyle/>
          <a:p>
            <a:pPr eaLnBrk="1" hangingPunct="1"/>
            <a:r>
              <a:rPr lang="en-US" altLang="en-US" sz="2400" dirty="0"/>
              <a:t>Without a defined deadline or time frame, it is too easy to procrastinate  </a:t>
            </a:r>
          </a:p>
          <a:p>
            <a:pPr eaLnBrk="1" hangingPunct="1"/>
            <a:r>
              <a:rPr lang="en-US" altLang="en-US" sz="2400" dirty="0"/>
              <a:t>Have a set time limit for each of your goals</a:t>
            </a:r>
          </a:p>
          <a:p>
            <a:r>
              <a:rPr lang="en-US" sz="2400" dirty="0"/>
              <a:t>To gain 15lbs of muscle (#</a:t>
            </a:r>
            <a:r>
              <a:rPr lang="en-US" sz="2400" dirty="0" err="1"/>
              <a:t>gainz</a:t>
            </a:r>
            <a:r>
              <a:rPr lang="en-US" sz="2400" dirty="0"/>
              <a:t>) by December 1st, 2018</a:t>
            </a:r>
            <a:endParaRPr lang="en-CA" sz="2400" dirty="0"/>
          </a:p>
          <a:p>
            <a:pPr marL="0" indent="0" eaLnBrk="1" hangingPunct="1">
              <a:buNone/>
            </a:pPr>
            <a:endParaRPr lang="en-US" altLang="en-US" sz="2400" dirty="0"/>
          </a:p>
        </p:txBody>
      </p:sp>
    </p:spTree>
    <p:extLst>
      <p:ext uri="{BB962C8B-B14F-4D97-AF65-F5344CB8AC3E}">
        <p14:creationId xmlns:p14="http://schemas.microsoft.com/office/powerpoint/2010/main" val="288284758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Box 4"/>
          <p:cNvSpPr txBox="1">
            <a:spLocks noChangeArrowheads="1"/>
          </p:cNvSpPr>
          <p:nvPr/>
        </p:nvSpPr>
        <p:spPr bwMode="auto">
          <a:xfrm>
            <a:off x="8127521" y="6502880"/>
            <a:ext cx="42672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CA" altLang="en-US" sz="900" dirty="0">
                <a:solidFill>
                  <a:schemeClr val="tx1"/>
                </a:solidFill>
                <a:latin typeface="Arial" panose="020B0604020202020204" pitchFamily="34" charset="0"/>
              </a:rPr>
              <a:t>http://anaidza.com/what-is-a-smart-goal-acronym-smart-goals#forward</a:t>
            </a:r>
          </a:p>
        </p:txBody>
      </p:sp>
      <p:pic>
        <p:nvPicPr>
          <p:cNvPr id="3074" name="Picture 2" descr="Image result for smart goals acrony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7645" y="229469"/>
            <a:ext cx="6271403" cy="584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9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B936-0752-4C4D-A3E2-7886219550B4}"/>
              </a:ext>
            </a:extLst>
          </p:cNvPr>
          <p:cNvSpPr>
            <a:spLocks noGrp="1"/>
          </p:cNvSpPr>
          <p:nvPr>
            <p:ph type="title"/>
          </p:nvPr>
        </p:nvSpPr>
        <p:spPr/>
        <p:txBody>
          <a:bodyPr/>
          <a:lstStyle/>
          <a:p>
            <a:pPr algn="ctr"/>
            <a:r>
              <a:rPr lang="en-CA" dirty="0"/>
              <a:t>End point, SMART goal and objective example</a:t>
            </a:r>
          </a:p>
        </p:txBody>
      </p:sp>
      <p:sp>
        <p:nvSpPr>
          <p:cNvPr id="3" name="Content Placeholder 2">
            <a:extLst>
              <a:ext uri="{FF2B5EF4-FFF2-40B4-BE49-F238E27FC236}">
                <a16:creationId xmlns:a16="http://schemas.microsoft.com/office/drawing/2014/main" id="{7F53B9B1-853D-4850-8706-456EF6ACB11B}"/>
              </a:ext>
            </a:extLst>
          </p:cNvPr>
          <p:cNvSpPr>
            <a:spLocks noGrp="1"/>
          </p:cNvSpPr>
          <p:nvPr>
            <p:ph idx="1"/>
          </p:nvPr>
        </p:nvSpPr>
        <p:spPr/>
        <p:txBody>
          <a:bodyPr/>
          <a:lstStyle/>
          <a:p>
            <a:pPr marL="0" indent="0">
              <a:buNone/>
            </a:pPr>
            <a:r>
              <a:rPr lang="en-US" dirty="0"/>
              <a:t>End point: Decrease blood pressure to normal range (120 over 80), lose 10lb of fat and gain 15lb of muscle by Dec 31</a:t>
            </a:r>
            <a:r>
              <a:rPr lang="en-US" baseline="30000" dirty="0"/>
              <a:t>st</a:t>
            </a:r>
            <a:r>
              <a:rPr lang="en-US" dirty="0"/>
              <a:t> 2018</a:t>
            </a:r>
            <a:endParaRPr lang="en-CA" dirty="0"/>
          </a:p>
          <a:p>
            <a:endParaRPr lang="en-CA" dirty="0"/>
          </a:p>
          <a:p>
            <a:pPr marL="0" indent="0">
              <a:buNone/>
            </a:pPr>
            <a:r>
              <a:rPr lang="en-US" dirty="0"/>
              <a:t>S.M.A.R.T. GOAL: To gain 15lbs of muscle (#</a:t>
            </a:r>
            <a:r>
              <a:rPr lang="en-US" dirty="0" err="1"/>
              <a:t>gainz</a:t>
            </a:r>
            <a:r>
              <a:rPr lang="en-US" dirty="0"/>
              <a:t>) by December 1</a:t>
            </a:r>
            <a:r>
              <a:rPr lang="en-US" baseline="30000" dirty="0"/>
              <a:t>st</a:t>
            </a:r>
            <a:r>
              <a:rPr lang="en-US" dirty="0"/>
              <a:t>, 2018</a:t>
            </a:r>
            <a:endParaRPr lang="en-CA" dirty="0"/>
          </a:p>
          <a:p>
            <a:pPr marL="0" indent="0">
              <a:buNone/>
            </a:pPr>
            <a:r>
              <a:rPr lang="en-US" dirty="0"/>
              <a:t>S.M.A.R.T Objectives:</a:t>
            </a:r>
            <a:endParaRPr lang="en-CA" dirty="0"/>
          </a:p>
          <a:p>
            <a:pPr>
              <a:buFont typeface="Wingdings" panose="05000000000000000000" pitchFamily="2" charset="2"/>
              <a:buChar char="§"/>
            </a:pPr>
            <a:r>
              <a:rPr lang="en-US" dirty="0"/>
              <a:t>Research at least 3 gym memberships and compare price, location and classes then sign up by March 1</a:t>
            </a:r>
            <a:r>
              <a:rPr lang="en-US" baseline="30000" dirty="0"/>
              <a:t>st</a:t>
            </a:r>
            <a:r>
              <a:rPr lang="en-US" dirty="0"/>
              <a:t>, 2018</a:t>
            </a:r>
            <a:endParaRPr lang="en-CA" dirty="0"/>
          </a:p>
          <a:p>
            <a:pPr>
              <a:buFont typeface="Wingdings" panose="05000000000000000000" pitchFamily="2" charset="2"/>
              <a:buChar char="§"/>
            </a:pPr>
            <a:r>
              <a:rPr lang="en-US" dirty="0"/>
              <a:t>Create a new workout program (workout 3x a week) once a month for the next ten months until Nov 1</a:t>
            </a:r>
            <a:r>
              <a:rPr lang="en-US" baseline="30000" dirty="0"/>
              <a:t>st</a:t>
            </a:r>
            <a:r>
              <a:rPr lang="en-US" dirty="0"/>
              <a:t>, 2018</a:t>
            </a:r>
            <a:endParaRPr lang="en-CA" dirty="0"/>
          </a:p>
          <a:p>
            <a:pPr>
              <a:buFont typeface="Wingdings" panose="05000000000000000000" pitchFamily="2" charset="2"/>
              <a:buChar char="§"/>
            </a:pPr>
            <a:r>
              <a:rPr lang="en-US" dirty="0"/>
              <a:t>Grocery shop once a week to create meal prep (3meals a day for 5days/week) for next ten months until Nov 1, 2018</a:t>
            </a:r>
            <a:endParaRPr lang="en-CA" dirty="0"/>
          </a:p>
          <a:p>
            <a:endParaRPr lang="en-CA" dirty="0"/>
          </a:p>
        </p:txBody>
      </p:sp>
    </p:spTree>
    <p:extLst>
      <p:ext uri="{BB962C8B-B14F-4D97-AF65-F5344CB8AC3E}">
        <p14:creationId xmlns:p14="http://schemas.microsoft.com/office/powerpoint/2010/main" val="545899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10856" y="440999"/>
            <a:ext cx="6348413" cy="1320800"/>
          </a:xfrm>
        </p:spPr>
        <p:txBody>
          <a:bodyPr>
            <a:normAutofit/>
          </a:bodyPr>
          <a:lstStyle/>
          <a:p>
            <a:pPr eaLnBrk="1" hangingPunct="1">
              <a:defRPr/>
            </a:pPr>
            <a:r>
              <a:rPr lang="en-US" altLang="en-US" sz="5400" b="1" cap="small" dirty="0">
                <a:solidFill>
                  <a:schemeClr val="accent2">
                    <a:lumMod val="75000"/>
                  </a:schemeClr>
                </a:solidFill>
              </a:rPr>
              <a:t>Strategic Planning</a:t>
            </a:r>
          </a:p>
        </p:txBody>
      </p:sp>
      <p:sp>
        <p:nvSpPr>
          <p:cNvPr id="39939" name="Rectangle 3"/>
          <p:cNvSpPr>
            <a:spLocks noGrp="1" noChangeArrowheads="1"/>
          </p:cNvSpPr>
          <p:nvPr>
            <p:ph idx="1"/>
          </p:nvPr>
        </p:nvSpPr>
        <p:spPr>
          <a:xfrm>
            <a:off x="551145" y="1600200"/>
            <a:ext cx="9507255" cy="3881438"/>
          </a:xfrm>
        </p:spPr>
        <p:txBody>
          <a:bodyPr>
            <a:normAutofit/>
          </a:bodyPr>
          <a:lstStyle/>
          <a:p>
            <a:pPr eaLnBrk="1" hangingPunct="1"/>
            <a:r>
              <a:rPr lang="en-US" altLang="en-US" sz="3200" dirty="0"/>
              <a:t>Outline strategic steps to achieve goals and objectives in logical sequence using a </a:t>
            </a:r>
            <a:r>
              <a:rPr lang="en-US" altLang="en-US" sz="3600" b="1" dirty="0"/>
              <a:t>P.E.R.T.</a:t>
            </a:r>
          </a:p>
          <a:p>
            <a:pPr eaLnBrk="1" hangingPunct="1"/>
            <a:r>
              <a:rPr lang="en-US" altLang="en-US" sz="3600" b="1" dirty="0"/>
              <a:t> </a:t>
            </a:r>
            <a:r>
              <a:rPr lang="en-US" altLang="en-US" sz="3200" dirty="0"/>
              <a:t>Start with your ultimate career objective or goal and work backwards (start with the end in mind)</a:t>
            </a:r>
          </a:p>
        </p:txBody>
      </p:sp>
    </p:spTree>
    <p:extLst>
      <p:ext uri="{BB962C8B-B14F-4D97-AF65-F5344CB8AC3E}">
        <p14:creationId xmlns:p14="http://schemas.microsoft.com/office/powerpoint/2010/main" val="98551803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63975" y="484340"/>
            <a:ext cx="8596668" cy="918575"/>
          </a:xfrm>
        </p:spPr>
        <p:txBody>
          <a:bodyPr>
            <a:normAutofit/>
          </a:bodyPr>
          <a:lstStyle/>
          <a:p>
            <a:pPr eaLnBrk="1" hangingPunct="1"/>
            <a:r>
              <a:rPr lang="en-US" altLang="en-US" sz="4800" b="1" cap="small" dirty="0">
                <a:solidFill>
                  <a:schemeClr val="accent2">
                    <a:lumMod val="75000"/>
                  </a:schemeClr>
                </a:solidFill>
              </a:rPr>
              <a:t>Strategic Planning – TimeLine</a:t>
            </a:r>
          </a:p>
        </p:txBody>
      </p:sp>
      <p:sp>
        <p:nvSpPr>
          <p:cNvPr id="45059" name="Rectangle 3"/>
          <p:cNvSpPr>
            <a:spLocks noGrp="1" noChangeArrowheads="1"/>
          </p:cNvSpPr>
          <p:nvPr>
            <p:ph idx="1"/>
          </p:nvPr>
        </p:nvSpPr>
        <p:spPr>
          <a:xfrm>
            <a:off x="664808" y="1822386"/>
            <a:ext cx="8596668" cy="3880773"/>
          </a:xfrm>
        </p:spPr>
        <p:txBody>
          <a:bodyPr/>
          <a:lstStyle/>
          <a:p>
            <a:pPr eaLnBrk="1" hangingPunct="1"/>
            <a:r>
              <a:rPr lang="en-US" altLang="en-US" sz="3200" dirty="0"/>
              <a:t>Create from your timeline chart a critical path that you can reference</a:t>
            </a:r>
          </a:p>
          <a:p>
            <a:pPr eaLnBrk="1" hangingPunct="1"/>
            <a:r>
              <a:rPr lang="en-US" altLang="en-US" sz="3200" dirty="0"/>
              <a:t>Establish timelines (weekly, monthly) for each item on your chart</a:t>
            </a:r>
          </a:p>
          <a:p>
            <a:pPr eaLnBrk="1" hangingPunct="1"/>
            <a:r>
              <a:rPr lang="en-US" altLang="en-US" sz="3200" dirty="0"/>
              <a:t>Results, check-off results, reward yourself when one of your defined goals or objectives is reached</a:t>
            </a:r>
          </a:p>
          <a:p>
            <a:pPr eaLnBrk="1" hangingPunct="1"/>
            <a:endParaRPr lang="en-US" altLang="en-US" dirty="0"/>
          </a:p>
        </p:txBody>
      </p:sp>
    </p:spTree>
    <p:extLst>
      <p:ext uri="{BB962C8B-B14F-4D97-AF65-F5344CB8AC3E}">
        <p14:creationId xmlns:p14="http://schemas.microsoft.com/office/powerpoint/2010/main" val="8600432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81" y="433018"/>
            <a:ext cx="6348413" cy="762000"/>
          </a:xfrm>
        </p:spPr>
        <p:txBody>
          <a:bodyPr>
            <a:normAutofit/>
          </a:bodyPr>
          <a:lstStyle/>
          <a:p>
            <a:pPr eaLnBrk="1" hangingPunct="1">
              <a:defRPr/>
            </a:pPr>
            <a:r>
              <a:rPr lang="en-US" sz="4400" b="1" cap="small" dirty="0">
                <a:solidFill>
                  <a:schemeClr val="accent2">
                    <a:lumMod val="75000"/>
                  </a:schemeClr>
                </a:solidFill>
              </a:rPr>
              <a:t>Create a Timeline</a:t>
            </a:r>
            <a:endParaRPr lang="en-CA" sz="4400" b="1" cap="small" dirty="0">
              <a:solidFill>
                <a:schemeClr val="accent2">
                  <a:lumMod val="75000"/>
                </a:schemeClr>
              </a:solidFill>
            </a:endParaRPr>
          </a:p>
        </p:txBody>
      </p:sp>
      <p:graphicFrame>
        <p:nvGraphicFramePr>
          <p:cNvPr id="3" name="Diagram 2"/>
          <p:cNvGraphicFramePr/>
          <p:nvPr>
            <p:extLst>
              <p:ext uri="{D42A27DB-BD31-4B8C-83A1-F6EECF244321}">
                <p14:modId xmlns:p14="http://schemas.microsoft.com/office/powerpoint/2010/main" val="1640686652"/>
              </p:ext>
            </p:extLst>
          </p:nvPr>
        </p:nvGraphicFramePr>
        <p:xfrm>
          <a:off x="310444" y="1453019"/>
          <a:ext cx="10985325" cy="4070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a:off x="1828800" y="3973882"/>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184748" y="3973882"/>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03118" y="3973882"/>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336093" y="2362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679515" y="2362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973877" y="2362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858000" y="3886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162800" y="3886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43800" y="3886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9237945" y="2462408"/>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9568841" y="2475456"/>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9937315" y="2462408"/>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024" name="TextBox 19"/>
          <p:cNvSpPr txBox="1">
            <a:spLocks noChangeArrowheads="1"/>
          </p:cNvSpPr>
          <p:nvPr/>
        </p:nvSpPr>
        <p:spPr bwMode="auto">
          <a:xfrm>
            <a:off x="3581401" y="5207000"/>
            <a:ext cx="4443413"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2800" dirty="0"/>
              <a:t>Where am I now?</a:t>
            </a:r>
          </a:p>
          <a:p>
            <a:r>
              <a:rPr lang="en-US" altLang="en-US" sz="2800" dirty="0"/>
              <a:t>Where do I want to be?</a:t>
            </a:r>
          </a:p>
          <a:p>
            <a:r>
              <a:rPr lang="en-US" altLang="en-US" sz="2800" dirty="0"/>
              <a:t>How will I get there?</a:t>
            </a:r>
          </a:p>
        </p:txBody>
      </p:sp>
    </p:spTree>
    <p:extLst>
      <p:ext uri="{BB962C8B-B14F-4D97-AF65-F5344CB8AC3E}">
        <p14:creationId xmlns:p14="http://schemas.microsoft.com/office/powerpoint/2010/main" val="2483853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277" y="393940"/>
            <a:ext cx="8596668" cy="1320800"/>
          </a:xfrm>
        </p:spPr>
        <p:txBody>
          <a:bodyPr>
            <a:normAutofit/>
          </a:bodyPr>
          <a:lstStyle/>
          <a:p>
            <a:pPr>
              <a:defRPr/>
            </a:pPr>
            <a:r>
              <a:rPr lang="en-US" sz="4400" b="1" cap="small" dirty="0">
                <a:solidFill>
                  <a:schemeClr val="accent2">
                    <a:lumMod val="75000"/>
                  </a:schemeClr>
                </a:solidFill>
              </a:rPr>
              <a:t>Implementation – follow-up</a:t>
            </a:r>
          </a:p>
        </p:txBody>
      </p:sp>
      <p:sp>
        <p:nvSpPr>
          <p:cNvPr id="3" name="Content Placeholder 2"/>
          <p:cNvSpPr>
            <a:spLocks noGrp="1"/>
          </p:cNvSpPr>
          <p:nvPr>
            <p:ph idx="1"/>
          </p:nvPr>
        </p:nvSpPr>
        <p:spPr>
          <a:xfrm>
            <a:off x="677334" y="1397479"/>
            <a:ext cx="8596668" cy="4643883"/>
          </a:xfrm>
        </p:spPr>
        <p:txBody>
          <a:bodyPr>
            <a:normAutofit lnSpcReduction="10000"/>
          </a:bodyPr>
          <a:lstStyle/>
          <a:p>
            <a:r>
              <a:rPr lang="en-US" sz="2400" dirty="0">
                <a:latin typeface="Calibri" panose="020F0502020204030204" pitchFamily="34" charset="0"/>
              </a:rPr>
              <a:t>Present this completed document to someone who will be an accountability partner with you help you evaluate and attain your goals</a:t>
            </a:r>
          </a:p>
          <a:p>
            <a:endParaRPr lang="en-US" sz="1400" dirty="0">
              <a:latin typeface="Calibri" panose="020F0502020204030204" pitchFamily="34" charset="0"/>
            </a:endParaRPr>
          </a:p>
          <a:p>
            <a:r>
              <a:rPr lang="en-US" sz="2400" dirty="0">
                <a:latin typeface="Calibri" panose="020F0502020204030204" pitchFamily="34" charset="0"/>
              </a:rPr>
              <a:t>On your finished document you will, </a:t>
            </a:r>
            <a:r>
              <a:rPr lang="en-US" sz="2400" b="1" i="1" dirty="0">
                <a:latin typeface="Calibri" panose="020F0502020204030204" pitchFamily="34" charset="0"/>
              </a:rPr>
              <a:t>determine what this accountability structure will look like and establish a timeline for the accountability follow ups</a:t>
            </a:r>
            <a:r>
              <a:rPr lang="en-US" sz="2400" dirty="0">
                <a:latin typeface="Calibri" panose="020F0502020204030204" pitchFamily="34" charset="0"/>
              </a:rPr>
              <a:t> (</a:t>
            </a:r>
            <a:r>
              <a:rPr lang="en-US" sz="2400" dirty="0" err="1">
                <a:latin typeface="Calibri" panose="020F0502020204030204" pitchFamily="34" charset="0"/>
              </a:rPr>
              <a:t>ie</a:t>
            </a:r>
            <a:r>
              <a:rPr lang="en-US" sz="2400" dirty="0">
                <a:latin typeface="Calibri" panose="020F0502020204030204" pitchFamily="34" charset="0"/>
              </a:rPr>
              <a:t>. Once a week, once a month, </a:t>
            </a:r>
            <a:r>
              <a:rPr lang="en-US" sz="2400" dirty="0" err="1">
                <a:latin typeface="Calibri" panose="020F0502020204030204" pitchFamily="34" charset="0"/>
              </a:rPr>
              <a:t>etc</a:t>
            </a:r>
            <a:r>
              <a:rPr lang="en-US" sz="2400" dirty="0">
                <a:latin typeface="Calibri" panose="020F0502020204030204" pitchFamily="34" charset="0"/>
              </a:rPr>
              <a:t>)</a:t>
            </a:r>
          </a:p>
          <a:p>
            <a:pPr marL="0" indent="0">
              <a:buNone/>
            </a:pPr>
            <a:endParaRPr lang="en-US" sz="1400" dirty="0">
              <a:latin typeface="Calibri" panose="020F0502020204030204" pitchFamily="34" charset="0"/>
            </a:endParaRPr>
          </a:p>
          <a:p>
            <a:r>
              <a:rPr lang="en-US" sz="2400" b="1" i="1" dirty="0">
                <a:latin typeface="Calibri" panose="020F0502020204030204" pitchFamily="34" charset="0"/>
              </a:rPr>
              <a:t>Have your accountability partner sign the bottom</a:t>
            </a:r>
            <a:r>
              <a:rPr lang="en-US" sz="2400" dirty="0">
                <a:latin typeface="Calibri" panose="020F0502020204030204" pitchFamily="34" charset="0"/>
              </a:rPr>
              <a:t> of that page indicating that he/she agrees to partner with you in helping you attain your future goals</a:t>
            </a:r>
          </a:p>
          <a:p>
            <a:endParaRPr lang="en-US" dirty="0"/>
          </a:p>
        </p:txBody>
      </p:sp>
    </p:spTree>
    <p:extLst>
      <p:ext uri="{BB962C8B-B14F-4D97-AF65-F5344CB8AC3E}">
        <p14:creationId xmlns:p14="http://schemas.microsoft.com/office/powerpoint/2010/main" val="3850038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92" y="584548"/>
            <a:ext cx="9857055" cy="1320800"/>
          </a:xfrm>
        </p:spPr>
        <p:txBody>
          <a:bodyPr>
            <a:noAutofit/>
          </a:bodyPr>
          <a:lstStyle/>
          <a:p>
            <a:r>
              <a:rPr lang="en-US" sz="4800" b="1" cap="small" dirty="0">
                <a:solidFill>
                  <a:schemeClr val="accent2">
                    <a:lumMod val="75000"/>
                  </a:schemeClr>
                </a:solidFill>
              </a:rPr>
              <a:t>Goal Setting Worksheet Assignment </a:t>
            </a:r>
          </a:p>
        </p:txBody>
      </p:sp>
      <p:sp>
        <p:nvSpPr>
          <p:cNvPr id="3" name="Content Placeholder 2"/>
          <p:cNvSpPr>
            <a:spLocks noGrp="1"/>
          </p:cNvSpPr>
          <p:nvPr>
            <p:ph idx="1"/>
          </p:nvPr>
        </p:nvSpPr>
        <p:spPr>
          <a:xfrm>
            <a:off x="677333" y="1721225"/>
            <a:ext cx="9972737" cy="4303058"/>
          </a:xfrm>
        </p:spPr>
        <p:txBody>
          <a:bodyPr>
            <a:normAutofit/>
          </a:bodyPr>
          <a:lstStyle/>
          <a:p>
            <a:r>
              <a:rPr lang="en-US" sz="2800" dirty="0"/>
              <a:t>Where are you now?</a:t>
            </a:r>
          </a:p>
          <a:p>
            <a:r>
              <a:rPr lang="en-US" sz="2800" dirty="0"/>
              <a:t>Ultimate Goal (End Point) – Where do you want to be? (beginning of your co-op work term)</a:t>
            </a:r>
          </a:p>
          <a:p>
            <a:r>
              <a:rPr lang="en-US" sz="2800" dirty="0"/>
              <a:t>How will you get there?</a:t>
            </a:r>
          </a:p>
          <a:p>
            <a:pPr marL="0" indent="0">
              <a:buNone/>
            </a:pPr>
            <a:endParaRPr lang="en-US" sz="2800" dirty="0"/>
          </a:p>
          <a:p>
            <a:pPr marL="0" indent="0">
              <a:buNone/>
            </a:pPr>
            <a:r>
              <a:rPr lang="en-US" sz="3200" b="1" dirty="0"/>
              <a:t>Today </a:t>
            </a:r>
            <a:r>
              <a:rPr lang="en-US" sz="2800" dirty="0"/>
              <a:t>												</a:t>
            </a:r>
            <a:r>
              <a:rPr lang="en-US" sz="3200" b="1" dirty="0"/>
              <a:t>Co-op Work Term </a:t>
            </a:r>
            <a:endParaRPr lang="en-US" sz="2800" b="1" dirty="0"/>
          </a:p>
        </p:txBody>
      </p:sp>
      <p:cxnSp>
        <p:nvCxnSpPr>
          <p:cNvPr id="5" name="Straight Arrow Connector 4"/>
          <p:cNvCxnSpPr/>
          <p:nvPr/>
        </p:nvCxnSpPr>
        <p:spPr>
          <a:xfrm flipV="1">
            <a:off x="1321959" y="5382262"/>
            <a:ext cx="7565720" cy="25052"/>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87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468284"/>
            <a:ext cx="8899929" cy="1320800"/>
          </a:xfrm>
        </p:spPr>
        <p:txBody>
          <a:bodyPr>
            <a:normAutofit/>
          </a:bodyPr>
          <a:lstStyle/>
          <a:p>
            <a:r>
              <a:rPr lang="en-US" sz="4800" b="1" dirty="0">
                <a:solidFill>
                  <a:schemeClr val="accent2">
                    <a:lumMod val="75000"/>
                  </a:schemeClr>
                </a:solidFill>
              </a:rPr>
              <a:t>Features vs Benefits</a:t>
            </a:r>
          </a:p>
        </p:txBody>
      </p:sp>
      <p:sp>
        <p:nvSpPr>
          <p:cNvPr id="3" name="Content Placeholder 2"/>
          <p:cNvSpPr>
            <a:spLocks noGrp="1"/>
          </p:cNvSpPr>
          <p:nvPr>
            <p:ph idx="1"/>
          </p:nvPr>
        </p:nvSpPr>
        <p:spPr>
          <a:xfrm>
            <a:off x="677334" y="1596044"/>
            <a:ext cx="9173248" cy="4946071"/>
          </a:xfrm>
        </p:spPr>
        <p:txBody>
          <a:bodyPr>
            <a:normAutofit/>
          </a:bodyPr>
          <a:lstStyle/>
          <a:p>
            <a:pPr marL="0" indent="0">
              <a:buNone/>
            </a:pPr>
            <a:r>
              <a:rPr lang="en-CA" sz="3200" b="1" dirty="0"/>
              <a:t>Feature</a:t>
            </a:r>
            <a:r>
              <a:rPr lang="en-CA" sz="3200" dirty="0"/>
              <a:t>- a fact about the product or service being promoted. </a:t>
            </a:r>
          </a:p>
          <a:p>
            <a:r>
              <a:rPr lang="en-CA" sz="2800" dirty="0"/>
              <a:t>This is not what entices customers to buy.</a:t>
            </a:r>
          </a:p>
          <a:p>
            <a:pPr marL="0" indent="0">
              <a:buNone/>
            </a:pPr>
            <a:r>
              <a:rPr lang="en-CA" sz="3200" b="1" dirty="0"/>
              <a:t>Benefit</a:t>
            </a:r>
            <a:r>
              <a:rPr lang="en-CA" sz="3200" dirty="0"/>
              <a:t> answers the question </a:t>
            </a:r>
            <a:r>
              <a:rPr lang="en-CA" sz="3200" b="1" dirty="0"/>
              <a:t>"What's in it for me?,“</a:t>
            </a:r>
          </a:p>
          <a:p>
            <a:r>
              <a:rPr lang="en-US" sz="2800" dirty="0"/>
              <a:t>Tell the customer what benefit they will gain from having the feature</a:t>
            </a:r>
          </a:p>
          <a:p>
            <a:endParaRPr lang="en-US" dirty="0"/>
          </a:p>
          <a:p>
            <a:pPr marL="0" indent="0">
              <a:buNone/>
            </a:pPr>
            <a:r>
              <a:rPr lang="en-US" sz="2400" dirty="0">
                <a:hlinkClick r:id="rId2"/>
              </a:rPr>
              <a:t>http://owners.honda.com/vehicles/information/2017/Odyssey</a:t>
            </a:r>
            <a:endParaRPr lang="en-US" sz="2400" dirty="0"/>
          </a:p>
          <a:p>
            <a:pPr marL="0" indent="0">
              <a:buNone/>
            </a:pPr>
            <a:endParaRPr lang="en-US" sz="2400" dirty="0"/>
          </a:p>
        </p:txBody>
      </p:sp>
    </p:spTree>
    <p:extLst>
      <p:ext uri="{BB962C8B-B14F-4D97-AF65-F5344CB8AC3E}">
        <p14:creationId xmlns:p14="http://schemas.microsoft.com/office/powerpoint/2010/main" val="2882585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0209" y="460331"/>
            <a:ext cx="8544837" cy="838200"/>
          </a:xfrm>
        </p:spPr>
        <p:txBody>
          <a:bodyPr>
            <a:noAutofit/>
          </a:bodyPr>
          <a:lstStyle/>
          <a:p>
            <a:pPr eaLnBrk="1" hangingPunct="1">
              <a:defRPr/>
            </a:pPr>
            <a:r>
              <a:rPr lang="en-CA" altLang="en-US" sz="4800" b="1" cap="small" dirty="0">
                <a:solidFill>
                  <a:schemeClr val="accent2">
                    <a:lumMod val="75000"/>
                  </a:schemeClr>
                </a:solidFill>
              </a:rPr>
              <a:t>Week #2 - Online Work </a:t>
            </a:r>
          </a:p>
        </p:txBody>
      </p:sp>
      <p:sp>
        <p:nvSpPr>
          <p:cNvPr id="18435" name="Content Placeholder 2"/>
          <p:cNvSpPr>
            <a:spLocks noGrp="1"/>
          </p:cNvSpPr>
          <p:nvPr>
            <p:ph idx="1"/>
          </p:nvPr>
        </p:nvSpPr>
        <p:spPr>
          <a:xfrm>
            <a:off x="715617" y="1540565"/>
            <a:ext cx="9134061" cy="4661452"/>
          </a:xfrm>
        </p:spPr>
        <p:txBody>
          <a:bodyPr>
            <a:normAutofit/>
          </a:bodyPr>
          <a:lstStyle/>
          <a:p>
            <a:pPr eaLnBrk="1" hangingPunct="1">
              <a:defRPr/>
            </a:pPr>
            <a:r>
              <a:rPr lang="en-US" altLang="en-US" sz="2800" b="1" dirty="0"/>
              <a:t>Research</a:t>
            </a:r>
            <a:r>
              <a:rPr lang="en-US" altLang="en-US" sz="2800" dirty="0"/>
              <a:t> Why 3% of Harvard MBA grads made 10 times more than their classmates.</a:t>
            </a:r>
          </a:p>
          <a:p>
            <a:r>
              <a:rPr lang="en-BZ" sz="2800" b="1" dirty="0"/>
              <a:t>Watch - </a:t>
            </a:r>
            <a:r>
              <a:rPr lang="en-BZ" sz="2800" dirty="0"/>
              <a:t>How to Find and Do Work You Love</a:t>
            </a:r>
            <a:endParaRPr lang="en-US" sz="2800" dirty="0"/>
          </a:p>
          <a:p>
            <a:pPr marL="0" lvl="0" indent="0" algn="ctr">
              <a:buNone/>
            </a:pPr>
            <a:r>
              <a:rPr lang="en-BZ" sz="2400" u="sng" dirty="0">
                <a:hlinkClick r:id="rId2"/>
              </a:rPr>
              <a:t>https://www.youtube.com/watch?v=jpe-LKn-4gM</a:t>
            </a:r>
            <a:endParaRPr lang="en-BZ" sz="2400" u="sng" dirty="0"/>
          </a:p>
          <a:p>
            <a:r>
              <a:rPr lang="en-US" altLang="en-US" sz="2400" b="1" dirty="0"/>
              <a:t>Answer </a:t>
            </a:r>
            <a:r>
              <a:rPr lang="en-US" altLang="en-US" sz="2400" dirty="0"/>
              <a:t>– Why is goal setting important to a successful job search? 250 words</a:t>
            </a:r>
          </a:p>
          <a:p>
            <a:pPr marL="0" lvl="0" indent="0">
              <a:buNone/>
            </a:pPr>
            <a:endParaRPr lang="en-US" sz="2400" dirty="0"/>
          </a:p>
          <a:p>
            <a:pPr marL="0" indent="0">
              <a:buNone/>
              <a:defRPr/>
            </a:pPr>
            <a:endParaRPr lang="en-CA" altLang="en-US" sz="2800" b="1" dirty="0"/>
          </a:p>
        </p:txBody>
      </p:sp>
    </p:spTree>
    <p:extLst>
      <p:ext uri="{BB962C8B-B14F-4D97-AF65-F5344CB8AC3E}">
        <p14:creationId xmlns:p14="http://schemas.microsoft.com/office/powerpoint/2010/main" val="29442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47" y="426720"/>
            <a:ext cx="8596668" cy="718686"/>
          </a:xfrm>
        </p:spPr>
        <p:txBody>
          <a:bodyPr/>
          <a:lstStyle/>
          <a:p>
            <a:r>
              <a:rPr lang="en-US" sz="4000" b="1" cap="small" dirty="0">
                <a:solidFill>
                  <a:schemeClr val="accent2">
                    <a:lumMod val="75000"/>
                  </a:schemeClr>
                </a:solidFill>
              </a:rPr>
              <a:t>Career Action Plan</a:t>
            </a:r>
            <a:endParaRPr lang="en-BZ" sz="4000" b="1" cap="small" dirty="0">
              <a:solidFill>
                <a:schemeClr val="accent2">
                  <a:lumMod val="75000"/>
                </a:schemeClr>
              </a:solidFill>
            </a:endParaRPr>
          </a:p>
        </p:txBody>
      </p:sp>
      <p:sp>
        <p:nvSpPr>
          <p:cNvPr id="3" name="Content Placeholder 2"/>
          <p:cNvSpPr>
            <a:spLocks noGrp="1"/>
          </p:cNvSpPr>
          <p:nvPr>
            <p:ph idx="1"/>
          </p:nvPr>
        </p:nvSpPr>
        <p:spPr>
          <a:xfrm>
            <a:off x="869840" y="1515696"/>
            <a:ext cx="8596668" cy="5040225"/>
          </a:xfrm>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lgn="ctr">
              <a:buNone/>
            </a:pPr>
            <a:r>
              <a:rPr lang="en-US" sz="2800" b="1" dirty="0"/>
              <a:t>What is your ultimate career goal?</a:t>
            </a:r>
          </a:p>
          <a:p>
            <a:pPr marL="0" indent="0" algn="ctr">
              <a:buNone/>
            </a:pPr>
            <a:r>
              <a:rPr lang="en-BZ" dirty="0">
                <a:hlinkClick r:id="rId3"/>
              </a:rPr>
              <a:t>https://www.youtube.com/watch?v=2H6uJT16FtE</a:t>
            </a:r>
            <a:endParaRPr lang="en-BZ" dirty="0"/>
          </a:p>
          <a:p>
            <a:pPr marL="0" indent="0" algn="ctr">
              <a:buNone/>
            </a:pPr>
            <a:endParaRPr lang="en-BZ" dirty="0"/>
          </a:p>
        </p:txBody>
      </p:sp>
      <p:pic>
        <p:nvPicPr>
          <p:cNvPr id="3074" name="Picture 2" descr="https://c1.staticflickr.com/7/6111/6254409229_02eb33069f_b.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0795" y="1526722"/>
            <a:ext cx="5389645" cy="356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6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55122" y="465826"/>
            <a:ext cx="6348413" cy="1320800"/>
          </a:xfrm>
        </p:spPr>
        <p:txBody>
          <a:bodyPr/>
          <a:lstStyle/>
          <a:p>
            <a:pPr eaLnBrk="1" hangingPunct="1">
              <a:defRPr/>
            </a:pPr>
            <a:r>
              <a:rPr lang="en-CA" altLang="en-US" sz="4400" b="1" cap="small" dirty="0"/>
              <a:t>Action Plan </a:t>
            </a:r>
          </a:p>
        </p:txBody>
      </p:sp>
      <p:sp>
        <p:nvSpPr>
          <p:cNvPr id="16387" name="Content Placeholder 2"/>
          <p:cNvSpPr>
            <a:spLocks noGrp="1"/>
          </p:cNvSpPr>
          <p:nvPr>
            <p:ph idx="1"/>
          </p:nvPr>
        </p:nvSpPr>
        <p:spPr>
          <a:xfrm>
            <a:off x="595223" y="1544129"/>
            <a:ext cx="8773064" cy="4497898"/>
          </a:xfrm>
        </p:spPr>
        <p:txBody>
          <a:bodyPr>
            <a:normAutofit fontScale="70000" lnSpcReduction="20000"/>
          </a:bodyPr>
          <a:lstStyle/>
          <a:p>
            <a:pPr eaLnBrk="1" hangingPunct="1"/>
            <a:r>
              <a:rPr lang="en-CA" altLang="en-US" sz="2400" dirty="0">
                <a:latin typeface="Calibri" panose="020F0502020204030204" pitchFamily="34" charset="0"/>
              </a:rPr>
              <a:t>An effective action plan should give you a </a:t>
            </a:r>
            <a:r>
              <a:rPr lang="en-CA" altLang="en-US" sz="2400" b="1" dirty="0">
                <a:latin typeface="Calibri" panose="020F0502020204030204" pitchFamily="34" charset="0"/>
              </a:rPr>
              <a:t>concrete timetable and a set of clearly defined steps </a:t>
            </a:r>
            <a:r>
              <a:rPr lang="en-CA" altLang="en-US" sz="2400" dirty="0">
                <a:latin typeface="Calibri" panose="020F0502020204030204" pitchFamily="34" charset="0"/>
              </a:rPr>
              <a:t>to help you achieve your objective. </a:t>
            </a:r>
          </a:p>
          <a:p>
            <a:pPr eaLnBrk="1" hangingPunct="1"/>
            <a:r>
              <a:rPr lang="en-CA" altLang="en-US" sz="2400" dirty="0">
                <a:latin typeface="Calibri" panose="020F0502020204030204" pitchFamily="34" charset="0"/>
              </a:rPr>
              <a:t>Helps you focus your ideas and provides you with an answer to “what do I do to achieve my objective?”</a:t>
            </a:r>
          </a:p>
          <a:p>
            <a:pPr lvl="2" eaLnBrk="1" hangingPunct="1"/>
            <a:r>
              <a:rPr lang="en-CA" altLang="en-US" sz="2400" dirty="0">
                <a:latin typeface="Calibri" panose="020F0502020204030204" pitchFamily="34" charset="0"/>
              </a:rPr>
              <a:t>Where am I now?</a:t>
            </a:r>
          </a:p>
          <a:p>
            <a:pPr lvl="3"/>
            <a:r>
              <a:rPr lang="en-CA" altLang="en-US" sz="2200" dirty="0">
                <a:latin typeface="Calibri" panose="020F0502020204030204" pitchFamily="34" charset="0"/>
              </a:rPr>
              <a:t>Where are you in terms of education, skills and experience as it pertains to your program or field of study? What is the larger scope of where you are? Be specific.</a:t>
            </a:r>
          </a:p>
          <a:p>
            <a:pPr lvl="2" eaLnBrk="1" hangingPunct="1"/>
            <a:r>
              <a:rPr lang="en-CA" altLang="en-US" sz="2400" dirty="0">
                <a:latin typeface="Calibri" panose="020F0502020204030204" pitchFamily="34" charset="0"/>
              </a:rPr>
              <a:t>Where do I want to be?</a:t>
            </a:r>
          </a:p>
          <a:p>
            <a:pPr lvl="3"/>
            <a:r>
              <a:rPr lang="en-CA" altLang="en-US" sz="2200" dirty="0">
                <a:latin typeface="Calibri" panose="020F0502020204030204" pitchFamily="34" charset="0"/>
              </a:rPr>
              <a:t>Where do you want to be at the beginning of your co-op term? Here you want to include the type of role and type of company you wish to work for. What requirements do you need? What skills and experience are these positions asking for? </a:t>
            </a:r>
          </a:p>
          <a:p>
            <a:pPr lvl="2" eaLnBrk="1" hangingPunct="1"/>
            <a:r>
              <a:rPr lang="en-CA" altLang="en-US" sz="2400" dirty="0">
                <a:latin typeface="Calibri" panose="020F0502020204030204" pitchFamily="34" charset="0"/>
              </a:rPr>
              <a:t>How do I get there?</a:t>
            </a:r>
          </a:p>
          <a:p>
            <a:pPr lvl="3"/>
            <a:r>
              <a:rPr lang="en-CA" altLang="en-US" sz="2000" dirty="0">
                <a:latin typeface="Calibri" panose="020F0502020204030204" pitchFamily="34" charset="0"/>
              </a:rPr>
              <a:t>SMART goals, SMART objectives.</a:t>
            </a:r>
          </a:p>
          <a:p>
            <a:pPr lvl="2" eaLnBrk="1" hangingPunct="1"/>
            <a:r>
              <a:rPr lang="en-CA" altLang="en-US" sz="2400" dirty="0">
                <a:latin typeface="Calibri" panose="020F0502020204030204" pitchFamily="34" charset="0"/>
              </a:rPr>
              <a:t>Take Action</a:t>
            </a:r>
          </a:p>
          <a:p>
            <a:pPr lvl="2" eaLnBrk="1" hangingPunct="1"/>
            <a:r>
              <a:rPr lang="en-CA" altLang="en-US" sz="2400" dirty="0">
                <a:latin typeface="Calibri" panose="020F0502020204030204" pitchFamily="34" charset="0"/>
              </a:rPr>
              <a:t>Review the plan</a:t>
            </a:r>
          </a:p>
        </p:txBody>
      </p:sp>
    </p:spTree>
    <p:extLst>
      <p:ext uri="{BB962C8B-B14F-4D97-AF65-F5344CB8AC3E}">
        <p14:creationId xmlns:p14="http://schemas.microsoft.com/office/powerpoint/2010/main" val="3822555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70936" y="590909"/>
            <a:ext cx="8822759" cy="838200"/>
          </a:xfrm>
        </p:spPr>
        <p:txBody>
          <a:bodyPr>
            <a:normAutofit/>
          </a:bodyPr>
          <a:lstStyle/>
          <a:p>
            <a:pPr eaLnBrk="1" hangingPunct="1">
              <a:defRPr/>
            </a:pPr>
            <a:r>
              <a:rPr lang="en-CA" altLang="en-US" sz="4800" b="1" cap="small" dirty="0"/>
              <a:t>Co-op Work Term Action Plan</a:t>
            </a:r>
          </a:p>
        </p:txBody>
      </p:sp>
      <p:sp>
        <p:nvSpPr>
          <p:cNvPr id="18435" name="Content Placeholder 2"/>
          <p:cNvSpPr>
            <a:spLocks noGrp="1"/>
          </p:cNvSpPr>
          <p:nvPr>
            <p:ph idx="1"/>
          </p:nvPr>
        </p:nvSpPr>
        <p:spPr>
          <a:xfrm>
            <a:off x="1078302" y="1828800"/>
            <a:ext cx="8218098" cy="2653748"/>
          </a:xfrm>
        </p:spPr>
        <p:txBody>
          <a:bodyPr>
            <a:normAutofit/>
          </a:bodyPr>
          <a:lstStyle/>
          <a:p>
            <a:pPr eaLnBrk="1" hangingPunct="1">
              <a:defRPr/>
            </a:pPr>
            <a:r>
              <a:rPr lang="en-US" altLang="en-US" sz="2800" dirty="0"/>
              <a:t>End Point/Goal for Co-op Work Term </a:t>
            </a:r>
            <a:endParaRPr lang="en-CA" altLang="en-US" sz="2800" dirty="0"/>
          </a:p>
          <a:p>
            <a:pPr eaLnBrk="1" hangingPunct="1">
              <a:defRPr/>
            </a:pPr>
            <a:r>
              <a:rPr lang="en-US" altLang="en-US" sz="2800" dirty="0"/>
              <a:t>Goals &amp; Objectives  		 </a:t>
            </a:r>
            <a:endParaRPr lang="en-CA" altLang="en-US" sz="2800" dirty="0"/>
          </a:p>
          <a:p>
            <a:pPr eaLnBrk="1" hangingPunct="1">
              <a:defRPr/>
            </a:pPr>
            <a:r>
              <a:rPr lang="en-US" altLang="en-US" sz="2800" dirty="0"/>
              <a:t>Strategic Planning (timeline)</a:t>
            </a:r>
            <a:endParaRPr lang="en-CA" altLang="en-US" sz="2800" dirty="0"/>
          </a:p>
          <a:p>
            <a:pPr eaLnBrk="1" hangingPunct="1">
              <a:defRPr/>
            </a:pPr>
            <a:r>
              <a:rPr lang="en-US" altLang="en-US" sz="2800" dirty="0"/>
              <a:t>Evaluation/Accountability</a:t>
            </a:r>
          </a:p>
          <a:p>
            <a:pPr eaLnBrk="1" hangingPunct="1">
              <a:defRPr/>
            </a:pPr>
            <a:endParaRPr lang="en-US" altLang="en-US" sz="2800" b="1" dirty="0"/>
          </a:p>
          <a:p>
            <a:pPr eaLnBrk="1" hangingPunct="1">
              <a:defRPr/>
            </a:pPr>
            <a:endParaRPr lang="en-CA" altLang="en-US" dirty="0"/>
          </a:p>
        </p:txBody>
      </p:sp>
    </p:spTree>
    <p:extLst>
      <p:ext uri="{BB962C8B-B14F-4D97-AF65-F5344CB8AC3E}">
        <p14:creationId xmlns:p14="http://schemas.microsoft.com/office/powerpoint/2010/main" val="75124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14" y="365788"/>
            <a:ext cx="10595521" cy="786063"/>
          </a:xfrm>
        </p:spPr>
        <p:txBody>
          <a:bodyPr>
            <a:noAutofit/>
          </a:bodyPr>
          <a:lstStyle/>
          <a:p>
            <a:r>
              <a:rPr lang="en-US" sz="4800" b="1" cap="small" dirty="0">
                <a:solidFill>
                  <a:schemeClr val="accent2">
                    <a:lumMod val="75000"/>
                  </a:schemeClr>
                </a:solidFill>
              </a:rPr>
              <a:t>Identify your end point/ultimate goal </a:t>
            </a:r>
            <a:r>
              <a:rPr lang="en-US" sz="2800" b="1" cap="small" dirty="0">
                <a:solidFill>
                  <a:schemeClr val="accent2">
                    <a:lumMod val="75000"/>
                  </a:schemeClr>
                </a:solidFill>
              </a:rPr>
              <a:t>(co-op work term)</a:t>
            </a:r>
            <a:endParaRPr lang="en-BZ" sz="2800" b="1" cap="small" dirty="0">
              <a:solidFill>
                <a:schemeClr val="accent2">
                  <a:lumMod val="75000"/>
                </a:schemeClr>
              </a:solidFill>
            </a:endParaRPr>
          </a:p>
        </p:txBody>
      </p:sp>
      <p:sp>
        <p:nvSpPr>
          <p:cNvPr id="3" name="Content Placeholder 2"/>
          <p:cNvSpPr>
            <a:spLocks noGrp="1"/>
          </p:cNvSpPr>
          <p:nvPr>
            <p:ph idx="1"/>
          </p:nvPr>
        </p:nvSpPr>
        <p:spPr>
          <a:xfrm>
            <a:off x="677334" y="1713297"/>
            <a:ext cx="8923866" cy="4328065"/>
          </a:xfrm>
        </p:spPr>
        <p:txBody>
          <a:bodyPr>
            <a:normAutofit/>
          </a:bodyPr>
          <a:lstStyle/>
          <a:p>
            <a:pPr marL="0" indent="0" algn="ctr">
              <a:buNone/>
            </a:pPr>
            <a:r>
              <a:rPr lang="en-BZ" sz="2800" dirty="0"/>
              <a:t>The most effective way to begin with the end in mind is to </a:t>
            </a:r>
            <a:r>
              <a:rPr lang="en-BZ" sz="2800" b="1" dirty="0"/>
              <a:t>develop an end point/ultimate goal.</a:t>
            </a:r>
          </a:p>
          <a:p>
            <a:pPr marL="0" indent="0" algn="ctr">
              <a:buNone/>
            </a:pPr>
            <a:endParaRPr lang="en-BZ" sz="2200" dirty="0"/>
          </a:p>
          <a:p>
            <a:pPr marL="0" indent="0" algn="ctr">
              <a:buNone/>
            </a:pPr>
            <a:r>
              <a:rPr lang="en-BZ" sz="2800" dirty="0"/>
              <a:t>Develop an Ultimate Goal (for your co-op work term), one that focuses </a:t>
            </a:r>
            <a:r>
              <a:rPr lang="en-BZ" sz="2800" b="1" i="1" dirty="0"/>
              <a:t>what you want to be </a:t>
            </a:r>
            <a:r>
              <a:rPr lang="en-BZ" sz="2800" dirty="0"/>
              <a:t>in terms of character and </a:t>
            </a:r>
            <a:r>
              <a:rPr lang="en-BZ" sz="2800" b="1" i="1" dirty="0"/>
              <a:t>what you want to do </a:t>
            </a:r>
            <a:r>
              <a:rPr lang="en-BZ" sz="2800" dirty="0"/>
              <a:t>in reference to contribution of achievements.  </a:t>
            </a:r>
          </a:p>
          <a:p>
            <a:pPr marL="0" indent="0" algn="r">
              <a:buNone/>
            </a:pPr>
            <a:r>
              <a:rPr lang="en-BZ" i="1" dirty="0"/>
              <a:t>Stephen Covey</a:t>
            </a:r>
            <a:endParaRPr lang="en-US" i="1" dirty="0"/>
          </a:p>
        </p:txBody>
      </p:sp>
    </p:spTree>
    <p:extLst>
      <p:ext uri="{BB962C8B-B14F-4D97-AF65-F5344CB8AC3E}">
        <p14:creationId xmlns:p14="http://schemas.microsoft.com/office/powerpoint/2010/main" val="113659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2053" y="488831"/>
            <a:ext cx="7010400" cy="762000"/>
          </a:xfrm>
        </p:spPr>
        <p:txBody>
          <a:bodyPr>
            <a:noAutofit/>
          </a:bodyPr>
          <a:lstStyle/>
          <a:p>
            <a:pPr eaLnBrk="1" hangingPunct="1">
              <a:defRPr/>
            </a:pPr>
            <a:r>
              <a:rPr lang="en-US" altLang="en-US" sz="4400" b="1" cap="small" dirty="0"/>
              <a:t>Set </a:t>
            </a:r>
            <a:r>
              <a:rPr lang="en-US" altLang="en-US" sz="4400" b="1" cap="small" dirty="0">
                <a:solidFill>
                  <a:srgbClr val="FF0000"/>
                </a:solidFill>
              </a:rPr>
              <a:t>S.M.A.R.T. </a:t>
            </a:r>
            <a:r>
              <a:rPr lang="en-US" altLang="en-US" sz="4400" b="1" cap="small" dirty="0"/>
              <a:t>Goals</a:t>
            </a:r>
          </a:p>
        </p:txBody>
      </p:sp>
      <p:sp>
        <p:nvSpPr>
          <p:cNvPr id="20483" name="Rectangle 3"/>
          <p:cNvSpPr>
            <a:spLocks noGrp="1" noChangeArrowheads="1"/>
          </p:cNvSpPr>
          <p:nvPr>
            <p:ph idx="1"/>
          </p:nvPr>
        </p:nvSpPr>
        <p:spPr>
          <a:xfrm>
            <a:off x="776377" y="1828800"/>
            <a:ext cx="8062823" cy="4648200"/>
          </a:xfrm>
        </p:spPr>
        <p:txBody>
          <a:bodyPr/>
          <a:lstStyle/>
          <a:p>
            <a:pPr eaLnBrk="1" hangingPunct="1">
              <a:lnSpc>
                <a:spcPct val="90000"/>
              </a:lnSpc>
            </a:pPr>
            <a:r>
              <a:rPr lang="en-US" altLang="en-US" sz="2400" dirty="0"/>
              <a:t>You build your future by developing concrete plans to reflect your priorities</a:t>
            </a:r>
          </a:p>
          <a:p>
            <a:pPr eaLnBrk="1" hangingPunct="1">
              <a:lnSpc>
                <a:spcPct val="90000"/>
              </a:lnSpc>
            </a:pPr>
            <a:r>
              <a:rPr lang="en-US" altLang="en-US" sz="2400" dirty="0"/>
              <a:t>These become your goals for the next year</a:t>
            </a:r>
          </a:p>
          <a:p>
            <a:pPr eaLnBrk="1" hangingPunct="1">
              <a:lnSpc>
                <a:spcPct val="90000"/>
              </a:lnSpc>
            </a:pPr>
            <a:r>
              <a:rPr lang="en-US" altLang="en-US" sz="2400" dirty="0"/>
              <a:t>It is important that you develop focused goals</a:t>
            </a:r>
          </a:p>
          <a:p>
            <a:pPr lvl="1" eaLnBrk="1" hangingPunct="1"/>
            <a:r>
              <a:rPr lang="en-US" altLang="en-US" sz="2400" dirty="0">
                <a:solidFill>
                  <a:srgbClr val="FF0000"/>
                </a:solidFill>
              </a:rPr>
              <a:t>S</a:t>
            </a:r>
            <a:r>
              <a:rPr lang="en-US" altLang="en-US" sz="2400" dirty="0">
                <a:solidFill>
                  <a:srgbClr val="0070C0"/>
                </a:solidFill>
              </a:rPr>
              <a:t>pecific</a:t>
            </a:r>
          </a:p>
          <a:p>
            <a:pPr lvl="1" eaLnBrk="1" hangingPunct="1"/>
            <a:r>
              <a:rPr lang="en-US" altLang="en-US" sz="2400" dirty="0">
                <a:solidFill>
                  <a:srgbClr val="FF0000"/>
                </a:solidFill>
              </a:rPr>
              <a:t>M</a:t>
            </a:r>
            <a:r>
              <a:rPr lang="en-US" altLang="en-US" sz="2400" dirty="0">
                <a:solidFill>
                  <a:srgbClr val="0070C0"/>
                </a:solidFill>
              </a:rPr>
              <a:t>easurable</a:t>
            </a:r>
          </a:p>
          <a:p>
            <a:pPr lvl="1" eaLnBrk="1" hangingPunct="1"/>
            <a:r>
              <a:rPr lang="en-US" altLang="en-US" sz="2400" dirty="0">
                <a:solidFill>
                  <a:srgbClr val="FF0000"/>
                </a:solidFill>
              </a:rPr>
              <a:t>A</a:t>
            </a:r>
            <a:r>
              <a:rPr lang="en-US" altLang="en-US" sz="2400" dirty="0">
                <a:solidFill>
                  <a:srgbClr val="0070C0"/>
                </a:solidFill>
              </a:rPr>
              <a:t>chievable</a:t>
            </a:r>
          </a:p>
          <a:p>
            <a:pPr lvl="1" eaLnBrk="1" hangingPunct="1"/>
            <a:r>
              <a:rPr lang="en-US" altLang="en-US" sz="2400" dirty="0">
                <a:solidFill>
                  <a:srgbClr val="FF0000"/>
                </a:solidFill>
              </a:rPr>
              <a:t>R</a:t>
            </a:r>
            <a:r>
              <a:rPr lang="en-US" altLang="en-US" sz="2400" dirty="0">
                <a:solidFill>
                  <a:srgbClr val="0070C0"/>
                </a:solidFill>
              </a:rPr>
              <a:t>ealistic</a:t>
            </a:r>
          </a:p>
          <a:p>
            <a:pPr lvl="1" eaLnBrk="1" hangingPunct="1"/>
            <a:r>
              <a:rPr lang="en-US" altLang="en-US" sz="2400" dirty="0">
                <a:solidFill>
                  <a:srgbClr val="FF0000"/>
                </a:solidFill>
              </a:rPr>
              <a:t>T</a:t>
            </a:r>
            <a:r>
              <a:rPr lang="en-US" altLang="en-US" sz="2400" dirty="0">
                <a:solidFill>
                  <a:srgbClr val="0070C0"/>
                </a:solidFill>
              </a:rPr>
              <a:t>ime Stamped</a:t>
            </a:r>
          </a:p>
          <a:p>
            <a:pPr eaLnBrk="1" hangingPunct="1">
              <a:lnSpc>
                <a:spcPct val="90000"/>
              </a:lnSpc>
            </a:pPr>
            <a:endParaRPr lang="en-US" altLang="en-US" sz="2400" dirty="0"/>
          </a:p>
        </p:txBody>
      </p:sp>
    </p:spTree>
    <p:extLst>
      <p:ext uri="{BB962C8B-B14F-4D97-AF65-F5344CB8AC3E}">
        <p14:creationId xmlns:p14="http://schemas.microsoft.com/office/powerpoint/2010/main" val="336407984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p:cTn id="7" dur="500" fill="hold"/>
                                        <p:tgtEl>
                                          <p:spTgt spid="2048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48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048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 calcmode="lin" valueType="num">
                                      <p:cBhvr>
                                        <p:cTn id="12" dur="500" fill="hold"/>
                                        <p:tgtEl>
                                          <p:spTgt spid="2048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048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048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 calcmode="lin" valueType="num">
                                      <p:cBhvr>
                                        <p:cTn id="17" dur="500" fill="hold"/>
                                        <p:tgtEl>
                                          <p:spTgt spid="2048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048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0483">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20483">
                                            <p:txEl>
                                              <p:pRg st="3" end="3"/>
                                            </p:txEl>
                                          </p:spTgt>
                                        </p:tgtEl>
                                        <p:attrNameLst>
                                          <p:attrName>style.visibility</p:attrName>
                                        </p:attrNameLst>
                                      </p:cBhvr>
                                      <p:to>
                                        <p:strVal val="visible"/>
                                      </p:to>
                                    </p:set>
                                    <p:animEffect transition="in" filter="fade">
                                      <p:cBhvr>
                                        <p:cTn id="24" dur="1000"/>
                                        <p:tgtEl>
                                          <p:spTgt spid="20483">
                                            <p:txEl>
                                              <p:pRg st="3" end="3"/>
                                            </p:txEl>
                                          </p:spTgt>
                                        </p:tgtEl>
                                      </p:cBhvr>
                                    </p:animEffect>
                                    <p:anim calcmode="lin" valueType="num">
                                      <p:cBhvr>
                                        <p:cTn id="25" dur="1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04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20483">
                                            <p:txEl>
                                              <p:pRg st="4" end="4"/>
                                            </p:txEl>
                                          </p:spTgt>
                                        </p:tgtEl>
                                        <p:attrNameLst>
                                          <p:attrName>style.visibility</p:attrName>
                                        </p:attrNameLst>
                                      </p:cBhvr>
                                      <p:to>
                                        <p:strVal val="visible"/>
                                      </p:to>
                                    </p:set>
                                    <p:animEffect transition="in" filter="fade">
                                      <p:cBhvr>
                                        <p:cTn id="31" dur="1000"/>
                                        <p:tgtEl>
                                          <p:spTgt spid="20483">
                                            <p:txEl>
                                              <p:pRg st="4" end="4"/>
                                            </p:txEl>
                                          </p:spTgt>
                                        </p:tgtEl>
                                      </p:cBhvr>
                                    </p:animEffect>
                                    <p:anim calcmode="lin" valueType="num">
                                      <p:cBhvr>
                                        <p:cTn id="32" dur="10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048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20483">
                                            <p:txEl>
                                              <p:pRg st="5" end="5"/>
                                            </p:txEl>
                                          </p:spTgt>
                                        </p:tgtEl>
                                        <p:attrNameLst>
                                          <p:attrName>style.visibility</p:attrName>
                                        </p:attrNameLst>
                                      </p:cBhvr>
                                      <p:to>
                                        <p:strVal val="visible"/>
                                      </p:to>
                                    </p:set>
                                    <p:animEffect transition="in" filter="fade">
                                      <p:cBhvr>
                                        <p:cTn id="38" dur="1000"/>
                                        <p:tgtEl>
                                          <p:spTgt spid="20483">
                                            <p:txEl>
                                              <p:pRg st="5" end="5"/>
                                            </p:txEl>
                                          </p:spTgt>
                                        </p:tgtEl>
                                      </p:cBhvr>
                                    </p:animEffect>
                                    <p:anim calcmode="lin" valueType="num">
                                      <p:cBhvr>
                                        <p:cTn id="39" dur="10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048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entr" presetSubtype="0" fill="hold" nodeType="clickEffect">
                                  <p:stCondLst>
                                    <p:cond delay="0"/>
                                  </p:stCondLst>
                                  <p:childTnLst>
                                    <p:set>
                                      <p:cBhvr>
                                        <p:cTn id="44" dur="1" fill="hold">
                                          <p:stCondLst>
                                            <p:cond delay="0"/>
                                          </p:stCondLst>
                                        </p:cTn>
                                        <p:tgtEl>
                                          <p:spTgt spid="20483">
                                            <p:txEl>
                                              <p:pRg st="6" end="6"/>
                                            </p:txEl>
                                          </p:spTgt>
                                        </p:tgtEl>
                                        <p:attrNameLst>
                                          <p:attrName>style.visibility</p:attrName>
                                        </p:attrNameLst>
                                      </p:cBhvr>
                                      <p:to>
                                        <p:strVal val="visible"/>
                                      </p:to>
                                    </p:set>
                                    <p:animEffect transition="in" filter="fade">
                                      <p:cBhvr>
                                        <p:cTn id="45" dur="1000"/>
                                        <p:tgtEl>
                                          <p:spTgt spid="20483">
                                            <p:txEl>
                                              <p:pRg st="6" end="6"/>
                                            </p:txEl>
                                          </p:spTgt>
                                        </p:tgtEl>
                                      </p:cBhvr>
                                    </p:animEffect>
                                    <p:anim calcmode="lin" valueType="num">
                                      <p:cBhvr>
                                        <p:cTn id="46" dur="10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2048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entr" presetSubtype="0" fill="hold" nodeType="clickEffect">
                                  <p:stCondLst>
                                    <p:cond delay="0"/>
                                  </p:stCondLst>
                                  <p:childTnLst>
                                    <p:set>
                                      <p:cBhvr>
                                        <p:cTn id="51" dur="1" fill="hold">
                                          <p:stCondLst>
                                            <p:cond delay="0"/>
                                          </p:stCondLst>
                                        </p:cTn>
                                        <p:tgtEl>
                                          <p:spTgt spid="20483">
                                            <p:txEl>
                                              <p:pRg st="7" end="7"/>
                                            </p:txEl>
                                          </p:spTgt>
                                        </p:tgtEl>
                                        <p:attrNameLst>
                                          <p:attrName>style.visibility</p:attrName>
                                        </p:attrNameLst>
                                      </p:cBhvr>
                                      <p:to>
                                        <p:strVal val="visible"/>
                                      </p:to>
                                    </p:set>
                                    <p:animEffect transition="in" filter="fade">
                                      <p:cBhvr>
                                        <p:cTn id="52" dur="1000"/>
                                        <p:tgtEl>
                                          <p:spTgt spid="20483">
                                            <p:txEl>
                                              <p:pRg st="7" end="7"/>
                                            </p:txEl>
                                          </p:spTgt>
                                        </p:tgtEl>
                                      </p:cBhvr>
                                    </p:animEffect>
                                    <p:anim calcmode="lin" valueType="num">
                                      <p:cBhvr>
                                        <p:cTn id="53" dur="10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2048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1" y="516147"/>
            <a:ext cx="6348413" cy="762000"/>
          </a:xfrm>
        </p:spPr>
        <p:txBody>
          <a:bodyPr/>
          <a:lstStyle/>
          <a:p>
            <a:pPr eaLnBrk="1" hangingPunct="1">
              <a:defRPr/>
            </a:pPr>
            <a:r>
              <a:rPr lang="en-US" altLang="en-US" sz="4400" b="1" cap="small" dirty="0"/>
              <a:t>Specific</a:t>
            </a:r>
          </a:p>
        </p:txBody>
      </p:sp>
      <p:sp>
        <p:nvSpPr>
          <p:cNvPr id="27651" name="Rectangle 3"/>
          <p:cNvSpPr>
            <a:spLocks noGrp="1" noChangeArrowheads="1"/>
          </p:cNvSpPr>
          <p:nvPr>
            <p:ph idx="1"/>
          </p:nvPr>
        </p:nvSpPr>
        <p:spPr>
          <a:xfrm>
            <a:off x="759125" y="1676401"/>
            <a:ext cx="8003875" cy="4289425"/>
          </a:xfrm>
        </p:spPr>
        <p:txBody>
          <a:bodyPr/>
          <a:lstStyle/>
          <a:p>
            <a:pPr eaLnBrk="1" hangingPunct="1">
              <a:lnSpc>
                <a:spcPct val="90000"/>
              </a:lnSpc>
            </a:pPr>
            <a:r>
              <a:rPr lang="en-US" altLang="en-US" sz="2600" dirty="0"/>
              <a:t>Goals need to be clearly stated so they are easily understood and easy to remember.  </a:t>
            </a:r>
          </a:p>
          <a:p>
            <a:pPr eaLnBrk="1" hangingPunct="1">
              <a:lnSpc>
                <a:spcPct val="90000"/>
              </a:lnSpc>
            </a:pPr>
            <a:r>
              <a:rPr lang="en-US" altLang="en-US" sz="2600" dirty="0"/>
              <a:t>Define whether the goal is short term or a long term goal.</a:t>
            </a:r>
          </a:p>
          <a:p>
            <a:pPr lvl="1" eaLnBrk="1" hangingPunct="1">
              <a:lnSpc>
                <a:spcPct val="90000"/>
              </a:lnSpc>
            </a:pPr>
            <a:r>
              <a:rPr lang="en-US" altLang="en-US" sz="2000" dirty="0"/>
              <a:t>short term is immediate to one year</a:t>
            </a:r>
          </a:p>
          <a:p>
            <a:pPr lvl="1" eaLnBrk="1" hangingPunct="1">
              <a:lnSpc>
                <a:spcPct val="90000"/>
              </a:lnSpc>
            </a:pPr>
            <a:r>
              <a:rPr lang="en-US" altLang="en-US" sz="2000" dirty="0"/>
              <a:t>long term will be two to three years</a:t>
            </a:r>
          </a:p>
          <a:p>
            <a:pPr>
              <a:lnSpc>
                <a:spcPct val="90000"/>
              </a:lnSpc>
            </a:pPr>
            <a:r>
              <a:rPr lang="en-US" altLang="en-US" sz="2200" dirty="0"/>
              <a:t>Consider the who, what, where, when, why and how?</a:t>
            </a:r>
          </a:p>
        </p:txBody>
      </p:sp>
    </p:spTree>
    <p:extLst>
      <p:ext uri="{BB962C8B-B14F-4D97-AF65-F5344CB8AC3E}">
        <p14:creationId xmlns:p14="http://schemas.microsoft.com/office/powerpoint/2010/main" val="199640505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10552" y="336430"/>
            <a:ext cx="6348413" cy="1320800"/>
          </a:xfrm>
        </p:spPr>
        <p:txBody>
          <a:bodyPr/>
          <a:lstStyle/>
          <a:p>
            <a:pPr eaLnBrk="1" hangingPunct="1">
              <a:defRPr/>
            </a:pPr>
            <a:r>
              <a:rPr lang="en-US" altLang="en-US" sz="4800" b="1" cap="small" dirty="0"/>
              <a:t>Measurable</a:t>
            </a:r>
          </a:p>
        </p:txBody>
      </p:sp>
      <p:sp>
        <p:nvSpPr>
          <p:cNvPr id="29699" name="Rectangle 3"/>
          <p:cNvSpPr>
            <a:spLocks noGrp="1" noChangeArrowheads="1"/>
          </p:cNvSpPr>
          <p:nvPr>
            <p:ph idx="1"/>
          </p:nvPr>
        </p:nvSpPr>
        <p:spPr>
          <a:xfrm>
            <a:off x="940279" y="1778000"/>
            <a:ext cx="7898921" cy="3881438"/>
          </a:xfrm>
        </p:spPr>
        <p:txBody>
          <a:bodyPr/>
          <a:lstStyle/>
          <a:p>
            <a:pPr eaLnBrk="1" hangingPunct="1"/>
            <a:r>
              <a:rPr lang="en-US" altLang="en-US" sz="2600" dirty="0"/>
              <a:t>The only way to know whether you accomplished your goals is if you have some way to measure it.  </a:t>
            </a:r>
          </a:p>
          <a:p>
            <a:pPr eaLnBrk="1" hangingPunct="1"/>
            <a:r>
              <a:rPr lang="en-US" altLang="en-US" sz="2600" dirty="0"/>
              <a:t>Use numbers, if possible, to evaluate your progress.</a:t>
            </a:r>
          </a:p>
          <a:p>
            <a:pPr lvl="1" eaLnBrk="1" hangingPunct="1"/>
            <a:r>
              <a:rPr lang="en-US" altLang="en-US" sz="2400" dirty="0"/>
              <a:t>i.e. I will send out 25 resumes within six months.</a:t>
            </a:r>
          </a:p>
          <a:p>
            <a:pPr lvl="1" eaLnBrk="1" hangingPunct="1"/>
            <a:r>
              <a:rPr lang="en-US" altLang="en-US" sz="2400" dirty="0"/>
              <a:t>Is this a SMART goal?</a:t>
            </a:r>
            <a:endParaRPr lang="en-US" altLang="en-US" sz="2600" dirty="0"/>
          </a:p>
          <a:p>
            <a:pPr marL="457200" lvl="1" indent="0" eaLnBrk="1" hangingPunct="1">
              <a:buNone/>
            </a:pPr>
            <a:endParaRPr lang="en-US" altLang="en-US" sz="2400" dirty="0"/>
          </a:p>
        </p:txBody>
      </p:sp>
    </p:spTree>
    <p:extLst>
      <p:ext uri="{BB962C8B-B14F-4D97-AF65-F5344CB8AC3E}">
        <p14:creationId xmlns:p14="http://schemas.microsoft.com/office/powerpoint/2010/main" val="3902947439"/>
      </p:ext>
    </p:extLst>
  </p:cSld>
  <p:clrMapOvr>
    <a:masterClrMapping/>
  </p:clrMapOvr>
  <p:transition spd="slow"/>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14376</TotalTime>
  <Words>1168</Words>
  <Application>Microsoft Office PowerPoint</Application>
  <PresentationFormat>Widescreen</PresentationFormat>
  <Paragraphs>132</Paragraphs>
  <Slides>20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Trebuchet MS</vt:lpstr>
      <vt:lpstr>Wingdings</vt:lpstr>
      <vt:lpstr>Wingdings 3</vt:lpstr>
      <vt:lpstr>Facet</vt:lpstr>
      <vt:lpstr>PowerPoint Presentation</vt:lpstr>
      <vt:lpstr>Features vs Benefits</vt:lpstr>
      <vt:lpstr>Career Action Plan</vt:lpstr>
      <vt:lpstr>Action Plan </vt:lpstr>
      <vt:lpstr>Co-op Work Term Action Plan</vt:lpstr>
      <vt:lpstr>Identify your end point/ultimate goal (co-op work term)</vt:lpstr>
      <vt:lpstr>Set S.M.A.R.T. Goals</vt:lpstr>
      <vt:lpstr>Specific</vt:lpstr>
      <vt:lpstr>Measurable</vt:lpstr>
      <vt:lpstr>Achievable </vt:lpstr>
      <vt:lpstr>Realistic  </vt:lpstr>
      <vt:lpstr>Time Stamped</vt:lpstr>
      <vt:lpstr>PowerPoint Presentation</vt:lpstr>
      <vt:lpstr>End point, SMART goal and objective example</vt:lpstr>
      <vt:lpstr>Strategic Planning</vt:lpstr>
      <vt:lpstr>Strategic Planning – TimeLine</vt:lpstr>
      <vt:lpstr>Create a Timeline</vt:lpstr>
      <vt:lpstr>Implementation – follow-up</vt:lpstr>
      <vt:lpstr>Goal Setting Worksheet Assignment </vt:lpstr>
      <vt:lpstr>Week #2 - Online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Planning</dc:title>
  <dc:creator>Karen Hendra</dc:creator>
  <cp:lastModifiedBy>Tony Hanania</cp:lastModifiedBy>
  <cp:revision>63</cp:revision>
  <cp:lastPrinted>2017-05-24T15:27:56Z</cp:lastPrinted>
  <dcterms:created xsi:type="dcterms:W3CDTF">2015-09-21T17:02:03Z</dcterms:created>
  <dcterms:modified xsi:type="dcterms:W3CDTF">2018-04-19T19:03:42Z</dcterms:modified>
</cp:coreProperties>
</file>