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_109_0.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_110_A8EB4263.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_110_A8EB4263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Rectangle 11">
            <a:extLst>
              <a:ext uri="{FF2B5EF4-FFF2-40B4-BE49-F238E27FC236}">
                <a16:creationId xmlns:a16="http://schemas.microsoft.com/office/drawing/2014/main" id="{C409124B-03E3-7D0A-ECC2-12FEE1165DD2}"/>
              </a:ext>
            </a:extLst>
          </p:cNvPr>
          <p:cNvSpPr/>
          <p:nvPr/>
        </p:nvSpPr>
        <p:spPr>
          <a:xfrm>
            <a:off x="2458570" y="1683256"/>
            <a:ext cx="8456547" cy="2352952"/>
          </a:xfrm>
          <a:prstGeom prst="rect">
            <a:avLst/>
          </a:prstGeom>
        </p:spPr>
        <p:txBody>
          <a:bodyPr wrap="square">
            <a:spAutoFit/>
          </a:bodyPr>
          <a:lstStyle/>
          <a:p>
            <a:pPr>
              <a:lnSpc>
                <a:spcPct val="150000"/>
              </a:lnSpc>
            </a:pPr>
            <a:r>
              <a:rPr lang="en-US" sz="2000" dirty="0"/>
              <a:t>STUDENT NAME : </a:t>
            </a:r>
            <a:r>
              <a:rPr lang="en-US" sz="2000" dirty="0" err="1"/>
              <a:t>B.Deepika</a:t>
            </a:r>
            <a:r>
              <a:rPr lang="en-US" sz="2000" dirty="0"/>
              <a:t> </a:t>
            </a:r>
            <a:r>
              <a:rPr lang="ta-IN" sz="2000" dirty="0"/>
              <a:t>
REGISTER NO:</a:t>
            </a:r>
            <a:r>
              <a:rPr lang="en-GB" sz="2000" dirty="0"/>
              <a:t> 31</a:t>
            </a:r>
            <a:r>
              <a:rPr lang="en-IN" sz="2000" dirty="0"/>
              <a:t>221484</a:t>
            </a:r>
            <a:r>
              <a:rPr lang="en-US" sz="2000" dirty="0"/>
              <a:t>6</a:t>
            </a:r>
            <a:endParaRPr lang="en-IN" sz="2000" dirty="0"/>
          </a:p>
          <a:p>
            <a:pPr>
              <a:lnSpc>
                <a:spcPct val="150000"/>
              </a:lnSpc>
            </a:pPr>
            <a:r>
              <a:rPr lang="en-IN" sz="2000" dirty="0"/>
              <a:t>NM ID:4FE6DAC4CC86693AC5F4AA66BB0A960C</a:t>
            </a:r>
          </a:p>
          <a:p>
            <a:pPr>
              <a:lnSpc>
                <a:spcPct val="150000"/>
              </a:lnSpc>
            </a:pPr>
            <a:r>
              <a:rPr lang="en-IN" sz="2000" dirty="0"/>
              <a:t>DEPARTMENT: DEPARTMENT OF COMMERCE </a:t>
            </a:r>
          </a:p>
          <a:p>
            <a:pPr>
              <a:lnSpc>
                <a:spcPct val="150000"/>
              </a:lnSpc>
            </a:pPr>
            <a:r>
              <a:rPr lang="en-US" sz="2000" dirty="0"/>
              <a:t>COLLEGE:</a:t>
            </a:r>
            <a:r>
              <a:rPr lang="en-GB" sz="2000" dirty="0"/>
              <a:t> ANNAI VEILANKANNI COLLEGE FOR WOMEN,SAIDAPET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a:t>Step 1: Gather Data</a:t>
            </a:r>
          </a:p>
          <a:p>
            <a:endParaRPr lang="en-US"/>
          </a:p>
          <a:p>
            <a:r>
              <a:rPr lang="en-US" i="1"/>
              <a:t>Collect Employee Data</a:t>
            </a:r>
            <a:r>
              <a:rPr lang="en-US"/>
              <a:t>: Create a spreadsheet with relevant data. For example, you might include columns for: </a:t>
            </a:r>
          </a:p>
          <a:p>
            <a:pPr marL="285750" indent="-285750">
              <a:buFont typeface="Arial" pitchFamily="34" charset="0"/>
              <a:buChar char="•"/>
            </a:pPr>
            <a:r>
              <a:rPr lang="en-US"/>
              <a:t>Employee Name</a:t>
            </a:r>
          </a:p>
          <a:p>
            <a:pPr marL="285750" indent="-285750">
              <a:buFont typeface="Arial" pitchFamily="34" charset="0"/>
              <a:buChar char="•"/>
            </a:pPr>
            <a:r>
              <a:rPr lang="en-US"/>
              <a:t>Department,</a:t>
            </a:r>
          </a:p>
          <a:p>
            <a:pPr marL="285750" indent="-285750">
              <a:buFont typeface="Arial" pitchFamily="34" charset="0"/>
              <a:buChar char="•"/>
            </a:pPr>
            <a:r>
              <a:rPr lang="en-US"/>
              <a:t>KPIs (e.g., Sales, Customer Satisfaction Score, Project Completion Rate)</a:t>
            </a:r>
          </a:p>
          <a:p>
            <a:pPr marL="285750" indent="-285750">
              <a:buFont typeface="Arial" pitchFamily="34" charset="0"/>
              <a:buChar char="•"/>
            </a:pPr>
            <a:r>
              <a:rPr lang="en-US"/>
              <a:t>Performance Rating (if applicable)</a:t>
            </a:r>
          </a:p>
          <a:p>
            <a:pPr marL="285750" indent="-285750">
              <a:buFont typeface="Arial" pitchFamily="34" charset="0"/>
              <a:buChar char="•"/>
            </a:pPr>
            <a:endParaRPr lang="en-US"/>
          </a:p>
          <a:p>
            <a:r>
              <a:rPr lang="en-US" b="1"/>
              <a:t>Step 2: Organize Data</a:t>
            </a:r>
          </a:p>
          <a:p>
            <a:endParaRPr lang="en-US"/>
          </a:p>
          <a:p>
            <a:r>
              <a:rPr lang="en-US" i="1"/>
              <a:t>Structure Your Data</a:t>
            </a:r>
            <a:r>
              <a:rPr lang="en-US"/>
              <a:t>: Ensure your data is organized in a tabular format. </a:t>
            </a:r>
          </a:p>
          <a:p>
            <a:r>
              <a:rPr lang="en-US"/>
              <a:t> </a:t>
            </a:r>
          </a:p>
          <a:p>
            <a:r>
              <a:rPr lang="en-US" b="1"/>
              <a:t>Step 3: Calculate Performance Metrics</a:t>
            </a:r>
          </a:p>
          <a:p>
            <a:endParaRPr lang="en-US"/>
          </a:p>
          <a:p>
            <a:r>
              <a:rPr lang="en-US" i="1"/>
              <a:t>Add Calculations</a:t>
            </a:r>
            <a:r>
              <a:rPr lang="en-US"/>
              <a:t>: If necessary, add columns to calculate averages or totals for each KPI. </a:t>
            </a:r>
          </a:p>
          <a:p>
            <a:r>
              <a:rPr lang="en-US"/>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a:t>M</a:t>
            </a:r>
            <a:r>
              <a:rPr lang="en-US"/>
              <a:t>O</a:t>
            </a:r>
            <a:r>
              <a:rPr lang="en-US" spc="-15"/>
              <a:t>D</a:t>
            </a:r>
            <a:r>
              <a:rPr lang="en-US" spc="-35"/>
              <a:t>E</a:t>
            </a:r>
            <a:r>
              <a:rPr lang="en-US" spc="-30"/>
              <a:t>LL</a:t>
            </a:r>
            <a:r>
              <a:rPr lang="en-US" spc="-5"/>
              <a:t>I</a:t>
            </a:r>
            <a:r>
              <a:rPr lang="en-US" spc="30"/>
              <a:t>N</a:t>
            </a:r>
            <a:r>
              <a:rPr lang="en-US" spc="5"/>
              <a:t>G</a:t>
            </a:r>
            <a:br>
              <a:rPr lang="en-US"/>
            </a:br>
            <a:endParaRPr lang="en-US"/>
          </a:p>
        </p:txBody>
      </p:sp>
      <p:sp>
        <p:nvSpPr>
          <p:cNvPr id="3" name="Text Placeholder 2"/>
          <p:cNvSpPr>
            <a:spLocks noGrp="1"/>
          </p:cNvSpPr>
          <p:nvPr>
            <p:ph type="body" idx="1"/>
          </p:nvPr>
        </p:nvSpPr>
        <p:spPr>
          <a:xfrm>
            <a:off x="609600" y="1371600"/>
            <a:ext cx="8839200" cy="3600986"/>
          </a:xfrm>
        </p:spPr>
        <p:txBody>
          <a:bodyPr/>
          <a:lstStyle/>
          <a:p>
            <a:r>
              <a:rPr lang="en-US" b="1"/>
              <a:t>Step 4: Create Graphs</a:t>
            </a:r>
          </a:p>
          <a:p>
            <a:endParaRPr lang="en-US"/>
          </a:p>
          <a:p>
            <a:r>
              <a:rPr lang="en-US" i="1"/>
              <a:t>Select Data for Graphing</a:t>
            </a:r>
            <a:r>
              <a:rPr lang="en-US"/>
              <a:t>: Highlight the data you want to visualize. </a:t>
            </a:r>
          </a:p>
          <a:p>
            <a:r>
              <a:rPr lang="en-US" i="1"/>
              <a:t>Insert a Graph</a:t>
            </a:r>
            <a:r>
              <a:rPr lang="en-US"/>
              <a:t>:</a:t>
            </a:r>
          </a:p>
          <a:p>
            <a:pPr marL="285750" indent="-285750">
              <a:buFont typeface="Wingdings" pitchFamily="2" charset="2"/>
              <a:buChar char="ü"/>
            </a:pPr>
            <a:r>
              <a:rPr lang="en-US"/>
              <a:t>Go to the Insert tab in the Excel ribbon.</a:t>
            </a:r>
          </a:p>
          <a:p>
            <a:pPr marL="285750" indent="-285750">
              <a:buFont typeface="Wingdings" pitchFamily="2" charset="2"/>
              <a:buChar char="ü"/>
            </a:pPr>
            <a:r>
              <a:rPr lang="en-US"/>
              <a:t>Choose the type of graph you want to create (e.g., Bar Chart, Column Chart, Line Chart).</a:t>
            </a:r>
          </a:p>
          <a:p>
            <a:pPr marL="285750" indent="-285750">
              <a:buFont typeface="Wingdings" pitchFamily="2" charset="2"/>
              <a:buChar char="ü"/>
            </a:pPr>
            <a:r>
              <a:rPr lang="en-US"/>
              <a:t>Click on the chosen chart type, and Excel will generate a graph based on your selected data.</a:t>
            </a:r>
          </a:p>
          <a:p>
            <a:pPr marL="285750" indent="-285750">
              <a:buFont typeface="Wingdings" pitchFamily="2" charset="2"/>
              <a:buChar char="ü"/>
            </a:pPr>
            <a:endParaRPr lang="en-US"/>
          </a:p>
          <a:p>
            <a:r>
              <a:rPr lang="en-US" b="1"/>
              <a:t>Step 5: Customize the Graph</a:t>
            </a:r>
          </a:p>
          <a:p>
            <a:endParaRPr lang="en-US" b="1"/>
          </a:p>
          <a:p>
            <a:r>
              <a:rPr lang="en-US" i="1"/>
              <a:t>Format the Graph</a:t>
            </a:r>
            <a:r>
              <a:rPr lang="en-US"/>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a:t>Step 6: Analyze the Results</a:t>
            </a:r>
          </a:p>
          <a:p>
            <a:pPr>
              <a:lnSpc>
                <a:spcPct val="150000"/>
              </a:lnSpc>
            </a:pPr>
            <a:endParaRPr lang="en-US" b="1"/>
          </a:p>
          <a:p>
            <a:pPr>
              <a:lnSpc>
                <a:spcPct val="150000"/>
              </a:lnSpc>
            </a:pPr>
            <a:r>
              <a:rPr lang="en-US" i="1"/>
              <a:t>Interpret the Graph</a:t>
            </a:r>
            <a:r>
              <a:rPr lang="en-US"/>
              <a:t>: Use the visual representation to analyze employee engagement and satisfaction   Look for trends, high performers, and areas needing improvement.</a:t>
            </a:r>
          </a:p>
          <a:p>
            <a:pPr>
              <a:lnSpc>
                <a:spcPct val="150000"/>
              </a:lnSpc>
            </a:pPr>
            <a:endParaRPr lang="en-US"/>
          </a:p>
          <a:p>
            <a:pPr>
              <a:lnSpc>
                <a:spcPct val="150000"/>
              </a:lnSpc>
            </a:pPr>
            <a:r>
              <a:rPr lang="en-US" b="1"/>
              <a:t>Step 7: Graphs</a:t>
            </a:r>
          </a:p>
          <a:p>
            <a:pPr>
              <a:lnSpc>
                <a:spcPct val="150000"/>
              </a:lnSpc>
            </a:pPr>
            <a:endParaRPr lang="en-US" b="1"/>
          </a:p>
          <a:p>
            <a:pPr>
              <a:lnSpc>
                <a:spcPct val="150000"/>
              </a:lnSpc>
            </a:pPr>
            <a:r>
              <a:rPr lang="en-US" i="1"/>
              <a:t>Bar Chart</a:t>
            </a:r>
            <a:r>
              <a:rPr lang="en-US"/>
              <a:t>: To compare sales performance among employees.</a:t>
            </a:r>
          </a:p>
          <a:p>
            <a:pPr>
              <a:lnSpc>
                <a:spcPct val="150000"/>
              </a:lnSpc>
            </a:pPr>
            <a:r>
              <a:rPr lang="en-US" i="1"/>
              <a:t>Line Chart</a:t>
            </a:r>
            <a:r>
              <a:rPr lang="en-US"/>
              <a:t>: To show trends in customer satisfaction over time.</a:t>
            </a:r>
          </a:p>
          <a:p>
            <a:pPr>
              <a:lnSpc>
                <a:spcPct val="150000"/>
              </a:lnSpc>
            </a:pPr>
            <a:r>
              <a:rPr lang="en-US" i="1"/>
              <a:t>Pie Chart</a:t>
            </a:r>
            <a:r>
              <a:rPr lang="en-US"/>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
            </a:r>
            <a:r>
              <a:rPr lang="en-US" spc="-40"/>
              <a:t>E</a:t>
            </a:r>
            <a:r>
              <a:rPr lang="en-US" spc="15"/>
              <a:t>S</a:t>
            </a:r>
            <a:r>
              <a:rPr lang="en-US" spc="-30"/>
              <a:t>U</a:t>
            </a:r>
            <a:r>
              <a:rPr lang="en-US" spc="-405"/>
              <a:t>L</a:t>
            </a:r>
            <a:r>
              <a:rPr lang="en-US"/>
              <a:t>TS</a:t>
            </a:r>
          </a:p>
        </p:txBody>
      </p:sp>
      <p:sp>
        <p:nvSpPr>
          <p:cNvPr id="3" name="Text Placeholder 2"/>
          <p:cNvSpPr>
            <a:spLocks noGrp="1"/>
          </p:cNvSpPr>
          <p:nvPr>
            <p:ph type="body" idx="1"/>
          </p:nvPr>
        </p:nvSpPr>
        <p:spPr>
          <a:xfrm flipV="1">
            <a:off x="12420600" y="6248400"/>
            <a:ext cx="685800" cy="685800"/>
          </a:xfrm>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a:p>
          <a:p>
            <a:pPr marL="342900" indent="-342900">
              <a:lnSpc>
                <a:spcPct val="150000"/>
              </a:lnSpc>
              <a:buFont typeface="Wingdings" pitchFamily="2" charset="2"/>
              <a:buChar char="Ø"/>
            </a:pPr>
            <a:r>
              <a:rPr lang="en-US" sz="2400"/>
              <a:t>Thus the more engaging he/she is the more he/she will be satisfied.</a:t>
            </a:r>
          </a:p>
          <a:p>
            <a:pPr marL="342900" indent="-342900">
              <a:lnSpc>
                <a:spcPct val="150000"/>
              </a:lnSpc>
              <a:buFont typeface="Wingdings" pitchFamily="2" charset="2"/>
              <a:buChar char="Ø"/>
            </a:pPr>
            <a:endParaRPr lang="en-US" sz="24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Rectangle 8"/>
          <p:cNvSpPr/>
          <p:nvPr/>
        </p:nvSpPr>
        <p:spPr>
          <a:xfrm>
            <a:off x="914400" y="2551837"/>
            <a:ext cx="8229600" cy="369332"/>
          </a:xfrm>
          <a:prstGeom prst="rect">
            <a:avLst/>
          </a:prstGeom>
        </p:spPr>
        <p:txBody>
          <a:bodyPr wrap="square">
            <a:spAutoFit/>
          </a:bodyPr>
          <a:lstStyle/>
          <a:p>
            <a:r>
              <a:rPr lang="en-US">
                <a:solidFill>
                  <a:srgbClr val="1F1F1F"/>
                </a:solidFill>
                <a:latin typeface="Google Sans"/>
              </a:rPr>
              <a:t>.</a:t>
            </a:r>
            <a:endParaRPr lang="en-US"/>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a:t>Managers and Supervisors: For feedback and decision-making.</a:t>
            </a:r>
          </a:p>
          <a:p>
            <a:pPr marL="342900" indent="-342900">
              <a:lnSpc>
                <a:spcPct val="150000"/>
              </a:lnSpc>
              <a:buAutoNum type="arabicPeriod"/>
            </a:pPr>
            <a:r>
              <a:rPr lang="en-US"/>
              <a:t>HR Departments: For training, talent management, and fairness. </a:t>
            </a:r>
          </a:p>
          <a:p>
            <a:pPr marL="342900" indent="-342900">
              <a:lnSpc>
                <a:spcPct val="150000"/>
              </a:lnSpc>
              <a:buAutoNum type="arabicPeriod"/>
            </a:pPr>
            <a:r>
              <a:rPr lang="en-US"/>
              <a:t>Employees: For understanding feedback and growth opportunities.</a:t>
            </a:r>
          </a:p>
          <a:p>
            <a:pPr marL="342900" indent="-342900">
              <a:lnSpc>
                <a:spcPct val="150000"/>
              </a:lnSpc>
              <a:buAutoNum type="arabicPeriod"/>
            </a:pPr>
            <a:r>
              <a:rPr lang="en-US"/>
              <a:t> Executives: For strategic workforce insights.</a:t>
            </a:r>
          </a:p>
          <a:p>
            <a:pPr marL="342900" indent="-342900">
              <a:lnSpc>
                <a:spcPct val="150000"/>
              </a:lnSpc>
              <a:buAutoNum type="arabicPeriod"/>
            </a:pPr>
            <a:r>
              <a:rPr lang="en-US"/>
              <a:t> Coaches/Consultants: For development support.</a:t>
            </a:r>
          </a:p>
          <a:p>
            <a:pPr marL="342900" indent="-342900">
              <a:lnSpc>
                <a:spcPct val="150000"/>
              </a:lnSpc>
              <a:buAutoNum type="arabicPeriod"/>
            </a:pPr>
            <a:r>
              <a:rPr lang="en-US"/>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a:t>Conditional formatting: Highlight the missing values.</a:t>
            </a:r>
          </a:p>
          <a:p>
            <a:pPr marL="342900" indent="-342900">
              <a:lnSpc>
                <a:spcPct val="150000"/>
              </a:lnSpc>
              <a:buFont typeface="Wingdings" pitchFamily="2" charset="2"/>
              <a:buChar char="Ø"/>
            </a:pPr>
            <a:r>
              <a:rPr lang="en-US" sz="2000"/>
              <a:t>Filter: Filter out or remove the missing values.</a:t>
            </a:r>
          </a:p>
          <a:p>
            <a:pPr marL="342900" indent="-342900">
              <a:lnSpc>
                <a:spcPct val="150000"/>
              </a:lnSpc>
              <a:buFont typeface="Wingdings" pitchFamily="2" charset="2"/>
              <a:buChar char="Ø"/>
            </a:pPr>
            <a:r>
              <a:rPr lang="en-US" sz="2000"/>
              <a:t>Formula: Calculate the employee performance level.</a:t>
            </a:r>
          </a:p>
          <a:p>
            <a:pPr marL="342900" indent="-342900">
              <a:lnSpc>
                <a:spcPct val="150000"/>
              </a:lnSpc>
              <a:buFont typeface="Wingdings" pitchFamily="2" charset="2"/>
              <a:buChar char="Ø"/>
            </a:pPr>
            <a:r>
              <a:rPr lang="en-US" sz="2000"/>
              <a:t>Pivot table: Summary.</a:t>
            </a:r>
          </a:p>
          <a:p>
            <a:pPr marL="342900" indent="-342900">
              <a:lnSpc>
                <a:spcPct val="150000"/>
              </a:lnSpc>
              <a:buFont typeface="Wingdings" pitchFamily="2" charset="2"/>
              <a:buChar char="Ø"/>
            </a:pPr>
            <a:r>
              <a:rPr lang="en-US" sz="200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a:t>Employee data set-</a:t>
            </a:r>
            <a:r>
              <a:rPr lang="en-US" err="1"/>
              <a:t>Kaggle</a:t>
            </a:r>
            <a:endParaRPr lang="en-US"/>
          </a:p>
          <a:p>
            <a:pPr marL="285750" indent="-285750">
              <a:lnSpc>
                <a:spcPct val="150000"/>
              </a:lnSpc>
              <a:buFont typeface="Wingdings" pitchFamily="2" charset="2"/>
              <a:buChar char="Ø"/>
            </a:pPr>
            <a:r>
              <a:rPr lang="en-US"/>
              <a:t>Employee ID(numerical values)</a:t>
            </a:r>
          </a:p>
          <a:p>
            <a:pPr marL="285750" indent="-285750">
              <a:lnSpc>
                <a:spcPct val="150000"/>
              </a:lnSpc>
              <a:buFont typeface="Wingdings" pitchFamily="2" charset="2"/>
              <a:buChar char="Ø"/>
            </a:pPr>
            <a:r>
              <a:rPr lang="en-US"/>
              <a:t>First name and last name of employees(text format) </a:t>
            </a:r>
          </a:p>
          <a:p>
            <a:pPr marL="285750" indent="-285750">
              <a:lnSpc>
                <a:spcPct val="150000"/>
              </a:lnSpc>
              <a:buFont typeface="Wingdings" pitchFamily="2" charset="2"/>
              <a:buChar char="Ø"/>
            </a:pPr>
            <a:r>
              <a:rPr lang="en-US"/>
              <a:t>Job role</a:t>
            </a:r>
          </a:p>
          <a:p>
            <a:pPr marL="285750" indent="-285750">
              <a:lnSpc>
                <a:spcPct val="150000"/>
              </a:lnSpc>
              <a:buFont typeface="Wingdings" pitchFamily="2" charset="2"/>
              <a:buChar char="Ø"/>
            </a:pPr>
            <a:r>
              <a:rPr lang="en-US"/>
              <a:t>Age</a:t>
            </a:r>
          </a:p>
          <a:p>
            <a:pPr marL="285750" indent="-285750">
              <a:lnSpc>
                <a:spcPct val="150000"/>
              </a:lnSpc>
              <a:buFont typeface="Wingdings" pitchFamily="2" charset="2"/>
              <a:buChar char="Ø"/>
            </a:pPr>
            <a:r>
              <a:rPr lang="en-US"/>
              <a:t>Gender </a:t>
            </a:r>
          </a:p>
          <a:p>
            <a:pPr marL="285750" indent="-285750">
              <a:lnSpc>
                <a:spcPct val="150000"/>
              </a:lnSpc>
              <a:buFont typeface="Wingdings" pitchFamily="2" charset="2"/>
              <a:buChar char="Ø"/>
            </a:pPr>
            <a:r>
              <a:rPr lang="en-US"/>
              <a:t>Tenure</a:t>
            </a:r>
          </a:p>
          <a:p>
            <a:pPr marL="285750" indent="-285750">
              <a:lnSpc>
                <a:spcPct val="150000"/>
              </a:lnSpc>
              <a:buFont typeface="Wingdings" pitchFamily="2" charset="2"/>
              <a:buChar char="Ø"/>
            </a:pPr>
            <a:r>
              <a:rPr lang="en-US"/>
              <a:t>Engagement </a:t>
            </a:r>
          </a:p>
          <a:p>
            <a:pPr marL="285750" indent="-285750">
              <a:lnSpc>
                <a:spcPct val="150000"/>
              </a:lnSpc>
              <a:buFont typeface="Wingdings" pitchFamily="2" charset="2"/>
              <a:buChar char="Ø"/>
            </a:pPr>
            <a:r>
              <a:rPr lang="en-US"/>
              <a:t>Satisfaction </a:t>
            </a:r>
          </a:p>
          <a:p>
            <a:pPr marL="285750" indent="-285750">
              <a:lnSpc>
                <a:spcPct val="150000"/>
              </a:lnSpc>
              <a:buFont typeface="Wingdings" pitchFamily="2" charset="2"/>
              <a:buChar char="Ø"/>
            </a:pPr>
            <a:r>
              <a:rPr lang="en-US"/>
              <a:t>Turnover risk</a:t>
            </a:r>
          </a:p>
          <a:p>
            <a:pPr marL="285750" indent="-285750">
              <a:lnSpc>
                <a:spcPct val="150000"/>
              </a:lnSpc>
              <a:buFont typeface="Wingdings" pitchFamily="2" charset="2"/>
              <a:buChar char="Ø"/>
            </a:pP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Visuals: Use charts, </a:t>
            </a:r>
            <a:r>
              <a:rPr lang="en-US" sz="2000" err="1">
                <a:solidFill>
                  <a:srgbClr val="0D0D0D"/>
                </a:solidFill>
                <a:latin typeface="Times New Roman" panose="02020603050405020304" pitchFamily="18" charset="0"/>
                <a:cs typeface="Times New Roman" panose="02020603050405020304" pitchFamily="18" charset="0"/>
              </a:rPr>
              <a:t>sparklines</a:t>
            </a:r>
            <a:r>
              <a:rPr lang="en-US" sz="2000">
                <a:solidFill>
                  <a:srgbClr val="0D0D0D"/>
                </a:solidFill>
                <a:latin typeface="Times New Roman" panose="02020603050405020304" pitchFamily="18" charset="0"/>
                <a:cs typeface="Times New Roman" panose="02020603050405020304" pitchFamily="18" charset="0"/>
              </a:rPr>
              <a:t>, and heat </a:t>
            </a:r>
            <a:r>
              <a:rPr lang="en-US" sz="2000" err="1">
                <a:solidFill>
                  <a:srgbClr val="0D0D0D"/>
                </a:solidFill>
                <a:latin typeface="Times New Roman" panose="02020603050405020304" pitchFamily="18" charset="0"/>
                <a:cs typeface="Times New Roman" panose="02020603050405020304" pitchFamily="18" charset="0"/>
              </a:rPr>
              <a:t>maps.These</a:t>
            </a:r>
            <a:r>
              <a:rPr lang="en-US" sz="2000">
                <a:solidFill>
                  <a:srgbClr val="0D0D0D"/>
                </a:solidFill>
                <a:latin typeface="Times New Roman" panose="02020603050405020304" pitchFamily="18" charset="0"/>
                <a:cs typeface="Times New Roman" panose="02020603050405020304" pitchFamily="18" charset="0"/>
              </a:rPr>
              <a:t> enhance clarity and engagement.</a:t>
            </a:r>
            <a:endParaRPr lang="en-IN" sz="2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sbaskar244@gmail.com</cp:lastModifiedBy>
  <cp:revision>4</cp:revision>
  <dcterms:created xsi:type="dcterms:W3CDTF">2024-03-29T15:07:22Z</dcterms:created>
  <dcterms:modified xsi:type="dcterms:W3CDTF">2024-09-18T15:39:28Z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