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668" y="-112"/>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epika.m.lv\Downloads\LVADSUSR149_DEEPIKAMURUGAN_FINAL%20ASSESSMEN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[LVADSUSR149_DEEPIKAMURUGAN_FINAL ASSESSMENT.xlsx]Sheet4!PivotTable4</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831714785651794"/>
          <c:y val="0.13323855351414407"/>
          <c:w val="0.691928258967629"/>
          <c:h val="0.65853091280256637"/>
        </c:manualLayout>
      </c:layout>
      <c:barChart>
        <c:barDir val="col"/>
        <c:grouping val="clustered"/>
        <c:varyColors val="0"/>
        <c:ser>
          <c:idx val="0"/>
          <c:order val="0"/>
          <c:tx>
            <c:strRef>
              <c:f>Sheet4!$B$3:$B$4</c:f>
              <c:strCache>
                <c:ptCount val="1"/>
                <c:pt idx="0">
                  <c:v>Account</c:v>
                </c:pt>
              </c:strCache>
            </c:strRef>
          </c:tx>
          <c:spPr>
            <a:solidFill>
              <a:schemeClr val="accent1"/>
            </a:solidFill>
            <a:ln>
              <a:noFill/>
            </a:ln>
            <a:effectLst/>
          </c:spPr>
          <c:invertIfNegative val="0"/>
          <c:cat>
            <c:strRef>
              <c:f>Sheet4!$A$5:$A$10</c:f>
              <c:strCache>
                <c:ptCount val="5"/>
                <c:pt idx="0">
                  <c:v>Assess</c:v>
                </c:pt>
                <c:pt idx="1">
                  <c:v>Replace</c:v>
                </c:pt>
                <c:pt idx="2">
                  <c:v>Deliver</c:v>
                </c:pt>
                <c:pt idx="3">
                  <c:v>Repair</c:v>
                </c:pt>
                <c:pt idx="4">
                  <c:v>Install</c:v>
                </c:pt>
              </c:strCache>
            </c:strRef>
          </c:cat>
          <c:val>
            <c:numRef>
              <c:f>Sheet4!$B$5:$B$10</c:f>
              <c:numCache>
                <c:formatCode>0.00%</c:formatCode>
                <c:ptCount val="5"/>
                <c:pt idx="0">
                  <c:v>0.17799999999999999</c:v>
                </c:pt>
                <c:pt idx="1">
                  <c:v>0.115</c:v>
                </c:pt>
                <c:pt idx="2">
                  <c:v>0.1</c:v>
                </c:pt>
                <c:pt idx="3">
                  <c:v>2.4E-2</c:v>
                </c:pt>
                <c:pt idx="4">
                  <c:v>2.4E-2</c:v>
                </c:pt>
              </c:numCache>
            </c:numRef>
          </c:val>
          <c:extLst>
            <c:ext xmlns:c16="http://schemas.microsoft.com/office/drawing/2014/chart" uri="{C3380CC4-5D6E-409C-BE32-E72D297353CC}">
              <c16:uniqueId val="{00000000-EDCD-4BE9-AB8C-B7B7AF67ECA9}"/>
            </c:ext>
          </c:extLst>
        </c:ser>
        <c:ser>
          <c:idx val="1"/>
          <c:order val="1"/>
          <c:tx>
            <c:strRef>
              <c:f>Sheet4!$C$3:$C$4</c:f>
              <c:strCache>
                <c:ptCount val="1"/>
                <c:pt idx="0">
                  <c:v>C.O.D.</c:v>
                </c:pt>
              </c:strCache>
            </c:strRef>
          </c:tx>
          <c:spPr>
            <a:solidFill>
              <a:schemeClr val="accent2"/>
            </a:solidFill>
            <a:ln>
              <a:noFill/>
            </a:ln>
            <a:effectLst/>
          </c:spPr>
          <c:invertIfNegative val="0"/>
          <c:cat>
            <c:strRef>
              <c:f>Sheet4!$A$5:$A$10</c:f>
              <c:strCache>
                <c:ptCount val="5"/>
                <c:pt idx="0">
                  <c:v>Assess</c:v>
                </c:pt>
                <c:pt idx="1">
                  <c:v>Replace</c:v>
                </c:pt>
                <c:pt idx="2">
                  <c:v>Deliver</c:v>
                </c:pt>
                <c:pt idx="3">
                  <c:v>Repair</c:v>
                </c:pt>
                <c:pt idx="4">
                  <c:v>Install</c:v>
                </c:pt>
              </c:strCache>
            </c:strRef>
          </c:cat>
          <c:val>
            <c:numRef>
              <c:f>Sheet4!$C$5:$C$10</c:f>
              <c:numCache>
                <c:formatCode>0.00%</c:formatCode>
                <c:ptCount val="5"/>
                <c:pt idx="0">
                  <c:v>0.14799999999999999</c:v>
                </c:pt>
                <c:pt idx="1">
                  <c:v>9.7000000000000003E-2</c:v>
                </c:pt>
                <c:pt idx="2">
                  <c:v>0.06</c:v>
                </c:pt>
                <c:pt idx="3">
                  <c:v>5.0999999999999997E-2</c:v>
                </c:pt>
                <c:pt idx="4">
                  <c:v>2.5000000000000001E-2</c:v>
                </c:pt>
              </c:numCache>
            </c:numRef>
          </c:val>
          <c:extLst>
            <c:ext xmlns:c16="http://schemas.microsoft.com/office/drawing/2014/chart" uri="{C3380CC4-5D6E-409C-BE32-E72D297353CC}">
              <c16:uniqueId val="{00000001-EDCD-4BE9-AB8C-B7B7AF67ECA9}"/>
            </c:ext>
          </c:extLst>
        </c:ser>
        <c:ser>
          <c:idx val="2"/>
          <c:order val="2"/>
          <c:tx>
            <c:strRef>
              <c:f>Sheet4!$D$3:$D$4</c:f>
              <c:strCache>
                <c:ptCount val="1"/>
                <c:pt idx="0">
                  <c:v>Credit</c:v>
                </c:pt>
              </c:strCache>
            </c:strRef>
          </c:tx>
          <c:spPr>
            <a:solidFill>
              <a:schemeClr val="accent3"/>
            </a:solidFill>
            <a:ln>
              <a:noFill/>
            </a:ln>
            <a:effectLst/>
          </c:spPr>
          <c:invertIfNegative val="0"/>
          <c:cat>
            <c:strRef>
              <c:f>Sheet4!$A$5:$A$10</c:f>
              <c:strCache>
                <c:ptCount val="5"/>
                <c:pt idx="0">
                  <c:v>Assess</c:v>
                </c:pt>
                <c:pt idx="1">
                  <c:v>Replace</c:v>
                </c:pt>
                <c:pt idx="2">
                  <c:v>Deliver</c:v>
                </c:pt>
                <c:pt idx="3">
                  <c:v>Repair</c:v>
                </c:pt>
                <c:pt idx="4">
                  <c:v>Install</c:v>
                </c:pt>
              </c:strCache>
            </c:strRef>
          </c:cat>
          <c:val>
            <c:numRef>
              <c:f>Sheet4!$D$5:$D$10</c:f>
              <c:numCache>
                <c:formatCode>0.00%</c:formatCode>
                <c:ptCount val="5"/>
                <c:pt idx="0">
                  <c:v>2E-3</c:v>
                </c:pt>
                <c:pt idx="1">
                  <c:v>2E-3</c:v>
                </c:pt>
                <c:pt idx="2">
                  <c:v>0</c:v>
                </c:pt>
                <c:pt idx="3">
                  <c:v>1E-3</c:v>
                </c:pt>
                <c:pt idx="4">
                  <c:v>0</c:v>
                </c:pt>
              </c:numCache>
            </c:numRef>
          </c:val>
          <c:extLst>
            <c:ext xmlns:c16="http://schemas.microsoft.com/office/drawing/2014/chart" uri="{C3380CC4-5D6E-409C-BE32-E72D297353CC}">
              <c16:uniqueId val="{00000002-EDCD-4BE9-AB8C-B7B7AF67ECA9}"/>
            </c:ext>
          </c:extLst>
        </c:ser>
        <c:ser>
          <c:idx val="3"/>
          <c:order val="3"/>
          <c:tx>
            <c:strRef>
              <c:f>Sheet4!$E$3:$E$4</c:f>
              <c:strCache>
                <c:ptCount val="1"/>
                <c:pt idx="0">
                  <c:v>P.O.</c:v>
                </c:pt>
              </c:strCache>
            </c:strRef>
          </c:tx>
          <c:spPr>
            <a:solidFill>
              <a:schemeClr val="accent4"/>
            </a:solidFill>
            <a:ln>
              <a:noFill/>
            </a:ln>
            <a:effectLst/>
          </c:spPr>
          <c:invertIfNegative val="0"/>
          <c:cat>
            <c:strRef>
              <c:f>Sheet4!$A$5:$A$10</c:f>
              <c:strCache>
                <c:ptCount val="5"/>
                <c:pt idx="0">
                  <c:v>Assess</c:v>
                </c:pt>
                <c:pt idx="1">
                  <c:v>Replace</c:v>
                </c:pt>
                <c:pt idx="2">
                  <c:v>Deliver</c:v>
                </c:pt>
                <c:pt idx="3">
                  <c:v>Repair</c:v>
                </c:pt>
                <c:pt idx="4">
                  <c:v>Install</c:v>
                </c:pt>
              </c:strCache>
            </c:strRef>
          </c:cat>
          <c:val>
            <c:numRef>
              <c:f>Sheet4!$E$5:$E$10</c:f>
              <c:numCache>
                <c:formatCode>0.00%</c:formatCode>
                <c:ptCount val="5"/>
                <c:pt idx="0">
                  <c:v>6.6000000000000003E-2</c:v>
                </c:pt>
                <c:pt idx="1">
                  <c:v>3.1E-2</c:v>
                </c:pt>
                <c:pt idx="2">
                  <c:v>0.02</c:v>
                </c:pt>
                <c:pt idx="3">
                  <c:v>6.0000000000000001E-3</c:v>
                </c:pt>
                <c:pt idx="4">
                  <c:v>8.9999999999999993E-3</c:v>
                </c:pt>
              </c:numCache>
            </c:numRef>
          </c:val>
          <c:extLst>
            <c:ext xmlns:c16="http://schemas.microsoft.com/office/drawing/2014/chart" uri="{C3380CC4-5D6E-409C-BE32-E72D297353CC}">
              <c16:uniqueId val="{00000003-EDCD-4BE9-AB8C-B7B7AF67ECA9}"/>
            </c:ext>
          </c:extLst>
        </c:ser>
        <c:ser>
          <c:idx val="4"/>
          <c:order val="4"/>
          <c:tx>
            <c:strRef>
              <c:f>Sheet4!$F$3:$F$4</c:f>
              <c:strCache>
                <c:ptCount val="1"/>
                <c:pt idx="0">
                  <c:v>Warranty</c:v>
                </c:pt>
              </c:strCache>
            </c:strRef>
          </c:tx>
          <c:spPr>
            <a:solidFill>
              <a:schemeClr val="accent5"/>
            </a:solidFill>
            <a:ln>
              <a:noFill/>
            </a:ln>
            <a:effectLst/>
          </c:spPr>
          <c:invertIfNegative val="0"/>
          <c:cat>
            <c:strRef>
              <c:f>Sheet4!$A$5:$A$10</c:f>
              <c:strCache>
                <c:ptCount val="5"/>
                <c:pt idx="0">
                  <c:v>Assess</c:v>
                </c:pt>
                <c:pt idx="1">
                  <c:v>Replace</c:v>
                </c:pt>
                <c:pt idx="2">
                  <c:v>Deliver</c:v>
                </c:pt>
                <c:pt idx="3">
                  <c:v>Repair</c:v>
                </c:pt>
                <c:pt idx="4">
                  <c:v>Install</c:v>
                </c:pt>
              </c:strCache>
            </c:strRef>
          </c:cat>
          <c:val>
            <c:numRef>
              <c:f>Sheet4!$F$5:$F$10</c:f>
              <c:numCache>
                <c:formatCode>0.00%</c:formatCode>
                <c:ptCount val="5"/>
                <c:pt idx="0">
                  <c:v>1.2999999999999999E-2</c:v>
                </c:pt>
                <c:pt idx="1">
                  <c:v>8.9999999999999993E-3</c:v>
                </c:pt>
                <c:pt idx="2">
                  <c:v>0.01</c:v>
                </c:pt>
                <c:pt idx="3">
                  <c:v>4.0000000000000001E-3</c:v>
                </c:pt>
                <c:pt idx="4">
                  <c:v>5.0000000000000001E-3</c:v>
                </c:pt>
              </c:numCache>
            </c:numRef>
          </c:val>
          <c:extLst>
            <c:ext xmlns:c16="http://schemas.microsoft.com/office/drawing/2014/chart" uri="{C3380CC4-5D6E-409C-BE32-E72D297353CC}">
              <c16:uniqueId val="{00000004-EDCD-4BE9-AB8C-B7B7AF67ECA9}"/>
            </c:ext>
          </c:extLst>
        </c:ser>
        <c:dLbls>
          <c:showLegendKey val="0"/>
          <c:showVal val="0"/>
          <c:showCatName val="0"/>
          <c:showSerName val="0"/>
          <c:showPercent val="0"/>
          <c:showBubbleSize val="0"/>
        </c:dLbls>
        <c:gapWidth val="219"/>
        <c:overlap val="-27"/>
        <c:axId val="348406223"/>
        <c:axId val="348433583"/>
      </c:barChart>
      <c:catAx>
        <c:axId val="348406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433583"/>
        <c:crosses val="autoZero"/>
        <c:auto val="1"/>
        <c:lblAlgn val="ctr"/>
        <c:lblOffset val="100"/>
        <c:noMultiLvlLbl val="0"/>
      </c:catAx>
      <c:valAx>
        <c:axId val="3484335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406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D2D2-9A77-43BF-80B1-E68078297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F556A2-54F6-B397-8F35-AABB6FCCAF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ABF749-36E8-4772-DA84-28916C9935BA}"/>
              </a:ext>
            </a:extLst>
          </p:cNvPr>
          <p:cNvSpPr>
            <a:spLocks noGrp="1"/>
          </p:cNvSpPr>
          <p:nvPr>
            <p:ph type="dt" sz="half" idx="10"/>
          </p:nvPr>
        </p:nvSpPr>
        <p:spPr/>
        <p:txBody>
          <a:bodyPr/>
          <a:lstStyle/>
          <a:p>
            <a:fld id="{076CA484-7DFE-4C6B-9536-DA2BF872EAB7}" type="datetimeFigureOut">
              <a:rPr lang="en-IN" smtClean="0"/>
              <a:t>02-04-2024</a:t>
            </a:fld>
            <a:endParaRPr lang="en-IN"/>
          </a:p>
        </p:txBody>
      </p:sp>
      <p:sp>
        <p:nvSpPr>
          <p:cNvPr id="5" name="Footer Placeholder 4">
            <a:extLst>
              <a:ext uri="{FF2B5EF4-FFF2-40B4-BE49-F238E27FC236}">
                <a16:creationId xmlns:a16="http://schemas.microsoft.com/office/drawing/2014/main" id="{3EC359C7-A8D9-A09B-3925-3AA93172B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8A00B2-54C3-DF2F-BEFB-2D6D8EE08A9C}"/>
              </a:ext>
            </a:extLst>
          </p:cNvPr>
          <p:cNvSpPr>
            <a:spLocks noGrp="1"/>
          </p:cNvSpPr>
          <p:nvPr>
            <p:ph type="sldNum" sz="quarter" idx="12"/>
          </p:nvPr>
        </p:nvSpPr>
        <p:spPr/>
        <p:txBody>
          <a:bodyPr/>
          <a:lstStyle/>
          <a:p>
            <a:fld id="{B9B5B8CC-15E7-4E6F-93CC-B909C5330970}" type="slidenum">
              <a:rPr lang="en-IN" smtClean="0"/>
              <a:t>‹#›</a:t>
            </a:fld>
            <a:endParaRPr lang="en-IN"/>
          </a:p>
        </p:txBody>
      </p:sp>
    </p:spTree>
    <p:extLst>
      <p:ext uri="{BB962C8B-B14F-4D97-AF65-F5344CB8AC3E}">
        <p14:creationId xmlns:p14="http://schemas.microsoft.com/office/powerpoint/2010/main" val="123730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848-38D6-1DF6-0F4E-D9BBA04F0D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5D363B-C0E1-3683-C650-965970DC9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14C54-E47E-2F97-339F-F69D4F0262BB}"/>
              </a:ext>
            </a:extLst>
          </p:cNvPr>
          <p:cNvSpPr>
            <a:spLocks noGrp="1"/>
          </p:cNvSpPr>
          <p:nvPr>
            <p:ph type="dt" sz="half" idx="10"/>
          </p:nvPr>
        </p:nvSpPr>
        <p:spPr/>
        <p:txBody>
          <a:bodyPr/>
          <a:lstStyle/>
          <a:p>
            <a:fld id="{076CA484-7DFE-4C6B-9536-DA2BF872EAB7}" type="datetimeFigureOut">
              <a:rPr lang="en-IN" smtClean="0"/>
              <a:t>02-04-2024</a:t>
            </a:fld>
            <a:endParaRPr lang="en-IN"/>
          </a:p>
        </p:txBody>
      </p:sp>
      <p:sp>
        <p:nvSpPr>
          <p:cNvPr id="5" name="Footer Placeholder 4">
            <a:extLst>
              <a:ext uri="{FF2B5EF4-FFF2-40B4-BE49-F238E27FC236}">
                <a16:creationId xmlns:a16="http://schemas.microsoft.com/office/drawing/2014/main" id="{477DFFD2-14CE-E004-2029-835944528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307C0-206B-DC4D-ACD8-664DBC3483C3}"/>
              </a:ext>
            </a:extLst>
          </p:cNvPr>
          <p:cNvSpPr>
            <a:spLocks noGrp="1"/>
          </p:cNvSpPr>
          <p:nvPr>
            <p:ph type="sldNum" sz="quarter" idx="12"/>
          </p:nvPr>
        </p:nvSpPr>
        <p:spPr/>
        <p:txBody>
          <a:bodyPr/>
          <a:lstStyle/>
          <a:p>
            <a:fld id="{B9B5B8CC-15E7-4E6F-93CC-B909C5330970}" type="slidenum">
              <a:rPr lang="en-IN" smtClean="0"/>
              <a:t>‹#›</a:t>
            </a:fld>
            <a:endParaRPr lang="en-IN"/>
          </a:p>
        </p:txBody>
      </p:sp>
    </p:spTree>
    <p:extLst>
      <p:ext uri="{BB962C8B-B14F-4D97-AF65-F5344CB8AC3E}">
        <p14:creationId xmlns:p14="http://schemas.microsoft.com/office/powerpoint/2010/main" val="130123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E9B5B-F2EE-DC81-7F99-9F99CD7053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DEF2A6-27AE-2B4F-93D5-1E683EE609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26800-6E1B-639E-FEC9-A9B8EC5376AE}"/>
              </a:ext>
            </a:extLst>
          </p:cNvPr>
          <p:cNvSpPr>
            <a:spLocks noGrp="1"/>
          </p:cNvSpPr>
          <p:nvPr>
            <p:ph type="dt" sz="half" idx="10"/>
          </p:nvPr>
        </p:nvSpPr>
        <p:spPr/>
        <p:txBody>
          <a:bodyPr/>
          <a:lstStyle/>
          <a:p>
            <a:fld id="{076CA484-7DFE-4C6B-9536-DA2BF872EAB7}" type="datetimeFigureOut">
              <a:rPr lang="en-IN" smtClean="0"/>
              <a:t>02-04-2024</a:t>
            </a:fld>
            <a:endParaRPr lang="en-IN"/>
          </a:p>
        </p:txBody>
      </p:sp>
      <p:sp>
        <p:nvSpPr>
          <p:cNvPr id="5" name="Footer Placeholder 4">
            <a:extLst>
              <a:ext uri="{FF2B5EF4-FFF2-40B4-BE49-F238E27FC236}">
                <a16:creationId xmlns:a16="http://schemas.microsoft.com/office/drawing/2014/main" id="{7494CD05-7DC6-65B6-207C-B81DBC93F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B1C04F-69C6-4E83-D5F0-9DCF054C7D43}"/>
              </a:ext>
            </a:extLst>
          </p:cNvPr>
          <p:cNvSpPr>
            <a:spLocks noGrp="1"/>
          </p:cNvSpPr>
          <p:nvPr>
            <p:ph type="sldNum" sz="quarter" idx="12"/>
          </p:nvPr>
        </p:nvSpPr>
        <p:spPr/>
        <p:txBody>
          <a:bodyPr/>
          <a:lstStyle/>
          <a:p>
            <a:fld id="{B9B5B8CC-15E7-4E6F-93CC-B909C5330970}" type="slidenum">
              <a:rPr lang="en-IN" smtClean="0"/>
              <a:t>‹#›</a:t>
            </a:fld>
            <a:endParaRPr lang="en-IN"/>
          </a:p>
        </p:txBody>
      </p:sp>
    </p:spTree>
    <p:extLst>
      <p:ext uri="{BB962C8B-B14F-4D97-AF65-F5344CB8AC3E}">
        <p14:creationId xmlns:p14="http://schemas.microsoft.com/office/powerpoint/2010/main" val="228847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5E6C-4BA3-78F0-585E-B72C76AABF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CC5E5E-5E22-3399-E6F6-D61F04EB25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F4DF2-EB79-0148-0184-68DD92AC0B0C}"/>
              </a:ext>
            </a:extLst>
          </p:cNvPr>
          <p:cNvSpPr>
            <a:spLocks noGrp="1"/>
          </p:cNvSpPr>
          <p:nvPr>
            <p:ph type="dt" sz="half" idx="10"/>
          </p:nvPr>
        </p:nvSpPr>
        <p:spPr/>
        <p:txBody>
          <a:bodyPr/>
          <a:lstStyle/>
          <a:p>
            <a:fld id="{076CA484-7DFE-4C6B-9536-DA2BF872EAB7}" type="datetimeFigureOut">
              <a:rPr lang="en-IN" smtClean="0"/>
              <a:t>02-04-2024</a:t>
            </a:fld>
            <a:endParaRPr lang="en-IN"/>
          </a:p>
        </p:txBody>
      </p:sp>
      <p:sp>
        <p:nvSpPr>
          <p:cNvPr id="5" name="Footer Placeholder 4">
            <a:extLst>
              <a:ext uri="{FF2B5EF4-FFF2-40B4-BE49-F238E27FC236}">
                <a16:creationId xmlns:a16="http://schemas.microsoft.com/office/drawing/2014/main" id="{DC518390-1EB7-2A12-95C0-25C01D1D7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C59D8-319E-A20E-A710-06B665F6B6A8}"/>
              </a:ext>
            </a:extLst>
          </p:cNvPr>
          <p:cNvSpPr>
            <a:spLocks noGrp="1"/>
          </p:cNvSpPr>
          <p:nvPr>
            <p:ph type="sldNum" sz="quarter" idx="12"/>
          </p:nvPr>
        </p:nvSpPr>
        <p:spPr/>
        <p:txBody>
          <a:bodyPr/>
          <a:lstStyle/>
          <a:p>
            <a:fld id="{B9B5B8CC-15E7-4E6F-93CC-B909C5330970}" type="slidenum">
              <a:rPr lang="en-IN" smtClean="0"/>
              <a:t>‹#›</a:t>
            </a:fld>
            <a:endParaRPr lang="en-IN"/>
          </a:p>
        </p:txBody>
      </p:sp>
    </p:spTree>
    <p:extLst>
      <p:ext uri="{BB962C8B-B14F-4D97-AF65-F5344CB8AC3E}">
        <p14:creationId xmlns:p14="http://schemas.microsoft.com/office/powerpoint/2010/main" val="336496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A800-A1BB-4FAC-2F44-5843F420C3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34B1FC-E08C-22B0-DBDA-BF2FC7E36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1D6244-C50E-C426-585C-94B1CB674C63}"/>
              </a:ext>
            </a:extLst>
          </p:cNvPr>
          <p:cNvSpPr>
            <a:spLocks noGrp="1"/>
          </p:cNvSpPr>
          <p:nvPr>
            <p:ph type="dt" sz="half" idx="10"/>
          </p:nvPr>
        </p:nvSpPr>
        <p:spPr/>
        <p:txBody>
          <a:bodyPr/>
          <a:lstStyle/>
          <a:p>
            <a:fld id="{076CA484-7DFE-4C6B-9536-DA2BF872EAB7}" type="datetimeFigureOut">
              <a:rPr lang="en-IN" smtClean="0"/>
              <a:t>02-04-2024</a:t>
            </a:fld>
            <a:endParaRPr lang="en-IN"/>
          </a:p>
        </p:txBody>
      </p:sp>
      <p:sp>
        <p:nvSpPr>
          <p:cNvPr id="5" name="Footer Placeholder 4">
            <a:extLst>
              <a:ext uri="{FF2B5EF4-FFF2-40B4-BE49-F238E27FC236}">
                <a16:creationId xmlns:a16="http://schemas.microsoft.com/office/drawing/2014/main" id="{DC72FE5B-9915-642B-52B7-FF9825BE27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189325-E92A-B162-539C-ECE20993E4A3}"/>
              </a:ext>
            </a:extLst>
          </p:cNvPr>
          <p:cNvSpPr>
            <a:spLocks noGrp="1"/>
          </p:cNvSpPr>
          <p:nvPr>
            <p:ph type="sldNum" sz="quarter" idx="12"/>
          </p:nvPr>
        </p:nvSpPr>
        <p:spPr/>
        <p:txBody>
          <a:bodyPr/>
          <a:lstStyle/>
          <a:p>
            <a:fld id="{B9B5B8CC-15E7-4E6F-93CC-B909C5330970}" type="slidenum">
              <a:rPr lang="en-IN" smtClean="0"/>
              <a:t>‹#›</a:t>
            </a:fld>
            <a:endParaRPr lang="en-IN"/>
          </a:p>
        </p:txBody>
      </p:sp>
    </p:spTree>
    <p:extLst>
      <p:ext uri="{BB962C8B-B14F-4D97-AF65-F5344CB8AC3E}">
        <p14:creationId xmlns:p14="http://schemas.microsoft.com/office/powerpoint/2010/main" val="138909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8098-2AA6-9D5D-3B4B-364F316980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349B56-FDF6-4EC2-3C84-AC4B8BB3CB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9C137-77F5-41E4-CB5F-F82F8207A3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6510B-295D-BDD7-D8BF-326A26E68DBB}"/>
              </a:ext>
            </a:extLst>
          </p:cNvPr>
          <p:cNvSpPr>
            <a:spLocks noGrp="1"/>
          </p:cNvSpPr>
          <p:nvPr>
            <p:ph type="dt" sz="half" idx="10"/>
          </p:nvPr>
        </p:nvSpPr>
        <p:spPr/>
        <p:txBody>
          <a:bodyPr/>
          <a:lstStyle/>
          <a:p>
            <a:fld id="{076CA484-7DFE-4C6B-9536-DA2BF872EAB7}" type="datetimeFigureOut">
              <a:rPr lang="en-IN" smtClean="0"/>
              <a:t>02-04-2024</a:t>
            </a:fld>
            <a:endParaRPr lang="en-IN"/>
          </a:p>
        </p:txBody>
      </p:sp>
      <p:sp>
        <p:nvSpPr>
          <p:cNvPr id="6" name="Footer Placeholder 5">
            <a:extLst>
              <a:ext uri="{FF2B5EF4-FFF2-40B4-BE49-F238E27FC236}">
                <a16:creationId xmlns:a16="http://schemas.microsoft.com/office/drawing/2014/main" id="{5A523A65-0A70-38F9-8474-118EFA64AF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1D1047-80ED-66ED-A298-8C9B6691649B}"/>
              </a:ext>
            </a:extLst>
          </p:cNvPr>
          <p:cNvSpPr>
            <a:spLocks noGrp="1"/>
          </p:cNvSpPr>
          <p:nvPr>
            <p:ph type="sldNum" sz="quarter" idx="12"/>
          </p:nvPr>
        </p:nvSpPr>
        <p:spPr/>
        <p:txBody>
          <a:bodyPr/>
          <a:lstStyle/>
          <a:p>
            <a:fld id="{B9B5B8CC-15E7-4E6F-93CC-B909C5330970}" type="slidenum">
              <a:rPr lang="en-IN" smtClean="0"/>
              <a:t>‹#›</a:t>
            </a:fld>
            <a:endParaRPr lang="en-IN"/>
          </a:p>
        </p:txBody>
      </p:sp>
    </p:spTree>
    <p:extLst>
      <p:ext uri="{BB962C8B-B14F-4D97-AF65-F5344CB8AC3E}">
        <p14:creationId xmlns:p14="http://schemas.microsoft.com/office/powerpoint/2010/main" val="362386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F498-49A5-BF56-E937-C8F5732847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20668E-423B-D8D9-1DFE-F102AF4C68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62CB9B-51A0-B515-5B59-DF0349EC2B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54F217-6F65-F5B7-6912-483DAAF3BD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83E763-DC19-7B0E-258F-931857E275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A8A2FE-22ED-510D-BB6F-526E8B30A397}"/>
              </a:ext>
            </a:extLst>
          </p:cNvPr>
          <p:cNvSpPr>
            <a:spLocks noGrp="1"/>
          </p:cNvSpPr>
          <p:nvPr>
            <p:ph type="dt" sz="half" idx="10"/>
          </p:nvPr>
        </p:nvSpPr>
        <p:spPr/>
        <p:txBody>
          <a:bodyPr/>
          <a:lstStyle/>
          <a:p>
            <a:fld id="{076CA484-7DFE-4C6B-9536-DA2BF872EAB7}" type="datetimeFigureOut">
              <a:rPr lang="en-IN" smtClean="0"/>
              <a:t>02-04-2024</a:t>
            </a:fld>
            <a:endParaRPr lang="en-IN"/>
          </a:p>
        </p:txBody>
      </p:sp>
      <p:sp>
        <p:nvSpPr>
          <p:cNvPr id="8" name="Footer Placeholder 7">
            <a:extLst>
              <a:ext uri="{FF2B5EF4-FFF2-40B4-BE49-F238E27FC236}">
                <a16:creationId xmlns:a16="http://schemas.microsoft.com/office/drawing/2014/main" id="{A0606C20-E5DD-BF40-EEA2-957E4AB2A7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4F390D-705F-754F-0D47-7EC66636C157}"/>
              </a:ext>
            </a:extLst>
          </p:cNvPr>
          <p:cNvSpPr>
            <a:spLocks noGrp="1"/>
          </p:cNvSpPr>
          <p:nvPr>
            <p:ph type="sldNum" sz="quarter" idx="12"/>
          </p:nvPr>
        </p:nvSpPr>
        <p:spPr/>
        <p:txBody>
          <a:bodyPr/>
          <a:lstStyle/>
          <a:p>
            <a:fld id="{B9B5B8CC-15E7-4E6F-93CC-B909C5330970}" type="slidenum">
              <a:rPr lang="en-IN" smtClean="0"/>
              <a:t>‹#›</a:t>
            </a:fld>
            <a:endParaRPr lang="en-IN"/>
          </a:p>
        </p:txBody>
      </p:sp>
    </p:spTree>
    <p:extLst>
      <p:ext uri="{BB962C8B-B14F-4D97-AF65-F5344CB8AC3E}">
        <p14:creationId xmlns:p14="http://schemas.microsoft.com/office/powerpoint/2010/main" val="269510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4696-0022-3DC5-16F5-85ADA81870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1AE9C6-E0C7-6740-F489-0CA1DB797A13}"/>
              </a:ext>
            </a:extLst>
          </p:cNvPr>
          <p:cNvSpPr>
            <a:spLocks noGrp="1"/>
          </p:cNvSpPr>
          <p:nvPr>
            <p:ph type="dt" sz="half" idx="10"/>
          </p:nvPr>
        </p:nvSpPr>
        <p:spPr/>
        <p:txBody>
          <a:bodyPr/>
          <a:lstStyle/>
          <a:p>
            <a:fld id="{076CA484-7DFE-4C6B-9536-DA2BF872EAB7}" type="datetimeFigureOut">
              <a:rPr lang="en-IN" smtClean="0"/>
              <a:t>02-04-2024</a:t>
            </a:fld>
            <a:endParaRPr lang="en-IN"/>
          </a:p>
        </p:txBody>
      </p:sp>
      <p:sp>
        <p:nvSpPr>
          <p:cNvPr id="4" name="Footer Placeholder 3">
            <a:extLst>
              <a:ext uri="{FF2B5EF4-FFF2-40B4-BE49-F238E27FC236}">
                <a16:creationId xmlns:a16="http://schemas.microsoft.com/office/drawing/2014/main" id="{EA4861B9-C79A-E62B-AD1D-42D8DAD15B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4521DF-B119-2B13-5694-0EE4E1210CB5}"/>
              </a:ext>
            </a:extLst>
          </p:cNvPr>
          <p:cNvSpPr>
            <a:spLocks noGrp="1"/>
          </p:cNvSpPr>
          <p:nvPr>
            <p:ph type="sldNum" sz="quarter" idx="12"/>
          </p:nvPr>
        </p:nvSpPr>
        <p:spPr/>
        <p:txBody>
          <a:bodyPr/>
          <a:lstStyle/>
          <a:p>
            <a:fld id="{B9B5B8CC-15E7-4E6F-93CC-B909C5330970}" type="slidenum">
              <a:rPr lang="en-IN" smtClean="0"/>
              <a:t>‹#›</a:t>
            </a:fld>
            <a:endParaRPr lang="en-IN"/>
          </a:p>
        </p:txBody>
      </p:sp>
    </p:spTree>
    <p:extLst>
      <p:ext uri="{BB962C8B-B14F-4D97-AF65-F5344CB8AC3E}">
        <p14:creationId xmlns:p14="http://schemas.microsoft.com/office/powerpoint/2010/main" val="290349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3439E8-5B50-D9CA-5B54-52E327845E58}"/>
              </a:ext>
            </a:extLst>
          </p:cNvPr>
          <p:cNvSpPr>
            <a:spLocks noGrp="1"/>
          </p:cNvSpPr>
          <p:nvPr>
            <p:ph type="dt" sz="half" idx="10"/>
          </p:nvPr>
        </p:nvSpPr>
        <p:spPr/>
        <p:txBody>
          <a:bodyPr/>
          <a:lstStyle/>
          <a:p>
            <a:fld id="{076CA484-7DFE-4C6B-9536-DA2BF872EAB7}" type="datetimeFigureOut">
              <a:rPr lang="en-IN" smtClean="0"/>
              <a:t>02-04-2024</a:t>
            </a:fld>
            <a:endParaRPr lang="en-IN"/>
          </a:p>
        </p:txBody>
      </p:sp>
      <p:sp>
        <p:nvSpPr>
          <p:cNvPr id="3" name="Footer Placeholder 2">
            <a:extLst>
              <a:ext uri="{FF2B5EF4-FFF2-40B4-BE49-F238E27FC236}">
                <a16:creationId xmlns:a16="http://schemas.microsoft.com/office/drawing/2014/main" id="{F52AD321-D624-2FB7-355C-9BDE629C6F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02EF47-8D88-7407-E4BF-1CB4D972E699}"/>
              </a:ext>
            </a:extLst>
          </p:cNvPr>
          <p:cNvSpPr>
            <a:spLocks noGrp="1"/>
          </p:cNvSpPr>
          <p:nvPr>
            <p:ph type="sldNum" sz="quarter" idx="12"/>
          </p:nvPr>
        </p:nvSpPr>
        <p:spPr/>
        <p:txBody>
          <a:bodyPr/>
          <a:lstStyle/>
          <a:p>
            <a:fld id="{B9B5B8CC-15E7-4E6F-93CC-B909C5330970}" type="slidenum">
              <a:rPr lang="en-IN" smtClean="0"/>
              <a:t>‹#›</a:t>
            </a:fld>
            <a:endParaRPr lang="en-IN"/>
          </a:p>
        </p:txBody>
      </p:sp>
    </p:spTree>
    <p:extLst>
      <p:ext uri="{BB962C8B-B14F-4D97-AF65-F5344CB8AC3E}">
        <p14:creationId xmlns:p14="http://schemas.microsoft.com/office/powerpoint/2010/main" val="183852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5A61-FC38-5F91-8B23-EE493F0E3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705F07-F143-FC12-D5AB-3B9903119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74C4FD-4428-77B6-4D6E-833A4D969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49E5F1-ED0A-345C-2113-524A98395D83}"/>
              </a:ext>
            </a:extLst>
          </p:cNvPr>
          <p:cNvSpPr>
            <a:spLocks noGrp="1"/>
          </p:cNvSpPr>
          <p:nvPr>
            <p:ph type="dt" sz="half" idx="10"/>
          </p:nvPr>
        </p:nvSpPr>
        <p:spPr/>
        <p:txBody>
          <a:bodyPr/>
          <a:lstStyle/>
          <a:p>
            <a:fld id="{076CA484-7DFE-4C6B-9536-DA2BF872EAB7}" type="datetimeFigureOut">
              <a:rPr lang="en-IN" smtClean="0"/>
              <a:t>02-04-2024</a:t>
            </a:fld>
            <a:endParaRPr lang="en-IN"/>
          </a:p>
        </p:txBody>
      </p:sp>
      <p:sp>
        <p:nvSpPr>
          <p:cNvPr id="6" name="Footer Placeholder 5">
            <a:extLst>
              <a:ext uri="{FF2B5EF4-FFF2-40B4-BE49-F238E27FC236}">
                <a16:creationId xmlns:a16="http://schemas.microsoft.com/office/drawing/2014/main" id="{19DBC461-5539-61D8-1B29-98DF38BF2A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EF367E-EB28-BF5E-6BD5-4ADC1B44D182}"/>
              </a:ext>
            </a:extLst>
          </p:cNvPr>
          <p:cNvSpPr>
            <a:spLocks noGrp="1"/>
          </p:cNvSpPr>
          <p:nvPr>
            <p:ph type="sldNum" sz="quarter" idx="12"/>
          </p:nvPr>
        </p:nvSpPr>
        <p:spPr/>
        <p:txBody>
          <a:bodyPr/>
          <a:lstStyle/>
          <a:p>
            <a:fld id="{B9B5B8CC-15E7-4E6F-93CC-B909C5330970}" type="slidenum">
              <a:rPr lang="en-IN" smtClean="0"/>
              <a:t>‹#›</a:t>
            </a:fld>
            <a:endParaRPr lang="en-IN"/>
          </a:p>
        </p:txBody>
      </p:sp>
    </p:spTree>
    <p:extLst>
      <p:ext uri="{BB962C8B-B14F-4D97-AF65-F5344CB8AC3E}">
        <p14:creationId xmlns:p14="http://schemas.microsoft.com/office/powerpoint/2010/main" val="376003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7D51-AB53-663E-E223-ED2B35345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6E0484-D745-8178-185A-40BD2E6DF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6B72FA-457F-4942-E9D5-55CD4FEF7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E5DD59-9460-22DE-D534-EE55FE517E9F}"/>
              </a:ext>
            </a:extLst>
          </p:cNvPr>
          <p:cNvSpPr>
            <a:spLocks noGrp="1"/>
          </p:cNvSpPr>
          <p:nvPr>
            <p:ph type="dt" sz="half" idx="10"/>
          </p:nvPr>
        </p:nvSpPr>
        <p:spPr/>
        <p:txBody>
          <a:bodyPr/>
          <a:lstStyle/>
          <a:p>
            <a:fld id="{076CA484-7DFE-4C6B-9536-DA2BF872EAB7}" type="datetimeFigureOut">
              <a:rPr lang="en-IN" smtClean="0"/>
              <a:t>02-04-2024</a:t>
            </a:fld>
            <a:endParaRPr lang="en-IN"/>
          </a:p>
        </p:txBody>
      </p:sp>
      <p:sp>
        <p:nvSpPr>
          <p:cNvPr id="6" name="Footer Placeholder 5">
            <a:extLst>
              <a:ext uri="{FF2B5EF4-FFF2-40B4-BE49-F238E27FC236}">
                <a16:creationId xmlns:a16="http://schemas.microsoft.com/office/drawing/2014/main" id="{844AB297-9823-E60F-90DB-D75E17A524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E87BEB-0808-4D2E-09BD-B5F6A8468660}"/>
              </a:ext>
            </a:extLst>
          </p:cNvPr>
          <p:cNvSpPr>
            <a:spLocks noGrp="1"/>
          </p:cNvSpPr>
          <p:nvPr>
            <p:ph type="sldNum" sz="quarter" idx="12"/>
          </p:nvPr>
        </p:nvSpPr>
        <p:spPr/>
        <p:txBody>
          <a:bodyPr/>
          <a:lstStyle/>
          <a:p>
            <a:fld id="{B9B5B8CC-15E7-4E6F-93CC-B909C5330970}" type="slidenum">
              <a:rPr lang="en-IN" smtClean="0"/>
              <a:t>‹#›</a:t>
            </a:fld>
            <a:endParaRPr lang="en-IN"/>
          </a:p>
        </p:txBody>
      </p:sp>
    </p:spTree>
    <p:extLst>
      <p:ext uri="{BB962C8B-B14F-4D97-AF65-F5344CB8AC3E}">
        <p14:creationId xmlns:p14="http://schemas.microsoft.com/office/powerpoint/2010/main" val="77984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33D36-022B-3E3E-9B7B-A621C0C59B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35D6EE-3A56-F756-46F2-548244C03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C5E2F1-DD63-0759-8853-D8BC376FE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6CA484-7DFE-4C6B-9536-DA2BF872EAB7}" type="datetimeFigureOut">
              <a:rPr lang="en-IN" smtClean="0"/>
              <a:t>02-04-2024</a:t>
            </a:fld>
            <a:endParaRPr lang="en-IN"/>
          </a:p>
        </p:txBody>
      </p:sp>
      <p:sp>
        <p:nvSpPr>
          <p:cNvPr id="5" name="Footer Placeholder 4">
            <a:extLst>
              <a:ext uri="{FF2B5EF4-FFF2-40B4-BE49-F238E27FC236}">
                <a16:creationId xmlns:a16="http://schemas.microsoft.com/office/drawing/2014/main" id="{FFB70528-ACB2-2411-B558-A468F2C17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ACF5983-69A4-4FBB-412B-5A9211F703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B5B8CC-15E7-4E6F-93CC-B909C5330970}" type="slidenum">
              <a:rPr lang="en-IN" smtClean="0"/>
              <a:t>‹#›</a:t>
            </a:fld>
            <a:endParaRPr lang="en-IN"/>
          </a:p>
        </p:txBody>
      </p:sp>
    </p:spTree>
    <p:extLst>
      <p:ext uri="{BB962C8B-B14F-4D97-AF65-F5344CB8AC3E}">
        <p14:creationId xmlns:p14="http://schemas.microsoft.com/office/powerpoint/2010/main" val="233315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853195-FC08-F48F-C094-5806637C17B5}"/>
              </a:ext>
            </a:extLst>
          </p:cNvPr>
          <p:cNvSpPr txBox="1"/>
          <p:nvPr/>
        </p:nvSpPr>
        <p:spPr>
          <a:xfrm>
            <a:off x="566057" y="1023257"/>
            <a:ext cx="3570514" cy="369332"/>
          </a:xfrm>
          <a:prstGeom prst="rect">
            <a:avLst/>
          </a:prstGeom>
          <a:noFill/>
        </p:spPr>
        <p:txBody>
          <a:bodyPr wrap="square" rtlCol="0">
            <a:spAutoFit/>
          </a:bodyPr>
          <a:lstStyle/>
          <a:p>
            <a:r>
              <a:rPr lang="en-US" dirty="0"/>
              <a:t>TASK 1</a:t>
            </a:r>
            <a:endParaRPr lang="en-IN" dirty="0"/>
          </a:p>
        </p:txBody>
      </p:sp>
      <p:pic>
        <p:nvPicPr>
          <p:cNvPr id="6" name="Picture 5">
            <a:extLst>
              <a:ext uri="{FF2B5EF4-FFF2-40B4-BE49-F238E27FC236}">
                <a16:creationId xmlns:a16="http://schemas.microsoft.com/office/drawing/2014/main" id="{4F4F17CB-72E5-3E26-38D8-E1ED131EB066}"/>
              </a:ext>
            </a:extLst>
          </p:cNvPr>
          <p:cNvPicPr>
            <a:picLocks noChangeAspect="1"/>
          </p:cNvPicPr>
          <p:nvPr/>
        </p:nvPicPr>
        <p:blipFill>
          <a:blip r:embed="rId2"/>
          <a:stretch>
            <a:fillRect/>
          </a:stretch>
        </p:blipFill>
        <p:spPr>
          <a:xfrm>
            <a:off x="2764972" y="1023257"/>
            <a:ext cx="4493138" cy="2001042"/>
          </a:xfrm>
          <a:prstGeom prst="rect">
            <a:avLst/>
          </a:prstGeom>
        </p:spPr>
      </p:pic>
      <p:sp>
        <p:nvSpPr>
          <p:cNvPr id="7" name="TextBox 6">
            <a:extLst>
              <a:ext uri="{FF2B5EF4-FFF2-40B4-BE49-F238E27FC236}">
                <a16:creationId xmlns:a16="http://schemas.microsoft.com/office/drawing/2014/main" id="{CD288F95-1A08-3F64-C8B5-C769B9D4C444}"/>
              </a:ext>
            </a:extLst>
          </p:cNvPr>
          <p:cNvSpPr txBox="1"/>
          <p:nvPr/>
        </p:nvSpPr>
        <p:spPr>
          <a:xfrm>
            <a:off x="903514" y="3929743"/>
            <a:ext cx="9437915" cy="923330"/>
          </a:xfrm>
          <a:prstGeom prst="rect">
            <a:avLst/>
          </a:prstGeom>
          <a:noFill/>
        </p:spPr>
        <p:txBody>
          <a:bodyPr wrap="square" rtlCol="0">
            <a:spAutoFit/>
          </a:bodyPr>
          <a:lstStyle/>
          <a:p>
            <a:r>
              <a:rPr lang="en-US" dirty="0"/>
              <a:t>The Average lead time between the request date and the completion date for all the work orders are 6582.678. Some people finished their work prior and some people finished after the stipulated time. </a:t>
            </a:r>
            <a:endParaRPr lang="en-IN" dirty="0"/>
          </a:p>
        </p:txBody>
      </p:sp>
    </p:spTree>
    <p:extLst>
      <p:ext uri="{BB962C8B-B14F-4D97-AF65-F5344CB8AC3E}">
        <p14:creationId xmlns:p14="http://schemas.microsoft.com/office/powerpoint/2010/main" val="4085744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93161A-0B69-2F39-E216-7019C83150C5}"/>
              </a:ext>
            </a:extLst>
          </p:cNvPr>
          <p:cNvSpPr txBox="1"/>
          <p:nvPr/>
        </p:nvSpPr>
        <p:spPr>
          <a:xfrm>
            <a:off x="808522" y="625642"/>
            <a:ext cx="2338939" cy="646331"/>
          </a:xfrm>
          <a:prstGeom prst="rect">
            <a:avLst/>
          </a:prstGeom>
          <a:noFill/>
        </p:spPr>
        <p:txBody>
          <a:bodyPr wrap="square" rtlCol="0">
            <a:spAutoFit/>
          </a:bodyPr>
          <a:lstStyle/>
          <a:p>
            <a:r>
              <a:rPr lang="en-US" dirty="0"/>
              <a:t>TASK 8</a:t>
            </a:r>
          </a:p>
          <a:p>
            <a:endParaRPr lang="en-IN" dirty="0"/>
          </a:p>
        </p:txBody>
      </p:sp>
      <p:pic>
        <p:nvPicPr>
          <p:cNvPr id="6" name="Picture 5">
            <a:extLst>
              <a:ext uri="{FF2B5EF4-FFF2-40B4-BE49-F238E27FC236}">
                <a16:creationId xmlns:a16="http://schemas.microsoft.com/office/drawing/2014/main" id="{1AFF9B0F-C35B-FB34-0A0F-C90FF9C60165}"/>
              </a:ext>
            </a:extLst>
          </p:cNvPr>
          <p:cNvPicPr>
            <a:picLocks noChangeAspect="1"/>
          </p:cNvPicPr>
          <p:nvPr/>
        </p:nvPicPr>
        <p:blipFill>
          <a:blip r:embed="rId2"/>
          <a:stretch>
            <a:fillRect/>
          </a:stretch>
        </p:blipFill>
        <p:spPr>
          <a:xfrm>
            <a:off x="569572" y="1271973"/>
            <a:ext cx="7573493" cy="1693941"/>
          </a:xfrm>
          <a:prstGeom prst="rect">
            <a:avLst/>
          </a:prstGeom>
        </p:spPr>
      </p:pic>
      <p:sp>
        <p:nvSpPr>
          <p:cNvPr id="7" name="TextBox 6">
            <a:extLst>
              <a:ext uri="{FF2B5EF4-FFF2-40B4-BE49-F238E27FC236}">
                <a16:creationId xmlns:a16="http://schemas.microsoft.com/office/drawing/2014/main" id="{CA681705-2FAB-E8FB-9084-710334D3668F}"/>
              </a:ext>
            </a:extLst>
          </p:cNvPr>
          <p:cNvSpPr txBox="1"/>
          <p:nvPr/>
        </p:nvSpPr>
        <p:spPr>
          <a:xfrm>
            <a:off x="1337912" y="3898232"/>
            <a:ext cx="7449953" cy="923330"/>
          </a:xfrm>
          <a:prstGeom prst="rect">
            <a:avLst/>
          </a:prstGeom>
          <a:noFill/>
        </p:spPr>
        <p:txBody>
          <a:bodyPr wrap="square" rtlCol="0">
            <a:spAutoFit/>
          </a:bodyPr>
          <a:lstStyle/>
          <a:p>
            <a:r>
              <a:rPr lang="en-US" dirty="0"/>
              <a:t>INFERENCE:</a:t>
            </a:r>
          </a:p>
          <a:p>
            <a:r>
              <a:rPr lang="en-US" dirty="0"/>
              <a:t>Persons who are all without the warranty is having the highest distribution across payment types. </a:t>
            </a:r>
            <a:endParaRPr lang="en-IN" dirty="0"/>
          </a:p>
        </p:txBody>
      </p:sp>
    </p:spTree>
    <p:extLst>
      <p:ext uri="{BB962C8B-B14F-4D97-AF65-F5344CB8AC3E}">
        <p14:creationId xmlns:p14="http://schemas.microsoft.com/office/powerpoint/2010/main" val="2196318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C31D77-D050-616B-4854-CC0A5245411B}"/>
              </a:ext>
            </a:extLst>
          </p:cNvPr>
          <p:cNvSpPr txBox="1"/>
          <p:nvPr/>
        </p:nvSpPr>
        <p:spPr>
          <a:xfrm>
            <a:off x="269507" y="356135"/>
            <a:ext cx="2839453" cy="923330"/>
          </a:xfrm>
          <a:prstGeom prst="rect">
            <a:avLst/>
          </a:prstGeom>
          <a:noFill/>
        </p:spPr>
        <p:txBody>
          <a:bodyPr wrap="square" rtlCol="0">
            <a:spAutoFit/>
          </a:bodyPr>
          <a:lstStyle/>
          <a:p>
            <a:r>
              <a:rPr lang="en-US" dirty="0"/>
              <a:t>Task 9: </a:t>
            </a:r>
          </a:p>
          <a:p>
            <a:endParaRPr lang="en-US" dirty="0"/>
          </a:p>
          <a:p>
            <a:r>
              <a:rPr lang="en-US" dirty="0"/>
              <a:t>DASHBOARD:</a:t>
            </a:r>
            <a:endParaRPr lang="en-IN" dirty="0"/>
          </a:p>
        </p:txBody>
      </p:sp>
      <p:pic>
        <p:nvPicPr>
          <p:cNvPr id="6" name="Picture 5">
            <a:extLst>
              <a:ext uri="{FF2B5EF4-FFF2-40B4-BE49-F238E27FC236}">
                <a16:creationId xmlns:a16="http://schemas.microsoft.com/office/drawing/2014/main" id="{CCFF33BA-9775-968E-AE46-3D7D069665C3}"/>
              </a:ext>
            </a:extLst>
          </p:cNvPr>
          <p:cNvPicPr>
            <a:picLocks noChangeAspect="1"/>
          </p:cNvPicPr>
          <p:nvPr/>
        </p:nvPicPr>
        <p:blipFill>
          <a:blip r:embed="rId2"/>
          <a:stretch>
            <a:fillRect/>
          </a:stretch>
        </p:blipFill>
        <p:spPr>
          <a:xfrm>
            <a:off x="2459253" y="356135"/>
            <a:ext cx="8369167" cy="5400573"/>
          </a:xfrm>
          <a:prstGeom prst="rect">
            <a:avLst/>
          </a:prstGeom>
        </p:spPr>
      </p:pic>
    </p:spTree>
    <p:extLst>
      <p:ext uri="{BB962C8B-B14F-4D97-AF65-F5344CB8AC3E}">
        <p14:creationId xmlns:p14="http://schemas.microsoft.com/office/powerpoint/2010/main" val="3341241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DBCFB8-1DA2-5F45-27D0-D5F67CD74429}"/>
              </a:ext>
            </a:extLst>
          </p:cNvPr>
          <p:cNvPicPr>
            <a:picLocks noChangeAspect="1"/>
          </p:cNvPicPr>
          <p:nvPr/>
        </p:nvPicPr>
        <p:blipFill>
          <a:blip r:embed="rId2"/>
          <a:stretch>
            <a:fillRect/>
          </a:stretch>
        </p:blipFill>
        <p:spPr>
          <a:xfrm>
            <a:off x="500514" y="86627"/>
            <a:ext cx="10164278" cy="6391764"/>
          </a:xfrm>
          <a:prstGeom prst="rect">
            <a:avLst/>
          </a:prstGeom>
        </p:spPr>
      </p:pic>
    </p:spTree>
    <p:extLst>
      <p:ext uri="{BB962C8B-B14F-4D97-AF65-F5344CB8AC3E}">
        <p14:creationId xmlns:p14="http://schemas.microsoft.com/office/powerpoint/2010/main" val="151546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7E236-6115-D2F7-092D-0553BE96C726}"/>
              </a:ext>
            </a:extLst>
          </p:cNvPr>
          <p:cNvSpPr txBox="1"/>
          <p:nvPr/>
        </p:nvSpPr>
        <p:spPr>
          <a:xfrm>
            <a:off x="1270535" y="673768"/>
            <a:ext cx="3070459" cy="369332"/>
          </a:xfrm>
          <a:prstGeom prst="rect">
            <a:avLst/>
          </a:prstGeom>
          <a:noFill/>
        </p:spPr>
        <p:txBody>
          <a:bodyPr wrap="square" rtlCol="0">
            <a:spAutoFit/>
          </a:bodyPr>
          <a:lstStyle/>
          <a:p>
            <a:r>
              <a:rPr lang="en-US" dirty="0"/>
              <a:t>TASK 2</a:t>
            </a:r>
            <a:endParaRPr lang="en-IN" dirty="0"/>
          </a:p>
        </p:txBody>
      </p:sp>
      <p:pic>
        <p:nvPicPr>
          <p:cNvPr id="6" name="Picture 5">
            <a:extLst>
              <a:ext uri="{FF2B5EF4-FFF2-40B4-BE49-F238E27FC236}">
                <a16:creationId xmlns:a16="http://schemas.microsoft.com/office/drawing/2014/main" id="{ED3661FB-CD53-AEC7-D889-25280BBB8E78}"/>
              </a:ext>
            </a:extLst>
          </p:cNvPr>
          <p:cNvPicPr>
            <a:picLocks noChangeAspect="1"/>
          </p:cNvPicPr>
          <p:nvPr/>
        </p:nvPicPr>
        <p:blipFill>
          <a:blip r:embed="rId2"/>
          <a:stretch>
            <a:fillRect/>
          </a:stretch>
        </p:blipFill>
        <p:spPr>
          <a:xfrm>
            <a:off x="2506223" y="935436"/>
            <a:ext cx="3070459" cy="4171819"/>
          </a:xfrm>
          <a:prstGeom prst="rect">
            <a:avLst/>
          </a:prstGeom>
        </p:spPr>
      </p:pic>
      <p:sp>
        <p:nvSpPr>
          <p:cNvPr id="7" name="TextBox 6">
            <a:extLst>
              <a:ext uri="{FF2B5EF4-FFF2-40B4-BE49-F238E27FC236}">
                <a16:creationId xmlns:a16="http://schemas.microsoft.com/office/drawing/2014/main" id="{02501EB1-040D-7F10-50CC-A925D89284EA}"/>
              </a:ext>
            </a:extLst>
          </p:cNvPr>
          <p:cNvSpPr txBox="1"/>
          <p:nvPr/>
        </p:nvSpPr>
        <p:spPr>
          <a:xfrm>
            <a:off x="6304547" y="1819175"/>
            <a:ext cx="4687504" cy="1477328"/>
          </a:xfrm>
          <a:prstGeom prst="rect">
            <a:avLst/>
          </a:prstGeom>
          <a:noFill/>
        </p:spPr>
        <p:txBody>
          <a:bodyPr wrap="square" rtlCol="0">
            <a:spAutoFit/>
          </a:bodyPr>
          <a:lstStyle/>
          <a:p>
            <a:r>
              <a:rPr lang="en-US" dirty="0"/>
              <a:t>INFERENCE:</a:t>
            </a:r>
          </a:p>
          <a:p>
            <a:r>
              <a:rPr lang="en-US" dirty="0"/>
              <a:t> </a:t>
            </a:r>
          </a:p>
          <a:p>
            <a:r>
              <a:rPr lang="en-US" dirty="0"/>
              <a:t>Northwest is having the highest </a:t>
            </a:r>
            <a:r>
              <a:rPr lang="en-US" dirty="0" err="1"/>
              <a:t>no.of</a:t>
            </a:r>
            <a:r>
              <a:rPr lang="en-US" dirty="0"/>
              <a:t> rush. So the work load is higher in that district .Central occupies the second most among them.</a:t>
            </a:r>
            <a:endParaRPr lang="en-IN" dirty="0"/>
          </a:p>
        </p:txBody>
      </p:sp>
    </p:spTree>
    <p:extLst>
      <p:ext uri="{BB962C8B-B14F-4D97-AF65-F5344CB8AC3E}">
        <p14:creationId xmlns:p14="http://schemas.microsoft.com/office/powerpoint/2010/main" val="46372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B767C9-8BB3-1631-B860-5B341990A7D3}"/>
              </a:ext>
            </a:extLst>
          </p:cNvPr>
          <p:cNvSpPr txBox="1"/>
          <p:nvPr/>
        </p:nvSpPr>
        <p:spPr>
          <a:xfrm>
            <a:off x="827773" y="1232034"/>
            <a:ext cx="2560320" cy="646331"/>
          </a:xfrm>
          <a:prstGeom prst="rect">
            <a:avLst/>
          </a:prstGeom>
          <a:noFill/>
        </p:spPr>
        <p:txBody>
          <a:bodyPr wrap="square" rtlCol="0">
            <a:spAutoFit/>
          </a:bodyPr>
          <a:lstStyle/>
          <a:p>
            <a:r>
              <a:rPr lang="en-US" dirty="0"/>
              <a:t>TASK 3</a:t>
            </a:r>
          </a:p>
          <a:p>
            <a:endParaRPr lang="en-IN" dirty="0"/>
          </a:p>
        </p:txBody>
      </p:sp>
      <p:pic>
        <p:nvPicPr>
          <p:cNvPr id="6" name="Picture 5">
            <a:extLst>
              <a:ext uri="{FF2B5EF4-FFF2-40B4-BE49-F238E27FC236}">
                <a16:creationId xmlns:a16="http://schemas.microsoft.com/office/drawing/2014/main" id="{05E2453C-9589-4135-D9BF-1E57605CEDF4}"/>
              </a:ext>
            </a:extLst>
          </p:cNvPr>
          <p:cNvPicPr>
            <a:picLocks noChangeAspect="1"/>
          </p:cNvPicPr>
          <p:nvPr/>
        </p:nvPicPr>
        <p:blipFill>
          <a:blip r:embed="rId2"/>
          <a:stretch>
            <a:fillRect/>
          </a:stretch>
        </p:blipFill>
        <p:spPr>
          <a:xfrm>
            <a:off x="714068" y="1927929"/>
            <a:ext cx="6861306" cy="2562873"/>
          </a:xfrm>
          <a:prstGeom prst="rect">
            <a:avLst/>
          </a:prstGeom>
        </p:spPr>
      </p:pic>
      <p:sp>
        <p:nvSpPr>
          <p:cNvPr id="7" name="TextBox 6">
            <a:extLst>
              <a:ext uri="{FF2B5EF4-FFF2-40B4-BE49-F238E27FC236}">
                <a16:creationId xmlns:a16="http://schemas.microsoft.com/office/drawing/2014/main" id="{8D673749-839D-E3AA-414F-6301E99D7D22}"/>
              </a:ext>
            </a:extLst>
          </p:cNvPr>
          <p:cNvSpPr txBox="1"/>
          <p:nvPr/>
        </p:nvSpPr>
        <p:spPr>
          <a:xfrm>
            <a:off x="7988968" y="1694046"/>
            <a:ext cx="362872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Average </a:t>
            </a:r>
            <a:r>
              <a:rPr lang="en-US" dirty="0" err="1"/>
              <a:t>labour</a:t>
            </a:r>
            <a:r>
              <a:rPr lang="en-US" dirty="0"/>
              <a:t> hours for people coming under  rush  category is 0.58 .</a:t>
            </a:r>
          </a:p>
          <a:p>
            <a:pPr marL="285750" indent="-285750">
              <a:buFont typeface="Arial" panose="020B0604020202020204" pitchFamily="34" charset="0"/>
              <a:buChar char="•"/>
            </a:pPr>
            <a:r>
              <a:rPr lang="en-US" dirty="0"/>
              <a:t> For non- rush people is 0.79. So the average difference is 0.20( negative non-rush ppl taken some time to finish their works compared to rushed ones).</a:t>
            </a:r>
            <a:endParaRPr lang="en-IN" dirty="0"/>
          </a:p>
        </p:txBody>
      </p:sp>
    </p:spTree>
    <p:extLst>
      <p:ext uri="{BB962C8B-B14F-4D97-AF65-F5344CB8AC3E}">
        <p14:creationId xmlns:p14="http://schemas.microsoft.com/office/powerpoint/2010/main" val="158448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BFD9F-C42A-8FCA-3FE0-2B0AC0D31CAB}"/>
              </a:ext>
            </a:extLst>
          </p:cNvPr>
          <p:cNvSpPr txBox="1"/>
          <p:nvPr/>
        </p:nvSpPr>
        <p:spPr>
          <a:xfrm>
            <a:off x="471638" y="500514"/>
            <a:ext cx="3426594" cy="369332"/>
          </a:xfrm>
          <a:prstGeom prst="rect">
            <a:avLst/>
          </a:prstGeom>
          <a:noFill/>
        </p:spPr>
        <p:txBody>
          <a:bodyPr wrap="square" rtlCol="0">
            <a:spAutoFit/>
          </a:bodyPr>
          <a:lstStyle/>
          <a:p>
            <a:r>
              <a:rPr lang="en-US"/>
              <a:t>Task 4</a:t>
            </a:r>
            <a:endParaRPr lang="en-IN" dirty="0"/>
          </a:p>
        </p:txBody>
      </p:sp>
      <p:pic>
        <p:nvPicPr>
          <p:cNvPr id="6" name="Picture 5">
            <a:extLst>
              <a:ext uri="{FF2B5EF4-FFF2-40B4-BE49-F238E27FC236}">
                <a16:creationId xmlns:a16="http://schemas.microsoft.com/office/drawing/2014/main" id="{99469BA1-4D78-75B2-7EBF-02471FE8515B}"/>
              </a:ext>
            </a:extLst>
          </p:cNvPr>
          <p:cNvPicPr>
            <a:picLocks noChangeAspect="1"/>
          </p:cNvPicPr>
          <p:nvPr/>
        </p:nvPicPr>
        <p:blipFill>
          <a:blip r:embed="rId2"/>
          <a:stretch>
            <a:fillRect/>
          </a:stretch>
        </p:blipFill>
        <p:spPr>
          <a:xfrm>
            <a:off x="599394" y="1472665"/>
            <a:ext cx="7349353" cy="2304886"/>
          </a:xfrm>
          <a:prstGeom prst="rect">
            <a:avLst/>
          </a:prstGeom>
        </p:spPr>
      </p:pic>
      <p:sp>
        <p:nvSpPr>
          <p:cNvPr id="7" name="TextBox 6">
            <a:extLst>
              <a:ext uri="{FF2B5EF4-FFF2-40B4-BE49-F238E27FC236}">
                <a16:creationId xmlns:a16="http://schemas.microsoft.com/office/drawing/2014/main" id="{1106F1AD-F8BF-8323-C7B0-CBB9604EA1CF}"/>
              </a:ext>
            </a:extLst>
          </p:cNvPr>
          <p:cNvSpPr txBox="1"/>
          <p:nvPr/>
        </p:nvSpPr>
        <p:spPr>
          <a:xfrm>
            <a:off x="599394" y="4697128"/>
            <a:ext cx="9969145" cy="1754326"/>
          </a:xfrm>
          <a:prstGeom prst="rect">
            <a:avLst/>
          </a:prstGeom>
          <a:noFill/>
        </p:spPr>
        <p:txBody>
          <a:bodyPr wrap="square" rtlCol="0">
            <a:spAutoFit/>
          </a:bodyPr>
          <a:lstStyle/>
          <a:p>
            <a:r>
              <a:rPr lang="en-US"/>
              <a:t>INFERENCE:</a:t>
            </a:r>
          </a:p>
          <a:p>
            <a:endParaRPr lang="en-US"/>
          </a:p>
          <a:p>
            <a:pPr marL="285750" indent="-285750">
              <a:buFont typeface="Arial" panose="020B0604020202020204" pitchFamily="34" charset="0"/>
              <a:buChar char="•"/>
            </a:pPr>
            <a:r>
              <a:rPr lang="en-US"/>
              <a:t>Services across different payments . </a:t>
            </a:r>
          </a:p>
          <a:p>
            <a:pPr marL="285750" indent="-285750">
              <a:buFont typeface="Arial" panose="020B0604020202020204" pitchFamily="34" charset="0"/>
              <a:buChar char="•"/>
            </a:pPr>
            <a:r>
              <a:rPr lang="en-US"/>
              <a:t>From the analysis Assess service is having the highest distribution in payment methods.</a:t>
            </a:r>
            <a:br>
              <a:rPr lang="en-US"/>
            </a:br>
            <a:r>
              <a:rPr lang="en-US"/>
              <a:t>And also account payment having the highest percentages in all the services.</a:t>
            </a:r>
            <a:endParaRPr lang="en-IN"/>
          </a:p>
          <a:p>
            <a:endParaRPr lang="en-US" dirty="0"/>
          </a:p>
        </p:txBody>
      </p:sp>
    </p:spTree>
    <p:extLst>
      <p:ext uri="{BB962C8B-B14F-4D97-AF65-F5344CB8AC3E}">
        <p14:creationId xmlns:p14="http://schemas.microsoft.com/office/powerpoint/2010/main" val="59033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0586349-7581-2C15-C69C-9DB21EEC71D4}"/>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Distribution of payment types across different services</a:t>
            </a:r>
          </a:p>
        </p:txBody>
      </p:sp>
      <p:graphicFrame>
        <p:nvGraphicFramePr>
          <p:cNvPr id="4" name="Chart 3">
            <a:extLst>
              <a:ext uri="{FF2B5EF4-FFF2-40B4-BE49-F238E27FC236}">
                <a16:creationId xmlns:a16="http://schemas.microsoft.com/office/drawing/2014/main" id="{0D782112-DACF-74F2-7FCB-F65ED57E9E45}"/>
              </a:ext>
            </a:extLst>
          </p:cNvPr>
          <p:cNvGraphicFramePr>
            <a:graphicFrameLocks/>
          </p:cNvGraphicFramePr>
          <p:nvPr>
            <p:extLst>
              <p:ext uri="{D42A27DB-BD31-4B8C-83A1-F6EECF244321}">
                <p14:modId xmlns:p14="http://schemas.microsoft.com/office/powerpoint/2010/main" val="2487694101"/>
              </p:ext>
            </p:extLst>
          </p:nvPr>
        </p:nvGraphicFramePr>
        <p:xfrm>
          <a:off x="643467" y="1675227"/>
          <a:ext cx="10905066" cy="4394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650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6458FA-E7DC-D3F4-C84F-58D7DC4EDC0F}"/>
              </a:ext>
            </a:extLst>
          </p:cNvPr>
          <p:cNvSpPr txBox="1"/>
          <p:nvPr/>
        </p:nvSpPr>
        <p:spPr>
          <a:xfrm>
            <a:off x="837398" y="895149"/>
            <a:ext cx="3561347" cy="369332"/>
          </a:xfrm>
          <a:prstGeom prst="rect">
            <a:avLst/>
          </a:prstGeom>
          <a:noFill/>
        </p:spPr>
        <p:txBody>
          <a:bodyPr wrap="square" rtlCol="0">
            <a:spAutoFit/>
          </a:bodyPr>
          <a:lstStyle/>
          <a:p>
            <a:r>
              <a:rPr lang="en-US" dirty="0"/>
              <a:t>Task 5</a:t>
            </a:r>
            <a:endParaRPr lang="en-IN" dirty="0"/>
          </a:p>
        </p:txBody>
      </p:sp>
      <p:pic>
        <p:nvPicPr>
          <p:cNvPr id="6" name="Picture 5">
            <a:extLst>
              <a:ext uri="{FF2B5EF4-FFF2-40B4-BE49-F238E27FC236}">
                <a16:creationId xmlns:a16="http://schemas.microsoft.com/office/drawing/2014/main" id="{EF7AE762-9C9A-EBDF-A55B-0E6FCD1ACE2E}"/>
              </a:ext>
            </a:extLst>
          </p:cNvPr>
          <p:cNvPicPr>
            <a:picLocks noChangeAspect="1"/>
          </p:cNvPicPr>
          <p:nvPr/>
        </p:nvPicPr>
        <p:blipFill>
          <a:blip r:embed="rId2"/>
          <a:stretch>
            <a:fillRect/>
          </a:stretch>
        </p:blipFill>
        <p:spPr>
          <a:xfrm>
            <a:off x="553608" y="1636296"/>
            <a:ext cx="7166943" cy="1978426"/>
          </a:xfrm>
          <a:prstGeom prst="rect">
            <a:avLst/>
          </a:prstGeom>
        </p:spPr>
      </p:pic>
    </p:spTree>
    <p:extLst>
      <p:ext uri="{BB962C8B-B14F-4D97-AF65-F5344CB8AC3E}">
        <p14:creationId xmlns:p14="http://schemas.microsoft.com/office/powerpoint/2010/main" val="121122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6458FA-E7DC-D3F4-C84F-58D7DC4EDC0F}"/>
              </a:ext>
            </a:extLst>
          </p:cNvPr>
          <p:cNvSpPr txBox="1"/>
          <p:nvPr/>
        </p:nvSpPr>
        <p:spPr>
          <a:xfrm>
            <a:off x="837398" y="895149"/>
            <a:ext cx="3561347" cy="369332"/>
          </a:xfrm>
          <a:prstGeom prst="rect">
            <a:avLst/>
          </a:prstGeom>
          <a:noFill/>
        </p:spPr>
        <p:txBody>
          <a:bodyPr wrap="square" rtlCol="0">
            <a:spAutoFit/>
          </a:bodyPr>
          <a:lstStyle/>
          <a:p>
            <a:r>
              <a:rPr lang="en-US" dirty="0"/>
              <a:t>Task 5</a:t>
            </a:r>
            <a:endParaRPr lang="en-IN" dirty="0"/>
          </a:p>
        </p:txBody>
      </p:sp>
      <p:pic>
        <p:nvPicPr>
          <p:cNvPr id="3" name="Picture 2">
            <a:extLst>
              <a:ext uri="{FF2B5EF4-FFF2-40B4-BE49-F238E27FC236}">
                <a16:creationId xmlns:a16="http://schemas.microsoft.com/office/drawing/2014/main" id="{8CBE160A-E18B-CEA2-78B6-E8591AC4E02D}"/>
              </a:ext>
            </a:extLst>
          </p:cNvPr>
          <p:cNvPicPr>
            <a:picLocks noChangeAspect="1"/>
          </p:cNvPicPr>
          <p:nvPr/>
        </p:nvPicPr>
        <p:blipFill>
          <a:blip r:embed="rId2"/>
          <a:stretch>
            <a:fillRect/>
          </a:stretch>
        </p:blipFill>
        <p:spPr>
          <a:xfrm>
            <a:off x="1328287" y="1493327"/>
            <a:ext cx="5512028" cy="2993602"/>
          </a:xfrm>
          <a:prstGeom prst="rect">
            <a:avLst/>
          </a:prstGeom>
        </p:spPr>
      </p:pic>
      <p:sp>
        <p:nvSpPr>
          <p:cNvPr id="5" name="TextBox 4">
            <a:extLst>
              <a:ext uri="{FF2B5EF4-FFF2-40B4-BE49-F238E27FC236}">
                <a16:creationId xmlns:a16="http://schemas.microsoft.com/office/drawing/2014/main" id="{4648C7C2-BA3C-6689-99C2-CE4D66B75EDF}"/>
              </a:ext>
            </a:extLst>
          </p:cNvPr>
          <p:cNvSpPr txBox="1"/>
          <p:nvPr/>
        </p:nvSpPr>
        <p:spPr>
          <a:xfrm>
            <a:off x="7344076" y="1626669"/>
            <a:ext cx="4600876" cy="2308324"/>
          </a:xfrm>
          <a:prstGeom prst="rect">
            <a:avLst/>
          </a:prstGeom>
          <a:noFill/>
        </p:spPr>
        <p:txBody>
          <a:bodyPr wrap="square" rtlCol="0">
            <a:spAutoFit/>
          </a:bodyPr>
          <a:lstStyle/>
          <a:p>
            <a:r>
              <a:rPr lang="en-US" dirty="0"/>
              <a:t>INFERENCE:</a:t>
            </a:r>
          </a:p>
          <a:p>
            <a:pPr marL="285750" indent="-285750">
              <a:buFont typeface="Arial" panose="020B0604020202020204" pitchFamily="34" charset="0"/>
              <a:buChar char="•"/>
            </a:pPr>
            <a:r>
              <a:rPr lang="en-US" dirty="0"/>
              <a:t> Trends in the past years. Compared to previous years(before 2020).</a:t>
            </a:r>
          </a:p>
          <a:p>
            <a:pPr marL="285750" indent="-285750">
              <a:buFont typeface="Arial" panose="020B0604020202020204" pitchFamily="34" charset="0"/>
              <a:buChar char="•"/>
            </a:pPr>
            <a:r>
              <a:rPr lang="en-US" dirty="0"/>
              <a:t> The trends were increasing YOY in all the payments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They were improving the payment services year over year. </a:t>
            </a:r>
            <a:endParaRPr lang="en-IN" dirty="0"/>
          </a:p>
        </p:txBody>
      </p:sp>
    </p:spTree>
    <p:extLst>
      <p:ext uri="{BB962C8B-B14F-4D97-AF65-F5344CB8AC3E}">
        <p14:creationId xmlns:p14="http://schemas.microsoft.com/office/powerpoint/2010/main" val="100145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2E68F-393F-C10B-3924-5B1702A9F142}"/>
              </a:ext>
            </a:extLst>
          </p:cNvPr>
          <p:cNvSpPr txBox="1"/>
          <p:nvPr/>
        </p:nvSpPr>
        <p:spPr>
          <a:xfrm>
            <a:off x="413886" y="712269"/>
            <a:ext cx="4340994" cy="369332"/>
          </a:xfrm>
          <a:prstGeom prst="rect">
            <a:avLst/>
          </a:prstGeom>
          <a:noFill/>
        </p:spPr>
        <p:txBody>
          <a:bodyPr wrap="square" rtlCol="0">
            <a:spAutoFit/>
          </a:bodyPr>
          <a:lstStyle/>
          <a:p>
            <a:r>
              <a:rPr lang="en-US" dirty="0"/>
              <a:t>Task 6</a:t>
            </a:r>
            <a:endParaRPr lang="en-IN" dirty="0"/>
          </a:p>
        </p:txBody>
      </p:sp>
      <p:pic>
        <p:nvPicPr>
          <p:cNvPr id="7" name="Picture 6">
            <a:extLst>
              <a:ext uri="{FF2B5EF4-FFF2-40B4-BE49-F238E27FC236}">
                <a16:creationId xmlns:a16="http://schemas.microsoft.com/office/drawing/2014/main" id="{0D0AAD3A-5884-2A2E-2C06-335C3806700E}"/>
              </a:ext>
            </a:extLst>
          </p:cNvPr>
          <p:cNvPicPr>
            <a:picLocks noChangeAspect="1"/>
          </p:cNvPicPr>
          <p:nvPr/>
        </p:nvPicPr>
        <p:blipFill>
          <a:blip r:embed="rId2"/>
          <a:stretch>
            <a:fillRect/>
          </a:stretch>
        </p:blipFill>
        <p:spPr>
          <a:xfrm>
            <a:off x="925889" y="1232190"/>
            <a:ext cx="3936403" cy="1106620"/>
          </a:xfrm>
          <a:prstGeom prst="rect">
            <a:avLst/>
          </a:prstGeom>
        </p:spPr>
      </p:pic>
      <p:pic>
        <p:nvPicPr>
          <p:cNvPr id="9" name="Picture 8">
            <a:extLst>
              <a:ext uri="{FF2B5EF4-FFF2-40B4-BE49-F238E27FC236}">
                <a16:creationId xmlns:a16="http://schemas.microsoft.com/office/drawing/2014/main" id="{FE617EC0-11CD-4A70-DE2B-D6EA86F5CBAC}"/>
              </a:ext>
            </a:extLst>
          </p:cNvPr>
          <p:cNvPicPr>
            <a:picLocks noChangeAspect="1"/>
          </p:cNvPicPr>
          <p:nvPr/>
        </p:nvPicPr>
        <p:blipFill>
          <a:blip r:embed="rId3"/>
          <a:stretch>
            <a:fillRect/>
          </a:stretch>
        </p:blipFill>
        <p:spPr>
          <a:xfrm>
            <a:off x="750392" y="2489400"/>
            <a:ext cx="4918888" cy="3086259"/>
          </a:xfrm>
          <a:prstGeom prst="rect">
            <a:avLst/>
          </a:prstGeom>
        </p:spPr>
      </p:pic>
      <p:pic>
        <p:nvPicPr>
          <p:cNvPr id="11" name="Picture 10">
            <a:extLst>
              <a:ext uri="{FF2B5EF4-FFF2-40B4-BE49-F238E27FC236}">
                <a16:creationId xmlns:a16="http://schemas.microsoft.com/office/drawing/2014/main" id="{47D90A36-E962-0BE0-8A78-8211D7CE04DE}"/>
              </a:ext>
            </a:extLst>
          </p:cNvPr>
          <p:cNvPicPr>
            <a:picLocks noChangeAspect="1"/>
          </p:cNvPicPr>
          <p:nvPr/>
        </p:nvPicPr>
        <p:blipFill>
          <a:blip r:embed="rId4"/>
          <a:stretch>
            <a:fillRect/>
          </a:stretch>
        </p:blipFill>
        <p:spPr>
          <a:xfrm>
            <a:off x="5323355" y="1172723"/>
            <a:ext cx="4080527" cy="1106620"/>
          </a:xfrm>
          <a:prstGeom prst="rect">
            <a:avLst/>
          </a:prstGeom>
        </p:spPr>
      </p:pic>
      <p:sp>
        <p:nvSpPr>
          <p:cNvPr id="12" name="TextBox 11">
            <a:extLst>
              <a:ext uri="{FF2B5EF4-FFF2-40B4-BE49-F238E27FC236}">
                <a16:creationId xmlns:a16="http://schemas.microsoft.com/office/drawing/2014/main" id="{5B61CB06-BFF7-777D-509A-0C5A4F1C63EA}"/>
              </a:ext>
            </a:extLst>
          </p:cNvPr>
          <p:cNvSpPr txBox="1"/>
          <p:nvPr/>
        </p:nvSpPr>
        <p:spPr>
          <a:xfrm>
            <a:off x="5938787" y="2695074"/>
            <a:ext cx="5387318" cy="2862322"/>
          </a:xfrm>
          <a:prstGeom prst="rect">
            <a:avLst/>
          </a:prstGeom>
          <a:noFill/>
        </p:spPr>
        <p:txBody>
          <a:bodyPr wrap="square" rtlCol="0">
            <a:spAutoFit/>
          </a:bodyPr>
          <a:lstStyle/>
          <a:p>
            <a:r>
              <a:rPr lang="en-US" dirty="0"/>
              <a:t>INFERENCE:</a:t>
            </a:r>
          </a:p>
          <a:p>
            <a:r>
              <a:rPr lang="en-US" dirty="0"/>
              <a:t> </a:t>
            </a:r>
          </a:p>
          <a:p>
            <a:pPr marL="285750" indent="-285750">
              <a:buFont typeface="Arial" panose="020B0604020202020204" pitchFamily="34" charset="0"/>
              <a:buChar char="•"/>
            </a:pPr>
            <a:r>
              <a:rPr lang="en-US" dirty="0"/>
              <a:t>There is a little bit of correlation between techs and the parts cost.</a:t>
            </a:r>
          </a:p>
          <a:p>
            <a:pPr marL="285750" indent="-285750">
              <a:buFont typeface="Arial" panose="020B0604020202020204" pitchFamily="34" charset="0"/>
              <a:buChar char="•"/>
            </a:pPr>
            <a:r>
              <a:rPr lang="en-US" dirty="0"/>
              <a:t>Correlation is 24%.</a:t>
            </a:r>
          </a:p>
          <a:p>
            <a:pPr marL="285750" indent="-285750">
              <a:buFont typeface="Arial" panose="020B0604020202020204" pitchFamily="34" charset="0"/>
              <a:buChar char="•"/>
            </a:pPr>
            <a:r>
              <a:rPr lang="en-US" dirty="0"/>
              <a:t>If parts cost was high, then it need to be carefully operated by the persons who knows this very well.</a:t>
            </a:r>
          </a:p>
          <a:p>
            <a:pPr marL="285750" indent="-285750">
              <a:buFont typeface="Arial" panose="020B0604020202020204" pitchFamily="34" charset="0"/>
              <a:buChar char="•"/>
            </a:pPr>
            <a:r>
              <a:rPr lang="en-US" dirty="0"/>
              <a:t>So techs came into picture. So, there is a relation when there is an increase in cost, there should be little increase in techs level.</a:t>
            </a:r>
            <a:endParaRPr lang="en-IN" dirty="0"/>
          </a:p>
        </p:txBody>
      </p:sp>
    </p:spTree>
    <p:extLst>
      <p:ext uri="{BB962C8B-B14F-4D97-AF65-F5344CB8AC3E}">
        <p14:creationId xmlns:p14="http://schemas.microsoft.com/office/powerpoint/2010/main" val="283660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6B93C9-183C-4A76-BC95-9D659793F4F6}"/>
              </a:ext>
            </a:extLst>
          </p:cNvPr>
          <p:cNvSpPr txBox="1"/>
          <p:nvPr/>
        </p:nvSpPr>
        <p:spPr>
          <a:xfrm>
            <a:off x="770021" y="635267"/>
            <a:ext cx="3311091" cy="646331"/>
          </a:xfrm>
          <a:prstGeom prst="rect">
            <a:avLst/>
          </a:prstGeom>
          <a:noFill/>
        </p:spPr>
        <p:txBody>
          <a:bodyPr wrap="square" rtlCol="0">
            <a:spAutoFit/>
          </a:bodyPr>
          <a:lstStyle/>
          <a:p>
            <a:r>
              <a:rPr lang="en-US" dirty="0"/>
              <a:t>Task 7</a:t>
            </a:r>
          </a:p>
          <a:p>
            <a:endParaRPr lang="en-IN" dirty="0"/>
          </a:p>
        </p:txBody>
      </p:sp>
      <p:pic>
        <p:nvPicPr>
          <p:cNvPr id="6" name="Picture 5">
            <a:extLst>
              <a:ext uri="{FF2B5EF4-FFF2-40B4-BE49-F238E27FC236}">
                <a16:creationId xmlns:a16="http://schemas.microsoft.com/office/drawing/2014/main" id="{731A0066-F7E2-4660-A4F0-39B9CB6FBFD5}"/>
              </a:ext>
            </a:extLst>
          </p:cNvPr>
          <p:cNvPicPr>
            <a:picLocks noChangeAspect="1"/>
          </p:cNvPicPr>
          <p:nvPr/>
        </p:nvPicPr>
        <p:blipFill>
          <a:blip r:embed="rId2"/>
          <a:stretch>
            <a:fillRect/>
          </a:stretch>
        </p:blipFill>
        <p:spPr>
          <a:xfrm>
            <a:off x="640594" y="1552244"/>
            <a:ext cx="6598822" cy="3491394"/>
          </a:xfrm>
          <a:prstGeom prst="rect">
            <a:avLst/>
          </a:prstGeom>
        </p:spPr>
      </p:pic>
      <p:sp>
        <p:nvSpPr>
          <p:cNvPr id="7" name="TextBox 6">
            <a:extLst>
              <a:ext uri="{FF2B5EF4-FFF2-40B4-BE49-F238E27FC236}">
                <a16:creationId xmlns:a16="http://schemas.microsoft.com/office/drawing/2014/main" id="{F27FB119-4FA2-2BDC-9FE9-D82AC653CCE7}"/>
              </a:ext>
            </a:extLst>
          </p:cNvPr>
          <p:cNvSpPr txBox="1"/>
          <p:nvPr/>
        </p:nvSpPr>
        <p:spPr>
          <a:xfrm>
            <a:off x="7863840" y="1472665"/>
            <a:ext cx="3234088" cy="2585323"/>
          </a:xfrm>
          <a:prstGeom prst="rect">
            <a:avLst/>
          </a:prstGeom>
          <a:noFill/>
        </p:spPr>
        <p:txBody>
          <a:bodyPr wrap="square" rtlCol="0">
            <a:spAutoFit/>
          </a:bodyPr>
          <a:lstStyle/>
          <a:p>
            <a:r>
              <a:rPr lang="en-US" dirty="0"/>
              <a:t>INFERENCE:</a:t>
            </a:r>
          </a:p>
          <a:p>
            <a:pPr marL="285750" indent="-285750">
              <a:buFont typeface="Arial" panose="020B0604020202020204" pitchFamily="34" charset="0"/>
              <a:buChar char="•"/>
            </a:pPr>
            <a:r>
              <a:rPr lang="en-US" dirty="0"/>
              <a:t> Most common type of service requested in each district is assess.(171).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Assess is one of the important service that every employee or company needed.</a:t>
            </a:r>
            <a:endParaRPr lang="en-IN" dirty="0"/>
          </a:p>
        </p:txBody>
      </p:sp>
    </p:spTree>
    <p:extLst>
      <p:ext uri="{BB962C8B-B14F-4D97-AF65-F5344CB8AC3E}">
        <p14:creationId xmlns:p14="http://schemas.microsoft.com/office/powerpoint/2010/main" val="2149907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333</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Deepika M</dc:creator>
  <cp:lastModifiedBy>Deepika M</cp:lastModifiedBy>
  <cp:revision>9</cp:revision>
  <dcterms:created xsi:type="dcterms:W3CDTF">2024-04-02T08:56:28Z</dcterms:created>
  <dcterms:modified xsi:type="dcterms:W3CDTF">2024-04-02T10:53:45Z</dcterms:modified>
</cp:coreProperties>
</file>