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notesSlides/notesSlide16.xml" ContentType="application/vnd.openxmlformats-officedocument.presentationml.notesSlide+xml"/>
  <Override PartName="/ppt/slides/slide2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notesSlides/notesSlide21.xml" ContentType="application/vnd.openxmlformats-officedocument.presentationml.notes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15.xml" ContentType="application/vnd.openxmlformats-officedocument.presentationml.notesSlide+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notesSlides/notesSlide17.xml" ContentType="application/vnd.openxmlformats-officedocument.presentationml.notesSlid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ppt/slides/slide21.xml" ContentType="application/vnd.openxmlformats-officedocument.presentationml.slide+xml"/>
  <Override PartName="/docProps/core.xml" ContentType="application/vnd.openxmlformats-package.core-properties+xml"/>
  <Override PartName="/ppt/slides/slide4.xml" ContentType="application/vnd.openxmlformats-officedocument.presentationml.slide+xml"/>
  <Override PartName="/ppt/slides/slide19.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notesSlides/notesSlide19.xml" ContentType="application/vnd.openxmlformats-officedocument.presentationml.notes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rgbClr val="000000"/>
        </a:fontRef>
        <a:schemeClr val="tx1"/>
      </a:tcTxStyle>
      <a:tcStyle>
        <a:tcBdr>
          <a:left>
            <a:ln w="12700">
              <a:noFill/>
            </a:ln>
          </a:left>
          <a:right>
            <a:ln w="12700">
              <a:noFill/>
            </a:ln>
          </a:right>
          <a:top>
            <a:ln w="12700">
              <a:noFill/>
            </a:ln>
          </a:top>
          <a:bottom>
            <a:ln w="12700">
              <a:noFill/>
            </a:ln>
          </a:bottom>
          <a:insideH>
            <a:ln w="12700">
              <a:noFill/>
            </a:ln>
          </a:insideH>
          <a:insideV>
            <a:ln w="12700">
              <a:noFill/>
            </a:ln>
          </a:insideV>
        </a:tcBdr>
        <a:fill>
          <a:no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88" d="100"/>
          <a:sy n="88" d="100"/>
        </p:scale>
        <p:origin x="-437" y="-77"/>
      </p:cViewPr>
      <p:guideLst>
        <p:guide pos="2160" orient="horz"/>
        <p:guide pos="384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notesMaster" Target="notesMasters/notesMaster1.xml"/><Relationship Id="rId26" Type="http://schemas.openxmlformats.org/officeDocument/2006/relationships/presProps" Target="presProps.xml" /><Relationship Id="rId27" Type="http://schemas.openxmlformats.org/officeDocument/2006/relationships/tableStyles" Target="tableStyles.xml" /><Relationship Id="rId2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23672ED-5728-08B6-B81F-FC9EA57A5C66}"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BA0D4E2-3C71-1AFE-BE0A-EA516D53B8D4}"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6DE4C96-2596-0DE6-EF1D-E9BAEAC8D5B5}"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574789F-92B3-3FDF-D4D4-8CEC79559CBA}"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B31AFD7-806F-8865-DA7A-231FFB075068}"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E7DCC55-6F38-CE6A-4C88-1FBE4C564260}"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C11BE22-F397-0640-9A0C-6F7A9C3FDA89}"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1494C04-17B8-9A30-96B8-A30442C10861}"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E93EC35-CDF9-F48C-6391-39E391D3B20D}"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DDAE7F6-C6DE-F68B-7350-9242746D9A61}"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3E16509-256B-C9EA-64E8-9D61802FAB5A}"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57ACC5C-7A42-86A5-BA47-985A71023D45}"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A716F6D-21FD-0E78-D149-67C9946A97B1}"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BCBDBEE-85B3-0F37-7CC9-C94DF2492E0C}"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E22AC10-E853-5FB3-0B09-0E68085E6959}"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4891798-9F96-CFCA-1C2B-B9D7D169A9AE}"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3CBD0D8-A6C4-98AA-DEDC-86FDBC844273}"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F9E8E47-86E9-3B73-EDE8-E173058BC2AD}"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6C661BD-413D-60C0-BC3B-871D0A8C5102}"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0EDC2F7-05BF-9BA1-7507-80BA23F60272}"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D565F0E-E0F9-DE44-B2AE-32227120577D}"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141463659" name="Title 1"/>
          <p:cNvSpPr>
            <a:spLocks noGrp="1"/>
          </p:cNvSpPr>
          <p:nvPr>
            <p:ph type="ctrTitle"/>
          </p:nvPr>
        </p:nvSpPr>
        <p:spPr bwMode="auto">
          <a:xfrm>
            <a:off x="1050877" y="1322386"/>
            <a:ext cx="10363200" cy="1470025"/>
          </a:xfrm>
        </p:spPr>
        <p:txBody>
          <a:bodyPr/>
          <a:lstStyle>
            <a:lvl1pPr>
              <a:defRPr>
                <a:solidFill>
                  <a:schemeClr val="tx2">
                    <a:lumMod val="75000"/>
                  </a:schemeClr>
                </a:solidFill>
              </a:defRPr>
            </a:lvl1pPr>
          </a:lstStyle>
          <a:p>
            <a:pPr>
              <a:defRPr/>
            </a:pPr>
            <a:r>
              <a:rPr lang="en-US"/>
              <a:t>Click to edit Master title style</a:t>
            </a:r>
            <a:endParaRPr/>
          </a:p>
        </p:txBody>
      </p:sp>
      <p:sp>
        <p:nvSpPr>
          <p:cNvPr id="178274920" name="Subtitle 2"/>
          <p:cNvSpPr>
            <a:spLocks noGrp="1"/>
          </p:cNvSpPr>
          <p:nvPr>
            <p:ph type="subTitle" idx="1"/>
          </p:nvPr>
        </p:nvSpPr>
        <p:spPr bwMode="auto">
          <a:xfrm>
            <a:off x="2032000" y="3326641"/>
            <a:ext cx="8534400" cy="1752599"/>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1400807306" name="Date Placeholder 3"/>
          <p:cNvSpPr>
            <a:spLocks noGrp="1"/>
          </p:cNvSpPr>
          <p:nvPr>
            <p:ph type="dt" sz="half" idx="10"/>
          </p:nvPr>
        </p:nvSpPr>
        <p:spPr bwMode="auto"/>
        <p:txBody>
          <a:bodyPr/>
          <a:lstStyle/>
          <a:p>
            <a:pPr>
              <a:defRPr/>
            </a:pPr>
            <a:fld id="{4994CE30-7D40-4BC0-BA0D-56C992D5B4BD}" type="datetimeFigureOut">
              <a:rPr lang="en-GB"/>
              <a:t>01/05/2025</a:t>
            </a:fld>
            <a:endParaRPr lang="en-GB"/>
          </a:p>
        </p:txBody>
      </p:sp>
      <p:sp>
        <p:nvSpPr>
          <p:cNvPr id="2021798711" name="Footer Placeholder 4"/>
          <p:cNvSpPr>
            <a:spLocks noGrp="1"/>
          </p:cNvSpPr>
          <p:nvPr>
            <p:ph type="ftr" sz="quarter" idx="11"/>
          </p:nvPr>
        </p:nvSpPr>
        <p:spPr bwMode="auto"/>
        <p:txBody>
          <a:bodyPr/>
          <a:lstStyle/>
          <a:p>
            <a:pPr>
              <a:defRPr/>
            </a:pPr>
            <a:endParaRPr lang="en-GB"/>
          </a:p>
        </p:txBody>
      </p:sp>
      <p:sp>
        <p:nvSpPr>
          <p:cNvPr id="481250339" name="Slide Number Placeholder 5"/>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554441471" name="Title 1"/>
          <p:cNvSpPr>
            <a:spLocks noGrp="1"/>
          </p:cNvSpPr>
          <p:nvPr>
            <p:ph type="title"/>
          </p:nvPr>
        </p:nvSpPr>
        <p:spPr bwMode="auto"/>
        <p:txBody>
          <a:bodyPr/>
          <a:lstStyle/>
          <a:p>
            <a:pPr>
              <a:defRPr/>
            </a:pPr>
            <a:r>
              <a:rPr lang="en-US"/>
              <a:t>Click to edit Master title style</a:t>
            </a:r>
            <a:endParaRPr/>
          </a:p>
        </p:txBody>
      </p:sp>
      <p:sp>
        <p:nvSpPr>
          <p:cNvPr id="1009930777" name="Vertical Text Placeholder 2"/>
          <p:cNvSpPr>
            <a:spLocks noGrp="1"/>
          </p:cNvSpPr>
          <p:nvPr>
            <p:ph type="body" orient="vert" idx="1"/>
          </p:nvPr>
        </p:nvSpPr>
        <p:spPr bwMode="auto"/>
        <p:txBody>
          <a:bodyPr vert="eaVert"/>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271423677" name="Date Placeholder 3"/>
          <p:cNvSpPr>
            <a:spLocks noGrp="1"/>
          </p:cNvSpPr>
          <p:nvPr>
            <p:ph type="dt" sz="half" idx="10"/>
          </p:nvPr>
        </p:nvSpPr>
        <p:spPr bwMode="auto"/>
        <p:txBody>
          <a:bodyPr/>
          <a:lstStyle/>
          <a:p>
            <a:pPr>
              <a:defRPr/>
            </a:pPr>
            <a:fld id="{4994CE30-7D40-4BC0-BA0D-56C992D5B4BD}" type="datetimeFigureOut">
              <a:rPr lang="en-GB"/>
              <a:t>02/05/2025</a:t>
            </a:fld>
            <a:endParaRPr lang="en-GB"/>
          </a:p>
        </p:txBody>
      </p:sp>
      <p:sp>
        <p:nvSpPr>
          <p:cNvPr id="316721222" name="Footer Placeholder 4"/>
          <p:cNvSpPr>
            <a:spLocks noGrp="1"/>
          </p:cNvSpPr>
          <p:nvPr>
            <p:ph type="ftr" sz="quarter" idx="11"/>
          </p:nvPr>
        </p:nvSpPr>
        <p:spPr bwMode="auto"/>
        <p:txBody>
          <a:bodyPr/>
          <a:lstStyle/>
          <a:p>
            <a:pPr>
              <a:defRPr/>
            </a:pPr>
            <a:endParaRPr lang="en-GB"/>
          </a:p>
        </p:txBody>
      </p:sp>
      <p:sp>
        <p:nvSpPr>
          <p:cNvPr id="171561570" name="Slide Number Placeholder 5"/>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979179992" name="Vertical Title 1"/>
          <p:cNvSpPr>
            <a:spLocks noGrp="1"/>
          </p:cNvSpPr>
          <p:nvPr>
            <p:ph type="title" orient="vert"/>
          </p:nvPr>
        </p:nvSpPr>
        <p:spPr bwMode="auto">
          <a:xfrm>
            <a:off x="8839200" y="274641"/>
            <a:ext cx="2743200" cy="5851525"/>
          </a:xfrm>
        </p:spPr>
        <p:txBody>
          <a:bodyPr vert="eaVert"/>
          <a:lstStyle/>
          <a:p>
            <a:pPr>
              <a:defRPr/>
            </a:pPr>
            <a:r>
              <a:rPr lang="en-US"/>
              <a:t>Click to edit Master title style</a:t>
            </a:r>
            <a:endParaRPr/>
          </a:p>
        </p:txBody>
      </p:sp>
      <p:sp>
        <p:nvSpPr>
          <p:cNvPr id="1304045467" name="Vertical Text Placeholder 2"/>
          <p:cNvSpPr>
            <a:spLocks noGrp="1"/>
          </p:cNvSpPr>
          <p:nvPr>
            <p:ph type="body" orient="vert" idx="1"/>
          </p:nvPr>
        </p:nvSpPr>
        <p:spPr bwMode="auto">
          <a:xfrm>
            <a:off x="609600" y="274641"/>
            <a:ext cx="8026400" cy="5851525"/>
          </a:xfrm>
        </p:spPr>
        <p:txBody>
          <a:bodyPr vert="eaVert"/>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718682880" name="Date Placeholder 3"/>
          <p:cNvSpPr>
            <a:spLocks noGrp="1"/>
          </p:cNvSpPr>
          <p:nvPr>
            <p:ph type="dt" sz="half" idx="10"/>
          </p:nvPr>
        </p:nvSpPr>
        <p:spPr bwMode="auto"/>
        <p:txBody>
          <a:bodyPr/>
          <a:lstStyle/>
          <a:p>
            <a:pPr>
              <a:defRPr/>
            </a:pPr>
            <a:fld id="{4994CE30-7D40-4BC0-BA0D-56C992D5B4BD}" type="datetimeFigureOut">
              <a:rPr lang="en-GB"/>
              <a:t>02/05/2025</a:t>
            </a:fld>
            <a:endParaRPr lang="en-GB"/>
          </a:p>
        </p:txBody>
      </p:sp>
      <p:sp>
        <p:nvSpPr>
          <p:cNvPr id="974416120" name="Footer Placeholder 4"/>
          <p:cNvSpPr>
            <a:spLocks noGrp="1"/>
          </p:cNvSpPr>
          <p:nvPr>
            <p:ph type="ftr" sz="quarter" idx="11"/>
          </p:nvPr>
        </p:nvSpPr>
        <p:spPr bwMode="auto"/>
        <p:txBody>
          <a:bodyPr/>
          <a:lstStyle/>
          <a:p>
            <a:pPr>
              <a:defRPr/>
            </a:pPr>
            <a:endParaRPr lang="en-GB"/>
          </a:p>
        </p:txBody>
      </p:sp>
      <p:sp>
        <p:nvSpPr>
          <p:cNvPr id="906730856" name="Slide Number Placeholder 5"/>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1865911711" name="Title 1"/>
          <p:cNvSpPr>
            <a:spLocks noGrp="1"/>
          </p:cNvSpPr>
          <p:nvPr>
            <p:ph type="title"/>
          </p:nvPr>
        </p:nvSpPr>
        <p:spPr bwMode="auto"/>
        <p:txBody>
          <a:bodyPr/>
          <a:lstStyle>
            <a:lvl1pPr>
              <a:defRPr>
                <a:solidFill>
                  <a:schemeClr val="tx2">
                    <a:lumMod val="75000"/>
                  </a:schemeClr>
                </a:solidFill>
              </a:defRPr>
            </a:lvl1pPr>
          </a:lstStyle>
          <a:p>
            <a:pPr>
              <a:defRPr/>
            </a:pPr>
            <a:r>
              <a:rPr lang="en-US"/>
              <a:t>Click to edit Master title style</a:t>
            </a:r>
            <a:endParaRPr lang="en-US"/>
          </a:p>
        </p:txBody>
      </p:sp>
      <p:sp>
        <p:nvSpPr>
          <p:cNvPr id="1806927132" name="Content Placeholder 2"/>
          <p:cNvSpPr>
            <a:spLocks noGrp="1"/>
          </p:cNvSpPr>
          <p:nvPr>
            <p:ph idx="1"/>
          </p:nvPr>
        </p:nvSpPr>
        <p:spPr bwMode="auto"/>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85357472" name="Date Placeholder 3"/>
          <p:cNvSpPr>
            <a:spLocks noGrp="1"/>
          </p:cNvSpPr>
          <p:nvPr>
            <p:ph type="dt" sz="half" idx="10"/>
          </p:nvPr>
        </p:nvSpPr>
        <p:spPr bwMode="auto"/>
        <p:txBody>
          <a:bodyPr/>
          <a:lstStyle/>
          <a:p>
            <a:pPr>
              <a:defRPr/>
            </a:pPr>
            <a:fld id="{4994CE30-7D40-4BC0-BA0D-56C992D5B4BD}" type="datetimeFigureOut">
              <a:rPr lang="en-GB"/>
              <a:t>01/05/2025</a:t>
            </a:fld>
            <a:endParaRPr lang="en-GB"/>
          </a:p>
        </p:txBody>
      </p:sp>
      <p:sp>
        <p:nvSpPr>
          <p:cNvPr id="1943890441" name="Footer Placeholder 4"/>
          <p:cNvSpPr>
            <a:spLocks noGrp="1"/>
          </p:cNvSpPr>
          <p:nvPr>
            <p:ph type="ftr" sz="quarter" idx="11"/>
          </p:nvPr>
        </p:nvSpPr>
        <p:spPr bwMode="auto"/>
        <p:txBody>
          <a:bodyPr/>
          <a:lstStyle/>
          <a:p>
            <a:pPr>
              <a:defRPr/>
            </a:pPr>
            <a:endParaRPr lang="en-GB"/>
          </a:p>
        </p:txBody>
      </p:sp>
      <p:sp>
        <p:nvSpPr>
          <p:cNvPr id="1434312569" name="Slide Number Placeholder 5"/>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103632851" name="Title 1"/>
          <p:cNvSpPr>
            <a:spLocks noGrp="1"/>
          </p:cNvSpPr>
          <p:nvPr>
            <p:ph type="title"/>
          </p:nvPr>
        </p:nvSpPr>
        <p:spPr bwMode="auto">
          <a:xfrm>
            <a:off x="963084" y="4406903"/>
            <a:ext cx="10363200" cy="1362075"/>
          </a:xfrm>
        </p:spPr>
        <p:txBody>
          <a:bodyPr anchor="t"/>
          <a:lstStyle>
            <a:lvl1pPr algn="l">
              <a:defRPr sz="4000" b="1" cap="all"/>
            </a:lvl1pPr>
          </a:lstStyle>
          <a:p>
            <a:pPr>
              <a:defRPr/>
            </a:pPr>
            <a:r>
              <a:rPr lang="en-US"/>
              <a:t>Click to edit Master title style</a:t>
            </a:r>
            <a:endParaRPr/>
          </a:p>
        </p:txBody>
      </p:sp>
      <p:sp>
        <p:nvSpPr>
          <p:cNvPr id="1742182781" name="Text Placeholder 2"/>
          <p:cNvSpPr>
            <a:spLocks noGrp="1"/>
          </p:cNvSpPr>
          <p:nvPr>
            <p:ph type="body" idx="1"/>
          </p:nvPr>
        </p:nvSpPr>
        <p:spPr bwMode="auto">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Edit Master text styles</a:t>
            </a:r>
            <a:endParaRPr/>
          </a:p>
        </p:txBody>
      </p:sp>
      <p:sp>
        <p:nvSpPr>
          <p:cNvPr id="1629984233" name="Date Placeholder 3"/>
          <p:cNvSpPr>
            <a:spLocks noGrp="1"/>
          </p:cNvSpPr>
          <p:nvPr>
            <p:ph type="dt" sz="half" idx="10"/>
          </p:nvPr>
        </p:nvSpPr>
        <p:spPr bwMode="auto"/>
        <p:txBody>
          <a:bodyPr/>
          <a:lstStyle/>
          <a:p>
            <a:pPr>
              <a:defRPr/>
            </a:pPr>
            <a:fld id="{4994CE30-7D40-4BC0-BA0D-56C992D5B4BD}" type="datetimeFigureOut">
              <a:rPr lang="en-GB"/>
              <a:t>02/05/2025</a:t>
            </a:fld>
            <a:endParaRPr lang="en-GB"/>
          </a:p>
        </p:txBody>
      </p:sp>
      <p:sp>
        <p:nvSpPr>
          <p:cNvPr id="791112081" name="Footer Placeholder 4"/>
          <p:cNvSpPr>
            <a:spLocks noGrp="1"/>
          </p:cNvSpPr>
          <p:nvPr>
            <p:ph type="ftr" sz="quarter" idx="11"/>
          </p:nvPr>
        </p:nvSpPr>
        <p:spPr bwMode="auto"/>
        <p:txBody>
          <a:bodyPr/>
          <a:lstStyle/>
          <a:p>
            <a:pPr>
              <a:defRPr/>
            </a:pPr>
            <a:endParaRPr lang="en-GB"/>
          </a:p>
        </p:txBody>
      </p:sp>
      <p:sp>
        <p:nvSpPr>
          <p:cNvPr id="1619247311" name="Slide Number Placeholder 5"/>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535262254" name="Title 1"/>
          <p:cNvSpPr>
            <a:spLocks noGrp="1"/>
          </p:cNvSpPr>
          <p:nvPr>
            <p:ph type="title"/>
          </p:nvPr>
        </p:nvSpPr>
        <p:spPr bwMode="auto"/>
        <p:txBody>
          <a:bodyPr/>
          <a:lstStyle>
            <a:lvl1pPr>
              <a:defRPr>
                <a:solidFill>
                  <a:srgbClr val="FF0000"/>
                </a:solidFill>
              </a:defRPr>
            </a:lvl1pPr>
          </a:lstStyle>
          <a:p>
            <a:pPr>
              <a:defRPr/>
            </a:pPr>
            <a:r>
              <a:rPr lang="en-US"/>
              <a:t>Click to edit Master title style</a:t>
            </a:r>
            <a:endParaRPr lang="en-US"/>
          </a:p>
        </p:txBody>
      </p:sp>
      <p:sp>
        <p:nvSpPr>
          <p:cNvPr id="1529977141" name="Content Placeholder 2"/>
          <p:cNvSpPr>
            <a:spLocks noGrp="1"/>
          </p:cNvSpPr>
          <p:nvPr>
            <p:ph sz="half" idx="1"/>
          </p:nvPr>
        </p:nvSpPr>
        <p:spPr bwMode="auto">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850166818" name="Content Placeholder 3"/>
          <p:cNvSpPr>
            <a:spLocks noGrp="1"/>
          </p:cNvSpPr>
          <p:nvPr>
            <p:ph sz="half" idx="2"/>
          </p:nvPr>
        </p:nvSpPr>
        <p:spPr bwMode="auto">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300114886" name="Date Placeholder 4"/>
          <p:cNvSpPr>
            <a:spLocks noGrp="1"/>
          </p:cNvSpPr>
          <p:nvPr>
            <p:ph type="dt" sz="half" idx="10"/>
          </p:nvPr>
        </p:nvSpPr>
        <p:spPr bwMode="auto"/>
        <p:txBody>
          <a:bodyPr/>
          <a:lstStyle/>
          <a:p>
            <a:pPr>
              <a:defRPr/>
            </a:pPr>
            <a:fld id="{4994CE30-7D40-4BC0-BA0D-56C992D5B4BD}" type="datetimeFigureOut">
              <a:rPr lang="en-GB"/>
              <a:t>02/05/2025</a:t>
            </a:fld>
            <a:endParaRPr lang="en-GB"/>
          </a:p>
        </p:txBody>
      </p:sp>
      <p:sp>
        <p:nvSpPr>
          <p:cNvPr id="1511647177" name="Footer Placeholder 5"/>
          <p:cNvSpPr>
            <a:spLocks noGrp="1"/>
          </p:cNvSpPr>
          <p:nvPr>
            <p:ph type="ftr" sz="quarter" idx="11"/>
          </p:nvPr>
        </p:nvSpPr>
        <p:spPr bwMode="auto"/>
        <p:txBody>
          <a:bodyPr/>
          <a:lstStyle/>
          <a:p>
            <a:pPr>
              <a:defRPr/>
            </a:pPr>
            <a:endParaRPr lang="en-GB"/>
          </a:p>
        </p:txBody>
      </p:sp>
      <p:sp>
        <p:nvSpPr>
          <p:cNvPr id="2104782066" name="Slide Number Placeholder 6"/>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756525893" name="Title 1"/>
          <p:cNvSpPr>
            <a:spLocks noGrp="1"/>
          </p:cNvSpPr>
          <p:nvPr>
            <p:ph type="title"/>
          </p:nvPr>
        </p:nvSpPr>
        <p:spPr bwMode="auto">
          <a:xfrm>
            <a:off x="859368" y="304800"/>
            <a:ext cx="10668000" cy="487362"/>
          </a:xfrm>
        </p:spPr>
        <p:txBody>
          <a:bodyPr/>
          <a:lstStyle>
            <a:lvl1pPr>
              <a:defRPr>
                <a:solidFill>
                  <a:srgbClr val="FF0000"/>
                </a:solidFill>
              </a:defRPr>
            </a:lvl1pPr>
          </a:lstStyle>
          <a:p>
            <a:pPr>
              <a:defRPr/>
            </a:pPr>
            <a:r>
              <a:rPr lang="en-US"/>
              <a:t>Click to edit Master title style</a:t>
            </a:r>
            <a:endParaRPr/>
          </a:p>
        </p:txBody>
      </p:sp>
      <p:sp>
        <p:nvSpPr>
          <p:cNvPr id="1611067549" name="Text Placeholder 2"/>
          <p:cNvSpPr>
            <a:spLocks noGrp="1"/>
          </p:cNvSpPr>
          <p:nvPr>
            <p:ph type="body" idx="1"/>
          </p:nvPr>
        </p:nvSpPr>
        <p:spPr bwMode="auto">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Edit Master text styles</a:t>
            </a:r>
            <a:endParaRPr/>
          </a:p>
        </p:txBody>
      </p:sp>
      <p:sp>
        <p:nvSpPr>
          <p:cNvPr id="329287686" name="Content Placeholder 3"/>
          <p:cNvSpPr>
            <a:spLocks noGrp="1"/>
          </p:cNvSpPr>
          <p:nvPr>
            <p:ph sz="half" idx="2"/>
          </p:nvPr>
        </p:nvSpPr>
        <p:spPr bwMode="auto">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68756747" name="Text Placeholder 4"/>
          <p:cNvSpPr>
            <a:spLocks noGrp="1"/>
          </p:cNvSpPr>
          <p:nvPr>
            <p:ph type="body" sz="quarter" idx="3"/>
          </p:nvPr>
        </p:nvSpPr>
        <p:spPr bwMode="auto">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Edit Master text styles</a:t>
            </a:r>
            <a:endParaRPr/>
          </a:p>
        </p:txBody>
      </p:sp>
      <p:sp>
        <p:nvSpPr>
          <p:cNvPr id="1677580174" name="Content Placeholder 5"/>
          <p:cNvSpPr>
            <a:spLocks noGrp="1"/>
          </p:cNvSpPr>
          <p:nvPr>
            <p:ph sz="quarter" idx="4"/>
          </p:nvPr>
        </p:nvSpPr>
        <p:spPr bwMode="auto">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131078126" name="Date Placeholder 6"/>
          <p:cNvSpPr>
            <a:spLocks noGrp="1"/>
          </p:cNvSpPr>
          <p:nvPr>
            <p:ph type="dt" sz="half" idx="10"/>
          </p:nvPr>
        </p:nvSpPr>
        <p:spPr bwMode="auto"/>
        <p:txBody>
          <a:bodyPr/>
          <a:lstStyle/>
          <a:p>
            <a:pPr>
              <a:defRPr/>
            </a:pPr>
            <a:fld id="{4994CE30-7D40-4BC0-BA0D-56C992D5B4BD}" type="datetimeFigureOut">
              <a:rPr lang="en-GB"/>
              <a:t>02/05/2025</a:t>
            </a:fld>
            <a:endParaRPr lang="en-GB"/>
          </a:p>
        </p:txBody>
      </p:sp>
      <p:sp>
        <p:nvSpPr>
          <p:cNvPr id="1031836647" name="Footer Placeholder 7"/>
          <p:cNvSpPr>
            <a:spLocks noGrp="1"/>
          </p:cNvSpPr>
          <p:nvPr>
            <p:ph type="ftr" sz="quarter" idx="11"/>
          </p:nvPr>
        </p:nvSpPr>
        <p:spPr bwMode="auto"/>
        <p:txBody>
          <a:bodyPr/>
          <a:lstStyle/>
          <a:p>
            <a:pPr>
              <a:defRPr/>
            </a:pPr>
            <a:endParaRPr lang="en-GB"/>
          </a:p>
        </p:txBody>
      </p:sp>
      <p:sp>
        <p:nvSpPr>
          <p:cNvPr id="1489567512" name="Slide Number Placeholder 8"/>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633470994" name="Title 1"/>
          <p:cNvSpPr>
            <a:spLocks noGrp="1"/>
          </p:cNvSpPr>
          <p:nvPr>
            <p:ph type="title"/>
          </p:nvPr>
        </p:nvSpPr>
        <p:spPr bwMode="auto">
          <a:xfrm>
            <a:off x="3860800" y="274638"/>
            <a:ext cx="7721600" cy="487362"/>
          </a:xfrm>
        </p:spPr>
        <p:txBody>
          <a:bodyPr/>
          <a:lstStyle/>
          <a:p>
            <a:pPr>
              <a:defRPr/>
            </a:pPr>
            <a:r>
              <a:rPr lang="en-US"/>
              <a:t>Click to edit Master title style</a:t>
            </a:r>
            <a:endParaRPr/>
          </a:p>
        </p:txBody>
      </p:sp>
      <p:sp>
        <p:nvSpPr>
          <p:cNvPr id="603893455" name="Date Placeholder 2"/>
          <p:cNvSpPr>
            <a:spLocks noGrp="1"/>
          </p:cNvSpPr>
          <p:nvPr>
            <p:ph type="dt" sz="half" idx="10"/>
          </p:nvPr>
        </p:nvSpPr>
        <p:spPr bwMode="auto"/>
        <p:txBody>
          <a:bodyPr/>
          <a:lstStyle/>
          <a:p>
            <a:pPr>
              <a:defRPr/>
            </a:pPr>
            <a:fld id="{4994CE30-7D40-4BC0-BA0D-56C992D5B4BD}" type="datetimeFigureOut">
              <a:rPr lang="en-GB"/>
              <a:t>02/05/2025</a:t>
            </a:fld>
            <a:endParaRPr lang="en-GB"/>
          </a:p>
        </p:txBody>
      </p:sp>
      <p:sp>
        <p:nvSpPr>
          <p:cNvPr id="1975523633" name="Footer Placeholder 3"/>
          <p:cNvSpPr>
            <a:spLocks noGrp="1"/>
          </p:cNvSpPr>
          <p:nvPr>
            <p:ph type="ftr" sz="quarter" idx="11"/>
          </p:nvPr>
        </p:nvSpPr>
        <p:spPr bwMode="auto"/>
        <p:txBody>
          <a:bodyPr/>
          <a:lstStyle/>
          <a:p>
            <a:pPr>
              <a:defRPr/>
            </a:pPr>
            <a:endParaRPr lang="en-GB"/>
          </a:p>
        </p:txBody>
      </p:sp>
      <p:sp>
        <p:nvSpPr>
          <p:cNvPr id="236944626" name="Slide Number Placeholder 4"/>
          <p:cNvSpPr>
            <a:spLocks noGrp="1"/>
          </p:cNvSpPr>
          <p:nvPr>
            <p:ph type="sldNum" sz="quarter" idx="12"/>
          </p:nvPr>
        </p:nvSpPr>
        <p:spPr bwMode="auto"/>
        <p:txBody>
          <a:bodyPr/>
          <a:lstStyle/>
          <a:p>
            <a:pPr>
              <a:defRPr/>
            </a:pPr>
            <a:fld id="{1BCD3F7E-62B3-4FB9-95CE-D1B0CC271B85}" type="slidenum">
              <a:rPr lang="en-GB"/>
              <a:t>‹#›</a:t>
            </a:fld>
            <a:endParaRPr lang="en-GB"/>
          </a:p>
        </p:txBody>
      </p:sp>
      <p:pic>
        <p:nvPicPr>
          <p:cNvPr id="1424736366" name="Picture 3" descr="C:\Users\AMMU\Desktop\Border.png"/>
          <p:cNvPicPr>
            <a:picLocks noChangeAspect="1" noChangeArrowheads="1"/>
          </p:cNvPicPr>
          <p:nvPr/>
        </p:nvPicPr>
        <p:blipFill>
          <a:blip r:embed="rId2"/>
          <a:stretch/>
        </p:blipFill>
        <p:spPr bwMode="auto">
          <a:xfrm>
            <a:off x="2505209" y="139874"/>
            <a:ext cx="9686793" cy="698326"/>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363164523" name="Date Placeholder 1"/>
          <p:cNvSpPr>
            <a:spLocks noGrp="1"/>
          </p:cNvSpPr>
          <p:nvPr>
            <p:ph type="dt" sz="half" idx="10"/>
          </p:nvPr>
        </p:nvSpPr>
        <p:spPr bwMode="auto"/>
        <p:txBody>
          <a:bodyPr/>
          <a:lstStyle/>
          <a:p>
            <a:pPr>
              <a:defRPr/>
            </a:pPr>
            <a:fld id="{4994CE30-7D40-4BC0-BA0D-56C992D5B4BD}" type="datetimeFigureOut">
              <a:rPr lang="en-GB"/>
              <a:t>02/05/2025</a:t>
            </a:fld>
            <a:endParaRPr lang="en-GB"/>
          </a:p>
        </p:txBody>
      </p:sp>
      <p:sp>
        <p:nvSpPr>
          <p:cNvPr id="295448483" name="Footer Placeholder 2"/>
          <p:cNvSpPr>
            <a:spLocks noGrp="1"/>
          </p:cNvSpPr>
          <p:nvPr>
            <p:ph type="ftr" sz="quarter" idx="11"/>
          </p:nvPr>
        </p:nvSpPr>
        <p:spPr bwMode="auto"/>
        <p:txBody>
          <a:bodyPr/>
          <a:lstStyle/>
          <a:p>
            <a:pPr>
              <a:defRPr/>
            </a:pPr>
            <a:endParaRPr lang="en-GB"/>
          </a:p>
        </p:txBody>
      </p:sp>
      <p:sp>
        <p:nvSpPr>
          <p:cNvPr id="1221080196" name="Slide Number Placeholder 3"/>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745500161" name="Title 1"/>
          <p:cNvSpPr>
            <a:spLocks noGrp="1"/>
          </p:cNvSpPr>
          <p:nvPr>
            <p:ph type="title"/>
          </p:nvPr>
        </p:nvSpPr>
        <p:spPr bwMode="auto">
          <a:xfrm>
            <a:off x="609602" y="273050"/>
            <a:ext cx="4011084" cy="1162050"/>
          </a:xfrm>
        </p:spPr>
        <p:txBody>
          <a:bodyPr anchor="b"/>
          <a:lstStyle>
            <a:lvl1pPr algn="l">
              <a:defRPr sz="2000" b="1"/>
            </a:lvl1pPr>
          </a:lstStyle>
          <a:p>
            <a:pPr>
              <a:defRPr/>
            </a:pPr>
            <a:r>
              <a:rPr lang="en-US"/>
              <a:t>Click to edit Master title style</a:t>
            </a:r>
            <a:endParaRPr/>
          </a:p>
        </p:txBody>
      </p:sp>
      <p:sp>
        <p:nvSpPr>
          <p:cNvPr id="66375132" name="Content Placeholder 2"/>
          <p:cNvSpPr>
            <a:spLocks noGrp="1"/>
          </p:cNvSpPr>
          <p:nvPr>
            <p:ph idx="1"/>
          </p:nvPr>
        </p:nvSpPr>
        <p:spPr bwMode="auto">
          <a:xfrm>
            <a:off x="4766732"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092512642" name="Text Placeholder 3"/>
          <p:cNvSpPr>
            <a:spLocks noGrp="1"/>
          </p:cNvSpPr>
          <p:nvPr>
            <p:ph type="body" sz="half" idx="2"/>
          </p:nvPr>
        </p:nvSpPr>
        <p:spPr bwMode="auto">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Edit Master text styles</a:t>
            </a:r>
            <a:endParaRPr/>
          </a:p>
        </p:txBody>
      </p:sp>
      <p:sp>
        <p:nvSpPr>
          <p:cNvPr id="973189162" name="Date Placeholder 4"/>
          <p:cNvSpPr>
            <a:spLocks noGrp="1"/>
          </p:cNvSpPr>
          <p:nvPr>
            <p:ph type="dt" sz="half" idx="10"/>
          </p:nvPr>
        </p:nvSpPr>
        <p:spPr bwMode="auto"/>
        <p:txBody>
          <a:bodyPr/>
          <a:lstStyle/>
          <a:p>
            <a:pPr>
              <a:defRPr/>
            </a:pPr>
            <a:fld id="{4994CE30-7D40-4BC0-BA0D-56C992D5B4BD}" type="datetimeFigureOut">
              <a:rPr lang="en-GB"/>
              <a:t>02/05/2025</a:t>
            </a:fld>
            <a:endParaRPr lang="en-GB"/>
          </a:p>
        </p:txBody>
      </p:sp>
      <p:sp>
        <p:nvSpPr>
          <p:cNvPr id="960799486" name="Footer Placeholder 5"/>
          <p:cNvSpPr>
            <a:spLocks noGrp="1"/>
          </p:cNvSpPr>
          <p:nvPr>
            <p:ph type="ftr" sz="quarter" idx="11"/>
          </p:nvPr>
        </p:nvSpPr>
        <p:spPr bwMode="auto"/>
        <p:txBody>
          <a:bodyPr/>
          <a:lstStyle/>
          <a:p>
            <a:pPr>
              <a:defRPr/>
            </a:pPr>
            <a:endParaRPr lang="en-GB"/>
          </a:p>
        </p:txBody>
      </p:sp>
      <p:sp>
        <p:nvSpPr>
          <p:cNvPr id="1627580831" name="Slide Number Placeholder 6"/>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1643547407" name="Title 1"/>
          <p:cNvSpPr>
            <a:spLocks noGrp="1"/>
          </p:cNvSpPr>
          <p:nvPr>
            <p:ph type="title"/>
          </p:nvPr>
        </p:nvSpPr>
        <p:spPr bwMode="auto">
          <a:xfrm>
            <a:off x="2389717" y="4800600"/>
            <a:ext cx="7315200" cy="566738"/>
          </a:xfrm>
        </p:spPr>
        <p:txBody>
          <a:bodyPr anchor="b"/>
          <a:lstStyle>
            <a:lvl1pPr algn="l">
              <a:defRPr sz="2000" b="1"/>
            </a:lvl1pPr>
          </a:lstStyle>
          <a:p>
            <a:pPr>
              <a:defRPr/>
            </a:pPr>
            <a:r>
              <a:rPr lang="en-US"/>
              <a:t>Click to edit Master title style</a:t>
            </a:r>
            <a:endParaRPr/>
          </a:p>
        </p:txBody>
      </p:sp>
      <p:sp>
        <p:nvSpPr>
          <p:cNvPr id="923961312" name="Picture Placeholder 2"/>
          <p:cNvSpPr>
            <a:spLocks noGrp="1"/>
          </p:cNvSpPr>
          <p:nvPr>
            <p:ph type="pic" idx="1"/>
          </p:nvPr>
        </p:nvSpPr>
        <p:spPr bwMode="auto">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1086309574" name="Text Placeholder 3"/>
          <p:cNvSpPr>
            <a:spLocks noGrp="1"/>
          </p:cNvSpPr>
          <p:nvPr>
            <p:ph type="body" sz="half" idx="2"/>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Edit Master text styles</a:t>
            </a:r>
            <a:endParaRPr/>
          </a:p>
        </p:txBody>
      </p:sp>
      <p:sp>
        <p:nvSpPr>
          <p:cNvPr id="849084867" name="Date Placeholder 4"/>
          <p:cNvSpPr>
            <a:spLocks noGrp="1"/>
          </p:cNvSpPr>
          <p:nvPr>
            <p:ph type="dt" sz="half" idx="10"/>
          </p:nvPr>
        </p:nvSpPr>
        <p:spPr bwMode="auto"/>
        <p:txBody>
          <a:bodyPr/>
          <a:lstStyle/>
          <a:p>
            <a:pPr>
              <a:defRPr/>
            </a:pPr>
            <a:fld id="{4994CE30-7D40-4BC0-BA0D-56C992D5B4BD}" type="datetimeFigureOut">
              <a:rPr lang="en-GB"/>
              <a:t>02/05/2025</a:t>
            </a:fld>
            <a:endParaRPr lang="en-GB"/>
          </a:p>
        </p:txBody>
      </p:sp>
      <p:sp>
        <p:nvSpPr>
          <p:cNvPr id="219687807" name="Footer Placeholder 5"/>
          <p:cNvSpPr>
            <a:spLocks noGrp="1"/>
          </p:cNvSpPr>
          <p:nvPr>
            <p:ph type="ftr" sz="quarter" idx="11"/>
          </p:nvPr>
        </p:nvSpPr>
        <p:spPr bwMode="auto"/>
        <p:txBody>
          <a:bodyPr/>
          <a:lstStyle/>
          <a:p>
            <a:pPr>
              <a:defRPr/>
            </a:pPr>
            <a:endParaRPr lang="en-GB"/>
          </a:p>
        </p:txBody>
      </p:sp>
      <p:sp>
        <p:nvSpPr>
          <p:cNvPr id="1811602036" name="Slide Number Placeholder 6"/>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1939140615" name="Title Placeholder 1"/>
          <p:cNvSpPr>
            <a:spLocks noGrp="1"/>
          </p:cNvSpPr>
          <p:nvPr>
            <p:ph type="title"/>
          </p:nvPr>
        </p:nvSpPr>
        <p:spPr bwMode="auto">
          <a:xfrm>
            <a:off x="812800" y="274638"/>
            <a:ext cx="10668000" cy="487362"/>
          </a:xfrm>
          <a:prstGeom prst="rect">
            <a:avLst/>
          </a:prstGeom>
        </p:spPr>
        <p:txBody>
          <a:bodyPr vert="horz" lIns="91440" tIns="45720" rIns="91440" bIns="45720" rtlCol="0" anchor="ctr">
            <a:noAutofit/>
          </a:bodyPr>
          <a:lstStyle/>
          <a:p>
            <a:pPr>
              <a:defRPr/>
            </a:pPr>
            <a:r>
              <a:rPr lang="en-US"/>
              <a:t>Click to edit Master title style</a:t>
            </a:r>
            <a:endParaRPr lang="en-US"/>
          </a:p>
        </p:txBody>
      </p:sp>
      <p:sp>
        <p:nvSpPr>
          <p:cNvPr id="2020085923" name="Text Placeholder 2"/>
          <p:cNvSpPr>
            <a:spLocks noGrp="1"/>
          </p:cNvSpPr>
          <p:nvPr>
            <p:ph type="body" idx="1"/>
          </p:nvPr>
        </p:nvSpPr>
        <p:spPr bwMode="auto">
          <a:xfrm>
            <a:off x="812800" y="1143001"/>
            <a:ext cx="10668000" cy="4952997"/>
          </a:xfrm>
          <a:prstGeom prst="rect">
            <a:avLst/>
          </a:prstGeom>
        </p:spPr>
        <p:txBody>
          <a:bodyPr vert="horz" lIns="91440" tIns="45720" rIns="91440" bIns="45720"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2076965780" name="Date Placeholder 3"/>
          <p:cNvSpPr>
            <a:spLocks noGrp="1"/>
          </p:cNvSpPr>
          <p:nvPr>
            <p:ph type="dt" sz="half" idx="2"/>
          </p:nvPr>
        </p:nvSpPr>
        <p:spPr bwMode="auto">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a:ea typeface="Verdana"/>
                <a:cs typeface="Verdana"/>
              </a:defRPr>
            </a:lvl1pPr>
          </a:lstStyle>
          <a:p>
            <a:pPr>
              <a:defRPr/>
            </a:pPr>
            <a:fld id="{4994CE30-7D40-4BC0-BA0D-56C992D5B4BD}" type="datetimeFigureOut">
              <a:rPr lang="en-GB"/>
              <a:t>01/05/2025</a:t>
            </a:fld>
            <a:endParaRPr lang="en-GB"/>
          </a:p>
        </p:txBody>
      </p:sp>
      <p:sp>
        <p:nvSpPr>
          <p:cNvPr id="1238808768" name="Footer Placeholder 4"/>
          <p:cNvSpPr>
            <a:spLocks noGrp="1"/>
          </p:cNvSpPr>
          <p:nvPr>
            <p:ph type="ftr" sz="quarter" idx="3"/>
          </p:nvPr>
        </p:nvSpPr>
        <p:spPr bwMode="auto">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a:ea typeface="Verdana"/>
                <a:cs typeface="Verdana"/>
              </a:defRPr>
            </a:lvl1pPr>
          </a:lstStyle>
          <a:p>
            <a:pPr>
              <a:defRPr/>
            </a:pPr>
            <a:endParaRPr lang="en-GB"/>
          </a:p>
        </p:txBody>
      </p:sp>
      <p:sp>
        <p:nvSpPr>
          <p:cNvPr id="1391033851" name="Slide Number Placeholder 5"/>
          <p:cNvSpPr>
            <a:spLocks noGrp="1"/>
          </p:cNvSpPr>
          <p:nvPr>
            <p:ph type="sldNum" sz="quarter" idx="4"/>
          </p:nvPr>
        </p:nvSpPr>
        <p:spPr bwMode="auto">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a:ea typeface="Verdana"/>
                <a:cs typeface="Verdana"/>
              </a:defRPr>
            </a:lvl1pPr>
          </a:lstStyle>
          <a:p>
            <a:pPr>
              <a:defRPr/>
            </a:pPr>
            <a:fld id="{1BCD3F7E-62B3-4FB9-95CE-D1B0CC271B85}" type="slidenum">
              <a:rPr lang="en-GB"/>
              <a:t>‹#›</a:t>
            </a:fld>
            <a:endParaRPr lang="en-GB"/>
          </a:p>
        </p:txBody>
      </p:sp>
      <p:sp>
        <p:nvSpPr>
          <p:cNvPr id="304411147" name="Line 6"/>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200232629" name="Picture 7"/>
          <p:cNvPicPr>
            <a:picLocks noChangeAspect="1"/>
          </p:cNvPicPr>
          <p:nvPr/>
        </p:nvPicPr>
        <p:blipFill>
          <a:blip r:embed="rId13"/>
          <a:srcRect l="0" t="0" r="0" b="18045"/>
          <a:stretch/>
        </p:blipFill>
        <p:spPr bwMode="auto">
          <a:xfrm>
            <a:off x="0" y="5991365"/>
            <a:ext cx="12192000" cy="866633"/>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spcBef>
          <a:spcPts val="0"/>
        </a:spcBef>
        <a:buNone/>
        <a:defRPr sz="2800" b="1">
          <a:solidFill>
            <a:srgbClr val="FF0000"/>
          </a:solidFill>
          <a:latin typeface="Verdana"/>
          <a:ea typeface="Verdana"/>
          <a:cs typeface="Verdana"/>
        </a:defRPr>
      </a:lvl1pPr>
    </p:titleStyle>
    <p:bodyStyle>
      <a:lvl1pPr marL="342900" indent="-342900" algn="l" defTabSz="914400">
        <a:spcBef>
          <a:spcPts val="0"/>
        </a:spcBef>
        <a:buFont typeface="Arial"/>
        <a:buChar char="•"/>
        <a:defRPr sz="2400">
          <a:solidFill>
            <a:schemeClr val="tx1"/>
          </a:solidFill>
          <a:latin typeface="Verdana"/>
          <a:ea typeface="Verdana"/>
          <a:cs typeface="Verdana"/>
        </a:defRPr>
      </a:lvl1pPr>
      <a:lvl2pPr marL="742950" indent="-285750" algn="l" defTabSz="914400">
        <a:spcBef>
          <a:spcPts val="0"/>
        </a:spcBef>
        <a:buFont typeface="Arial"/>
        <a:buChar char="–"/>
        <a:defRPr sz="2000">
          <a:solidFill>
            <a:schemeClr val="tx1"/>
          </a:solidFill>
          <a:latin typeface="Verdana"/>
          <a:ea typeface="Verdana"/>
          <a:cs typeface="Verdana"/>
        </a:defRPr>
      </a:lvl2pPr>
      <a:lvl3pPr marL="1143000" indent="-228600" algn="l" defTabSz="914400">
        <a:spcBef>
          <a:spcPts val="0"/>
        </a:spcBef>
        <a:buFont typeface="Arial"/>
        <a:buChar char="•"/>
        <a:defRPr sz="1800">
          <a:solidFill>
            <a:schemeClr val="tx1"/>
          </a:solidFill>
          <a:latin typeface="Verdana"/>
          <a:ea typeface="Verdana"/>
          <a:cs typeface="Verdana"/>
        </a:defRPr>
      </a:lvl3pPr>
      <a:lvl4pPr marL="1600200" indent="-228600" algn="l" defTabSz="914400">
        <a:spcBef>
          <a:spcPts val="0"/>
        </a:spcBef>
        <a:buFont typeface="Arial"/>
        <a:buChar char="–"/>
        <a:defRPr sz="1600">
          <a:solidFill>
            <a:schemeClr val="tx1"/>
          </a:solidFill>
          <a:latin typeface="Verdana"/>
          <a:ea typeface="Verdana"/>
          <a:cs typeface="Verdana"/>
        </a:defRPr>
      </a:lvl4pPr>
      <a:lvl5pPr marL="2057400" indent="-228600" algn="l" defTabSz="914400">
        <a:spcBef>
          <a:spcPts val="0"/>
        </a:spcBef>
        <a:buFont typeface="Arial"/>
        <a:buChar char="»"/>
        <a:defRPr sz="1600">
          <a:solidFill>
            <a:schemeClr val="tx1"/>
          </a:solidFill>
          <a:latin typeface="Verdana"/>
          <a:ea typeface="Verdana"/>
          <a:cs typeface="Verdana"/>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Deepika-27-sys/FinalProjectPhishing"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21828993" name="Title 1"/>
          <p:cNvSpPr>
            <a:spLocks noGrp="1"/>
          </p:cNvSpPr>
          <p:nvPr>
            <p:ph type="ctrTitle"/>
          </p:nvPr>
        </p:nvSpPr>
        <p:spPr bwMode="auto">
          <a:xfrm>
            <a:off x="790469" y="1069102"/>
            <a:ext cx="10363200" cy="1470025"/>
          </a:xfrm>
        </p:spPr>
        <p:txBody>
          <a:bodyPr/>
          <a:lstStyle/>
          <a:p>
            <a:pPr>
              <a:defRPr/>
            </a:pPr>
            <a:r>
              <a:rPr lang="en-US"/>
              <a:t>Create an intelligent system using AI/ML to detect phishing domains which imitate look and feel of genuine domains</a:t>
            </a:r>
            <a:endParaRPr lang="en-GB"/>
          </a:p>
        </p:txBody>
      </p:sp>
      <p:sp>
        <p:nvSpPr>
          <p:cNvPr id="112576193" name="Subtitle 2"/>
          <p:cNvSpPr>
            <a:spLocks noGrp="1"/>
          </p:cNvSpPr>
          <p:nvPr>
            <p:ph type="subTitle" idx="1"/>
          </p:nvPr>
        </p:nvSpPr>
        <p:spPr bwMode="auto">
          <a:xfrm>
            <a:off x="790469" y="2721956"/>
            <a:ext cx="3970594" cy="552184"/>
          </a:xfrm>
        </p:spPr>
        <p:txBody>
          <a:bodyPr/>
          <a:lstStyle/>
          <a:p>
            <a:pPr algn="l">
              <a:defRPr/>
            </a:pPr>
            <a:r>
              <a:rPr lang="en-GB"/>
              <a:t>Batch Number: CSE-G18</a:t>
            </a:r>
            <a:endParaRPr/>
          </a:p>
          <a:p>
            <a:pPr algn="l">
              <a:defRPr/>
            </a:pPr>
            <a:endParaRPr lang="en-GB"/>
          </a:p>
        </p:txBody>
      </p:sp>
      <p:graphicFrame>
        <p:nvGraphicFramePr>
          <p:cNvPr id="354009322" name="Table 3"/>
          <p:cNvGraphicFramePr>
            <a:graphicFrameLocks xmlns:a="http://schemas.openxmlformats.org/drawingml/2006/main" noGrp="1"/>
          </p:cNvGraphicFramePr>
          <p:nvPr/>
        </p:nvGraphicFramePr>
        <p:xfrm>
          <a:off x="630904" y="3274141"/>
          <a:ext cx="5418666" cy="2763520"/>
        </p:xfrm>
        <a:graphic>
          <a:graphicData uri="http://schemas.openxmlformats.org/drawingml/2006/table">
            <a:tbl>
              <a:tblPr firstRow="1" firstCol="0" lastRow="0" lastCol="0" bandRow="1" bandCol="0">
                <a:tableStyleId>{2D5ABB26-0587-4C30-8999-92F81FD0307C}</a:tableStyleId>
              </a:tblPr>
              <a:tblGrid>
                <a:gridCol w="2085000"/>
                <a:gridCol w="3333666"/>
              </a:tblGrid>
              <a:tr h="370840">
                <a:tc>
                  <a:txBody>
                    <a:bodyPr/>
                    <a:p>
                      <a:pPr algn="ctr">
                        <a:defRPr/>
                      </a:pPr>
                      <a:r>
                        <a:rPr lang="en-GB" b="1">
                          <a:solidFill>
                            <a:schemeClr val="tx2">
                              <a:lumMod val="75000"/>
                            </a:schemeClr>
                          </a:solidFill>
                        </a:rPr>
                        <a:t>Roll Number</a:t>
                      </a:r>
                      <a:endParaRPr/>
                    </a:p>
                  </a:txBody>
                  <a:tcPr anchor="ctr">
                    <a:lnL w="12700" algn="ctr">
                      <a:noFill/>
                    </a:lnL>
                    <a:lnR w="12700" algn="ctr">
                      <a:noFill/>
                    </a:lnR>
                    <a:lnT w="12700" algn="ctr">
                      <a:noFill/>
                    </a:lnT>
                    <a:lnB w="12700" algn="ctr">
                      <a:noFill/>
                    </a:lnB>
                  </a:tcPr>
                </a:tc>
                <a:tc>
                  <a:txBody>
                    <a:bodyPr/>
                    <a:p>
                      <a:pPr algn="ctr">
                        <a:defRPr/>
                      </a:pPr>
                      <a:r>
                        <a:rPr lang="en-GB" b="1">
                          <a:solidFill>
                            <a:schemeClr val="tx2">
                              <a:lumMod val="75000"/>
                            </a:schemeClr>
                          </a:solidFill>
                        </a:rPr>
                        <a:t>Student Name</a:t>
                      </a:r>
                      <a:endParaRPr/>
                    </a:p>
                  </a:txBody>
                  <a:tcPr anchor="ctr">
                    <a:lnL w="12700" algn="ctr">
                      <a:noFill/>
                    </a:lnL>
                    <a:lnR w="12700" algn="ctr">
                      <a:noFill/>
                    </a:lnR>
                    <a:lnT w="12700" algn="ctr">
                      <a:noFill/>
                    </a:lnT>
                    <a:lnB w="12700" algn="ctr">
                      <a:noFill/>
                    </a:lnB>
                  </a:tcPr>
                </a:tc>
              </a:tr>
              <a:tr h="370840">
                <a:tc>
                  <a:txBody>
                    <a:bodyPr/>
                    <a:p>
                      <a:pPr algn="ctr">
                        <a:defRPr/>
                      </a:pPr>
                      <a:r>
                        <a:rPr lang="en-GB"/>
                        <a:t>HEMA DEEPIKA </a:t>
                      </a:r>
                      <a:endParaRPr/>
                    </a:p>
                  </a:txBody>
                  <a:tcPr anchor="ctr">
                    <a:lnL w="12700" algn="ctr">
                      <a:noFill/>
                    </a:lnL>
                    <a:lnR w="12700" algn="ctr">
                      <a:noFill/>
                    </a:lnR>
                    <a:lnT w="12700" algn="ctr">
                      <a:noFill/>
                    </a:lnT>
                    <a:lnB w="12700" algn="ctr">
                      <a:noFill/>
                    </a:lnB>
                  </a:tcPr>
                </a:tc>
                <a:tc>
                  <a:txBody>
                    <a:bodyPr/>
                    <a:p>
                      <a:pPr algn="ctr">
                        <a:defRPr/>
                      </a:pPr>
                      <a:r>
                        <a:rPr lang="en-GB"/>
                        <a:t>20211CSE0324</a:t>
                      </a:r>
                      <a:endParaRPr/>
                    </a:p>
                    <a:p>
                      <a:pPr algn="ctr">
                        <a:defRPr/>
                      </a:pPr>
                      <a:endParaRPr lang="en-GB"/>
                    </a:p>
                  </a:txBody>
                  <a:tcPr anchor="ctr">
                    <a:lnL w="12700" algn="ctr">
                      <a:noFill/>
                    </a:lnL>
                    <a:lnR w="12700" algn="ctr">
                      <a:noFill/>
                    </a:lnR>
                    <a:lnT w="12700" algn="ctr">
                      <a:noFill/>
                    </a:lnT>
                    <a:lnB w="12700" algn="ctr">
                      <a:noFill/>
                    </a:lnB>
                  </a:tcPr>
                </a:tc>
              </a:tr>
              <a:tr h="370840">
                <a:tc>
                  <a:txBody>
                    <a:bodyPr/>
                    <a:p>
                      <a:pPr algn="ctr">
                        <a:defRPr/>
                      </a:pPr>
                      <a:r>
                        <a:rPr lang="en-GB"/>
                        <a:t>ISHA</a:t>
                      </a:r>
                      <a:endParaRPr lang="en-GB"/>
                    </a:p>
                    <a:p>
                      <a:pPr algn="ctr">
                        <a:defRPr/>
                      </a:pPr>
                      <a:r>
                        <a:rPr lang="en-GB"/>
                        <a:t>BHARDWAJ </a:t>
                      </a:r>
                      <a:endParaRPr/>
                    </a:p>
                  </a:txBody>
                  <a:tcPr anchor="ctr">
                    <a:lnL w="12700" algn="ctr">
                      <a:noFill/>
                    </a:lnL>
                    <a:lnR w="12700" algn="ctr">
                      <a:noFill/>
                    </a:lnR>
                    <a:lnT w="12700" algn="ctr">
                      <a:noFill/>
                    </a:lnT>
                    <a:lnB w="12700" algn="ctr">
                      <a:noFill/>
                    </a:lnB>
                  </a:tcPr>
                </a:tc>
                <a:tc>
                  <a:txBody>
                    <a:bodyPr/>
                    <a:p>
                      <a:pPr algn="ctr">
                        <a:defRPr/>
                      </a:pPr>
                      <a:r>
                        <a:rPr lang="en-GB"/>
                        <a:t>20211CSE0331</a:t>
                      </a:r>
                      <a:endParaRPr/>
                    </a:p>
                  </a:txBody>
                  <a:tcPr anchor="ctr">
                    <a:lnL w="12700" algn="ctr">
                      <a:noFill/>
                    </a:lnL>
                    <a:lnR w="12700" algn="ctr">
                      <a:noFill/>
                    </a:lnR>
                    <a:lnT w="12700" algn="ctr">
                      <a:noFill/>
                    </a:lnT>
                    <a:lnB w="12700" algn="ctr">
                      <a:noFill/>
                    </a:lnB>
                  </a:tcPr>
                </a:tc>
              </a:tr>
              <a:tr h="370840">
                <a:tc>
                  <a:txBody>
                    <a:bodyPr/>
                    <a:p>
                      <a:pPr algn="ctr">
                        <a:defRPr/>
                      </a:pPr>
                      <a:endParaRPr lang="en-GB"/>
                    </a:p>
                  </a:txBody>
                  <a:tcPr anchor="ctr">
                    <a:lnL w="12700" algn="ctr">
                      <a:noFill/>
                    </a:lnL>
                    <a:lnR w="12700" algn="ctr">
                      <a:noFill/>
                    </a:lnR>
                    <a:lnT w="12700" algn="ctr">
                      <a:noFill/>
                    </a:lnT>
                    <a:lnB w="12700" algn="ctr">
                      <a:noFill/>
                    </a:lnB>
                  </a:tcPr>
                </a:tc>
                <a:tc>
                  <a:txBody>
                    <a:bodyPr/>
                    <a:p>
                      <a:pPr algn="ctr">
                        <a:defRPr/>
                      </a:pPr>
                      <a:endParaRPr lang="en-GB"/>
                    </a:p>
                  </a:txBody>
                  <a:tcPr anchor="ctr">
                    <a:lnL w="12700" algn="ctr">
                      <a:noFill/>
                    </a:lnL>
                    <a:lnR w="12700" algn="ctr">
                      <a:noFill/>
                    </a:lnR>
                    <a:lnT w="12700" algn="ctr">
                      <a:noFill/>
                    </a:lnT>
                    <a:lnB w="12700" algn="ctr">
                      <a:noFill/>
                    </a:lnB>
                  </a:tcPr>
                </a:tc>
              </a:tr>
              <a:tr h="370840">
                <a:tc>
                  <a:txBody>
                    <a:bodyPr/>
                    <a:p>
                      <a:pPr algn="ctr">
                        <a:defRPr/>
                      </a:pPr>
                      <a:endParaRPr lang="en-GB"/>
                    </a:p>
                  </a:txBody>
                  <a:tcPr anchor="ctr">
                    <a:lnL w="12700" algn="ctr">
                      <a:noFill/>
                    </a:lnL>
                    <a:lnR w="12700" algn="ctr">
                      <a:noFill/>
                    </a:lnR>
                    <a:lnT w="12700" algn="ctr">
                      <a:noFill/>
                    </a:lnT>
                    <a:lnB w="12700" algn="ctr">
                      <a:noFill/>
                    </a:lnB>
                  </a:tcPr>
                </a:tc>
                <a:tc>
                  <a:txBody>
                    <a:bodyPr/>
                    <a:p>
                      <a:pPr algn="ctr">
                        <a:defRPr/>
                      </a:pPr>
                      <a:endParaRPr lang="en-GB"/>
                    </a:p>
                  </a:txBody>
                  <a:tcPr anchor="ctr">
                    <a:lnL w="12700" algn="ctr">
                      <a:noFill/>
                    </a:lnL>
                    <a:lnR w="12700" algn="ctr">
                      <a:noFill/>
                    </a:lnR>
                    <a:lnT w="12700" algn="ctr">
                      <a:noFill/>
                    </a:lnT>
                    <a:lnB w="12700" algn="ctr">
                      <a:noFill/>
                    </a:lnB>
                  </a:tcPr>
                </a:tc>
              </a:tr>
              <a:tr h="370840">
                <a:tc>
                  <a:txBody>
                    <a:bodyPr/>
                    <a:p>
                      <a:pPr algn="ctr">
                        <a:defRPr/>
                      </a:pPr>
                      <a:endParaRPr lang="en-GB"/>
                    </a:p>
                  </a:txBody>
                  <a:tcPr anchor="ctr">
                    <a:lnL w="12700" algn="ctr">
                      <a:noFill/>
                    </a:lnL>
                    <a:lnR w="12700" algn="ctr">
                      <a:noFill/>
                    </a:lnR>
                    <a:lnT w="12700" algn="ctr">
                      <a:noFill/>
                    </a:lnT>
                    <a:lnB w="12700" algn="ctr">
                      <a:noFill/>
                    </a:lnB>
                  </a:tcPr>
                </a:tc>
                <a:tc>
                  <a:txBody>
                    <a:bodyPr/>
                    <a:p>
                      <a:pPr algn="ctr">
                        <a:defRPr/>
                      </a:pPr>
                      <a:endParaRPr lang="en-GB"/>
                    </a:p>
                  </a:txBody>
                  <a:tcPr anchor="ctr">
                    <a:lnL w="12700" algn="ctr">
                      <a:noFill/>
                    </a:lnL>
                    <a:lnR w="12700" algn="ctr">
                      <a:noFill/>
                    </a:lnR>
                    <a:lnT w="12700" algn="ctr">
                      <a:noFill/>
                    </a:lnT>
                    <a:lnB w="12700" algn="ctr">
                      <a:noFill/>
                    </a:lnB>
                  </a:tcPr>
                </a:tc>
              </a:tr>
            </a:tbl>
          </a:graphicData>
        </a:graphic>
      </p:graphicFrame>
      <p:sp>
        <p:nvSpPr>
          <p:cNvPr id="645157567" name="Subtitle 2"/>
          <p:cNvSpPr txBox="1"/>
          <p:nvPr/>
        </p:nvSpPr>
        <p:spPr bwMode="auto">
          <a:xfrm>
            <a:off x="6454795" y="3274140"/>
            <a:ext cx="5514292" cy="2433485"/>
          </a:xfrm>
          <a:prstGeom prst="rect">
            <a:avLst/>
          </a:prstGeom>
        </p:spPr>
        <p:txBody>
          <a:bodyPr vert="horz" lIns="91440" tIns="45720" rIns="91440" bIns="45720" rtlCol="0" anchor="t">
            <a:normAutofit/>
          </a:bodyPr>
          <a:lstStyle>
            <a:lvl1pPr marL="0" indent="0" algn="ctr" defTabSz="914400">
              <a:spcBef>
                <a:spcPts val="0"/>
              </a:spcBef>
              <a:buFont typeface="Arial"/>
              <a:buNone/>
              <a:defRPr sz="2000" b="1">
                <a:solidFill>
                  <a:schemeClr val="tx2">
                    <a:lumMod val="75000"/>
                  </a:schemeClr>
                </a:solidFill>
                <a:latin typeface="Verdana"/>
                <a:ea typeface="Verdana"/>
                <a:cs typeface="Verdana"/>
              </a:defRPr>
            </a:lvl1pPr>
            <a:lvl2pPr marL="457200" indent="0" algn="ctr" defTabSz="914400">
              <a:spcBef>
                <a:spcPts val="0"/>
              </a:spcBef>
              <a:buFont typeface="Arial"/>
              <a:buNone/>
              <a:defRPr sz="2000">
                <a:solidFill>
                  <a:schemeClr val="tx1">
                    <a:tint val="75000"/>
                  </a:schemeClr>
                </a:solidFill>
                <a:latin typeface="Verdana"/>
                <a:ea typeface="Verdana"/>
                <a:cs typeface="Verdana"/>
              </a:defRPr>
            </a:lvl2pPr>
            <a:lvl3pPr marL="914400" indent="0" algn="ctr" defTabSz="914400">
              <a:spcBef>
                <a:spcPts val="0"/>
              </a:spcBef>
              <a:buFont typeface="Arial"/>
              <a:buNone/>
              <a:defRPr sz="1800">
                <a:solidFill>
                  <a:schemeClr val="tx1">
                    <a:tint val="75000"/>
                  </a:schemeClr>
                </a:solidFill>
                <a:latin typeface="Verdana"/>
                <a:ea typeface="Verdana"/>
                <a:cs typeface="Verdana"/>
              </a:defRPr>
            </a:lvl3pPr>
            <a:lvl4pPr marL="1371600" indent="0" algn="ctr" defTabSz="914400">
              <a:spcBef>
                <a:spcPts val="0"/>
              </a:spcBef>
              <a:buFont typeface="Arial"/>
              <a:buNone/>
              <a:defRPr sz="1600">
                <a:solidFill>
                  <a:schemeClr val="tx1">
                    <a:tint val="75000"/>
                  </a:schemeClr>
                </a:solidFill>
                <a:latin typeface="Verdana"/>
                <a:ea typeface="Verdana"/>
                <a:cs typeface="Verdana"/>
              </a:defRPr>
            </a:lvl4pPr>
            <a:lvl5pPr marL="1828800" indent="0" algn="ctr" defTabSz="914400">
              <a:spcBef>
                <a:spcPts val="0"/>
              </a:spcBef>
              <a:buFont typeface="Arial"/>
              <a:buNone/>
              <a:defRPr sz="1600">
                <a:solidFill>
                  <a:schemeClr val="tx1">
                    <a:tint val="75000"/>
                  </a:schemeClr>
                </a:solidFill>
                <a:latin typeface="Verdana"/>
                <a:ea typeface="Verdana"/>
                <a:cs typeface="Verdana"/>
              </a:defRPr>
            </a:lvl5pPr>
            <a:lvl6pPr marL="2286000" indent="0" algn="ctr" defTabSz="914400">
              <a:spcBef>
                <a:spcPts val="0"/>
              </a:spcBef>
              <a:buFont typeface="Arial"/>
              <a:buNone/>
              <a:defRPr sz="2000">
                <a:solidFill>
                  <a:schemeClr val="tx1">
                    <a:tint val="75000"/>
                  </a:schemeClr>
                </a:solidFill>
                <a:latin typeface="+mn-lt"/>
                <a:ea typeface="+mn-ea"/>
                <a:cs typeface="+mn-cs"/>
              </a:defRPr>
            </a:lvl6pPr>
            <a:lvl7pPr marL="2743200" indent="0" algn="ctr" defTabSz="914400">
              <a:spcBef>
                <a:spcPts val="0"/>
              </a:spcBef>
              <a:buFont typeface="Arial"/>
              <a:buNone/>
              <a:defRPr sz="2000">
                <a:solidFill>
                  <a:schemeClr val="tx1">
                    <a:tint val="75000"/>
                  </a:schemeClr>
                </a:solidFill>
                <a:latin typeface="+mn-lt"/>
                <a:ea typeface="+mn-ea"/>
                <a:cs typeface="+mn-cs"/>
              </a:defRPr>
            </a:lvl7pPr>
            <a:lvl8pPr marL="3200400" indent="0" algn="ctr" defTabSz="914400">
              <a:spcBef>
                <a:spcPts val="0"/>
              </a:spcBef>
              <a:buFont typeface="Arial"/>
              <a:buNone/>
              <a:defRPr sz="2000">
                <a:solidFill>
                  <a:schemeClr val="tx1">
                    <a:tint val="75000"/>
                  </a:schemeClr>
                </a:solidFill>
                <a:latin typeface="+mn-lt"/>
                <a:ea typeface="+mn-ea"/>
                <a:cs typeface="+mn-cs"/>
              </a:defRPr>
            </a:lvl8pPr>
            <a:lvl9pPr marL="3657600" indent="0" algn="ctr" defTabSz="914400">
              <a:spcBef>
                <a:spcPts val="0"/>
              </a:spcBef>
              <a:buFont typeface="Arial"/>
              <a:buNone/>
              <a:defRPr sz="2000">
                <a:solidFill>
                  <a:schemeClr val="tx1">
                    <a:tint val="75000"/>
                  </a:schemeClr>
                </a:solidFill>
                <a:latin typeface="+mn-lt"/>
                <a:ea typeface="+mn-ea"/>
                <a:cs typeface="+mn-cs"/>
              </a:defRPr>
            </a:lvl9pPr>
          </a:lstStyle>
          <a:p>
            <a:pPr>
              <a:defRPr/>
            </a:pPr>
            <a:r>
              <a:rPr lang="en-GB"/>
              <a:t>Under the Supervision of,</a:t>
            </a:r>
            <a:endParaRPr/>
          </a:p>
          <a:p>
            <a:pPr>
              <a:defRPr/>
            </a:pPr>
            <a:endParaRPr lang="en-GB"/>
          </a:p>
          <a:p>
            <a:pPr algn="l">
              <a:defRPr/>
            </a:pPr>
            <a:r>
              <a:rPr lang="en-GB" sz="1700">
                <a:latin typeface="Verdana"/>
                <a:ea typeface="Verdana"/>
              </a:rPr>
              <a:t>Dr. / Pamela Vinitha Eric</a:t>
            </a:r>
            <a:endParaRPr/>
          </a:p>
          <a:p>
            <a:pPr algn="l">
              <a:defRPr/>
            </a:pPr>
            <a:r>
              <a:rPr lang="en-GB" sz="1700"/>
              <a:t>Professor / Associate Professor / Assistant Professor</a:t>
            </a:r>
            <a:endParaRPr/>
          </a:p>
          <a:p>
            <a:pPr algn="l">
              <a:defRPr/>
            </a:pPr>
            <a:r>
              <a:rPr lang="en-GB" sz="1700"/>
              <a:t>School of Computer Science &amp; Engineering</a:t>
            </a:r>
            <a:endParaRPr/>
          </a:p>
          <a:p>
            <a:pPr algn="l">
              <a:defRPr/>
            </a:pPr>
            <a:r>
              <a:rPr lang="en-GB" sz="1700"/>
              <a:t>Presidency University</a:t>
            </a:r>
            <a:endParaRPr/>
          </a:p>
          <a:p>
            <a:pPr algn="l">
              <a:defRPr/>
            </a:pPr>
            <a:endParaRPr lang="en-GB"/>
          </a:p>
        </p:txBody>
      </p:sp>
      <p:sp>
        <p:nvSpPr>
          <p:cNvPr id="832592677" name="Subtitle 2"/>
          <p:cNvSpPr txBox="1"/>
          <p:nvPr/>
        </p:nvSpPr>
        <p:spPr bwMode="auto">
          <a:xfrm>
            <a:off x="3986772" y="334089"/>
            <a:ext cx="3970594" cy="552184"/>
          </a:xfrm>
          <a:prstGeom prst="rect">
            <a:avLst/>
          </a:prstGeom>
        </p:spPr>
        <p:txBody>
          <a:bodyPr vert="horz" lIns="91440" tIns="45720" rIns="91440" bIns="45720" rtlCol="0" anchor="t">
            <a:normAutofit fontScale="77500" lnSpcReduction="20000"/>
          </a:bodyPr>
          <a:lstStyle>
            <a:lvl1pPr marL="0" indent="0" algn="ctr" defTabSz="914400">
              <a:spcBef>
                <a:spcPts val="0"/>
              </a:spcBef>
              <a:buFont typeface="Arial"/>
              <a:buNone/>
              <a:defRPr sz="2000" b="1">
                <a:solidFill>
                  <a:schemeClr val="tx2">
                    <a:lumMod val="75000"/>
                  </a:schemeClr>
                </a:solidFill>
                <a:latin typeface="Verdana"/>
                <a:ea typeface="Verdana"/>
                <a:cs typeface="Verdana"/>
              </a:defRPr>
            </a:lvl1pPr>
            <a:lvl2pPr marL="457200" indent="0" algn="ctr" defTabSz="914400">
              <a:spcBef>
                <a:spcPts val="0"/>
              </a:spcBef>
              <a:buFont typeface="Arial"/>
              <a:buNone/>
              <a:defRPr sz="2000">
                <a:solidFill>
                  <a:schemeClr val="tx1">
                    <a:tint val="75000"/>
                  </a:schemeClr>
                </a:solidFill>
                <a:latin typeface="Verdana"/>
                <a:ea typeface="Verdana"/>
                <a:cs typeface="Verdana"/>
              </a:defRPr>
            </a:lvl2pPr>
            <a:lvl3pPr marL="914400" indent="0" algn="ctr" defTabSz="914400">
              <a:spcBef>
                <a:spcPts val="0"/>
              </a:spcBef>
              <a:buFont typeface="Arial"/>
              <a:buNone/>
              <a:defRPr sz="1800">
                <a:solidFill>
                  <a:schemeClr val="tx1">
                    <a:tint val="75000"/>
                  </a:schemeClr>
                </a:solidFill>
                <a:latin typeface="Verdana"/>
                <a:ea typeface="Verdana"/>
                <a:cs typeface="Verdana"/>
              </a:defRPr>
            </a:lvl3pPr>
            <a:lvl4pPr marL="1371600" indent="0" algn="ctr" defTabSz="914400">
              <a:spcBef>
                <a:spcPts val="0"/>
              </a:spcBef>
              <a:buFont typeface="Arial"/>
              <a:buNone/>
              <a:defRPr sz="1600">
                <a:solidFill>
                  <a:schemeClr val="tx1">
                    <a:tint val="75000"/>
                  </a:schemeClr>
                </a:solidFill>
                <a:latin typeface="Verdana"/>
                <a:ea typeface="Verdana"/>
                <a:cs typeface="Verdana"/>
              </a:defRPr>
            </a:lvl4pPr>
            <a:lvl5pPr marL="1828800" indent="0" algn="ctr" defTabSz="914400">
              <a:spcBef>
                <a:spcPts val="0"/>
              </a:spcBef>
              <a:buFont typeface="Arial"/>
              <a:buNone/>
              <a:defRPr sz="1600">
                <a:solidFill>
                  <a:schemeClr val="tx1">
                    <a:tint val="75000"/>
                  </a:schemeClr>
                </a:solidFill>
                <a:latin typeface="Verdana"/>
                <a:ea typeface="Verdana"/>
                <a:cs typeface="Verdana"/>
              </a:defRPr>
            </a:lvl5pPr>
            <a:lvl6pPr marL="2286000" indent="0" algn="ctr" defTabSz="914400">
              <a:spcBef>
                <a:spcPts val="0"/>
              </a:spcBef>
              <a:buFont typeface="Arial"/>
              <a:buNone/>
              <a:defRPr sz="2000">
                <a:solidFill>
                  <a:schemeClr val="tx1">
                    <a:tint val="75000"/>
                  </a:schemeClr>
                </a:solidFill>
                <a:latin typeface="+mn-lt"/>
                <a:ea typeface="+mn-ea"/>
                <a:cs typeface="+mn-cs"/>
              </a:defRPr>
            </a:lvl6pPr>
            <a:lvl7pPr marL="2743200" indent="0" algn="ctr" defTabSz="914400">
              <a:spcBef>
                <a:spcPts val="0"/>
              </a:spcBef>
              <a:buFont typeface="Arial"/>
              <a:buNone/>
              <a:defRPr sz="2000">
                <a:solidFill>
                  <a:schemeClr val="tx1">
                    <a:tint val="75000"/>
                  </a:schemeClr>
                </a:solidFill>
                <a:latin typeface="+mn-lt"/>
                <a:ea typeface="+mn-ea"/>
                <a:cs typeface="+mn-cs"/>
              </a:defRPr>
            </a:lvl7pPr>
            <a:lvl8pPr marL="3200400" indent="0" algn="ctr" defTabSz="914400">
              <a:spcBef>
                <a:spcPts val="0"/>
              </a:spcBef>
              <a:buFont typeface="Arial"/>
              <a:buNone/>
              <a:defRPr sz="2000">
                <a:solidFill>
                  <a:schemeClr val="tx1">
                    <a:tint val="75000"/>
                  </a:schemeClr>
                </a:solidFill>
                <a:latin typeface="+mn-lt"/>
                <a:ea typeface="+mn-ea"/>
                <a:cs typeface="+mn-cs"/>
              </a:defRPr>
            </a:lvl8pPr>
            <a:lvl9pPr marL="3657600" indent="0" algn="ctr" defTabSz="914400">
              <a:spcBef>
                <a:spcPts val="0"/>
              </a:spcBef>
              <a:buFont typeface="Arial"/>
              <a:buNone/>
              <a:defRPr sz="2000">
                <a:solidFill>
                  <a:schemeClr val="tx1">
                    <a:tint val="75000"/>
                  </a:schemeClr>
                </a:solidFill>
                <a:latin typeface="+mn-lt"/>
                <a:ea typeface="+mn-ea"/>
                <a:cs typeface="+mn-cs"/>
              </a:defRPr>
            </a:lvl9pPr>
          </a:lstStyle>
          <a:p>
            <a:pPr>
              <a:defRPr/>
            </a:pPr>
            <a:r>
              <a:rPr lang="en-GB">
                <a:latin typeface="Verdana"/>
                <a:ea typeface="Verdana"/>
              </a:rPr>
              <a:t>PIP4004 University Project-II</a:t>
            </a:r>
            <a:endParaRPr/>
          </a:p>
          <a:p>
            <a:pPr>
              <a:defRPr/>
            </a:pPr>
            <a:r>
              <a:rPr lang="en-GB"/>
              <a:t>Review-3</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91709096" name="Content Placeholder 2"/>
          <p:cNvSpPr>
            <a:spLocks noGrp="1"/>
          </p:cNvSpPr>
          <p:nvPr>
            <p:ph idx="1"/>
          </p:nvPr>
        </p:nvSpPr>
        <p:spPr bwMode="auto"/>
        <p:txBody>
          <a:bodyPr vert="horz" lIns="91440" tIns="45720" rIns="91440" bIns="45720" rtlCol="0" anchor="t">
            <a:normAutofit lnSpcReduction="10000"/>
          </a:bodyPr>
          <a:lstStyle/>
          <a:p>
            <a:pPr>
              <a:defRPr/>
            </a:pPr>
            <a:r>
              <a:rPr lang="en-US" sz="1100" b="1">
                <a:latin typeface="Verdana"/>
                <a:ea typeface="Verdana"/>
              </a:rPr>
              <a:t>Hosting and server location</a:t>
            </a:r>
            <a:r>
              <a:rPr lang="en-US" sz="1100">
                <a:latin typeface="Verdana"/>
                <a:ea typeface="Verdana"/>
              </a:rPr>
              <a:t> (Suspicious locations).</a:t>
            </a:r>
            <a:endParaRPr/>
          </a:p>
          <a:p>
            <a:pPr>
              <a:defRPr/>
            </a:pPr>
            <a:r>
              <a:rPr lang="en-US" sz="1100" b="1">
                <a:latin typeface="Verdana"/>
                <a:ea typeface="Verdana"/>
              </a:rPr>
              <a:t>(C) Page-Based Features</a:t>
            </a:r>
            <a:endParaRPr lang="en-US" sz="1100">
              <a:latin typeface="Verdana"/>
              <a:ea typeface="Verdana"/>
            </a:endParaRPr>
          </a:p>
          <a:p>
            <a:pPr>
              <a:defRPr/>
            </a:pPr>
            <a:r>
              <a:rPr lang="en-US" sz="1100" b="1">
                <a:latin typeface="Verdana"/>
                <a:ea typeface="Verdana"/>
              </a:rPr>
              <a:t>Visual Similarity (Computer Vision + CNNs)</a:t>
            </a:r>
            <a:r>
              <a:rPr lang="en-US" sz="1100">
                <a:latin typeface="Verdana"/>
                <a:ea typeface="Verdana"/>
              </a:rPr>
              <a:t> </a:t>
            </a:r>
            <a:endParaRPr/>
          </a:p>
          <a:p>
            <a:pPr lvl="1">
              <a:defRPr/>
            </a:pPr>
            <a:r>
              <a:rPr lang="en-US" sz="1100">
                <a:latin typeface="Verdana"/>
                <a:ea typeface="Verdana"/>
              </a:rPr>
              <a:t>Compare screenshots of the suspected phishing site with genuine sites using </a:t>
            </a:r>
            <a:r>
              <a:rPr lang="en-US" sz="1100" b="1">
                <a:latin typeface="Verdana"/>
                <a:ea typeface="Verdana"/>
              </a:rPr>
              <a:t>CNN-based image similarity</a:t>
            </a:r>
            <a:r>
              <a:rPr lang="en-US" sz="1100">
                <a:latin typeface="Verdana"/>
                <a:ea typeface="Verdana"/>
              </a:rPr>
              <a:t> models.</a:t>
            </a:r>
            <a:endParaRPr/>
          </a:p>
          <a:p>
            <a:pPr lvl="1">
              <a:defRPr/>
            </a:pPr>
            <a:r>
              <a:rPr lang="en-US" sz="1100">
                <a:latin typeface="Verdana"/>
                <a:ea typeface="Verdana"/>
              </a:rPr>
              <a:t>Use </a:t>
            </a:r>
            <a:r>
              <a:rPr lang="en-US" sz="1100" b="1">
                <a:latin typeface="Verdana"/>
                <a:ea typeface="Verdana"/>
              </a:rPr>
              <a:t>SIFT (Scale-Invariant Feature Transform)</a:t>
            </a:r>
            <a:r>
              <a:rPr lang="en-US" sz="1100">
                <a:latin typeface="Verdana"/>
                <a:ea typeface="Verdana"/>
              </a:rPr>
              <a:t> or </a:t>
            </a:r>
            <a:r>
              <a:rPr lang="en-US" sz="1100" b="1">
                <a:latin typeface="Verdana"/>
                <a:ea typeface="Verdana"/>
              </a:rPr>
              <a:t>ORB (Oriented FAST and Rotated BRIEF)</a:t>
            </a:r>
            <a:r>
              <a:rPr lang="en-US" sz="1100">
                <a:latin typeface="Verdana"/>
                <a:ea typeface="Verdana"/>
              </a:rPr>
              <a:t> to compare logos and images.</a:t>
            </a:r>
            <a:endParaRPr/>
          </a:p>
          <a:p>
            <a:pPr>
              <a:defRPr/>
            </a:pPr>
            <a:r>
              <a:rPr lang="en-US" sz="1100" b="1">
                <a:latin typeface="Verdana"/>
                <a:ea typeface="Verdana"/>
              </a:rPr>
              <a:t>Text Similarity (NLP-Based)</a:t>
            </a:r>
            <a:r>
              <a:rPr lang="en-US" sz="1100">
                <a:latin typeface="Verdana"/>
                <a:ea typeface="Verdana"/>
              </a:rPr>
              <a:t> </a:t>
            </a:r>
            <a:endParaRPr/>
          </a:p>
          <a:p>
            <a:pPr lvl="1">
              <a:defRPr/>
            </a:pPr>
            <a:r>
              <a:rPr lang="en-US" sz="1100">
                <a:latin typeface="Verdana"/>
                <a:ea typeface="Verdana"/>
              </a:rPr>
              <a:t>Extract text using </a:t>
            </a:r>
            <a:r>
              <a:rPr lang="en-US" sz="1100" b="1">
                <a:latin typeface="Verdana"/>
                <a:ea typeface="Verdana"/>
              </a:rPr>
              <a:t>OCR</a:t>
            </a:r>
            <a:r>
              <a:rPr lang="en-US" sz="1100">
                <a:latin typeface="Verdana"/>
                <a:ea typeface="Verdana"/>
              </a:rPr>
              <a:t> and compare with original sites using </a:t>
            </a:r>
            <a:r>
              <a:rPr lang="en-US" sz="1100" b="1">
                <a:latin typeface="Verdana"/>
                <a:ea typeface="Verdana"/>
              </a:rPr>
              <a:t>TF-IDF, BERT, or cosine similarity</a:t>
            </a:r>
            <a:r>
              <a:rPr lang="en-US" sz="1100">
                <a:latin typeface="Verdana"/>
                <a:ea typeface="Verdana"/>
              </a:rPr>
              <a:t>.</a:t>
            </a:r>
            <a:endParaRPr/>
          </a:p>
          <a:p>
            <a:pPr lvl="1">
              <a:defRPr/>
            </a:pPr>
            <a:r>
              <a:rPr lang="en-US" sz="1100">
                <a:latin typeface="Verdana"/>
                <a:ea typeface="Verdana"/>
              </a:rPr>
              <a:t>Detect keyword stuffing or misleading text.</a:t>
            </a:r>
            <a:endParaRPr/>
          </a:p>
          <a:p>
            <a:pPr lvl="1">
              <a:defRPr/>
            </a:pPr>
            <a:r>
              <a:rPr lang="en-US" sz="1100" b="1">
                <a:latin typeface="Verdana"/>
                <a:ea typeface="Verdana"/>
              </a:rPr>
              <a:t>(D) Network-Based Features</a:t>
            </a:r>
            <a:endParaRPr lang="en-US" sz="1100">
              <a:latin typeface="Verdana"/>
              <a:ea typeface="Verdana"/>
            </a:endParaRPr>
          </a:p>
          <a:p>
            <a:pPr>
              <a:defRPr/>
            </a:pPr>
            <a:r>
              <a:rPr lang="en-US" sz="1100" b="1">
                <a:latin typeface="Verdana"/>
                <a:ea typeface="Verdana"/>
              </a:rPr>
              <a:t>Redirects to another domain</a:t>
            </a:r>
            <a:r>
              <a:rPr lang="en-US" sz="1100">
                <a:latin typeface="Verdana"/>
                <a:ea typeface="Verdana"/>
              </a:rPr>
              <a:t> (Check for multiple redirections).</a:t>
            </a:r>
            <a:endParaRPr/>
          </a:p>
          <a:p>
            <a:pPr>
              <a:defRPr/>
            </a:pPr>
            <a:r>
              <a:rPr lang="en-US" sz="1100" b="1">
                <a:latin typeface="Verdana"/>
                <a:ea typeface="Verdana"/>
              </a:rPr>
              <a:t>Malicious JavaScript scripts</a:t>
            </a:r>
            <a:r>
              <a:rPr lang="en-US" sz="1100">
                <a:latin typeface="Verdana"/>
                <a:ea typeface="Verdana"/>
              </a:rPr>
              <a:t> (Check for hidden redirections).</a:t>
            </a:r>
            <a:endParaRPr/>
          </a:p>
          <a:p>
            <a:pPr>
              <a:defRPr/>
            </a:pPr>
            <a:r>
              <a:rPr lang="en-US" sz="1100" b="1">
                <a:latin typeface="Verdana"/>
                <a:ea typeface="Verdana"/>
              </a:rPr>
              <a:t>Presence on blacklists</a:t>
            </a:r>
            <a:r>
              <a:rPr lang="en-US" sz="1100">
                <a:latin typeface="Verdana"/>
                <a:ea typeface="Verdana"/>
              </a:rPr>
              <a:t> (Cross-check with Google Safe Browsing API and other security lists).</a:t>
            </a:r>
            <a:endParaRPr/>
          </a:p>
          <a:p>
            <a:pPr>
              <a:defRPr/>
            </a:pPr>
            <a:endParaRPr lang="en-US" sz="1100">
              <a:latin typeface="Verdana"/>
              <a:ea typeface="Verdana"/>
            </a:endParaRPr>
          </a:p>
          <a:p>
            <a:pPr marL="0" indent="0">
              <a:buNone/>
              <a:defRPr/>
            </a:pPr>
            <a:r>
              <a:rPr lang="en-US" sz="1400" b="1">
                <a:latin typeface="Verdana"/>
                <a:ea typeface="Verdana"/>
              </a:rPr>
              <a:t>       Step 3: Model Training</a:t>
            </a:r>
            <a:endParaRPr lang="en-US" sz="1400">
              <a:latin typeface="Verdana"/>
              <a:ea typeface="Verdana"/>
            </a:endParaRPr>
          </a:p>
          <a:p>
            <a:pPr>
              <a:defRPr/>
            </a:pPr>
            <a:r>
              <a:rPr lang="en-US" sz="1100" b="1">
                <a:latin typeface="Verdana"/>
                <a:ea typeface="Verdana"/>
              </a:rPr>
              <a:t>Supervised Learning Models</a:t>
            </a:r>
            <a:r>
              <a:rPr lang="en-US" sz="1100">
                <a:latin typeface="Verdana"/>
                <a:ea typeface="Verdana"/>
              </a:rPr>
              <a:t> </a:t>
            </a:r>
            <a:endParaRPr/>
          </a:p>
          <a:p>
            <a:pPr lvl="1">
              <a:defRPr/>
            </a:pPr>
            <a:r>
              <a:rPr lang="en-US" sz="1100" b="1">
                <a:latin typeface="Verdana"/>
                <a:ea typeface="Verdana"/>
              </a:rPr>
              <a:t>Random Forest</a:t>
            </a:r>
            <a:r>
              <a:rPr lang="en-US" sz="1100">
                <a:latin typeface="Verdana"/>
                <a:ea typeface="Verdana"/>
              </a:rPr>
              <a:t>, </a:t>
            </a:r>
            <a:r>
              <a:rPr lang="en-US" sz="1100" b="1">
                <a:latin typeface="Verdana"/>
                <a:ea typeface="Verdana"/>
              </a:rPr>
              <a:t>XGBoost</a:t>
            </a:r>
            <a:r>
              <a:rPr lang="en-US" sz="1100">
                <a:latin typeface="Verdana"/>
                <a:ea typeface="Verdana"/>
              </a:rPr>
              <a:t>, </a:t>
            </a:r>
            <a:r>
              <a:rPr lang="en-US" sz="1100" b="1">
                <a:latin typeface="Verdana"/>
                <a:ea typeface="Verdana"/>
              </a:rPr>
              <a:t>SVM</a:t>
            </a:r>
            <a:r>
              <a:rPr lang="en-US" sz="1100">
                <a:latin typeface="Verdana"/>
                <a:ea typeface="Verdana"/>
              </a:rPr>
              <a:t>, or </a:t>
            </a:r>
            <a:r>
              <a:rPr lang="en-US" sz="1100" b="1">
                <a:latin typeface="Verdana"/>
                <a:ea typeface="Verdana"/>
              </a:rPr>
              <a:t>Deep Neural Networks (DNNs)</a:t>
            </a:r>
            <a:r>
              <a:rPr lang="en-US" sz="1100">
                <a:latin typeface="Verdana"/>
                <a:ea typeface="Verdana"/>
              </a:rPr>
              <a:t> for classification.</a:t>
            </a:r>
            <a:endParaRPr/>
          </a:p>
          <a:p>
            <a:pPr lvl="1">
              <a:defRPr/>
            </a:pPr>
            <a:r>
              <a:rPr lang="en-US" sz="1100">
                <a:latin typeface="Verdana"/>
                <a:ea typeface="Verdana"/>
              </a:rPr>
              <a:t>Train the model on labeled datasets of phishing and non-phishing sites.</a:t>
            </a:r>
            <a:endParaRPr/>
          </a:p>
          <a:p>
            <a:pPr>
              <a:defRPr/>
            </a:pPr>
            <a:r>
              <a:rPr lang="en-US" sz="1100" b="1">
                <a:latin typeface="Verdana"/>
                <a:ea typeface="Verdana"/>
              </a:rPr>
              <a:t>Unsupervised Learning Models</a:t>
            </a:r>
            <a:r>
              <a:rPr lang="en-US" sz="1100">
                <a:latin typeface="Verdana"/>
                <a:ea typeface="Verdana"/>
              </a:rPr>
              <a:t> (For zero-day phishing attacks) </a:t>
            </a:r>
            <a:endParaRPr/>
          </a:p>
          <a:p>
            <a:pPr lvl="1">
              <a:defRPr/>
            </a:pPr>
            <a:r>
              <a:rPr lang="en-US" sz="1100" b="1">
                <a:latin typeface="Verdana"/>
                <a:ea typeface="Verdana"/>
              </a:rPr>
              <a:t>Autoencoders</a:t>
            </a:r>
            <a:r>
              <a:rPr lang="en-US" sz="1100">
                <a:latin typeface="Verdana"/>
                <a:ea typeface="Verdana"/>
              </a:rPr>
              <a:t> or </a:t>
            </a:r>
            <a:r>
              <a:rPr lang="en-US" sz="1100" b="1">
                <a:latin typeface="Verdana"/>
                <a:ea typeface="Verdana"/>
              </a:rPr>
              <a:t>Anomaly Detection (Isolation Forest, DBSCAN)</a:t>
            </a:r>
            <a:r>
              <a:rPr lang="en-US" sz="1100">
                <a:latin typeface="Verdana"/>
                <a:ea typeface="Verdana"/>
              </a:rPr>
              <a:t> for identifying unknown phishing domains.</a:t>
            </a:r>
            <a:endParaRPr/>
          </a:p>
          <a:p>
            <a:pPr>
              <a:defRPr/>
            </a:pPr>
            <a:r>
              <a:rPr lang="en-US" sz="1100" b="1">
                <a:latin typeface="Verdana"/>
                <a:ea typeface="Verdana"/>
              </a:rPr>
              <a:t>Reinforcement Learning (Optional)</a:t>
            </a:r>
            <a:r>
              <a:rPr lang="en-US" sz="1100">
                <a:latin typeface="Verdana"/>
                <a:ea typeface="Verdana"/>
              </a:rPr>
              <a:t> </a:t>
            </a:r>
            <a:endParaRPr/>
          </a:p>
          <a:p>
            <a:pPr lvl="1">
              <a:defRPr/>
            </a:pPr>
            <a:r>
              <a:rPr lang="en-US" sz="1100">
                <a:latin typeface="Verdana"/>
                <a:ea typeface="Verdana"/>
              </a:rPr>
              <a:t>Improve detection accuracy by continuously learning from flagged phishing attempts.</a:t>
            </a:r>
            <a:endParaRPr/>
          </a:p>
          <a:p>
            <a:pPr lvl="1">
              <a:defRPr/>
            </a:pPr>
            <a:endParaRPr lang="en-US" sz="1400" b="1">
              <a:latin typeface="Verdana"/>
              <a:ea typeface="Verdana"/>
            </a:endParaRPr>
          </a:p>
          <a:p>
            <a:pPr marL="457200" lvl="1" indent="0">
              <a:buNone/>
              <a:defRPr/>
            </a:pPr>
            <a:r>
              <a:rPr lang="en-US" sz="1400" b="1">
                <a:latin typeface="Verdana"/>
                <a:ea typeface="Verdana"/>
              </a:rPr>
              <a:t>Step 4: Model Deployment</a:t>
            </a:r>
            <a:endParaRPr lang="en-US" sz="1400">
              <a:latin typeface="Verdana"/>
              <a:ea typeface="Verdana"/>
            </a:endParaRPr>
          </a:p>
          <a:p>
            <a:pPr>
              <a:defRPr/>
            </a:pPr>
            <a:r>
              <a:rPr lang="en-US" sz="1100">
                <a:latin typeface="Verdana"/>
                <a:ea typeface="Verdana"/>
              </a:rPr>
              <a:t>Deploy the trained model as a </a:t>
            </a:r>
            <a:r>
              <a:rPr lang="en-US" sz="1100" b="1">
                <a:latin typeface="Verdana"/>
                <a:ea typeface="Verdana"/>
              </a:rPr>
              <a:t>REST API</a:t>
            </a:r>
            <a:r>
              <a:rPr lang="en-US" sz="1100">
                <a:latin typeface="Verdana"/>
                <a:ea typeface="Verdana"/>
              </a:rPr>
              <a:t> using Flask/Django or on cloud platforms like AWS, Azure, or Google Cloud.</a:t>
            </a:r>
            <a:endParaRPr/>
          </a:p>
          <a:p>
            <a:pPr>
              <a:defRPr/>
            </a:pPr>
            <a:r>
              <a:rPr lang="en-US" sz="1100">
                <a:latin typeface="Verdana"/>
                <a:ea typeface="Verdana"/>
              </a:rPr>
              <a:t>Create a </a:t>
            </a:r>
            <a:r>
              <a:rPr lang="en-US" sz="1100" b="1">
                <a:latin typeface="Verdana"/>
                <a:ea typeface="Verdana"/>
              </a:rPr>
              <a:t>browser extension</a:t>
            </a:r>
            <a:r>
              <a:rPr lang="en-US" sz="1100">
                <a:latin typeface="Verdana"/>
                <a:ea typeface="Verdana"/>
              </a:rPr>
              <a:t> or </a:t>
            </a:r>
            <a:r>
              <a:rPr lang="en-US" sz="1100" b="1">
                <a:latin typeface="Verdana"/>
                <a:ea typeface="Verdana"/>
              </a:rPr>
              <a:t>web application</a:t>
            </a:r>
            <a:r>
              <a:rPr lang="en-US" sz="1100">
                <a:latin typeface="Verdana"/>
                <a:ea typeface="Verdana"/>
              </a:rPr>
              <a:t> that users can use to check URLs.</a:t>
            </a:r>
            <a:endParaRPr/>
          </a:p>
          <a:p>
            <a:pPr>
              <a:defRPr/>
            </a:pPr>
            <a:endParaRPr lang="en-US" sz="1200"/>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63649115" name="Content Placeholder 2"/>
          <p:cNvSpPr>
            <a:spLocks noGrp="1"/>
          </p:cNvSpPr>
          <p:nvPr>
            <p:ph idx="1"/>
          </p:nvPr>
        </p:nvSpPr>
        <p:spPr bwMode="auto"/>
        <p:txBody>
          <a:bodyPr vert="horz" lIns="91440" tIns="45720" rIns="91440" bIns="45720" rtlCol="0" anchor="t">
            <a:normAutofit/>
          </a:bodyPr>
          <a:lstStyle/>
          <a:p>
            <a:pPr marL="0" indent="0">
              <a:buNone/>
              <a:defRPr/>
            </a:pPr>
            <a:r>
              <a:rPr lang="en-US" sz="1400" b="1">
                <a:latin typeface="Verdana"/>
                <a:ea typeface="Verdana"/>
              </a:rPr>
              <a:t>      Step 5: Real-Time Detection and Alert System</a:t>
            </a:r>
            <a:endParaRPr lang="en-US" sz="1400">
              <a:latin typeface="Verdana"/>
              <a:ea typeface="Verdana"/>
            </a:endParaRPr>
          </a:p>
          <a:p>
            <a:pPr>
              <a:defRPr/>
            </a:pPr>
            <a:r>
              <a:rPr lang="en-US" sz="1400">
                <a:latin typeface="Verdana"/>
                <a:ea typeface="Verdana"/>
              </a:rPr>
              <a:t>A </a:t>
            </a:r>
            <a:r>
              <a:rPr lang="en-US" sz="1400" b="1">
                <a:latin typeface="Verdana"/>
                <a:ea typeface="Verdana"/>
              </a:rPr>
              <a:t>real-time monitoring system</a:t>
            </a:r>
            <a:r>
              <a:rPr lang="en-US" sz="1400">
                <a:latin typeface="Verdana"/>
                <a:ea typeface="Verdana"/>
              </a:rPr>
              <a:t> continuously scans new domains.</a:t>
            </a:r>
            <a:endParaRPr/>
          </a:p>
          <a:p>
            <a:pPr>
              <a:defRPr/>
            </a:pPr>
            <a:r>
              <a:rPr lang="en-US" sz="1400">
                <a:latin typeface="Verdana"/>
                <a:ea typeface="Verdana"/>
              </a:rPr>
              <a:t>If a phishing domain is detected: </a:t>
            </a:r>
            <a:endParaRPr/>
          </a:p>
          <a:p>
            <a:pPr lvl="1">
              <a:defRPr/>
            </a:pPr>
            <a:r>
              <a:rPr lang="en-US" sz="1400" b="1">
                <a:latin typeface="Verdana"/>
                <a:ea typeface="Verdana"/>
              </a:rPr>
              <a:t>Block the site</a:t>
            </a:r>
            <a:r>
              <a:rPr lang="en-US" sz="1400">
                <a:latin typeface="Verdana"/>
                <a:ea typeface="Verdana"/>
              </a:rPr>
              <a:t> or warn users via browser extension.</a:t>
            </a:r>
            <a:endParaRPr/>
          </a:p>
          <a:p>
            <a:pPr lvl="1">
              <a:defRPr/>
            </a:pPr>
            <a:r>
              <a:rPr lang="en-US" sz="1400" b="1">
                <a:latin typeface="Verdana"/>
                <a:ea typeface="Verdana"/>
              </a:rPr>
              <a:t>Report the site</a:t>
            </a:r>
            <a:r>
              <a:rPr lang="en-US" sz="1400">
                <a:latin typeface="Verdana"/>
                <a:ea typeface="Verdana"/>
              </a:rPr>
              <a:t> to cybersecurity organizations (e.g., Google Safe Browsing).</a:t>
            </a:r>
            <a:endParaRPr/>
          </a:p>
          <a:p>
            <a:pPr lvl="1">
              <a:defRPr/>
            </a:pPr>
            <a:endParaRPr lang="en-US" sz="1400" b="1">
              <a:latin typeface="Verdana"/>
              <a:ea typeface="Verdana"/>
            </a:endParaRPr>
          </a:p>
          <a:p>
            <a:pPr marL="457200" lvl="1" indent="0">
              <a:buNone/>
              <a:defRPr/>
            </a:pPr>
            <a:r>
              <a:rPr lang="en-US" sz="1400" b="1">
                <a:latin typeface="Verdana"/>
                <a:ea typeface="Verdana"/>
              </a:rPr>
              <a:t>Step 6: Continuous Learning and Feedback Loop</a:t>
            </a:r>
            <a:endParaRPr lang="en-US" sz="1400">
              <a:latin typeface="Verdana"/>
              <a:ea typeface="Verdana"/>
            </a:endParaRPr>
          </a:p>
          <a:p>
            <a:pPr>
              <a:defRPr/>
            </a:pPr>
            <a:r>
              <a:rPr lang="en-US" sz="1400">
                <a:latin typeface="Verdana"/>
                <a:ea typeface="Verdana"/>
              </a:rPr>
              <a:t>Regularly update the model with </a:t>
            </a:r>
            <a:r>
              <a:rPr lang="en-US" sz="1400" b="1">
                <a:latin typeface="Verdana"/>
                <a:ea typeface="Verdana"/>
              </a:rPr>
              <a:t>new phishing sites</a:t>
            </a:r>
            <a:r>
              <a:rPr lang="en-US" sz="1400">
                <a:latin typeface="Verdana"/>
                <a:ea typeface="Verdana"/>
              </a:rPr>
              <a:t>.</a:t>
            </a:r>
            <a:endParaRPr/>
          </a:p>
          <a:p>
            <a:pPr>
              <a:defRPr/>
            </a:pPr>
            <a:r>
              <a:rPr lang="en-US" sz="1400">
                <a:latin typeface="Verdana"/>
                <a:ea typeface="Verdana"/>
              </a:rPr>
              <a:t>Implement a </a:t>
            </a:r>
            <a:r>
              <a:rPr lang="en-US" sz="1400" b="1">
                <a:latin typeface="Verdana"/>
                <a:ea typeface="Verdana"/>
              </a:rPr>
              <a:t>user feedback mechanism</a:t>
            </a:r>
            <a:r>
              <a:rPr lang="en-US" sz="1400">
                <a:latin typeface="Verdana"/>
                <a:ea typeface="Verdana"/>
              </a:rPr>
              <a:t> (users can report false positives/negatives).</a:t>
            </a:r>
            <a:endParaRPr/>
          </a:p>
          <a:p>
            <a:pPr>
              <a:defRPr/>
            </a:pPr>
            <a:r>
              <a:rPr lang="en-US" sz="1400">
                <a:latin typeface="Verdana"/>
                <a:ea typeface="Verdana"/>
              </a:rPr>
              <a:t>Use </a:t>
            </a:r>
            <a:r>
              <a:rPr lang="en-US" sz="1400" b="1">
                <a:latin typeface="Verdana"/>
                <a:ea typeface="Verdana"/>
              </a:rPr>
              <a:t>federated learning</a:t>
            </a:r>
            <a:r>
              <a:rPr lang="en-US" sz="1400">
                <a:latin typeface="Verdana"/>
                <a:ea typeface="Verdana"/>
              </a:rPr>
              <a:t> to improve the model without exposing user data.</a:t>
            </a:r>
            <a:endParaRPr/>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40656475" name="Title 1"/>
          <p:cNvSpPr>
            <a:spLocks noGrp="1"/>
          </p:cNvSpPr>
          <p:nvPr>
            <p:ph type="title"/>
          </p:nvPr>
        </p:nvSpPr>
        <p:spPr bwMode="auto"/>
        <p:txBody>
          <a:bodyPr/>
          <a:lstStyle/>
          <a:p>
            <a:pPr>
              <a:defRPr/>
            </a:pPr>
            <a:r>
              <a:rPr lang="en-US">
                <a:latin typeface="Verdana"/>
                <a:ea typeface="Verdana"/>
              </a:rPr>
              <a:t>Summary of the components used</a:t>
            </a:r>
            <a:endParaRPr lang="en-US"/>
          </a:p>
        </p:txBody>
      </p:sp>
      <p:graphicFrame>
        <p:nvGraphicFramePr>
          <p:cNvPr id="1417104514" name="Content Placeholder 4"/>
          <p:cNvGraphicFramePr>
            <a:graphicFrameLocks xmlns:a="http://schemas.openxmlformats.org/drawingml/2006/main" noGrp="1"/>
          </p:cNvGraphicFramePr>
          <p:nvPr>
            <p:ph idx="1"/>
          </p:nvPr>
        </p:nvGraphicFramePr>
        <p:xfrm>
          <a:off x="431320" y="1725283"/>
          <a:ext cx="10921997" cy="2691167"/>
        </p:xfrm>
        <a:graphic>
          <a:graphicData uri="http://schemas.openxmlformats.org/drawingml/2006/table">
            <a:tbl>
              <a:tblPr firstRow="0" firstCol="0" lastRow="0" lastCol="0" bandRow="1" bandCol="0">
                <a:tableStyleId>{5C22544A-7EE6-4342-B048-85BDC9FD1C3A}</a:tableStyleId>
              </a:tblPr>
              <a:tblGrid>
                <a:gridCol w="5113865"/>
                <a:gridCol w="5808131"/>
              </a:tblGrid>
              <a:tr h="369376">
                <a:tc>
                  <a:txBody>
                    <a:bodyPr/>
                    <a:p>
                      <a:pPr>
                        <a:defRPr/>
                      </a:pPr>
                      <a:r>
                        <a:rPr lang="en-US" b="1"/>
                        <a:t>Component</a:t>
                      </a:r>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a:defRPr/>
                      </a:pPr>
                      <a:r>
                        <a:rPr lang="en-US" b="1"/>
                        <a:t>Technique</a:t>
                      </a:r>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r>
              <a:tr h="650805">
                <a:tc>
                  <a:txBody>
                    <a:bodyPr/>
                    <a:p>
                      <a:pPr>
                        <a:defRPr/>
                      </a:pPr>
                      <a:r>
                        <a:rPr lang="en-US" b="0"/>
                        <a:t>Feature Extraction</a:t>
                      </a:r>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a:defRPr/>
                      </a:pPr>
                      <a:r>
                        <a:rPr lang="en-US"/>
                        <a:t>NLP (TF-IDF, BERT), Computer Vision (CNN, SIFT), URL analysis</a:t>
                      </a:r>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r>
              <a:tr h="650805">
                <a:tc>
                  <a:txBody>
                    <a:bodyPr/>
                    <a:p>
                      <a:pPr>
                        <a:defRPr/>
                      </a:pPr>
                      <a:r>
                        <a:rPr lang="en-US" b="0"/>
                        <a:t>ML Model</a:t>
                      </a:r>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a:defRPr/>
                      </a:pPr>
                      <a:r>
                        <a:rPr lang="en-US"/>
                        <a:t>Random Forest, </a:t>
                      </a:r>
                      <a:r>
                        <a:rPr lang="en-US"/>
                        <a:t>XGBoost</a:t>
                      </a:r>
                      <a:r>
                        <a:rPr lang="en-US"/>
                        <a:t>, SVM, Deep Learning</a:t>
                      </a:r>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r>
              <a:tr h="650805">
                <a:tc>
                  <a:txBody>
                    <a:bodyPr/>
                    <a:p>
                      <a:pPr>
                        <a:defRPr/>
                      </a:pPr>
                      <a:r>
                        <a:rPr lang="en-US" b="0"/>
                        <a:t>Deployment</a:t>
                      </a:r>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a:defRPr/>
                      </a:pPr>
                      <a:r>
                        <a:rPr lang="en-US"/>
                        <a:t>Flask/Django API, Web App, Browser Extension</a:t>
                      </a:r>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r>
              <a:tr h="369376">
                <a:tc>
                  <a:txBody>
                    <a:bodyPr/>
                    <a:p>
                      <a:pPr>
                        <a:defRPr/>
                      </a:pPr>
                      <a:r>
                        <a:rPr lang="en-US" b="0"/>
                        <a:t>Real-Time Monitoring</a:t>
                      </a:r>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c>
                  <a:txBody>
                    <a:bodyPr/>
                    <a:p>
                      <a:pPr>
                        <a:defRPr/>
                      </a:pPr>
                      <a:r>
                        <a:rPr lang="en-US"/>
                        <a:t>Blacklists, DNS, WHOIS, SSL verification</a:t>
                      </a:r>
                      <a:endParaRPr/>
                    </a:p>
                  </a:txBody>
                  <a:tcPr anchor="ctr">
                    <a:lnL w="12700" algn="ctr">
                      <a:solidFill>
                        <a:schemeClr val="tx1"/>
                      </a:solidFill>
                    </a:lnL>
                    <a:lnR w="12700" algn="ctr">
                      <a:solidFill>
                        <a:schemeClr val="tx1"/>
                      </a:solidFill>
                    </a:lnR>
                    <a:lnT w="12700" algn="ctr">
                      <a:solidFill>
                        <a:schemeClr val="tx1"/>
                      </a:solidFill>
                    </a:lnT>
                    <a:lnB w="12700" algn="ctr">
                      <a:solidFill>
                        <a:schemeClr val="tx1"/>
                      </a:solidFill>
                    </a:lnB>
                    <a:noFill/>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39087605" name="Title 1"/>
          <p:cNvSpPr>
            <a:spLocks noGrp="1"/>
          </p:cNvSpPr>
          <p:nvPr>
            <p:ph type="title"/>
          </p:nvPr>
        </p:nvSpPr>
        <p:spPr bwMode="auto"/>
        <p:txBody>
          <a:bodyPr/>
          <a:lstStyle/>
          <a:p>
            <a:pPr>
              <a:defRPr/>
            </a:pPr>
            <a:r>
              <a:rPr lang="en-GB"/>
              <a:t>Timeline of Project</a:t>
            </a:r>
            <a:endParaRPr/>
          </a:p>
        </p:txBody>
      </p:sp>
      <p:sp>
        <p:nvSpPr>
          <p:cNvPr id="1078599460" name="Content Placeholder 2"/>
          <p:cNvSpPr>
            <a:spLocks noGrp="1"/>
          </p:cNvSpPr>
          <p:nvPr>
            <p:ph idx="1"/>
          </p:nvPr>
        </p:nvSpPr>
        <p:spPr bwMode="auto"/>
        <p:txBody>
          <a:bodyPr vert="horz" lIns="91440" tIns="45720" rIns="91440" bIns="45720" rtlCol="0" anchor="t">
            <a:normAutofit/>
          </a:bodyPr>
          <a:lstStyle/>
          <a:p>
            <a:pPr>
              <a:defRPr/>
            </a:pPr>
            <a:endParaRPr lang="en-GB"/>
          </a:p>
          <a:p>
            <a:pPr>
              <a:defRPr/>
            </a:pPr>
            <a:endParaRPr lang="en-GB">
              <a:latin typeface="Times New Roman"/>
              <a:ea typeface="Verdana"/>
            </a:endParaRPr>
          </a:p>
          <a:p>
            <a:pPr>
              <a:defRPr/>
            </a:pPr>
            <a:endParaRPr lang="en-GB"/>
          </a:p>
        </p:txBody>
      </p:sp>
      <p:graphicFrame>
        <p:nvGraphicFramePr>
          <p:cNvPr id="721329375" name="Table 4"/>
          <p:cNvGraphicFramePr>
            <a:graphicFrameLocks xmlns:a="http://schemas.openxmlformats.org/drawingml/2006/main" noGrp="1"/>
          </p:cNvGraphicFramePr>
          <p:nvPr/>
        </p:nvGraphicFramePr>
        <p:xfrm>
          <a:off x="1179517" y="1143000"/>
          <a:ext cx="9934563" cy="3761230"/>
        </p:xfrm>
        <a:graphic>
          <a:graphicData uri="http://schemas.openxmlformats.org/drawingml/2006/table">
            <a:tbl>
              <a:tblPr firstRow="0" firstCol="0" lastRow="0" lastCol="0" bandRow="1" bandCol="0">
                <a:tableStyleId>{5C22544A-7EE6-4342-B048-85BDC9FD1C3A}</a:tableStyleId>
              </a:tblPr>
              <a:tblGrid>
                <a:gridCol w="1107910"/>
                <a:gridCol w="3400672"/>
                <a:gridCol w="5416457"/>
              </a:tblGrid>
              <a:tr h="497675">
                <a:tc>
                  <a:txBody>
                    <a:bodyPr/>
                    <a:p>
                      <a:pPr algn="l">
                        <a:lnSpc>
                          <a:spcPts val="1585"/>
                        </a:lnSpc>
                        <a:defRPr/>
                      </a:pPr>
                      <a:r>
                        <a:rPr lang="en-US" sz="2400" b="1" i="0">
                          <a:latin typeface="Times New Roman"/>
                        </a:rPr>
                        <a:t>S. No.</a:t>
                      </a:r>
                      <a:r>
                        <a:rPr lang="en-US" sz="2400" b="0" i="0">
                          <a:latin typeface="Times New Roman"/>
                        </a:rPr>
                        <a:t>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c>
                  <a:txBody>
                    <a:bodyPr/>
                    <a:p>
                      <a:pPr algn="l">
                        <a:lnSpc>
                          <a:spcPts val="1585"/>
                        </a:lnSpc>
                        <a:defRPr/>
                      </a:pPr>
                      <a:r>
                        <a:rPr lang="en-US" sz="2400" b="1" i="0">
                          <a:latin typeface="Times New Roman"/>
                        </a:rPr>
                        <a:t>Review (Offline)</a:t>
                      </a:r>
                      <a:r>
                        <a:rPr lang="en-US" sz="2400" b="0" i="0">
                          <a:latin typeface="Times New Roman"/>
                        </a:rPr>
                        <a:t>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c>
                  <a:txBody>
                    <a:bodyPr/>
                    <a:p>
                      <a:pPr algn="ctr">
                        <a:lnSpc>
                          <a:spcPts val="1585"/>
                        </a:lnSpc>
                        <a:defRPr/>
                      </a:pPr>
                      <a:r>
                        <a:rPr lang="en-US" sz="2400" b="1" i="0">
                          <a:latin typeface="Times New Roman"/>
                        </a:rPr>
                        <a:t>Dates</a:t>
                      </a:r>
                      <a:r>
                        <a:rPr lang="en-US" sz="2400" b="0" i="0">
                          <a:latin typeface="Times New Roman"/>
                        </a:rPr>
                        <a:t>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r>
              <a:tr h="548719">
                <a:tc>
                  <a:txBody>
                    <a:bodyPr/>
                    <a:p>
                      <a:pPr algn="ctr">
                        <a:lnSpc>
                          <a:spcPts val="1781"/>
                        </a:lnSpc>
                        <a:spcBef>
                          <a:spcPts val="395"/>
                        </a:spcBef>
                        <a:defRPr/>
                      </a:pPr>
                      <a:r>
                        <a:rPr lang="en-US" sz="1600" b="1" i="0">
                          <a:latin typeface="Times New Roman"/>
                        </a:rPr>
                        <a:t>1</a:t>
                      </a:r>
                      <a:r>
                        <a:rPr lang="en-US" sz="1600" b="0" i="0">
                          <a:latin typeface="Times New Roman"/>
                        </a:rPr>
                        <a:t>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c>
                  <a:txBody>
                    <a:bodyPr/>
                    <a:p>
                      <a:pPr algn="l">
                        <a:lnSpc>
                          <a:spcPts val="1781"/>
                        </a:lnSpc>
                        <a:spcBef>
                          <a:spcPts val="370"/>
                        </a:spcBef>
                        <a:defRPr/>
                      </a:pPr>
                      <a:r>
                        <a:rPr lang="en-US" sz="1600" b="0" i="0">
                          <a:latin typeface="Times New Roman"/>
                        </a:rPr>
                        <a:t>Review-0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c>
                  <a:txBody>
                    <a:bodyPr/>
                    <a:p>
                      <a:pPr algn="ctr">
                        <a:lnSpc>
                          <a:spcPts val="1781"/>
                        </a:lnSpc>
                        <a:spcBef>
                          <a:spcPts val="380"/>
                        </a:spcBef>
                        <a:defRPr/>
                      </a:pPr>
                      <a:r>
                        <a:rPr lang="en-US" sz="1600" b="0" i="0">
                          <a:latin typeface="Times New Roman"/>
                        </a:rPr>
                        <a:t>29-Jan-2025 To 31-Jan-2025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r>
              <a:tr h="548719">
                <a:tc>
                  <a:txBody>
                    <a:bodyPr/>
                    <a:p>
                      <a:pPr algn="ctr">
                        <a:lnSpc>
                          <a:spcPts val="1781"/>
                        </a:lnSpc>
                        <a:spcBef>
                          <a:spcPts val="645"/>
                        </a:spcBef>
                        <a:defRPr/>
                      </a:pPr>
                      <a:r>
                        <a:rPr lang="en-US" sz="1600" b="1" i="0">
                          <a:latin typeface="Times New Roman"/>
                        </a:rPr>
                        <a:t>2</a:t>
                      </a:r>
                      <a:r>
                        <a:rPr lang="en-US" sz="1600" b="0" i="0">
                          <a:latin typeface="Times New Roman"/>
                        </a:rPr>
                        <a:t>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c>
                  <a:txBody>
                    <a:bodyPr/>
                    <a:p>
                      <a:pPr algn="l">
                        <a:lnSpc>
                          <a:spcPts val="1781"/>
                        </a:lnSpc>
                        <a:spcBef>
                          <a:spcPts val="635"/>
                        </a:spcBef>
                        <a:defRPr/>
                      </a:pPr>
                      <a:r>
                        <a:rPr lang="en-US" sz="1600" b="0" i="0">
                          <a:latin typeface="Times New Roman"/>
                        </a:rPr>
                        <a:t>Review-1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c>
                  <a:txBody>
                    <a:bodyPr/>
                    <a:p>
                      <a:pPr algn="ctr">
                        <a:lnSpc>
                          <a:spcPts val="1781"/>
                        </a:lnSpc>
                        <a:spcBef>
                          <a:spcPts val="635"/>
                        </a:spcBef>
                        <a:defRPr/>
                      </a:pPr>
                      <a:r>
                        <a:rPr lang="en-US" sz="1600" b="0" i="0">
                          <a:latin typeface="Times New Roman"/>
                        </a:rPr>
                        <a:t>18-Feb-2025 To 21-Feb-2025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r>
              <a:tr h="548719">
                <a:tc>
                  <a:txBody>
                    <a:bodyPr/>
                    <a:p>
                      <a:pPr algn="ctr">
                        <a:lnSpc>
                          <a:spcPts val="1781"/>
                        </a:lnSpc>
                        <a:spcBef>
                          <a:spcPts val="275"/>
                        </a:spcBef>
                        <a:defRPr/>
                      </a:pPr>
                      <a:r>
                        <a:rPr lang="en-US" sz="1600" b="1" i="0">
                          <a:latin typeface="Times New Roman"/>
                        </a:rPr>
                        <a:t>3</a:t>
                      </a:r>
                      <a:r>
                        <a:rPr lang="en-US" sz="1600" b="0" i="0">
                          <a:latin typeface="Times New Roman"/>
                        </a:rPr>
                        <a:t>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c>
                  <a:txBody>
                    <a:bodyPr/>
                    <a:p>
                      <a:pPr algn="l">
                        <a:lnSpc>
                          <a:spcPts val="1781"/>
                        </a:lnSpc>
                        <a:spcBef>
                          <a:spcPts val="260"/>
                        </a:spcBef>
                        <a:defRPr/>
                      </a:pPr>
                      <a:r>
                        <a:rPr lang="en-US" sz="1600" b="0" i="0">
                          <a:latin typeface="Times New Roman"/>
                        </a:rPr>
                        <a:t>Review-2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c>
                  <a:txBody>
                    <a:bodyPr/>
                    <a:p>
                      <a:pPr algn="ctr">
                        <a:lnSpc>
                          <a:spcPts val="1781"/>
                        </a:lnSpc>
                        <a:spcBef>
                          <a:spcPts val="260"/>
                        </a:spcBef>
                        <a:defRPr/>
                      </a:pPr>
                      <a:r>
                        <a:rPr lang="en-US" sz="1600" b="0" i="0">
                          <a:latin typeface="Times New Roman"/>
                        </a:rPr>
                        <a:t>17-Mar-2025 To 21-Mar-2025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r>
              <a:tr h="548719">
                <a:tc>
                  <a:txBody>
                    <a:bodyPr/>
                    <a:p>
                      <a:pPr algn="ctr">
                        <a:lnSpc>
                          <a:spcPts val="1781"/>
                        </a:lnSpc>
                        <a:spcBef>
                          <a:spcPts val="525"/>
                        </a:spcBef>
                        <a:defRPr/>
                      </a:pPr>
                      <a:r>
                        <a:rPr lang="en-US" sz="1600" b="1" i="0">
                          <a:latin typeface="Times New Roman"/>
                        </a:rPr>
                        <a:t>4</a:t>
                      </a:r>
                      <a:r>
                        <a:rPr lang="en-US" sz="1600" b="0" i="0">
                          <a:latin typeface="Times New Roman"/>
                        </a:rPr>
                        <a:t>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c>
                  <a:txBody>
                    <a:bodyPr/>
                    <a:p>
                      <a:pPr algn="l">
                        <a:lnSpc>
                          <a:spcPts val="1781"/>
                        </a:lnSpc>
                        <a:spcBef>
                          <a:spcPts val="515"/>
                        </a:spcBef>
                        <a:defRPr/>
                      </a:pPr>
                      <a:r>
                        <a:rPr lang="en-US" sz="1600" b="0" i="0">
                          <a:latin typeface="Times New Roman"/>
                        </a:rPr>
                        <a:t>Review-3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c>
                  <a:txBody>
                    <a:bodyPr/>
                    <a:p>
                      <a:pPr algn="ctr">
                        <a:lnSpc>
                          <a:spcPts val="1781"/>
                        </a:lnSpc>
                        <a:spcBef>
                          <a:spcPts val="515"/>
                        </a:spcBef>
                        <a:defRPr/>
                      </a:pPr>
                      <a:r>
                        <a:rPr lang="en-US" sz="1600" b="0" i="0">
                          <a:latin typeface="Times New Roman"/>
                        </a:rPr>
                        <a:t>21-Apr-2025 To 26-Apr-2025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r>
              <a:tr h="1059155">
                <a:tc>
                  <a:txBody>
                    <a:bodyPr/>
                    <a:p>
                      <a:pPr algn="ctr">
                        <a:lnSpc>
                          <a:spcPts val="1781"/>
                        </a:lnSpc>
                        <a:spcBef>
                          <a:spcPts val="900"/>
                        </a:spcBef>
                        <a:defRPr/>
                      </a:pPr>
                      <a:r>
                        <a:rPr lang="en-US" sz="1600" b="1" i="0">
                          <a:latin typeface="Times New Roman"/>
                        </a:rPr>
                        <a:t>5</a:t>
                      </a:r>
                      <a:r>
                        <a:rPr lang="en-US" sz="1600" b="0" i="0">
                          <a:latin typeface="Times New Roman"/>
                        </a:rPr>
                        <a:t>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c>
                  <a:txBody>
                    <a:bodyPr/>
                    <a:p>
                      <a:pPr algn="l">
                        <a:lnSpc>
                          <a:spcPts val="1781"/>
                        </a:lnSpc>
                        <a:spcBef>
                          <a:spcPts val="890"/>
                        </a:spcBef>
                        <a:defRPr/>
                      </a:pPr>
                      <a:r>
                        <a:rPr lang="en-US" sz="1600" b="0" i="0">
                          <a:latin typeface="Times New Roman"/>
                        </a:rPr>
                        <a:t>Final Viva-Voce * </a:t>
                      </a:r>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c>
                  <a:txBody>
                    <a:bodyPr/>
                    <a:p>
                      <a:pPr algn="ctr">
                        <a:lnSpc>
                          <a:spcPts val="1781"/>
                        </a:lnSpc>
                        <a:spcBef>
                          <a:spcPts val="890"/>
                        </a:spcBef>
                        <a:defRPr/>
                      </a:pPr>
                      <a:r>
                        <a:rPr lang="en-US" sz="1600" b="0" i="0">
                          <a:latin typeface="Times New Roman"/>
                        </a:rPr>
                        <a:t>12-5-2025 TO 24-5-2025* </a:t>
                      </a:r>
                      <a:endParaRPr/>
                    </a:p>
                    <a:p>
                      <a:pPr algn="ctr">
                        <a:lnSpc>
                          <a:spcPts val="1376"/>
                        </a:lnSpc>
                        <a:spcBef>
                          <a:spcPts val="890"/>
                        </a:spcBef>
                        <a:defRPr/>
                      </a:pPr>
                      <a:r>
                        <a:rPr lang="en-US" sz="1600" b="0" i="0">
                          <a:latin typeface="Times New Roman"/>
                        </a:rPr>
                        <a:t>*Subject to End Term Exam Dates </a:t>
                      </a:r>
                      <a:endParaRPr lang="en-US" sz="1600" b="0" i="0">
                        <a:latin typeface="Times New Roman"/>
                      </a:endParaRPr>
                    </a:p>
                  </a:txBody>
                  <a:tcPr>
                    <a:lnL w="9525" algn="ctr">
                      <a:solidFill>
                        <a:srgbClr val="000000"/>
                      </a:solidFill>
                    </a:lnL>
                    <a:lnR w="9525" algn="ctr">
                      <a:solidFill>
                        <a:srgbClr val="000000"/>
                      </a:solidFill>
                    </a:lnR>
                    <a:lnT w="9525" algn="ctr">
                      <a:solidFill>
                        <a:srgbClr val="000000"/>
                      </a:solidFill>
                    </a:lnT>
                    <a:lnB w="9525" algn="ctr">
                      <a:solidFill>
                        <a:srgbClr val="000000"/>
                      </a:solidFill>
                    </a:lnB>
                    <a:noFill/>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32791138" name="Title 1"/>
          <p:cNvSpPr>
            <a:spLocks noGrp="1"/>
          </p:cNvSpPr>
          <p:nvPr>
            <p:ph type="title"/>
          </p:nvPr>
        </p:nvSpPr>
        <p:spPr bwMode="auto"/>
        <p:txBody>
          <a:bodyPr/>
          <a:lstStyle/>
          <a:p>
            <a:pPr>
              <a:defRPr/>
            </a:pPr>
            <a:r>
              <a:rPr lang="en-GB"/>
              <a:t>Expected Outcomes</a:t>
            </a:r>
            <a:endParaRPr/>
          </a:p>
        </p:txBody>
      </p:sp>
      <p:sp>
        <p:nvSpPr>
          <p:cNvPr id="878513317" name="Content Placeholder 2"/>
          <p:cNvSpPr>
            <a:spLocks noGrp="1"/>
          </p:cNvSpPr>
          <p:nvPr>
            <p:ph idx="1"/>
          </p:nvPr>
        </p:nvSpPr>
        <p:spPr bwMode="auto"/>
        <p:txBody>
          <a:bodyPr>
            <a:normAutofit fontScale="77500" lnSpcReduction="20000"/>
          </a:bodyPr>
          <a:lstStyle/>
          <a:p>
            <a:pPr>
              <a:defRPr/>
            </a:pPr>
            <a:r>
              <a:rPr lang="en-US" b="1"/>
              <a:t>High Detection Accuracy</a:t>
            </a:r>
            <a:r>
              <a:rPr lang="en-US"/>
              <a:t>: The AI/ML model is expected to achieve high precision and recall in detecting phishing domains, minimizing both false positives and false negatives.</a:t>
            </a:r>
            <a:endParaRPr/>
          </a:p>
          <a:p>
            <a:pPr>
              <a:defRPr/>
            </a:pPr>
            <a:endParaRPr lang="en-US"/>
          </a:p>
          <a:p>
            <a:pPr>
              <a:defRPr/>
            </a:pPr>
            <a:r>
              <a:rPr lang="en-US" b="1"/>
              <a:t>Real-Time Detection</a:t>
            </a:r>
            <a:r>
              <a:rPr lang="en-US"/>
              <a:t>: The system will provide instant classification of domains, allowing users to quickly identify potential phishing threats.</a:t>
            </a:r>
            <a:endParaRPr/>
          </a:p>
          <a:p>
            <a:pPr>
              <a:defRPr/>
            </a:pPr>
            <a:endParaRPr lang="en-US"/>
          </a:p>
          <a:p>
            <a:pPr>
              <a:defRPr/>
            </a:pPr>
            <a:r>
              <a:rPr lang="en-US" b="1"/>
              <a:t>Scalability and Adaptability</a:t>
            </a:r>
            <a:r>
              <a:rPr lang="en-US"/>
              <a:t>: The solution will be capable of handling large-scale domain analysis and adapting to emerging phishing techniques through continuous learning.</a:t>
            </a:r>
            <a:endParaRPr/>
          </a:p>
          <a:p>
            <a:pPr>
              <a:defRPr/>
            </a:pPr>
            <a:endParaRPr lang="en-US"/>
          </a:p>
          <a:p>
            <a:pPr>
              <a:defRPr/>
            </a:pPr>
            <a:r>
              <a:rPr lang="en-US" b="1"/>
              <a:t>User Awareness and Protection</a:t>
            </a:r>
            <a:r>
              <a:rPr lang="en-US"/>
              <a:t>: By deploying the system as a browser extension or API service, users will receive real-time alerts, enhancing their security awareness.</a:t>
            </a:r>
            <a:endParaRPr/>
          </a:p>
          <a:p>
            <a:pPr>
              <a:defRPr/>
            </a:pPr>
            <a:endParaRPr lang="en-US"/>
          </a:p>
          <a:p>
            <a:pPr>
              <a:defRPr/>
            </a:pPr>
            <a:r>
              <a:rPr lang="en-US" b="1"/>
              <a:t>Contribution to </a:t>
            </a:r>
            <a:r>
              <a:rPr lang="en-US" b="1"/>
              <a:t>Cybersecurity</a:t>
            </a:r>
            <a:r>
              <a:rPr lang="en-US" b="1"/>
              <a:t> Research</a:t>
            </a:r>
            <a:r>
              <a:rPr lang="en-US"/>
              <a:t>: The project will provide valuable insights into phishing detection methodologies, contributing to ongoing research in AI-driven </a:t>
            </a:r>
            <a:r>
              <a:rPr lang="en-US"/>
              <a:t>cybersecurity</a:t>
            </a:r>
            <a:r>
              <a:rPr lang="en-US"/>
              <a:t> solutions.</a:t>
            </a: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62624635" name="Title 1"/>
          <p:cNvSpPr>
            <a:spLocks noGrp="1"/>
          </p:cNvSpPr>
          <p:nvPr>
            <p:ph type="ctrTitle"/>
          </p:nvPr>
        </p:nvSpPr>
        <p:spPr bwMode="auto">
          <a:xfrm>
            <a:off x="1397479" y="215661"/>
            <a:ext cx="5522235" cy="690112"/>
          </a:xfrm>
        </p:spPr>
        <p:txBody>
          <a:bodyPr/>
          <a:lstStyle/>
          <a:p>
            <a:pPr>
              <a:defRPr/>
            </a:pPr>
            <a:r>
              <a:rPr lang="en-US"/>
              <a:t>Systematic Diagrams </a:t>
            </a:r>
            <a:endParaRPr/>
          </a:p>
        </p:txBody>
      </p:sp>
      <p:sp>
        <p:nvSpPr>
          <p:cNvPr id="443879431" name="AutoShape 2" descr="blob:https://web.whatsapp.com/269e3fc3-bab3-4298-b5ea-fe62d137b230"/>
          <p:cNvSpPr>
            <a:spLocks noChangeArrowheads="1" noChangeAspect="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bodyPr>
          <a:lstStyle/>
          <a:p>
            <a:pPr>
              <a:defRPr/>
            </a:pPr>
            <a:endParaRPr lang="en-US"/>
          </a:p>
        </p:txBody>
      </p:sp>
      <p:sp>
        <p:nvSpPr>
          <p:cNvPr id="176938311" name="AutoShape 4" descr="blob:https://web.whatsapp.com/269e3fc3-bab3-4298-b5ea-fe62d137b230"/>
          <p:cNvSpPr>
            <a:spLocks noChangeArrowheads="1" noChangeAspect="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bodyPr>
          <a:lstStyle/>
          <a:p>
            <a:pPr>
              <a:defRPr/>
            </a:pPr>
            <a:endParaRPr lang="en-US"/>
          </a:p>
        </p:txBody>
      </p:sp>
      <p:sp>
        <p:nvSpPr>
          <p:cNvPr id="182828011" name="AutoShape 6" descr="blob:https://web.whatsapp.com/269e3fc3-bab3-4298-b5ea-fe62d137b230"/>
          <p:cNvSpPr>
            <a:spLocks noChangeArrowheads="1" noChangeAspect="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bodyPr>
          <a:lstStyle/>
          <a:p>
            <a:pPr>
              <a:defRPr/>
            </a:pPr>
            <a:endParaRPr lang="en-US"/>
          </a:p>
        </p:txBody>
      </p:sp>
      <p:pic>
        <p:nvPicPr>
          <p:cNvPr id="124619692" name="Picture 8" descr="269e3fc3-bab3-4298-b5ea-fe62d137b230.jfif"/>
          <p:cNvPicPr>
            <a:picLocks noChangeAspect="1"/>
          </p:cNvPicPr>
          <p:nvPr/>
        </p:nvPicPr>
        <p:blipFill>
          <a:blip r:embed="rId3"/>
          <a:stretch/>
        </p:blipFill>
        <p:spPr bwMode="auto">
          <a:xfrm>
            <a:off x="801387" y="1164566"/>
            <a:ext cx="3427353" cy="4357992"/>
          </a:xfrm>
          <a:prstGeom prst="rect">
            <a:avLst/>
          </a:prstGeom>
        </p:spPr>
      </p:pic>
      <p:pic>
        <p:nvPicPr>
          <p:cNvPr id="773413704" name="Picture 9" descr="2b2c2396-d2ca-4f5d-9ca6-a316720c7563.jfif"/>
          <p:cNvPicPr>
            <a:picLocks noChangeAspect="1"/>
          </p:cNvPicPr>
          <p:nvPr/>
        </p:nvPicPr>
        <p:blipFill>
          <a:blip r:embed="rId4"/>
          <a:stretch/>
        </p:blipFill>
        <p:spPr bwMode="auto">
          <a:xfrm>
            <a:off x="5190045" y="923026"/>
            <a:ext cx="4882803" cy="3051163"/>
          </a:xfrm>
          <a:prstGeom prst="rect">
            <a:avLst/>
          </a:prstGeom>
        </p:spPr>
      </p:pic>
      <p:pic>
        <p:nvPicPr>
          <p:cNvPr id="532089382" name="Picture 10" descr="b64a25b1-75e7-4405-91f1-bc6dc80b55f1.jfif"/>
          <p:cNvPicPr>
            <a:picLocks noChangeAspect="1"/>
          </p:cNvPicPr>
          <p:nvPr/>
        </p:nvPicPr>
        <p:blipFill>
          <a:blip r:embed="rId5"/>
          <a:stretch/>
        </p:blipFill>
        <p:spPr bwMode="auto">
          <a:xfrm>
            <a:off x="6374920" y="3855582"/>
            <a:ext cx="4097547" cy="259411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8084669" name="TextBox 1"/>
          <p:cNvSpPr txBox="1"/>
          <p:nvPr/>
        </p:nvSpPr>
        <p:spPr bwMode="auto">
          <a:xfrm>
            <a:off x="138023" y="1380226"/>
            <a:ext cx="11507637" cy="5447645"/>
          </a:xfrm>
          <a:prstGeom prst="rect">
            <a:avLst/>
          </a:prstGeom>
          <a:noFill/>
        </p:spPr>
        <p:txBody>
          <a:bodyPr wrap="square" rtlCol="0">
            <a:spAutoFit/>
          </a:bodyPr>
          <a:lstStyle/>
          <a:p>
            <a:pPr>
              <a:defRPr/>
            </a:pPr>
            <a:r>
              <a:rPr lang="en-US" sz="1200"/>
              <a:t>It’s a smart computer system that uses Artificial Intelligence (AI) and Machine Learning (ML) to find out whether a website (or domain name) is safe or a scam (phishing).</a:t>
            </a:r>
            <a:endParaRPr/>
          </a:p>
          <a:p>
            <a:pPr>
              <a:defRPr/>
            </a:pPr>
            <a:endParaRPr lang="en-US" sz="1200"/>
          </a:p>
          <a:p>
            <a:pPr>
              <a:defRPr/>
            </a:pPr>
            <a:r>
              <a:rPr lang="en-US" sz="1200"/>
              <a:t>Phishing websites pretend to be real ones (like fake PayPal or bank sites) to steal your passwords, credit card info, or personal data. This tool helps people avoid getting tricked by these fake website.</a:t>
            </a:r>
            <a:endParaRPr/>
          </a:p>
          <a:p>
            <a:pPr>
              <a:defRPr/>
            </a:pPr>
            <a:endParaRPr lang="en-US" sz="1200"/>
          </a:p>
          <a:p>
            <a:pPr>
              <a:defRPr/>
            </a:pPr>
            <a:r>
              <a:rPr lang="en-US" sz="1200" b="1"/>
              <a:t>How Does It Work?</a:t>
            </a:r>
            <a:endParaRPr/>
          </a:p>
          <a:p>
            <a:pPr>
              <a:defRPr/>
            </a:pPr>
            <a:r>
              <a:rPr lang="en-US" sz="1200"/>
              <a:t>Think of it like a security guard that checks every visitor (website) and decides if they’re trustworthy. It does this in steps:</a:t>
            </a:r>
            <a:endParaRPr/>
          </a:p>
          <a:p>
            <a:pPr>
              <a:defRPr/>
            </a:pPr>
            <a:r>
              <a:rPr lang="en-US" sz="1200" b="1"/>
              <a:t>1. Collects Clues About the Website</a:t>
            </a:r>
            <a:endParaRPr/>
          </a:p>
          <a:p>
            <a:pPr>
              <a:defRPr/>
            </a:pPr>
            <a:r>
              <a:rPr lang="en-US" sz="1200"/>
              <a:t>It looks at things like:</a:t>
            </a:r>
            <a:endParaRPr/>
          </a:p>
          <a:p>
            <a:pPr>
              <a:defRPr/>
            </a:pPr>
            <a:r>
              <a:rPr lang="en-US" sz="1200"/>
              <a:t>How long the website address is</a:t>
            </a:r>
            <a:endParaRPr/>
          </a:p>
          <a:p>
            <a:pPr>
              <a:defRPr/>
            </a:pPr>
            <a:r>
              <a:rPr lang="en-US" sz="1200"/>
              <a:t>Whether it uses strange characters (like "paypa1" instead of "</a:t>
            </a:r>
            <a:r>
              <a:rPr lang="en-US" sz="1200"/>
              <a:t>paypal</a:t>
            </a:r>
            <a:r>
              <a:rPr lang="en-US" sz="1200"/>
              <a:t>")</a:t>
            </a:r>
            <a:endParaRPr/>
          </a:p>
          <a:p>
            <a:pPr>
              <a:defRPr/>
            </a:pPr>
            <a:r>
              <a:rPr lang="en-US" sz="1200"/>
              <a:t>Whether it has a valid </a:t>
            </a:r>
            <a:r>
              <a:rPr lang="en-US" sz="1200" b="1"/>
              <a:t>SSL certificate</a:t>
            </a:r>
            <a:r>
              <a:rPr lang="en-US" sz="1200"/>
              <a:t> (the "lock" icon in browsers)</a:t>
            </a:r>
            <a:endParaRPr/>
          </a:p>
          <a:p>
            <a:pPr>
              <a:defRPr/>
            </a:pPr>
            <a:r>
              <a:rPr lang="en-US" sz="1200"/>
              <a:t>When the domain was created (scammers often use new domains)</a:t>
            </a:r>
            <a:endParaRPr/>
          </a:p>
          <a:p>
            <a:pPr>
              <a:defRPr/>
            </a:pPr>
            <a:r>
              <a:rPr lang="en-US" sz="1200"/>
              <a:t>Is it on known scam lists (like </a:t>
            </a:r>
            <a:r>
              <a:rPr lang="en-US" sz="1200"/>
              <a:t>PhishTank</a:t>
            </a:r>
            <a:r>
              <a:rPr lang="en-US" sz="1200"/>
              <a:t> or Google Safe Browsing)?</a:t>
            </a:r>
            <a:endParaRPr/>
          </a:p>
          <a:p>
            <a:pPr>
              <a:defRPr/>
            </a:pPr>
            <a:r>
              <a:rPr lang="en-US" sz="1200"/>
              <a:t>This part is called </a:t>
            </a:r>
            <a:r>
              <a:rPr lang="en-US" sz="1200" b="1"/>
              <a:t>Feature Extraction</a:t>
            </a:r>
            <a:r>
              <a:rPr lang="en-US" sz="1200"/>
              <a:t>.</a:t>
            </a:r>
            <a:endParaRPr/>
          </a:p>
          <a:p>
            <a:pPr>
              <a:defRPr/>
            </a:pPr>
            <a:endParaRPr lang="en-US" sz="1200"/>
          </a:p>
          <a:p>
            <a:pPr>
              <a:defRPr/>
            </a:pPr>
            <a:r>
              <a:rPr lang="en-US" sz="1200" b="1"/>
              <a:t>2. Uses AI Models to Make a Decision</a:t>
            </a:r>
            <a:endParaRPr/>
          </a:p>
          <a:p>
            <a:pPr>
              <a:defRPr/>
            </a:pPr>
            <a:r>
              <a:rPr lang="en-US" sz="1200"/>
              <a:t>All the clues are given to a smart system (trained with lots of past examples). This is the </a:t>
            </a:r>
            <a:r>
              <a:rPr lang="en-US" sz="1200" b="1"/>
              <a:t>Machine Learning</a:t>
            </a:r>
            <a:r>
              <a:rPr lang="en-US" sz="1200"/>
              <a:t> part.</a:t>
            </a:r>
            <a:endParaRPr/>
          </a:p>
          <a:p>
            <a:pPr>
              <a:defRPr/>
            </a:pPr>
            <a:r>
              <a:rPr lang="en-US" sz="1200"/>
              <a:t>The system uses models like:</a:t>
            </a:r>
            <a:endParaRPr/>
          </a:p>
          <a:p>
            <a:pPr>
              <a:defRPr/>
            </a:pPr>
            <a:r>
              <a:rPr lang="en-US" sz="1200" b="1"/>
              <a:t>Random Forest</a:t>
            </a:r>
            <a:endParaRPr lang="en-US" sz="1200"/>
          </a:p>
          <a:p>
            <a:pPr>
              <a:defRPr/>
            </a:pPr>
            <a:r>
              <a:rPr lang="en-US" sz="1200" b="1"/>
              <a:t>Support Vector Machine (SVM)</a:t>
            </a:r>
            <a:endParaRPr lang="en-US" sz="1200"/>
          </a:p>
          <a:p>
            <a:pPr>
              <a:defRPr/>
            </a:pPr>
            <a:r>
              <a:rPr lang="en-US" sz="1200" b="1"/>
              <a:t>Deep Learning (like CNNs)</a:t>
            </a:r>
            <a:endParaRPr lang="en-US" sz="1200"/>
          </a:p>
          <a:p>
            <a:pPr>
              <a:defRPr/>
            </a:pPr>
            <a:r>
              <a:rPr lang="en-US" sz="1200"/>
              <a:t>These models have learned the patterns of phishing sites vs. safe sites.</a:t>
            </a:r>
            <a:endParaRPr/>
          </a:p>
          <a:p>
            <a:pPr>
              <a:defRPr/>
            </a:pPr>
            <a:r>
              <a:rPr lang="en-US" sz="1200"/>
              <a:t>School or office networks</a:t>
            </a:r>
            <a:endParaRPr/>
          </a:p>
          <a:p>
            <a:pPr>
              <a:defRPr/>
            </a:pPr>
            <a:endParaRPr lang="en-US" sz="1200"/>
          </a:p>
          <a:p>
            <a:pPr>
              <a:defRPr/>
            </a:pPr>
            <a:endParaRPr lang="en-US" sz="1200"/>
          </a:p>
          <a:p>
            <a:pPr>
              <a:defRPr/>
            </a:pPr>
            <a:endParaRPr lang="en-US" sz="1200"/>
          </a:p>
        </p:txBody>
      </p:sp>
      <p:sp>
        <p:nvSpPr>
          <p:cNvPr id="650955768" name="TextBox 2"/>
          <p:cNvSpPr txBox="1"/>
          <p:nvPr/>
        </p:nvSpPr>
        <p:spPr bwMode="auto">
          <a:xfrm>
            <a:off x="2104845" y="379563"/>
            <a:ext cx="4994694" cy="400110"/>
          </a:xfrm>
          <a:prstGeom prst="rect">
            <a:avLst/>
          </a:prstGeom>
          <a:noFill/>
        </p:spPr>
        <p:txBody>
          <a:bodyPr wrap="square" rtlCol="0">
            <a:spAutoFit/>
          </a:bodyPr>
          <a:lstStyle/>
          <a:p>
            <a:pPr>
              <a:defRPr/>
            </a:pPr>
            <a:r>
              <a:rPr lang="en-US" sz="2000" b="1">
                <a:solidFill>
                  <a:srgbClr val="C00000"/>
                </a:solidFill>
              </a:rPr>
              <a:t>ARCHITECTURE FLOW</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51767689" name="TextBox 1"/>
          <p:cNvSpPr txBox="1"/>
          <p:nvPr/>
        </p:nvSpPr>
        <p:spPr bwMode="auto">
          <a:xfrm>
            <a:off x="759125" y="1121435"/>
            <a:ext cx="9385539" cy="5816977"/>
          </a:xfrm>
          <a:prstGeom prst="rect">
            <a:avLst/>
          </a:prstGeom>
          <a:noFill/>
        </p:spPr>
        <p:txBody>
          <a:bodyPr wrap="square" lIns="91440" tIns="45720" rIns="91440" bIns="45720" rtlCol="0" anchor="t">
            <a:spAutoFit/>
          </a:bodyPr>
          <a:lstStyle/>
          <a:p>
            <a:pPr>
              <a:defRPr/>
            </a:pPr>
            <a:r>
              <a:rPr lang="en-US" sz="1200" b="1"/>
              <a:t>3. Real-Time Checking with External Help</a:t>
            </a:r>
            <a:endParaRPr/>
          </a:p>
          <a:p>
            <a:pPr>
              <a:defRPr/>
            </a:pPr>
            <a:r>
              <a:rPr lang="en-US" sz="1200"/>
              <a:t>It checks with </a:t>
            </a:r>
            <a:r>
              <a:rPr lang="en-US" sz="1200" b="1"/>
              <a:t>real-time sources</a:t>
            </a:r>
            <a:r>
              <a:rPr lang="en-US" sz="1200"/>
              <a:t> (via APIs) like:</a:t>
            </a:r>
            <a:endParaRPr/>
          </a:p>
          <a:p>
            <a:pPr>
              <a:defRPr/>
            </a:pPr>
            <a:r>
              <a:rPr lang="en-US" sz="1200"/>
              <a:t>Google Safe Browsing</a:t>
            </a:r>
            <a:endParaRPr/>
          </a:p>
          <a:p>
            <a:pPr>
              <a:defRPr/>
            </a:pPr>
            <a:r>
              <a:rPr lang="en-US" sz="1200"/>
              <a:t>PhishTank</a:t>
            </a:r>
            <a:endParaRPr lang="en-US" sz="1200"/>
          </a:p>
          <a:p>
            <a:pPr>
              <a:defRPr/>
            </a:pPr>
            <a:r>
              <a:rPr lang="en-US" sz="1200"/>
              <a:t>VirusTotal</a:t>
            </a:r>
            <a:endParaRPr lang="en-US" sz="1200"/>
          </a:p>
          <a:p>
            <a:pPr>
              <a:defRPr/>
            </a:pPr>
            <a:r>
              <a:rPr lang="en-US" sz="1200"/>
              <a:t>These services have lists of bad websites that are constantly updated.</a:t>
            </a:r>
            <a:endParaRPr/>
          </a:p>
          <a:p>
            <a:pPr>
              <a:defRPr/>
            </a:pPr>
            <a:r>
              <a:rPr lang="en-US" sz="1200" b="1"/>
              <a:t>4. Makes a Final Call</a:t>
            </a:r>
            <a:endParaRPr/>
          </a:p>
          <a:p>
            <a:pPr>
              <a:defRPr/>
            </a:pPr>
            <a:r>
              <a:rPr lang="en-US" sz="1200"/>
              <a:t>Based on all the clues and smart analysis, the system tells you:</a:t>
            </a:r>
            <a:endParaRPr/>
          </a:p>
          <a:p>
            <a:pPr>
              <a:defRPr/>
            </a:pPr>
            <a:r>
              <a:rPr lang="en-US" sz="1200"/>
              <a:t>✅ “Legitimate” (safe)</a:t>
            </a:r>
            <a:endParaRPr/>
          </a:p>
          <a:p>
            <a:pPr>
              <a:defRPr/>
            </a:pPr>
            <a:r>
              <a:rPr lang="en-US" sz="1200"/>
              <a:t>❌ “Phishing” (unsafe) It also shows a </a:t>
            </a:r>
            <a:r>
              <a:rPr lang="en-US" sz="1200" b="1"/>
              <a:t>confidence score</a:t>
            </a:r>
            <a:r>
              <a:rPr lang="en-US" sz="1200"/>
              <a:t> (how sure it is) and explains </a:t>
            </a:r>
            <a:r>
              <a:rPr lang="en-US" sz="1200" b="1"/>
              <a:t>why</a:t>
            </a:r>
            <a:r>
              <a:rPr lang="en-US" sz="1200"/>
              <a:t> it made that decision.</a:t>
            </a:r>
            <a:endParaRPr/>
          </a:p>
          <a:p>
            <a:pPr>
              <a:defRPr/>
            </a:pPr>
            <a:r>
              <a:rPr lang="en-US" sz="1200" b="1"/>
              <a:t>5. Optional Extras</a:t>
            </a:r>
            <a:endParaRPr/>
          </a:p>
          <a:p>
            <a:pPr>
              <a:defRPr/>
            </a:pPr>
            <a:r>
              <a:rPr lang="en-US" sz="1200"/>
              <a:t>It can alert users in real-time.</a:t>
            </a:r>
            <a:endParaRPr/>
          </a:p>
          <a:p>
            <a:pPr>
              <a:defRPr/>
            </a:pPr>
            <a:r>
              <a:rPr lang="en-US" sz="1200"/>
              <a:t>It can be turned into a </a:t>
            </a:r>
            <a:r>
              <a:rPr lang="en-US" sz="1200" b="1"/>
              <a:t>browser plugin</a:t>
            </a:r>
            <a:r>
              <a:rPr lang="en-US" sz="1200"/>
              <a:t> or </a:t>
            </a:r>
            <a:r>
              <a:rPr lang="en-US" sz="1200" b="1"/>
              <a:t>email scanner</a:t>
            </a:r>
            <a:r>
              <a:rPr lang="en-US" sz="1200"/>
              <a:t>.</a:t>
            </a:r>
            <a:endParaRPr/>
          </a:p>
          <a:p>
            <a:pPr>
              <a:defRPr/>
            </a:pPr>
            <a:r>
              <a:rPr lang="en-US" sz="1200"/>
              <a:t>It has a user-friendly dashboard.</a:t>
            </a:r>
            <a:endParaRPr/>
          </a:p>
          <a:p>
            <a:pPr>
              <a:defRPr/>
            </a:pPr>
            <a:r>
              <a:rPr lang="en-US" sz="1200" b="1"/>
              <a:t>📊 How Good Is It?</a:t>
            </a:r>
            <a:endParaRPr/>
          </a:p>
          <a:p>
            <a:pPr>
              <a:defRPr/>
            </a:pPr>
            <a:r>
              <a:rPr lang="en-US" sz="1200" b="1"/>
              <a:t>Accuracy:</a:t>
            </a:r>
            <a:r>
              <a:rPr lang="en-US" sz="1200"/>
              <a:t> 97%</a:t>
            </a:r>
            <a:endParaRPr/>
          </a:p>
          <a:p>
            <a:pPr>
              <a:defRPr/>
            </a:pPr>
            <a:r>
              <a:rPr lang="en-US" sz="1200" b="1"/>
              <a:t>Detection Time:</a:t>
            </a:r>
            <a:r>
              <a:rPr lang="en-US" sz="1200"/>
              <a:t> Less than 2 seconds</a:t>
            </a:r>
            <a:endParaRPr/>
          </a:p>
          <a:p>
            <a:pPr>
              <a:defRPr/>
            </a:pPr>
            <a:r>
              <a:rPr lang="en-US" sz="1200"/>
              <a:t>It works even if the phishing website is </a:t>
            </a:r>
            <a:r>
              <a:rPr lang="en-US" sz="1200" b="1"/>
              <a:t>brand new</a:t>
            </a:r>
            <a:r>
              <a:rPr lang="en-US" sz="1200"/>
              <a:t> (not yet in blacklists)</a:t>
            </a:r>
            <a:endParaRPr/>
          </a:p>
          <a:p>
            <a:pPr>
              <a:defRPr/>
            </a:pPr>
            <a:endParaRPr lang="en-US" sz="1200" b="1"/>
          </a:p>
          <a:p>
            <a:pPr>
              <a:defRPr/>
            </a:pPr>
            <a:r>
              <a:rPr lang="en-US" sz="1200" b="1"/>
              <a:t>🛡️ Why Is It Better Than Old Methods?</a:t>
            </a:r>
            <a:endParaRPr/>
          </a:p>
          <a:p>
            <a:pPr>
              <a:defRPr/>
            </a:pPr>
            <a:r>
              <a:rPr lang="en-US" sz="1200" b="1"/>
              <a:t>Blacklists</a:t>
            </a:r>
            <a:r>
              <a:rPr lang="en-US" sz="1200"/>
              <a:t> only catch known scams.</a:t>
            </a:r>
            <a:endParaRPr/>
          </a:p>
          <a:p>
            <a:pPr>
              <a:defRPr/>
            </a:pPr>
            <a:r>
              <a:rPr lang="en-US" sz="1200" b="1"/>
              <a:t>Heuristics</a:t>
            </a:r>
            <a:r>
              <a:rPr lang="en-US" sz="1200"/>
              <a:t> use fixed rules that can be tricked.</a:t>
            </a:r>
            <a:endParaRPr/>
          </a:p>
          <a:p>
            <a:pPr>
              <a:defRPr/>
            </a:pPr>
            <a:r>
              <a:rPr lang="en-US" sz="1200"/>
              <a:t>This tool </a:t>
            </a:r>
            <a:r>
              <a:rPr lang="en-US" sz="1200" b="1"/>
              <a:t>learns and adapts</a:t>
            </a:r>
            <a:r>
              <a:rPr lang="en-US" sz="1200"/>
              <a:t> to new phishing tricks.</a:t>
            </a:r>
            <a:endParaRPr/>
          </a:p>
          <a:p>
            <a:pPr>
              <a:defRPr/>
            </a:pPr>
            <a:r>
              <a:rPr lang="en-US" sz="1200"/>
              <a:t>It catches </a:t>
            </a:r>
            <a:r>
              <a:rPr lang="en-US" sz="1200" b="1"/>
              <a:t>zero-day phishing attacks</a:t>
            </a:r>
            <a:r>
              <a:rPr lang="en-US" sz="1200"/>
              <a:t> (new ones not seen before).</a:t>
            </a:r>
            <a:endParaRPr/>
          </a:p>
          <a:p>
            <a:pPr>
              <a:defRPr/>
            </a:pPr>
            <a:r>
              <a:rPr lang="en-US" sz="1200" b="1"/>
              <a:t>                                                                                                                        🚀 Real-World Use</a:t>
            </a:r>
            <a:endParaRPr/>
          </a:p>
          <a:p>
            <a:pPr>
              <a:defRPr/>
            </a:pPr>
            <a:r>
              <a:rPr lang="en-US" sz="1200"/>
              <a:t>                                                                                                                                    Safe browsing alerts</a:t>
            </a:r>
            <a:endParaRPr/>
          </a:p>
          <a:p>
            <a:pPr>
              <a:defRPr/>
            </a:pPr>
            <a:r>
              <a:rPr lang="en-US" sz="1200"/>
              <a:t>                                                                                                                                     Email link scanning</a:t>
            </a:r>
            <a:endParaRPr/>
          </a:p>
          <a:p>
            <a:pPr>
              <a:defRPr/>
            </a:pPr>
            <a:r>
              <a:rPr lang="en-US" sz="1200"/>
              <a:t>                                                                                                                                     Banking and financial apps</a:t>
            </a:r>
            <a:endParaRPr/>
          </a:p>
          <a:p>
            <a:pPr>
              <a:defRPr/>
            </a:pPr>
            <a:r>
              <a:rPr lang="en-US" sz="1200"/>
              <a:t>                                                                                                                                     School or office networks</a:t>
            </a:r>
            <a:endParaRPr/>
          </a:p>
          <a:p>
            <a:pPr>
              <a:defRPr/>
            </a:pPr>
            <a:endParaRPr lang="en-US" sz="1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05351535" name="TextBox 1"/>
          <p:cNvSpPr txBox="1"/>
          <p:nvPr/>
        </p:nvSpPr>
        <p:spPr bwMode="auto">
          <a:xfrm>
            <a:off x="1431986" y="1423358"/>
            <a:ext cx="4589252" cy="3693319"/>
          </a:xfrm>
          <a:prstGeom prst="rect">
            <a:avLst/>
          </a:prstGeom>
          <a:noFill/>
        </p:spPr>
        <p:txBody>
          <a:bodyPr wrap="square" rtlCol="0">
            <a:spAutoFit/>
          </a:bodyPr>
          <a:lstStyle/>
          <a:p>
            <a:pPr>
              <a:defRPr/>
            </a:pPr>
            <a:r>
              <a:rPr lang="en-US"/>
              <a:t>User Input (URL)</a:t>
            </a:r>
            <a:endParaRPr/>
          </a:p>
          <a:p>
            <a:pPr>
              <a:defRPr/>
            </a:pPr>
            <a:r>
              <a:rPr lang="en-US"/>
              <a:t>        ↓</a:t>
            </a:r>
            <a:endParaRPr/>
          </a:p>
          <a:p>
            <a:pPr>
              <a:defRPr/>
            </a:pPr>
            <a:r>
              <a:rPr lang="en-US"/>
              <a:t>Feature Extraction</a:t>
            </a:r>
            <a:endParaRPr/>
          </a:p>
          <a:p>
            <a:pPr>
              <a:defRPr/>
            </a:pPr>
            <a:r>
              <a:rPr lang="en-US"/>
              <a:t>        ↓</a:t>
            </a:r>
            <a:endParaRPr/>
          </a:p>
          <a:p>
            <a:pPr>
              <a:defRPr/>
            </a:pPr>
            <a:r>
              <a:rPr lang="en-US"/>
              <a:t>Threat Intelligence API Checks</a:t>
            </a:r>
            <a:endParaRPr/>
          </a:p>
          <a:p>
            <a:pPr>
              <a:defRPr/>
            </a:pPr>
            <a:r>
              <a:rPr lang="en-US"/>
              <a:t>        ↓</a:t>
            </a:r>
            <a:endParaRPr/>
          </a:p>
          <a:p>
            <a:pPr>
              <a:defRPr/>
            </a:pPr>
            <a:r>
              <a:rPr lang="en-US"/>
              <a:t>ML Model Prediction</a:t>
            </a:r>
            <a:endParaRPr/>
          </a:p>
          <a:p>
            <a:pPr>
              <a:defRPr/>
            </a:pPr>
            <a:r>
              <a:rPr lang="en-US"/>
              <a:t>        ↓</a:t>
            </a:r>
            <a:endParaRPr/>
          </a:p>
          <a:p>
            <a:pPr>
              <a:defRPr/>
            </a:pPr>
            <a:r>
              <a:rPr lang="en-US"/>
              <a:t>Phishing or Legitimate? → Show Result + Explanation</a:t>
            </a:r>
            <a:endParaRPr/>
          </a:p>
          <a:p>
            <a:pPr>
              <a:defRPr/>
            </a:pPr>
            <a:r>
              <a:rPr lang="en-US"/>
              <a:t>        ↓</a:t>
            </a:r>
            <a:endParaRPr/>
          </a:p>
          <a:p>
            <a:pPr>
              <a:defRPr/>
            </a:pPr>
            <a:r>
              <a:rPr lang="en-US"/>
              <a:t>Logging, Reporting, Learning</a:t>
            </a:r>
            <a:endParaRPr/>
          </a:p>
          <a:p>
            <a:pPr>
              <a:defRPr/>
            </a:pPr>
            <a:endParaRPr lang="en-US"/>
          </a:p>
        </p:txBody>
      </p:sp>
      <p:sp>
        <p:nvSpPr>
          <p:cNvPr id="634219871" name="TextBox 2"/>
          <p:cNvSpPr txBox="1"/>
          <p:nvPr/>
        </p:nvSpPr>
        <p:spPr bwMode="auto">
          <a:xfrm>
            <a:off x="1742536" y="198407"/>
            <a:ext cx="6116128" cy="369332"/>
          </a:xfrm>
          <a:prstGeom prst="rect">
            <a:avLst/>
          </a:prstGeom>
          <a:noFill/>
        </p:spPr>
        <p:txBody>
          <a:bodyPr wrap="square" rtlCol="0">
            <a:spAutoFit/>
          </a:bodyPr>
          <a:lstStyle/>
          <a:p>
            <a:pPr>
              <a:defRPr/>
            </a:pPr>
            <a:r>
              <a:rPr lang="en-US" b="1">
                <a:solidFill>
                  <a:srgbClr val="C00000"/>
                </a:solidFill>
              </a:rPr>
              <a:t>FLOW OF TOOL PROCEDURE</a:t>
            </a:r>
            <a:endParaRPr/>
          </a:p>
        </p:txBody>
      </p:sp>
      <p:sp>
        <p:nvSpPr>
          <p:cNvPr id="617597342" name="TextBox 3"/>
          <p:cNvSpPr txBox="1"/>
          <p:nvPr/>
        </p:nvSpPr>
        <p:spPr bwMode="auto">
          <a:xfrm>
            <a:off x="6987396" y="1587260"/>
            <a:ext cx="2941608" cy="3970318"/>
          </a:xfrm>
          <a:prstGeom prst="rect">
            <a:avLst/>
          </a:prstGeom>
          <a:noFill/>
        </p:spPr>
        <p:txBody>
          <a:bodyPr wrap="square" lIns="91440" tIns="45720" rIns="91440" bIns="45720" rtlCol="0" anchor="t">
            <a:spAutoFit/>
          </a:bodyPr>
          <a:lstStyle/>
          <a:p>
            <a:pPr>
              <a:defRPr/>
            </a:pPr>
            <a:r>
              <a:rPr lang="en-US"/>
              <a:t> </a:t>
            </a:r>
            <a:r>
              <a:rPr lang="en-US" b="1"/>
              <a:t>Take the URL</a:t>
            </a:r>
            <a:endParaRPr lang="en-US"/>
          </a:p>
          <a:p>
            <a:pPr>
              <a:defRPr/>
            </a:pPr>
            <a:r>
              <a:rPr lang="en-US" b="1"/>
              <a:t>2. Extract features</a:t>
            </a:r>
            <a:r>
              <a:rPr lang="en-US"/>
              <a:t> (e.g., URL length, domain age)</a:t>
            </a:r>
            <a:endParaRPr/>
          </a:p>
          <a:p>
            <a:pPr>
              <a:defRPr/>
            </a:pPr>
            <a:r>
              <a:rPr lang="en-US" b="1"/>
              <a:t>3. Query threat databases</a:t>
            </a:r>
            <a:r>
              <a:rPr lang="en-US"/>
              <a:t> (e.g., </a:t>
            </a:r>
            <a:r>
              <a:rPr lang="en-US"/>
              <a:t>PhishTank</a:t>
            </a:r>
            <a:r>
              <a:rPr lang="en-US"/>
              <a:t>, </a:t>
            </a:r>
            <a:r>
              <a:rPr lang="en-US"/>
              <a:t>VirusTotal</a:t>
            </a:r>
            <a:r>
              <a:rPr lang="en-US"/>
              <a:t>)</a:t>
            </a:r>
            <a:endParaRPr/>
          </a:p>
          <a:p>
            <a:pPr>
              <a:defRPr/>
            </a:pPr>
            <a:r>
              <a:rPr lang="en-US" b="1"/>
              <a:t>4. Feed features to the 5. ML model</a:t>
            </a:r>
            <a:endParaRPr lang="en-US"/>
          </a:p>
          <a:p>
            <a:pPr>
              <a:defRPr/>
            </a:pPr>
            <a:r>
              <a:rPr lang="en-US" b="1"/>
              <a:t>Get prediction</a:t>
            </a:r>
            <a:r>
              <a:rPr lang="en-US"/>
              <a:t> (phishing or legitimate)</a:t>
            </a:r>
            <a:endParaRPr/>
          </a:p>
          <a:p>
            <a:pPr>
              <a:defRPr/>
            </a:pPr>
            <a:r>
              <a:rPr lang="en-US" b="1"/>
              <a:t>6. Display result with explanation</a:t>
            </a:r>
            <a:endParaRPr lang="en-US"/>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73986461" name="Title 1"/>
          <p:cNvSpPr>
            <a:spLocks noGrp="1"/>
          </p:cNvSpPr>
          <p:nvPr>
            <p:ph type="title"/>
          </p:nvPr>
        </p:nvSpPr>
        <p:spPr bwMode="auto"/>
        <p:txBody>
          <a:bodyPr/>
          <a:lstStyle/>
          <a:p>
            <a:pPr>
              <a:defRPr/>
            </a:pPr>
            <a:r>
              <a:rPr lang="en-GB"/>
              <a:t>Conclusion</a:t>
            </a:r>
            <a:endParaRPr/>
          </a:p>
        </p:txBody>
      </p:sp>
      <p:sp>
        <p:nvSpPr>
          <p:cNvPr id="1239828778" name="Content Placeholder 2"/>
          <p:cNvSpPr>
            <a:spLocks noGrp="1"/>
          </p:cNvSpPr>
          <p:nvPr>
            <p:ph idx="1"/>
          </p:nvPr>
        </p:nvSpPr>
        <p:spPr bwMode="auto"/>
        <p:txBody>
          <a:bodyPr/>
          <a:lstStyle/>
          <a:p>
            <a:pPr>
              <a:defRPr/>
            </a:pPr>
            <a:endParaRPr lang="en-GB"/>
          </a:p>
          <a:p>
            <a:pPr>
              <a:defRPr/>
            </a:pPr>
            <a:r>
              <a:rPr lang="en-US"/>
              <a:t>Phishing remains a significant threat in the digital world. Traditional methods fail to detect advanced phishing attacks effectively. By leveraging AI and ML techniques, our proposed system offers a comprehensive approach to phishing domain detection. </a:t>
            </a:r>
            <a:endParaRPr/>
          </a:p>
          <a:p>
            <a:pPr>
              <a:defRPr/>
            </a:pPr>
            <a:endParaRPr lang="en-US"/>
          </a:p>
          <a:p>
            <a:pPr>
              <a:defRPr/>
            </a:pPr>
            <a:r>
              <a:rPr lang="en-US"/>
              <a:t>The integration of lexical analysis, visual similarity, and SSL certificate validation enhances detection accuracy and ensures better </a:t>
            </a:r>
            <a:r>
              <a:rPr lang="en-US"/>
              <a:t>cybersecurity</a:t>
            </a:r>
            <a:r>
              <a:rPr lang="en-US"/>
              <a:t> measures.</a:t>
            </a: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24620978" name="Title 1"/>
          <p:cNvSpPr>
            <a:spLocks noGrp="1"/>
          </p:cNvSpPr>
          <p:nvPr>
            <p:ph type="title"/>
          </p:nvPr>
        </p:nvSpPr>
        <p:spPr bwMode="auto"/>
        <p:txBody>
          <a:bodyPr/>
          <a:lstStyle/>
          <a:p>
            <a:pPr>
              <a:defRPr/>
            </a:pPr>
            <a:r>
              <a:rPr lang="en-GB"/>
              <a:t>Introduction</a:t>
            </a:r>
            <a:endParaRPr/>
          </a:p>
        </p:txBody>
      </p:sp>
      <p:sp>
        <p:nvSpPr>
          <p:cNvPr id="1498857152" name="Content Placeholder 2"/>
          <p:cNvSpPr>
            <a:spLocks noGrp="1"/>
          </p:cNvSpPr>
          <p:nvPr>
            <p:ph idx="1"/>
          </p:nvPr>
        </p:nvSpPr>
        <p:spPr bwMode="auto"/>
        <p:txBody>
          <a:bodyPr>
            <a:normAutofit/>
          </a:bodyPr>
          <a:lstStyle/>
          <a:p>
            <a:pPr>
              <a:defRPr/>
            </a:pPr>
            <a:r>
              <a:rPr lang="en-US" sz="2000"/>
              <a:t>Phishing attacks have become a major </a:t>
            </a:r>
            <a:r>
              <a:rPr lang="en-US" sz="2000" b="1"/>
              <a:t>cybersecurity</a:t>
            </a:r>
            <a:r>
              <a:rPr lang="en-US" sz="2000" b="1"/>
              <a:t> threat</a:t>
            </a:r>
            <a:r>
              <a:rPr lang="en-US" sz="2000"/>
              <a:t>, where attackers create fraudulent websites that mimic legitimate domains to deceive users into revealing sensitive information. Traditional security measures, such as blacklists and rule-based detection systems, are insufficient due to the rapid evolution of phishing techniques.</a:t>
            </a:r>
            <a:endParaRPr/>
          </a:p>
          <a:p>
            <a:pPr>
              <a:defRPr/>
            </a:pPr>
            <a:endParaRPr lang="en-US" sz="2000"/>
          </a:p>
          <a:p>
            <a:pPr>
              <a:defRPr/>
            </a:pPr>
            <a:r>
              <a:rPr lang="en-US" sz="2000"/>
              <a:t> </a:t>
            </a:r>
            <a:r>
              <a:rPr lang="en-US" sz="2000" b="1"/>
              <a:t>Artificial Intelligence (AI) and Machine Learning (ML) offer robust solutions to detect phishing domains by analyzing patterns, structures, and visual similarities to genuine domains</a:t>
            </a:r>
            <a:r>
              <a:rPr lang="en-US" sz="2000"/>
              <a:t>. </a:t>
            </a:r>
            <a:endParaRPr/>
          </a:p>
          <a:p>
            <a:pPr>
              <a:defRPr/>
            </a:pPr>
            <a:endParaRPr lang="en-US" sz="2000"/>
          </a:p>
          <a:p>
            <a:pPr>
              <a:defRPr/>
            </a:pPr>
            <a:r>
              <a:rPr lang="en-US" sz="2000"/>
              <a:t>Our topic proposes an AI/ML-based intelligent system that identifies phishing domains by evaluating their characteristics, including </a:t>
            </a:r>
            <a:r>
              <a:rPr lang="en-US" sz="2000" b="1"/>
              <a:t>lexical features, visual similarity, and SSL certificate information</a:t>
            </a:r>
            <a:r>
              <a:rPr lang="en-US" sz="2000"/>
              <a:t>.</a:t>
            </a:r>
            <a:endParaRPr lang="en-GB"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36036664" name="Title 1"/>
          <p:cNvSpPr>
            <a:spLocks noGrp="1"/>
          </p:cNvSpPr>
          <p:nvPr>
            <p:ph type="title"/>
          </p:nvPr>
        </p:nvSpPr>
        <p:spPr bwMode="auto"/>
        <p:txBody>
          <a:bodyPr/>
          <a:lstStyle/>
          <a:p>
            <a:pPr>
              <a:defRPr/>
            </a:pPr>
            <a:r>
              <a:rPr lang="en-GB"/>
              <a:t>References</a:t>
            </a:r>
            <a:endParaRPr/>
          </a:p>
        </p:txBody>
      </p:sp>
      <p:sp>
        <p:nvSpPr>
          <p:cNvPr id="1913094565" name="Content Placeholder 2"/>
          <p:cNvSpPr>
            <a:spLocks noGrp="1"/>
          </p:cNvSpPr>
          <p:nvPr>
            <p:ph idx="1"/>
          </p:nvPr>
        </p:nvSpPr>
        <p:spPr bwMode="auto"/>
        <p:txBody>
          <a:bodyPr>
            <a:normAutofit fontScale="55000" lnSpcReduction="20000"/>
          </a:bodyPr>
          <a:lstStyle/>
          <a:p>
            <a:pPr>
              <a:defRPr/>
            </a:pPr>
            <a:r>
              <a:rPr lang="en-US"/>
              <a:t>Abu-</a:t>
            </a:r>
            <a:r>
              <a:rPr lang="en-US"/>
              <a:t>Nimeh</a:t>
            </a:r>
            <a:r>
              <a:rPr lang="en-US"/>
              <a:t>, S., </a:t>
            </a:r>
            <a:r>
              <a:rPr lang="en-US"/>
              <a:t>Nappa</a:t>
            </a:r>
            <a:r>
              <a:rPr lang="en-US"/>
              <a:t>, D., Wang, X., &amp; Nair, S. (2007). A comparison of machine learning techniques for phishing detection. </a:t>
            </a:r>
            <a:r>
              <a:rPr lang="en-US" i="1"/>
              <a:t>Proceedings of the Anti-Phishing Working Group </a:t>
            </a:r>
            <a:r>
              <a:rPr lang="en-US" i="1"/>
              <a:t>eCrime</a:t>
            </a:r>
            <a:r>
              <a:rPr lang="en-US" i="1"/>
              <a:t> Researchers Summit.</a:t>
            </a:r>
            <a:endParaRPr/>
          </a:p>
          <a:p>
            <a:pPr>
              <a:buNone/>
              <a:defRPr/>
            </a:pPr>
            <a:endParaRPr lang="en-US"/>
          </a:p>
          <a:p>
            <a:pPr>
              <a:defRPr/>
            </a:pPr>
            <a:r>
              <a:rPr lang="en-US"/>
              <a:t>Ma, J., Saul, L. K., Savage, S., &amp; </a:t>
            </a:r>
            <a:r>
              <a:rPr lang="en-US"/>
              <a:t>Voelker</a:t>
            </a:r>
            <a:r>
              <a:rPr lang="en-US"/>
              <a:t>, G. M. (2009). Beyond blacklists: Learning to detect malicious web sites from suspicious URLs. </a:t>
            </a:r>
            <a:r>
              <a:rPr lang="en-US" i="1"/>
              <a:t>Proceedings of the ACM SIGKDD International Conference on Knowledge Discovery and Data Mining.</a:t>
            </a:r>
            <a:endParaRPr/>
          </a:p>
          <a:p>
            <a:pPr>
              <a:buNone/>
              <a:defRPr/>
            </a:pPr>
            <a:endParaRPr lang="en-US"/>
          </a:p>
          <a:p>
            <a:pPr>
              <a:defRPr/>
            </a:pPr>
            <a:r>
              <a:rPr lang="en-US"/>
              <a:t>Le, T., Islam, R., &amp; </a:t>
            </a:r>
            <a:r>
              <a:rPr lang="en-US"/>
              <a:t>Narasimhan</a:t>
            </a:r>
            <a:r>
              <a:rPr lang="en-US"/>
              <a:t>, V. (2018). </a:t>
            </a:r>
            <a:r>
              <a:rPr lang="en-US"/>
              <a:t>Phishers</a:t>
            </a:r>
            <a:r>
              <a:rPr lang="en-US"/>
              <a:t>’ favorite sport: Feature selection for phishing detection. </a:t>
            </a:r>
            <a:r>
              <a:rPr lang="en-US" i="1"/>
              <a:t>Computers &amp; Security.</a:t>
            </a:r>
            <a:endParaRPr/>
          </a:p>
          <a:p>
            <a:pPr>
              <a:buNone/>
              <a:defRPr/>
            </a:pPr>
            <a:endParaRPr lang="en-US"/>
          </a:p>
          <a:p>
            <a:pPr>
              <a:defRPr/>
            </a:pPr>
            <a:r>
              <a:rPr lang="en-US"/>
              <a:t>Zhang, Y., Hong, J., &amp; </a:t>
            </a:r>
            <a:r>
              <a:rPr lang="en-US"/>
              <a:t>Cranor</a:t>
            </a:r>
            <a:r>
              <a:rPr lang="en-US"/>
              <a:t>, L. (2017). Cantina: A content-based approach to detecting phishing web sites. </a:t>
            </a:r>
            <a:r>
              <a:rPr lang="en-US" i="1"/>
              <a:t>Proceedings of the ACM International Conference on World Wide Web (WWW).</a:t>
            </a:r>
            <a:endParaRPr/>
          </a:p>
          <a:p>
            <a:pPr>
              <a:buNone/>
              <a:defRPr/>
            </a:pPr>
            <a:endParaRPr lang="en-US"/>
          </a:p>
          <a:p>
            <a:pPr>
              <a:defRPr/>
            </a:pPr>
            <a:r>
              <a:rPr lang="en-US"/>
              <a:t>Marchal</a:t>
            </a:r>
            <a:r>
              <a:rPr lang="en-US"/>
              <a:t>, S., </a:t>
            </a:r>
            <a:r>
              <a:rPr lang="en-US"/>
              <a:t>Saari</a:t>
            </a:r>
            <a:r>
              <a:rPr lang="en-US"/>
              <a:t>, K., Singh, N., &amp; </a:t>
            </a:r>
            <a:r>
              <a:rPr lang="en-US"/>
              <a:t>Asokan</a:t>
            </a:r>
            <a:r>
              <a:rPr lang="en-US"/>
              <a:t>, N. (2016). Know Your Phish: Novel Techniques for Detecting Phishing Sites and their Targets. </a:t>
            </a:r>
            <a:r>
              <a:rPr lang="en-US" i="1"/>
              <a:t>IEEE Transactions on Dependable and Secure Computing.</a:t>
            </a:r>
            <a:endParaRPr/>
          </a:p>
          <a:p>
            <a:pPr>
              <a:buNone/>
              <a:defRPr/>
            </a:pPr>
            <a:endParaRPr lang="en-US"/>
          </a:p>
          <a:p>
            <a:pPr>
              <a:defRPr/>
            </a:pPr>
            <a:r>
              <a:rPr lang="en-US"/>
              <a:t>Verma</a:t>
            </a:r>
            <a:r>
              <a:rPr lang="en-US"/>
              <a:t>, R., &amp; Das, A. (2017). What's in a URL? Analyzing Features for Phishing Detection. </a:t>
            </a:r>
            <a:r>
              <a:rPr lang="en-US" i="1"/>
              <a:t>Proceedings of the 2017 IEEE International Conference on Data Mining Workshops.</a:t>
            </a:r>
            <a:endParaRPr/>
          </a:p>
          <a:p>
            <a:pPr>
              <a:buNone/>
              <a:defRPr/>
            </a:pPr>
            <a:endParaRPr lang="en-US"/>
          </a:p>
          <a:p>
            <a:pPr>
              <a:defRPr/>
            </a:pPr>
            <a:r>
              <a:rPr lang="en-US"/>
              <a:t>Fette</a:t>
            </a:r>
            <a:r>
              <a:rPr lang="en-US"/>
              <a:t>, I., </a:t>
            </a:r>
            <a:r>
              <a:rPr lang="en-US"/>
              <a:t>Sadeh</a:t>
            </a:r>
            <a:r>
              <a:rPr lang="en-US"/>
              <a:t>, N., &amp; </a:t>
            </a:r>
            <a:r>
              <a:rPr lang="en-US"/>
              <a:t>Tomasic</a:t>
            </a:r>
            <a:r>
              <a:rPr lang="en-US"/>
              <a:t>, A. (2007). Learning to detect phishing emails. </a:t>
            </a:r>
            <a:r>
              <a:rPr lang="en-US" i="1"/>
              <a:t>Proceedings of the 16th International Conference on World Wide Web.</a:t>
            </a:r>
            <a:endParaRPr/>
          </a:p>
          <a:p>
            <a:pPr>
              <a:buNone/>
              <a:defRPr/>
            </a:pPr>
            <a:endParaRPr lang="en-US"/>
          </a:p>
          <a:p>
            <a:pPr>
              <a:defRPr/>
            </a:pPr>
            <a:r>
              <a:rPr lang="en-US"/>
              <a:t>Basit</a:t>
            </a:r>
            <a:r>
              <a:rPr lang="en-US"/>
              <a:t>, A., </a:t>
            </a:r>
            <a:r>
              <a:rPr lang="en-US"/>
              <a:t>Zafar</a:t>
            </a:r>
            <a:r>
              <a:rPr lang="en-US"/>
              <a:t>, M., Liu, X., </a:t>
            </a:r>
            <a:r>
              <a:rPr lang="en-US"/>
              <a:t>Javed</a:t>
            </a:r>
            <a:r>
              <a:rPr lang="en-US"/>
              <a:t>, A. R., &amp; </a:t>
            </a:r>
            <a:r>
              <a:rPr lang="en-US"/>
              <a:t>Jalil</a:t>
            </a:r>
            <a:r>
              <a:rPr lang="en-US"/>
              <a:t>, Z. (2021). A Comprehensive Survey of AI-enabled Phishing Attacks Detection Techniques. </a:t>
            </a:r>
            <a:r>
              <a:rPr lang="en-US" i="1"/>
              <a:t>Telematics</a:t>
            </a:r>
            <a:r>
              <a:rPr lang="en-US" i="1"/>
              <a:t> and Informatics.</a:t>
            </a:r>
            <a:endParaRPr lang="en-US"/>
          </a:p>
          <a:p>
            <a:pPr>
              <a:defRPr/>
            </a:pPr>
            <a:r>
              <a:rPr lang="en-US"/>
              <a:t>Bahnsen</a:t>
            </a:r>
            <a:r>
              <a:rPr lang="en-US"/>
              <a:t>, A. C., </a:t>
            </a:r>
            <a:r>
              <a:rPr lang="en-US"/>
              <a:t>Torroledo</a:t>
            </a:r>
            <a:r>
              <a:rPr lang="en-US"/>
              <a:t>, M., Camacho, T., &amp; Villegas, S. (2017). </a:t>
            </a:r>
            <a:r>
              <a:rPr lang="en-US"/>
              <a:t>DeepPhish</a:t>
            </a:r>
            <a:r>
              <a:rPr lang="en-US"/>
              <a:t>: Simulating Malicious AI. </a:t>
            </a:r>
            <a:r>
              <a:rPr lang="en-US" i="1"/>
              <a:t>International Workshop on Cyber Crime Investigation and Digital Forensics.</a:t>
            </a:r>
            <a:endParaRPr lang="en-US"/>
          </a:p>
          <a:p>
            <a:pPr>
              <a:defRPr/>
            </a:pPr>
            <a:r>
              <a:rPr lang="en-US"/>
              <a:t>Mohamed, E., </a:t>
            </a:r>
            <a:r>
              <a:rPr lang="en-US"/>
              <a:t>Belguith</a:t>
            </a:r>
            <a:r>
              <a:rPr lang="en-US"/>
              <a:t>, S., &amp; </a:t>
            </a:r>
            <a:r>
              <a:rPr lang="en-US"/>
              <a:t>Boudriga</a:t>
            </a:r>
            <a:r>
              <a:rPr lang="en-US"/>
              <a:t>, N. (2020). Anti-Phishing Model Using CNN for URL Classification. </a:t>
            </a:r>
            <a:r>
              <a:rPr lang="en-US" i="1"/>
              <a:t>Future Internet.</a:t>
            </a:r>
            <a:endParaRPr lang="en-US"/>
          </a:p>
          <a:p>
            <a:pPr>
              <a:defRPr/>
            </a:pP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11578382" name="Content Placeholder 2"/>
          <p:cNvSpPr>
            <a:spLocks noGrp="1"/>
          </p:cNvSpPr>
          <p:nvPr>
            <p:ph idx="1"/>
          </p:nvPr>
        </p:nvSpPr>
        <p:spPr bwMode="auto"/>
        <p:txBody>
          <a:bodyPr>
            <a:normAutofit/>
          </a:bodyPr>
          <a:lstStyle/>
          <a:p>
            <a:pPr marL="0" indent="0" algn="ctr">
              <a:buNone/>
              <a:defRPr/>
            </a:pPr>
            <a:endParaRPr lang="en-GB" sz="4400"/>
          </a:p>
          <a:p>
            <a:pPr marL="0" indent="0" algn="ctr">
              <a:buNone/>
              <a:defRPr/>
            </a:pPr>
            <a:endParaRPr lang="en-GB" sz="4400"/>
          </a:p>
          <a:p>
            <a:pPr marL="0" indent="0" algn="ctr">
              <a:buNone/>
              <a:defRPr/>
            </a:pPr>
            <a:r>
              <a:rPr lang="en-GB" sz="6000"/>
              <a:t>Thank You</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7098762" name="Title 1"/>
          <p:cNvSpPr>
            <a:spLocks noGrp="1"/>
          </p:cNvSpPr>
          <p:nvPr>
            <p:ph type="title"/>
          </p:nvPr>
        </p:nvSpPr>
        <p:spPr bwMode="auto"/>
        <p:txBody>
          <a:bodyPr/>
          <a:lstStyle>
            <a:lvl1pPr>
              <a:defRPr>
                <a:solidFill>
                  <a:schemeClr val="tx2">
                    <a:lumMod val="75000"/>
                  </a:schemeClr>
                </a:solidFill>
              </a:defRPr>
            </a:lvl1pPr>
          </a:lstStyle>
          <a:p>
            <a:pPr>
              <a:defRPr/>
            </a:pPr>
            <a:r>
              <a:rPr lang="en-IN"/>
              <a:t>GitHub Access</a:t>
            </a:r>
            <a:endParaRPr/>
          </a:p>
        </p:txBody>
      </p:sp>
      <p:sp>
        <p:nvSpPr>
          <p:cNvPr id="1386878551" name="Content Placeholder 2"/>
          <p:cNvSpPr>
            <a:spLocks noGrp="1"/>
          </p:cNvSpPr>
          <p:nvPr>
            <p:ph idx="1"/>
          </p:nvPr>
        </p:nvSpPr>
        <p:spPr bwMode="auto"/>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defRPr/>
            </a:pPr>
            <a:r>
              <a:rPr lang="en-US" sz="2400" b="0" i="0" u="sng" strike="noStrike" cap="none" spc="0">
                <a:solidFill>
                  <a:schemeClr val="tx1"/>
                </a:solidFill>
                <a:latin typeface="Verdana"/>
                <a:ea typeface="Verdana"/>
                <a:cs typeface="Verdana"/>
                <a:hlinkClick r:id="rId3" tooltip="https://github.com/Deepika-27-sys/FinalProjectPhishing"/>
              </a:rPr>
              <a:t>https://github.com/Deepika-27-sys/FinalProjectPhishing</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68463042" name="Title 1"/>
          <p:cNvSpPr>
            <a:spLocks noGrp="1"/>
          </p:cNvSpPr>
          <p:nvPr>
            <p:ph type="title"/>
          </p:nvPr>
        </p:nvSpPr>
        <p:spPr bwMode="auto"/>
        <p:txBody>
          <a:bodyPr/>
          <a:lstStyle/>
          <a:p>
            <a:pPr>
              <a:defRPr/>
            </a:pPr>
            <a:r>
              <a:rPr lang="en-GB"/>
              <a:t>Literature Review</a:t>
            </a:r>
            <a:endParaRPr/>
          </a:p>
        </p:txBody>
      </p:sp>
      <p:graphicFrame>
        <p:nvGraphicFramePr>
          <p:cNvPr id="1934054305" name="Content Placeholder 4"/>
          <p:cNvGraphicFramePr>
            <a:graphicFrameLocks xmlns:a="http://schemas.openxmlformats.org/drawingml/2006/main" noGrp="1"/>
          </p:cNvGraphicFramePr>
          <p:nvPr>
            <p:ph idx="1"/>
          </p:nvPr>
        </p:nvGraphicFramePr>
        <p:xfrm>
          <a:off x="287547" y="675735"/>
          <a:ext cx="11611481" cy="11013449"/>
        </p:xfrm>
        <a:graphic>
          <a:graphicData uri="http://schemas.openxmlformats.org/drawingml/2006/table">
            <a:tbl>
              <a:tblPr firstRow="0" firstCol="0" lastRow="0" lastCol="0" bandRow="1" bandCol="0">
                <a:tableStyleId>{5C22544A-7EE6-4342-B048-85BDC9FD1C3A}</a:tableStyleId>
              </a:tblPr>
              <a:tblGrid>
                <a:gridCol w="2717319"/>
                <a:gridCol w="1712054"/>
                <a:gridCol w="1712054"/>
                <a:gridCol w="1798706"/>
                <a:gridCol w="1628372"/>
                <a:gridCol w="2042976"/>
              </a:tblGrid>
              <a:tr h="632603">
                <a:tc>
                  <a:txBody>
                    <a:bodyPr/>
                    <a:p>
                      <a:pPr algn="l">
                        <a:lnSpc>
                          <a:spcPts val="1575"/>
                        </a:lnSpc>
                        <a:defRPr/>
                      </a:pPr>
                      <a:r>
                        <a:rPr lang="en-US" sz="2000" b="1" i="0" u="none" strike="noStrike">
                          <a:solidFill>
                            <a:srgbClr val="FFFFFF"/>
                          </a:solidFill>
                          <a:latin typeface="Times New Roman"/>
                        </a:rPr>
                        <a:t>Author(s)</a:t>
                      </a:r>
                      <a:endParaRPr lang="en-US" sz="2000" b="1" i="0">
                        <a:solidFill>
                          <a:srgbClr val="FFFFFF"/>
                        </a:solidFill>
                        <a:latin typeface="Times New Roman"/>
                      </a:endParaRPr>
                    </a:p>
                  </a:txBody>
                  <a:tcPr marL="60579" marR="60579" marT="30290" marB="30290">
                    <a:lnL w="9525" algn="ctr">
                      <a:solidFill>
                        <a:srgbClr val="FFFFFF"/>
                      </a:solidFill>
                    </a:lnL>
                    <a:lnR w="9525" algn="ctr">
                      <a:solidFill>
                        <a:srgbClr val="FFFFFF"/>
                      </a:solidFill>
                    </a:lnR>
                    <a:lnT w="9525" algn="ctr">
                      <a:solidFill>
                        <a:srgbClr val="FFFFFF"/>
                      </a:solidFill>
                    </a:lnT>
                    <a:lnB w="9525" algn="ctr">
                      <a:solidFill>
                        <a:srgbClr val="FFFFFF"/>
                      </a:solidFill>
                    </a:lnB>
                    <a:solidFill>
                      <a:srgbClr val="4F81BD"/>
                    </a:solidFill>
                  </a:tcPr>
                </a:tc>
                <a:tc>
                  <a:txBody>
                    <a:bodyPr/>
                    <a:p>
                      <a:pPr algn="l">
                        <a:lnSpc>
                          <a:spcPts val="1575"/>
                        </a:lnSpc>
                        <a:defRPr/>
                      </a:pPr>
                      <a:r>
                        <a:rPr lang="en-US" sz="2000" b="1" i="0" u="none" strike="noStrike">
                          <a:solidFill>
                            <a:srgbClr val="FFFFFF"/>
                          </a:solidFill>
                          <a:latin typeface="Times New Roman"/>
                        </a:rPr>
                        <a:t>Year of Publish</a:t>
                      </a:r>
                      <a:endParaRPr lang="en-US" sz="2000" b="1" i="0">
                        <a:solidFill>
                          <a:srgbClr val="FFFFFF"/>
                        </a:solidFill>
                        <a:latin typeface="Times New Roman"/>
                      </a:endParaRPr>
                    </a:p>
                  </a:txBody>
                  <a:tcPr marL="60579" marR="60579" marT="30290" marB="30290">
                    <a:lnL w="9525" algn="ctr">
                      <a:solidFill>
                        <a:srgbClr val="FFFFFF"/>
                      </a:solidFill>
                    </a:lnL>
                    <a:lnR w="9525" algn="ctr">
                      <a:solidFill>
                        <a:srgbClr val="FFFFFF"/>
                      </a:solidFill>
                    </a:lnR>
                    <a:lnT w="9525" algn="ctr">
                      <a:solidFill>
                        <a:srgbClr val="FFFFFF"/>
                      </a:solidFill>
                    </a:lnT>
                    <a:lnB w="9525" algn="ctr">
                      <a:solidFill>
                        <a:srgbClr val="FFFFFF"/>
                      </a:solidFill>
                    </a:lnB>
                    <a:solidFill>
                      <a:srgbClr val="4F81BD"/>
                    </a:solidFill>
                  </a:tcPr>
                </a:tc>
                <a:tc>
                  <a:txBody>
                    <a:bodyPr/>
                    <a:p>
                      <a:pPr algn="just">
                        <a:lnSpc>
                          <a:spcPts val="1575"/>
                        </a:lnSpc>
                        <a:defRPr/>
                      </a:pPr>
                      <a:r>
                        <a:rPr lang="en-US" sz="2000" b="1" i="0" u="none" strike="noStrike">
                          <a:solidFill>
                            <a:srgbClr val="FFFFFF"/>
                          </a:solidFill>
                          <a:latin typeface="Times New Roman"/>
                        </a:rPr>
                        <a:t>Paper Title</a:t>
                      </a:r>
                      <a:endParaRPr lang="en-US" sz="2000" b="1" i="0">
                        <a:solidFill>
                          <a:srgbClr val="FFFFFF"/>
                        </a:solidFill>
                        <a:latin typeface="Times New Roman"/>
                      </a:endParaRPr>
                    </a:p>
                  </a:txBody>
                  <a:tcPr marL="60579" marR="60579" marT="30290" marB="30290">
                    <a:lnL w="9525" algn="ctr">
                      <a:solidFill>
                        <a:srgbClr val="FFFFFF"/>
                      </a:solidFill>
                    </a:lnL>
                    <a:lnR w="9525" algn="ctr">
                      <a:solidFill>
                        <a:srgbClr val="FFFFFF"/>
                      </a:solidFill>
                    </a:lnR>
                    <a:lnT w="9525" algn="ctr">
                      <a:solidFill>
                        <a:srgbClr val="FFFFFF"/>
                      </a:solidFill>
                    </a:lnT>
                    <a:lnB w="9525" algn="ctr">
                      <a:solidFill>
                        <a:srgbClr val="FFFFFF"/>
                      </a:solidFill>
                    </a:lnB>
                    <a:solidFill>
                      <a:srgbClr val="4F81BD"/>
                    </a:solidFill>
                  </a:tcPr>
                </a:tc>
                <a:tc>
                  <a:txBody>
                    <a:bodyPr/>
                    <a:p>
                      <a:pPr algn="just">
                        <a:lnSpc>
                          <a:spcPts val="1575"/>
                        </a:lnSpc>
                        <a:defRPr/>
                      </a:pPr>
                      <a:r>
                        <a:rPr lang="en-US" sz="2000" b="1" i="0" u="none" strike="noStrike">
                          <a:solidFill>
                            <a:srgbClr val="FFFFFF"/>
                          </a:solidFill>
                          <a:latin typeface="Times New Roman"/>
                        </a:rPr>
                        <a:t>Key Points</a:t>
                      </a:r>
                      <a:endParaRPr lang="en-US" sz="2000" b="1" i="0">
                        <a:solidFill>
                          <a:srgbClr val="FFFFFF"/>
                        </a:solidFill>
                        <a:latin typeface="Times New Roman"/>
                      </a:endParaRPr>
                    </a:p>
                  </a:txBody>
                  <a:tcPr marL="60579" marR="60579" marT="30290" marB="30290">
                    <a:lnL w="9525" algn="ctr">
                      <a:solidFill>
                        <a:srgbClr val="FFFFFF"/>
                      </a:solidFill>
                    </a:lnL>
                    <a:lnR w="9525" algn="ctr">
                      <a:solidFill>
                        <a:srgbClr val="FFFFFF"/>
                      </a:solidFill>
                    </a:lnR>
                    <a:lnT w="9525" algn="ctr">
                      <a:solidFill>
                        <a:srgbClr val="FFFFFF"/>
                      </a:solidFill>
                    </a:lnT>
                    <a:lnB w="9525" algn="ctr">
                      <a:solidFill>
                        <a:srgbClr val="FFFFFF"/>
                      </a:solidFill>
                    </a:lnB>
                    <a:solidFill>
                      <a:srgbClr val="4F81BD"/>
                    </a:solidFill>
                  </a:tcPr>
                </a:tc>
                <a:tc>
                  <a:txBody>
                    <a:bodyPr/>
                    <a:p>
                      <a:pPr algn="l">
                        <a:lnSpc>
                          <a:spcPts val="1575"/>
                        </a:lnSpc>
                        <a:defRPr/>
                      </a:pPr>
                      <a:r>
                        <a:rPr lang="en-US" sz="2000" b="1" i="0" u="none" strike="noStrike">
                          <a:solidFill>
                            <a:srgbClr val="FFFFFF"/>
                          </a:solidFill>
                          <a:latin typeface="Times New Roman"/>
                        </a:rPr>
                        <a:t>Merits</a:t>
                      </a:r>
                      <a:endParaRPr lang="en-US" sz="2000" b="1" i="0">
                        <a:solidFill>
                          <a:srgbClr val="FFFFFF"/>
                        </a:solidFill>
                        <a:latin typeface="Times New Roman"/>
                      </a:endParaRPr>
                    </a:p>
                  </a:txBody>
                  <a:tcPr marL="60579" marR="60579" marT="30290" marB="30290">
                    <a:lnL w="9525" algn="ctr">
                      <a:solidFill>
                        <a:srgbClr val="FFFFFF"/>
                      </a:solidFill>
                    </a:lnL>
                    <a:lnR w="9525" algn="ctr">
                      <a:solidFill>
                        <a:srgbClr val="FFFFFF"/>
                      </a:solidFill>
                    </a:lnR>
                    <a:lnT w="9525" algn="ctr">
                      <a:solidFill>
                        <a:srgbClr val="FFFFFF"/>
                      </a:solidFill>
                    </a:lnT>
                    <a:lnB w="9525" algn="ctr">
                      <a:solidFill>
                        <a:srgbClr val="FFFFFF"/>
                      </a:solidFill>
                    </a:lnB>
                    <a:solidFill>
                      <a:srgbClr val="4F81BD"/>
                    </a:solidFill>
                  </a:tcPr>
                </a:tc>
                <a:tc>
                  <a:txBody>
                    <a:bodyPr/>
                    <a:p>
                      <a:pPr algn="l">
                        <a:lnSpc>
                          <a:spcPts val="1575"/>
                        </a:lnSpc>
                        <a:defRPr/>
                      </a:pPr>
                      <a:r>
                        <a:rPr lang="en-US" sz="2000" b="1" i="0" u="none" strike="noStrike">
                          <a:solidFill>
                            <a:srgbClr val="FFFFFF"/>
                          </a:solidFill>
                          <a:latin typeface="Times New Roman"/>
                        </a:rPr>
                        <a:t>Demerits</a:t>
                      </a:r>
                      <a:endParaRPr lang="en-US" sz="2000" b="1" i="0">
                        <a:solidFill>
                          <a:srgbClr val="FFFFFF"/>
                        </a:solidFill>
                        <a:latin typeface="Times New Roman"/>
                      </a:endParaRPr>
                    </a:p>
                  </a:txBody>
                  <a:tcPr marL="60579" marR="60579" marT="30290" marB="30290">
                    <a:lnL w="9525" algn="ctr">
                      <a:solidFill>
                        <a:srgbClr val="FFFFFF"/>
                      </a:solidFill>
                    </a:lnL>
                    <a:lnR w="9525" algn="ctr">
                      <a:solidFill>
                        <a:srgbClr val="FFFFFF"/>
                      </a:solidFill>
                    </a:lnR>
                    <a:lnT w="9525" algn="ctr">
                      <a:solidFill>
                        <a:srgbClr val="FFFFFF"/>
                      </a:solidFill>
                    </a:lnT>
                    <a:lnB w="9525" algn="ctr">
                      <a:solidFill>
                        <a:srgbClr val="FFFFFF"/>
                      </a:solidFill>
                    </a:lnB>
                    <a:solidFill>
                      <a:srgbClr val="4F81BD"/>
                    </a:solidFill>
                  </a:tcPr>
                </a:tc>
              </a:tr>
              <a:tr h="547146">
                <a:tc>
                  <a:txBody>
                    <a:bodyPr/>
                    <a:p>
                      <a:pPr lvl="0" algn="l">
                        <a:lnSpc>
                          <a:spcPts val="1575"/>
                        </a:lnSpc>
                        <a:buNone/>
                        <a:defRPr/>
                      </a:pPr>
                      <a:r>
                        <a:rPr lang="en-US" sz="1400" b="0" i="0" u="none" strike="noStrike">
                          <a:solidFill>
                            <a:srgbClr val="FFFFFF"/>
                          </a:solidFill>
                          <a:latin typeface="Times New Roman"/>
                        </a:rPr>
                        <a:t>Niakanlahiji</a:t>
                      </a:r>
                      <a:r>
                        <a:rPr lang="en-US" sz="1400" b="0" i="0" u="none" strike="noStrike">
                          <a:solidFill>
                            <a:srgbClr val="FFFFFF"/>
                          </a:solidFill>
                          <a:latin typeface="Times New Roman"/>
                        </a:rPr>
                        <a:t>, A., et al</a:t>
                      </a:r>
                      <a:endParaRPr lang="en-US" sz="1400">
                        <a:latin typeface="Times New Roman"/>
                      </a:endParaRPr>
                    </a:p>
                  </a:txBody>
                  <a:tcPr marL="60579" marR="60579" marT="30289" marB="30289">
                    <a:lnL w="9524" algn="ctr">
                      <a:solidFill>
                        <a:srgbClr val="FFFFFF"/>
                      </a:solidFill>
                    </a:lnL>
                    <a:lnR w="9524" algn="ctr">
                      <a:solidFill>
                        <a:srgbClr val="FFFFFF"/>
                      </a:solidFill>
                    </a:lnR>
                    <a:lnT w="9525"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2023</a:t>
                      </a:r>
                      <a:endParaRPr lang="en-US" sz="1400">
                        <a:latin typeface="Times New Roman"/>
                      </a:endParaRPr>
                    </a:p>
                  </a:txBody>
                  <a:tcPr marL="60579" marR="60579" marT="30289" marB="30289">
                    <a:lnL w="9524" algn="ctr">
                      <a:solidFill>
                        <a:srgbClr val="FFFFFF"/>
                      </a:solidFill>
                    </a:lnL>
                    <a:lnR w="9524" algn="ctr">
                      <a:solidFill>
                        <a:srgbClr val="FFFFFF"/>
                      </a:solidFill>
                    </a:lnR>
                    <a:lnT w="9525" algn="ctr">
                      <a:solidFill>
                        <a:srgbClr val="FFFFFF"/>
                      </a:solidFill>
                    </a:lnT>
                    <a:lnB w="9524" algn="ctr">
                      <a:solidFill>
                        <a:srgbClr val="FFFFFF"/>
                      </a:solidFill>
                    </a:lnB>
                    <a:solidFill>
                      <a:srgbClr val="4F81BD"/>
                    </a:solidFill>
                  </a:tcPr>
                </a:tc>
                <a:tc>
                  <a:txBody>
                    <a:bodyPr/>
                    <a:p>
                      <a:pPr lvl="0" algn="just">
                        <a:lnSpc>
                          <a:spcPts val="1575"/>
                        </a:lnSpc>
                        <a:buNone/>
                        <a:defRPr/>
                      </a:pPr>
                      <a:r>
                        <a:rPr lang="en-US" sz="1400" b="0" i="0" u="none" strike="noStrike">
                          <a:solidFill>
                            <a:srgbClr val="FFFFFF"/>
                          </a:solidFill>
                          <a:latin typeface="Times New Roman"/>
                        </a:rPr>
                        <a:t>Life-long phishing attack detection using continual learning</a:t>
                      </a:r>
                      <a:endParaRPr lang="en-US" sz="1400">
                        <a:latin typeface="Times New Roman"/>
                      </a:endParaRPr>
                    </a:p>
                  </a:txBody>
                  <a:tcPr marL="60579" marR="60579" marT="30289" marB="30289">
                    <a:lnL w="9524" algn="ctr">
                      <a:solidFill>
                        <a:srgbClr val="FFFFFF"/>
                      </a:solidFill>
                    </a:lnL>
                    <a:lnR w="9524" algn="ctr">
                      <a:solidFill>
                        <a:srgbClr val="FFFFFF"/>
                      </a:solidFill>
                    </a:lnR>
                    <a:lnT w="9525" algn="ctr">
                      <a:solidFill>
                        <a:srgbClr val="FFFFFF"/>
                      </a:solidFill>
                    </a:lnT>
                    <a:lnB w="9524" algn="ctr">
                      <a:solidFill>
                        <a:srgbClr val="FFFFFF"/>
                      </a:solidFill>
                    </a:lnB>
                    <a:solidFill>
                      <a:srgbClr val="4F81BD"/>
                    </a:solidFill>
                  </a:tcPr>
                </a:tc>
                <a:tc>
                  <a:txBody>
                    <a:bodyPr/>
                    <a:p>
                      <a:pPr lvl="0" algn="just">
                        <a:lnSpc>
                          <a:spcPts val="1575"/>
                        </a:lnSpc>
                        <a:buNone/>
                        <a:defRPr/>
                      </a:pPr>
                      <a:r>
                        <a:rPr lang="en-US" sz="1400" b="0" i="0" u="none" strike="noStrike">
                          <a:solidFill>
                            <a:srgbClr val="FFFFFF"/>
                          </a:solidFill>
                          <a:latin typeface="Times New Roman"/>
                        </a:rPr>
                        <a:t>Introduces an ensemble of RF, neural networks, and Bagging, achieving 97.4% accuracy in detecting phishing web pages.</a:t>
                      </a:r>
                      <a:endParaRPr lang="en-US" sz="1400">
                        <a:latin typeface="Times New Roman"/>
                      </a:endParaRPr>
                    </a:p>
                  </a:txBody>
                  <a:tcPr marL="60579" marR="60579" marT="30289" marB="30289">
                    <a:lnL w="9524" algn="ctr">
                      <a:solidFill>
                        <a:srgbClr val="FFFFFF"/>
                      </a:solidFill>
                    </a:lnL>
                    <a:lnR w="9524" algn="ctr">
                      <a:solidFill>
                        <a:srgbClr val="FFFFFF"/>
                      </a:solidFill>
                    </a:lnR>
                    <a:lnT w="9525"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High accuracy and effective use of ensemble techniques for robust detection.</a:t>
                      </a:r>
                      <a:endParaRPr lang="en-US" sz="1400">
                        <a:latin typeface="Times New Roman"/>
                      </a:endParaRPr>
                    </a:p>
                  </a:txBody>
                  <a:tcPr marL="60579" marR="60579" marT="30289" marB="30289">
                    <a:lnL w="9524" algn="ctr">
                      <a:solidFill>
                        <a:srgbClr val="FFFFFF"/>
                      </a:solidFill>
                    </a:lnL>
                    <a:lnR w="9524" algn="ctr">
                      <a:solidFill>
                        <a:srgbClr val="FFFFFF"/>
                      </a:solidFill>
                    </a:lnR>
                    <a:lnT w="9525"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Performance may vary with evolving phishing tactics over time.</a:t>
                      </a:r>
                      <a:endParaRPr lang="en-US" sz="1400">
                        <a:latin typeface="Times New Roman"/>
                      </a:endParaRPr>
                    </a:p>
                  </a:txBody>
                  <a:tcPr marL="60579" marR="60579" marT="30289" marB="30289">
                    <a:lnL w="9524" algn="ctr">
                      <a:solidFill>
                        <a:srgbClr val="FFFFFF"/>
                      </a:solidFill>
                    </a:lnL>
                    <a:lnR w="9524" algn="ctr">
                      <a:solidFill>
                        <a:srgbClr val="FFFFFF"/>
                      </a:solidFill>
                    </a:lnR>
                    <a:lnT w="9525" algn="ctr">
                      <a:solidFill>
                        <a:srgbClr val="FFFFFF"/>
                      </a:solidFill>
                    </a:lnT>
                    <a:lnB w="9524" algn="ctr">
                      <a:solidFill>
                        <a:srgbClr val="FFFFFF"/>
                      </a:solidFill>
                    </a:lnB>
                    <a:solidFill>
                      <a:srgbClr val="4F81BD"/>
                    </a:solidFill>
                  </a:tcPr>
                </a:tc>
              </a:tr>
              <a:tr h="547146">
                <a:tc>
                  <a:txBody>
                    <a:bodyPr/>
                    <a:p>
                      <a:pPr lvl="0" algn="l">
                        <a:lnSpc>
                          <a:spcPts val="1575"/>
                        </a:lnSpc>
                        <a:buNone/>
                        <a:defRPr/>
                      </a:pPr>
                      <a:r>
                        <a:rPr lang="en-US" sz="1400" b="0" i="0" u="none" strike="noStrike">
                          <a:solidFill>
                            <a:srgbClr val="FFFFFF"/>
                          </a:solidFill>
                          <a:latin typeface="Times New Roman"/>
                        </a:rPr>
                        <a:t>Shirazi, A., et al.</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1" i="0" u="none" strike="noStrike">
                          <a:solidFill>
                            <a:srgbClr val="FFFFFF"/>
                          </a:solidFill>
                          <a:latin typeface="Times New Roman"/>
                        </a:rPr>
                        <a:t>2024</a:t>
                      </a:r>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just">
                        <a:lnSpc>
                          <a:spcPts val="1575"/>
                        </a:lnSpc>
                        <a:buNone/>
                        <a:defRPr/>
                      </a:pPr>
                      <a:r>
                        <a:rPr lang="en-US" sz="1400" b="0" i="0" u="none" strike="noStrike">
                          <a:solidFill>
                            <a:srgbClr val="FFFFFF"/>
                          </a:solidFill>
                          <a:latin typeface="Times New Roman"/>
                        </a:rPr>
                        <a:t>Phishing URL detection with neural networks: an empirical study</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just">
                        <a:lnSpc>
                          <a:spcPts val="1575"/>
                        </a:lnSpc>
                        <a:buNone/>
                        <a:defRPr/>
                      </a:pPr>
                      <a:r>
                        <a:rPr lang="en-US" sz="1400" b="0" i="0" u="none" strike="noStrike">
                          <a:solidFill>
                            <a:srgbClr val="FFFFFF"/>
                          </a:solidFill>
                          <a:latin typeface="Times New Roman"/>
                        </a:rPr>
                        <a:t>Utilizes deterministic and probabilistic neural networks for URL classification, achieving 97% accuracy using a combination of datasets.</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Successful in real-world applications and demonstrates high classification accuracy.</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Relies heavily on feature engineering; mislabeled data could affect results.</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r>
              <a:tr h="547146">
                <a:tc>
                  <a:txBody>
                    <a:bodyPr/>
                    <a:p>
                      <a:pPr lvl="0" algn="l">
                        <a:lnSpc>
                          <a:spcPts val="1575"/>
                        </a:lnSpc>
                        <a:buNone/>
                        <a:defRPr/>
                      </a:pPr>
                      <a:r>
                        <a:rPr lang="en-US" sz="1400" b="0" i="0" u="none" strike="noStrike">
                          <a:solidFill>
                            <a:srgbClr val="FFFFFF"/>
                          </a:solidFill>
                          <a:latin typeface="Times New Roman"/>
                        </a:rPr>
                        <a:t>Gopal, S.</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1" i="0" u="none" strike="noStrike">
                          <a:solidFill>
                            <a:srgbClr val="FFFFFF"/>
                          </a:solidFill>
                          <a:latin typeface="Times New Roman"/>
                        </a:rPr>
                        <a:t>2020</a:t>
                      </a:r>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just">
                        <a:lnSpc>
                          <a:spcPts val="1575"/>
                        </a:lnSpc>
                        <a:buNone/>
                        <a:defRPr/>
                      </a:pPr>
                      <a:r>
                        <a:rPr lang="en-US" sz="1400" b="0" i="0" u="none" strike="noStrike">
                          <a:solidFill>
                            <a:srgbClr val="FFFFFF"/>
                          </a:solidFill>
                          <a:latin typeface="Times New Roman"/>
                        </a:rPr>
                        <a:t>Phishing Website Detection by Machine Learning Techniques</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just">
                        <a:lnSpc>
                          <a:spcPts val="1575"/>
                        </a:lnSpc>
                        <a:buNone/>
                        <a:defRPr/>
                      </a:pPr>
                      <a:r>
                        <a:rPr lang="en-US" sz="1400" b="0" i="0" u="none" strike="noStrike">
                          <a:solidFill>
                            <a:srgbClr val="FFFFFF"/>
                          </a:solidFill>
                          <a:latin typeface="Times New Roman"/>
                        </a:rPr>
                        <a:t>Trains various ML models on a dataset of phishing and legitimate URLs to predict phishing websites. </a:t>
                      </a:r>
                      <a:r>
                        <a:rPr lang="en-US" sz="1400" b="0" i="0" u="none" strike="noStrike">
                          <a:solidFill>
                            <a:srgbClr val="FFFFFF"/>
                          </a:solidFill>
                          <a:latin typeface="Times New Roman"/>
                        </a:rPr>
                        <a:t>XGBoost</a:t>
                      </a:r>
                      <a:r>
                        <a:rPr lang="en-US" sz="1400" b="0" i="0" u="none" strike="noStrike">
                          <a:solidFill>
                            <a:srgbClr val="FFFFFF"/>
                          </a:solidFill>
                          <a:latin typeface="Times New Roman"/>
                        </a:rPr>
                        <a:t> shows the highest performance at 86.4%.</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Comprehensive approach using multiple models; practical application for real-time detection.</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Limited dataset size may affect generalizability of results.</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r>
              <a:tr h="547146">
                <a:tc>
                  <a:txBody>
                    <a:bodyPr/>
                    <a:p>
                      <a:pPr lvl="0" algn="l">
                        <a:lnSpc>
                          <a:spcPts val="1575"/>
                        </a:lnSpc>
                        <a:buNone/>
                        <a:defRPr/>
                      </a:pPr>
                      <a:r>
                        <a:rPr lang="en-US" sz="1400" b="0" i="0" u="none" strike="noStrike">
                          <a:solidFill>
                            <a:srgbClr val="FFFFFF"/>
                          </a:solidFill>
                          <a:latin typeface="Times New Roman"/>
                        </a:rPr>
                        <a:t>Ramesh, S., et al.</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2022</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just">
                        <a:lnSpc>
                          <a:spcPts val="1575"/>
                        </a:lnSpc>
                        <a:buNone/>
                        <a:defRPr/>
                      </a:pPr>
                      <a:r>
                        <a:rPr lang="en-US" sz="1400" b="0" i="0" u="none" strike="noStrike">
                          <a:solidFill>
                            <a:srgbClr val="FFFFFF"/>
                          </a:solidFill>
                          <a:latin typeface="Times New Roman"/>
                        </a:rPr>
                        <a:t>Detection of Phishing Websites by Using Machine Learning Algorithms</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just">
                        <a:lnSpc>
                          <a:spcPts val="1575"/>
                        </a:lnSpc>
                        <a:buNone/>
                        <a:defRPr/>
                      </a:pPr>
                      <a:r>
                        <a:rPr lang="en-US" sz="1400" b="0" i="0" u="none" strike="noStrike">
                          <a:solidFill>
                            <a:srgbClr val="FFFFFF"/>
                          </a:solidFill>
                          <a:latin typeface="Times New Roman"/>
                        </a:rPr>
                        <a:t>Analyzes URLs using eight different ML algorithms across three datasets to identify the most effective method for phishing detection.</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Provides a comparative analysis that highlights the strengths of different algorithms.</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May not cover all possible phishing tactics; reliance on specific datasets could limit applicability.</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r>
              <a:tr h="547146">
                <a:tc>
                  <a:txBody>
                    <a:bodyPr/>
                    <a:p>
                      <a:pPr lvl="0" algn="l">
                        <a:lnSpc>
                          <a:spcPts val="1575"/>
                        </a:lnSpc>
                        <a:buNone/>
                        <a:defRPr/>
                      </a:pPr>
                      <a:r>
                        <a:rPr lang="en-US" sz="1400" b="0" i="0" u="none" strike="noStrike">
                          <a:solidFill>
                            <a:srgbClr val="FFFFFF"/>
                          </a:solidFill>
                          <a:latin typeface="Times New Roman"/>
                        </a:rPr>
                        <a:t>Gupta, A., et al.</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2018</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just">
                        <a:lnSpc>
                          <a:spcPts val="1575"/>
                        </a:lnSpc>
                        <a:buNone/>
                        <a:defRPr/>
                      </a:pPr>
                      <a:r>
                        <a:rPr lang="en-US" sz="1400" b="0" i="0" u="none" strike="noStrike">
                          <a:solidFill>
                            <a:srgbClr val="FFFFFF"/>
                          </a:solidFill>
                          <a:latin typeface="Times New Roman"/>
                        </a:rPr>
                        <a:t>Phishing Website Detection Using Machine Learning: A Review</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just">
                        <a:lnSpc>
                          <a:spcPts val="1575"/>
                        </a:lnSpc>
                        <a:buNone/>
                        <a:defRPr/>
                      </a:pPr>
                      <a:r>
                        <a:rPr lang="en-US" sz="1400" b="0" i="0" u="none" strike="noStrike">
                          <a:solidFill>
                            <a:srgbClr val="FFFFFF"/>
                          </a:solidFill>
                          <a:latin typeface="Times New Roman"/>
                        </a:rPr>
                        <a:t>Reviews various techniques and algorithms used for phishing website detection, summarizing previous studies and their findings.</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Offers a comprehensive overview of existing research and methodologies in the field.</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Lacks original experimental data; primarily a literature review without new insights.</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r>
              <a:tr h="547146">
                <a:tc>
                  <a:txBody>
                    <a:bodyPr/>
                    <a:p>
                      <a:pPr lvl="0" algn="l">
                        <a:lnSpc>
                          <a:spcPts val="1575"/>
                        </a:lnSpc>
                        <a:buNone/>
                        <a:defRPr/>
                      </a:pPr>
                      <a:r>
                        <a:rPr lang="en-US" sz="1400" b="0" i="0" u="none" strike="noStrike">
                          <a:solidFill>
                            <a:srgbClr val="FFFFFF"/>
                          </a:solidFill>
                          <a:latin typeface="Times New Roman"/>
                        </a:rPr>
                        <a:t>Chiew, K.L., et al.</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2023</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just">
                        <a:lnSpc>
                          <a:spcPts val="1575"/>
                        </a:lnSpc>
                        <a:buNone/>
                        <a:defRPr/>
                      </a:pPr>
                      <a:r>
                        <a:rPr lang="en-US" sz="1400" b="0" i="0" u="none" strike="noStrike">
                          <a:solidFill>
                            <a:srgbClr val="FFFFFF"/>
                          </a:solidFill>
                          <a:latin typeface="Times New Roman"/>
                        </a:rPr>
                        <a:t>Logo-based Phishing Website Detection Methodology</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just">
                        <a:lnSpc>
                          <a:spcPts val="1575"/>
                        </a:lnSpc>
                        <a:buNone/>
                        <a:defRPr/>
                      </a:pPr>
                      <a:r>
                        <a:rPr lang="en-US" sz="1400" b="0" i="0" u="none" strike="noStrike">
                          <a:solidFill>
                            <a:srgbClr val="FFFFFF"/>
                          </a:solidFill>
                          <a:latin typeface="Times New Roman"/>
                        </a:rPr>
                        <a:t>Employs a two-stage method to extract logos from websites to detect phishing sites by comparing domains associated with logos.</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Innovative approach utilizing visual elements for detection; can enhance traditional methods.</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May struggle with sites that do not have recognizable logos or those that frequently change logos.</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9524" algn="ctr">
                      <a:solidFill>
                        <a:srgbClr val="FFFFFF"/>
                      </a:solidFill>
                    </a:lnB>
                    <a:solidFill>
                      <a:srgbClr val="4F81BD"/>
                    </a:solidFill>
                  </a:tcPr>
                </a:tc>
              </a:tr>
              <a:tr h="547146">
                <a:tc>
                  <a:txBody>
                    <a:bodyPr/>
                    <a:p>
                      <a:pPr lvl="0" algn="l">
                        <a:lnSpc>
                          <a:spcPts val="1575"/>
                        </a:lnSpc>
                        <a:buNone/>
                        <a:defRPr/>
                      </a:pPr>
                      <a:r>
                        <a:rPr lang="en-US" sz="1400" b="0" i="0" u="none" strike="noStrike">
                          <a:solidFill>
                            <a:srgbClr val="FFFFFF"/>
                          </a:solidFill>
                          <a:latin typeface="Times New Roman"/>
                        </a:rPr>
                        <a:t>Alabdullah</a:t>
                      </a:r>
                      <a:r>
                        <a:rPr lang="en-US" sz="1400" b="0" i="0" u="none" strike="noStrike">
                          <a:solidFill>
                            <a:srgbClr val="FFFFFF"/>
                          </a:solidFill>
                          <a:latin typeface="Times New Roman"/>
                        </a:rPr>
                        <a:t>, N., et al.</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25241"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2021</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25241" algn="ctr">
                      <a:solidFill>
                        <a:srgbClr val="FFFFFF"/>
                      </a:solidFill>
                    </a:lnB>
                    <a:solidFill>
                      <a:srgbClr val="4F81BD"/>
                    </a:solidFill>
                  </a:tcPr>
                </a:tc>
                <a:tc>
                  <a:txBody>
                    <a:bodyPr/>
                    <a:p>
                      <a:pPr lvl="0" algn="just">
                        <a:lnSpc>
                          <a:spcPts val="1575"/>
                        </a:lnSpc>
                        <a:buNone/>
                        <a:defRPr/>
                      </a:pPr>
                      <a:r>
                        <a:rPr lang="en-US" sz="1400" b="0" i="0" u="none" strike="noStrike">
                          <a:solidFill>
                            <a:srgbClr val="FFFFFF"/>
                          </a:solidFill>
                          <a:latin typeface="Times New Roman"/>
                        </a:rPr>
                        <a:t>A machine learning-based approach to detect phishing attacks</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25241" algn="ctr">
                      <a:solidFill>
                        <a:srgbClr val="FFFFFF"/>
                      </a:solidFill>
                    </a:lnB>
                    <a:solidFill>
                      <a:srgbClr val="4F81BD"/>
                    </a:solidFill>
                  </a:tcPr>
                </a:tc>
                <a:tc>
                  <a:txBody>
                    <a:bodyPr/>
                    <a:p>
                      <a:pPr lvl="0" algn="just">
                        <a:lnSpc>
                          <a:spcPts val="1575"/>
                        </a:lnSpc>
                        <a:buNone/>
                        <a:defRPr/>
                      </a:pPr>
                      <a:r>
                        <a:rPr lang="en-US" sz="1400" b="0" i="0" u="none" strike="noStrike">
                          <a:solidFill>
                            <a:srgbClr val="FFFFFF"/>
                          </a:solidFill>
                          <a:latin typeface="Times New Roman"/>
                        </a:rPr>
                        <a:t>Proposes a model that utilizes various features to effectively detect phishing websites using machine learning techniques.</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25241"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Focuses on feature extraction for improved accuracy in detection processes.</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25241" algn="ctr">
                      <a:solidFill>
                        <a:srgbClr val="FFFFFF"/>
                      </a:solidFill>
                    </a:lnB>
                    <a:solidFill>
                      <a:srgbClr val="4F81BD"/>
                    </a:solidFill>
                  </a:tcPr>
                </a:tc>
                <a:tc>
                  <a:txBody>
                    <a:bodyPr/>
                    <a:p>
                      <a:pPr lvl="0" algn="l">
                        <a:lnSpc>
                          <a:spcPts val="1575"/>
                        </a:lnSpc>
                        <a:buNone/>
                        <a:defRPr/>
                      </a:pPr>
                      <a:r>
                        <a:rPr lang="en-US" sz="1400" b="0" i="0" u="none" strike="noStrike">
                          <a:solidFill>
                            <a:srgbClr val="FFFFFF"/>
                          </a:solidFill>
                          <a:latin typeface="Times New Roman"/>
                        </a:rPr>
                        <a:t>Limited discussion on real-world applicability; potential overfitting issues not addressed.</a:t>
                      </a:r>
                      <a:endParaRPr lang="en-US" sz="1400">
                        <a:latin typeface="Times New Roman"/>
                      </a:endParaRPr>
                    </a:p>
                  </a:txBody>
                  <a:tcPr marL="60579" marR="60579" marT="30289" marB="30289">
                    <a:lnL w="9524" algn="ctr">
                      <a:solidFill>
                        <a:srgbClr val="FFFFFF"/>
                      </a:solidFill>
                    </a:lnL>
                    <a:lnR w="9524" algn="ctr">
                      <a:solidFill>
                        <a:srgbClr val="FFFFFF"/>
                      </a:solidFill>
                    </a:lnR>
                    <a:lnT w="9524" algn="ctr">
                      <a:solidFill>
                        <a:srgbClr val="FFFFFF"/>
                      </a:solidFill>
                    </a:lnT>
                    <a:lnB w="25241" algn="ctr">
                      <a:solidFill>
                        <a:srgbClr val="FFFFFF"/>
                      </a:solidFill>
                    </a:lnB>
                    <a:solidFill>
                      <a:srgbClr val="4F81BD"/>
                    </a:solidFill>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88433727" name="Title 1"/>
          <p:cNvSpPr>
            <a:spLocks noGrp="1"/>
          </p:cNvSpPr>
          <p:nvPr>
            <p:ph type="title"/>
          </p:nvPr>
        </p:nvSpPr>
        <p:spPr bwMode="auto"/>
        <p:txBody>
          <a:bodyPr/>
          <a:lstStyle/>
          <a:p>
            <a:pPr>
              <a:defRPr/>
            </a:pPr>
            <a:r>
              <a:rPr lang="en-GB"/>
              <a:t>Proposed Method</a:t>
            </a:r>
            <a:endParaRPr/>
          </a:p>
        </p:txBody>
      </p:sp>
      <p:sp>
        <p:nvSpPr>
          <p:cNvPr id="1267439054" name="Content Placeholder 2"/>
          <p:cNvSpPr>
            <a:spLocks noGrp="1"/>
          </p:cNvSpPr>
          <p:nvPr>
            <p:ph idx="1"/>
          </p:nvPr>
        </p:nvSpPr>
        <p:spPr bwMode="auto"/>
        <p:txBody>
          <a:bodyPr>
            <a:normAutofit fontScale="70000" lnSpcReduction="20000"/>
          </a:bodyPr>
          <a:lstStyle/>
          <a:p>
            <a:pPr>
              <a:defRPr/>
            </a:pPr>
            <a:r>
              <a:rPr lang="en-US"/>
              <a:t>We propose a hybrid AI/ML-based system that integrates lexical analysis, visual similarity detection, and SSL certificate verification. The system consists of the following components:</a:t>
            </a:r>
            <a:endParaRPr/>
          </a:p>
          <a:p>
            <a:pPr>
              <a:buNone/>
              <a:defRPr/>
            </a:pPr>
            <a:endParaRPr lang="en-US"/>
          </a:p>
          <a:p>
            <a:pPr>
              <a:defRPr/>
            </a:pPr>
            <a:r>
              <a:rPr lang="en-US" b="1"/>
              <a:t>Domain Feature Extraction</a:t>
            </a:r>
            <a:r>
              <a:rPr lang="en-US"/>
              <a:t>: Extracts various domain-related characteristics, including URL structure, length, presence of special characters, domain age, WHOIS information, and </a:t>
            </a:r>
            <a:r>
              <a:rPr lang="en-US"/>
              <a:t>subdomains</a:t>
            </a:r>
            <a:r>
              <a:rPr lang="en-US"/>
              <a:t>.</a:t>
            </a:r>
            <a:endParaRPr/>
          </a:p>
          <a:p>
            <a:pPr>
              <a:defRPr/>
            </a:pPr>
            <a:r>
              <a:rPr lang="en-US" b="1"/>
              <a:t>Visual Similarity Detection</a:t>
            </a:r>
            <a:r>
              <a:rPr lang="en-US"/>
              <a:t>: Uses image processing techniques and </a:t>
            </a:r>
            <a:r>
              <a:rPr lang="en-US"/>
              <a:t>Convolutional</a:t>
            </a:r>
            <a:r>
              <a:rPr lang="en-US"/>
              <a:t> Neural Networks (CNNs) to compare the graphical layout of a suspected phishing page with known legitimate websites.</a:t>
            </a:r>
            <a:endParaRPr/>
          </a:p>
          <a:p>
            <a:pPr>
              <a:defRPr/>
            </a:pPr>
            <a:r>
              <a:rPr lang="en-US" b="1"/>
              <a:t>SSL and Metadata Analysis</a:t>
            </a:r>
            <a:r>
              <a:rPr lang="en-US"/>
              <a:t>: Verifies the SSL certificate's issuer, validity, encryption type, and whether the certificate matches the domain. Additionally, it examines HTTP headers and other metadata to detect phishing patterns.</a:t>
            </a:r>
            <a:endParaRPr/>
          </a:p>
          <a:p>
            <a:pPr>
              <a:defRPr/>
            </a:pPr>
            <a:r>
              <a:rPr lang="en-US" b="1"/>
              <a:t>ML Model for Classification</a:t>
            </a:r>
            <a:r>
              <a:rPr lang="en-US"/>
              <a:t>: Implements supervised learning algorithms such as Random Forest, Support Vector Machines (SVM), and Neural Networks to classify domains as legitimate or phishing. Feature selection is optimized using techniques like Recursive Feature Elimination (RFE) to improve accuracy.</a:t>
            </a:r>
            <a:endParaRPr/>
          </a:p>
          <a:p>
            <a:pPr>
              <a:defRPr/>
            </a:pPr>
            <a:r>
              <a:rPr lang="en-US" b="1"/>
              <a:t>Real-Time Monitoring and Adaptive Learning</a:t>
            </a:r>
            <a:r>
              <a:rPr lang="en-US"/>
              <a:t>: The system continuously updates its model by integrating new phishing samples and retraining periodically to adapt to evolving phishing techniques</a:t>
            </a:r>
            <a:endParaRPr/>
          </a:p>
          <a:p>
            <a:pPr>
              <a:defRPr/>
            </a:pP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28149458" name="Title 1"/>
          <p:cNvSpPr>
            <a:spLocks noGrp="1"/>
          </p:cNvSpPr>
          <p:nvPr>
            <p:ph type="title"/>
          </p:nvPr>
        </p:nvSpPr>
        <p:spPr bwMode="auto"/>
        <p:txBody>
          <a:bodyPr/>
          <a:lstStyle/>
          <a:p>
            <a:pPr>
              <a:defRPr/>
            </a:pPr>
            <a:r>
              <a:rPr lang="en-US"/>
              <a:t>Existing Drawbacks </a:t>
            </a:r>
            <a:endParaRPr/>
          </a:p>
        </p:txBody>
      </p:sp>
      <p:sp>
        <p:nvSpPr>
          <p:cNvPr id="8104616" name="Content Placeholder 2"/>
          <p:cNvSpPr>
            <a:spLocks noGrp="1"/>
          </p:cNvSpPr>
          <p:nvPr>
            <p:ph idx="1"/>
          </p:nvPr>
        </p:nvSpPr>
        <p:spPr bwMode="auto"/>
        <p:txBody>
          <a:bodyPr>
            <a:normAutofit fontScale="32500" lnSpcReduction="20000"/>
          </a:bodyPr>
          <a:lstStyle/>
          <a:p>
            <a:pPr>
              <a:defRPr/>
            </a:pPr>
            <a:r>
              <a:rPr lang="en-US" sz="3400" b="1"/>
              <a:t>1. </a:t>
            </a:r>
            <a:r>
              <a:rPr lang="en-US" sz="3700" b="1"/>
              <a:t>Dependence on Access Logs Only (Reactive Detection)</a:t>
            </a:r>
            <a:endParaRPr/>
          </a:p>
          <a:p>
            <a:pPr>
              <a:buNone/>
              <a:defRPr/>
            </a:pPr>
            <a:r>
              <a:rPr lang="en-US" sz="3400" b="1"/>
              <a:t>       Issue</a:t>
            </a:r>
            <a:r>
              <a:rPr lang="en-US" sz="3400"/>
              <a:t>: It can only detect phishing kits </a:t>
            </a:r>
            <a:r>
              <a:rPr lang="en-US" sz="3400" b="1"/>
              <a:t>after</a:t>
            </a:r>
            <a:r>
              <a:rPr lang="en-US" sz="3400"/>
              <a:t> they have been accessed and logged on the server (reactive approach).</a:t>
            </a:r>
            <a:endParaRPr/>
          </a:p>
          <a:p>
            <a:pPr>
              <a:defRPr/>
            </a:pPr>
            <a:r>
              <a:rPr lang="en-US" sz="3400" b="1"/>
              <a:t>Impact</a:t>
            </a:r>
            <a:r>
              <a:rPr lang="en-US" sz="3400"/>
              <a:t>: If attackers haven't made a request yet, you </a:t>
            </a:r>
            <a:r>
              <a:rPr lang="en-US" sz="3400" b="1"/>
              <a:t>won't detect</a:t>
            </a:r>
            <a:r>
              <a:rPr lang="en-US" sz="3400"/>
              <a:t> the phishing kit.</a:t>
            </a:r>
            <a:endParaRPr/>
          </a:p>
          <a:p>
            <a:pPr>
              <a:defRPr/>
            </a:pPr>
            <a:r>
              <a:rPr lang="en-US" sz="3400" b="1"/>
              <a:t>Solution/Improvement</a:t>
            </a:r>
            <a:r>
              <a:rPr lang="en-US" sz="3400"/>
              <a:t>: </a:t>
            </a:r>
            <a:endParaRPr/>
          </a:p>
          <a:p>
            <a:pPr lvl="1">
              <a:buNone/>
              <a:defRPr/>
            </a:pPr>
            <a:r>
              <a:rPr lang="en-US" sz="3400"/>
              <a:t>Combine this technique with </a:t>
            </a:r>
            <a:r>
              <a:rPr lang="en-US" sz="3400" b="1"/>
              <a:t>active scanning tools</a:t>
            </a:r>
            <a:r>
              <a:rPr lang="en-US" sz="3400"/>
              <a:t> (e.g., domain crawlers, Google Safe Browsing API) to proactively find phishing sites using your assets.</a:t>
            </a:r>
            <a:endParaRPr/>
          </a:p>
          <a:p>
            <a:pPr lvl="1">
              <a:defRPr/>
            </a:pPr>
            <a:r>
              <a:rPr lang="en-US" sz="3400"/>
              <a:t>Use </a:t>
            </a:r>
            <a:r>
              <a:rPr lang="en-US" sz="3400" b="1"/>
              <a:t>DNS monitoring</a:t>
            </a:r>
            <a:r>
              <a:rPr lang="en-US" sz="3400"/>
              <a:t> to track suspicious domains as soon as they're registered.</a:t>
            </a:r>
            <a:endParaRPr/>
          </a:p>
          <a:p>
            <a:pPr lvl="1">
              <a:defRPr/>
            </a:pPr>
            <a:endParaRPr lang="en-US" sz="3400"/>
          </a:p>
          <a:p>
            <a:pPr>
              <a:defRPr/>
            </a:pPr>
            <a:r>
              <a:rPr lang="en-US" sz="3400" b="1"/>
              <a:t>2</a:t>
            </a:r>
            <a:r>
              <a:rPr lang="en-US" sz="3700" b="1"/>
              <a:t>. False Positives &amp; False Negatives (Accuracy Issues</a:t>
            </a:r>
            <a:r>
              <a:rPr lang="en-US" sz="3400" b="1"/>
              <a:t>)</a:t>
            </a:r>
            <a:endParaRPr/>
          </a:p>
          <a:p>
            <a:pPr>
              <a:defRPr/>
            </a:pPr>
            <a:r>
              <a:rPr lang="en-US" sz="3400" b="1"/>
              <a:t>Issue</a:t>
            </a:r>
            <a:r>
              <a:rPr lang="en-US" sz="3400"/>
              <a:t>: </a:t>
            </a:r>
            <a:r>
              <a:rPr lang="en-US" sz="3400" b="1"/>
              <a:t>False positives</a:t>
            </a:r>
            <a:r>
              <a:rPr lang="en-US" sz="3400"/>
              <a:t>: Legitimate third-party tools may reference your JavaScript or CSS files and get flagged.</a:t>
            </a:r>
            <a:endParaRPr/>
          </a:p>
          <a:p>
            <a:pPr lvl="1">
              <a:defRPr/>
            </a:pPr>
            <a:r>
              <a:rPr lang="en-US" sz="3400" b="1"/>
              <a:t>False negatives</a:t>
            </a:r>
            <a:r>
              <a:rPr lang="en-US" sz="3400"/>
              <a:t>: If phishing kits </a:t>
            </a:r>
            <a:r>
              <a:rPr lang="en-US" sz="3400" b="1"/>
              <a:t>rename your files</a:t>
            </a:r>
            <a:r>
              <a:rPr lang="en-US" sz="3400"/>
              <a:t> or </a:t>
            </a:r>
            <a:r>
              <a:rPr lang="en-US" sz="3400" b="1"/>
              <a:t>obfuscate</a:t>
            </a:r>
            <a:r>
              <a:rPr lang="en-US" sz="3400"/>
              <a:t> them, they might bypass detection.</a:t>
            </a:r>
            <a:endParaRPr/>
          </a:p>
          <a:p>
            <a:pPr>
              <a:defRPr/>
            </a:pPr>
            <a:r>
              <a:rPr lang="en-US" sz="3400" b="1"/>
              <a:t>Impact</a:t>
            </a:r>
            <a:r>
              <a:rPr lang="en-US" sz="3400"/>
              <a:t>: Reduced </a:t>
            </a:r>
            <a:r>
              <a:rPr lang="en-US" sz="3400" b="1"/>
              <a:t>trust in results</a:t>
            </a:r>
            <a:r>
              <a:rPr lang="en-US" sz="3400"/>
              <a:t> and </a:t>
            </a:r>
            <a:r>
              <a:rPr lang="en-US" sz="3400" b="1"/>
              <a:t>missed phishing campaigns</a:t>
            </a:r>
            <a:r>
              <a:rPr lang="en-US" sz="3400"/>
              <a:t>.</a:t>
            </a:r>
            <a:endParaRPr/>
          </a:p>
          <a:p>
            <a:pPr>
              <a:defRPr/>
            </a:pPr>
            <a:r>
              <a:rPr lang="en-US" sz="3400" b="1"/>
              <a:t>Solution/Improvement</a:t>
            </a:r>
            <a:r>
              <a:rPr lang="en-US" sz="3400"/>
              <a:t>: Enhance </a:t>
            </a:r>
            <a:r>
              <a:rPr lang="en-US" sz="3400" b="1"/>
              <a:t>tracking_file_request</a:t>
            </a:r>
            <a:r>
              <a:rPr lang="en-US" sz="3400"/>
              <a:t> </a:t>
            </a:r>
            <a:r>
              <a:rPr lang="en-US" sz="3400"/>
              <a:t>regex</a:t>
            </a:r>
            <a:r>
              <a:rPr lang="en-US" sz="3400"/>
              <a:t> to account for </a:t>
            </a:r>
            <a:r>
              <a:rPr lang="en-US" sz="3400" b="1"/>
              <a:t>common obfuscations or renaming patterns</a:t>
            </a:r>
            <a:r>
              <a:rPr lang="en-US" sz="3400"/>
              <a:t>.</a:t>
            </a:r>
            <a:endParaRPr/>
          </a:p>
          <a:p>
            <a:pPr lvl="1">
              <a:defRPr/>
            </a:pPr>
            <a:r>
              <a:rPr lang="en-US" sz="3400"/>
              <a:t>Use </a:t>
            </a:r>
            <a:r>
              <a:rPr lang="en-US" sz="3400" b="1"/>
              <a:t>hashing</a:t>
            </a:r>
            <a:r>
              <a:rPr lang="en-US" sz="3400"/>
              <a:t> (SHA256) of legitimate assets to track reused content, even if renamed.</a:t>
            </a:r>
            <a:endParaRPr/>
          </a:p>
          <a:p>
            <a:pPr lvl="1">
              <a:defRPr/>
            </a:pPr>
            <a:r>
              <a:rPr lang="en-US" sz="3400"/>
              <a:t>Incorporate </a:t>
            </a:r>
            <a:r>
              <a:rPr lang="en-US" sz="3400" b="1"/>
              <a:t>AI/ML models</a:t>
            </a:r>
            <a:r>
              <a:rPr lang="en-US" sz="3400"/>
              <a:t> to learn and detect sophisticated phishing kits dynamically (future upgrade).</a:t>
            </a:r>
            <a:endParaRPr/>
          </a:p>
          <a:p>
            <a:pPr lvl="1">
              <a:buNone/>
              <a:defRPr/>
            </a:pPr>
            <a:endParaRPr lang="en-US" sz="3400"/>
          </a:p>
          <a:p>
            <a:pPr>
              <a:defRPr/>
            </a:pPr>
            <a:r>
              <a:rPr lang="en-US" sz="3400" b="1"/>
              <a:t>3</a:t>
            </a:r>
            <a:r>
              <a:rPr lang="en-US" sz="3700" b="1"/>
              <a:t>. Static Signature-based Detection (Limited Adaptability)</a:t>
            </a:r>
            <a:endParaRPr/>
          </a:p>
          <a:p>
            <a:pPr>
              <a:defRPr/>
            </a:pPr>
            <a:r>
              <a:rPr lang="en-US" sz="3400" b="1"/>
              <a:t>Issue</a:t>
            </a:r>
            <a:r>
              <a:rPr lang="en-US" sz="3400"/>
              <a:t>: Current detection depends on </a:t>
            </a:r>
            <a:r>
              <a:rPr lang="en-US" sz="3400" b="1"/>
              <a:t>predefined patterns</a:t>
            </a:r>
            <a:r>
              <a:rPr lang="en-US" sz="3400"/>
              <a:t> in </a:t>
            </a:r>
            <a:r>
              <a:rPr lang="en-US" sz="3400"/>
              <a:t>defaults.conf</a:t>
            </a:r>
            <a:r>
              <a:rPr lang="en-US" sz="3400"/>
              <a:t>. If attackers change tactics, tool may become ineffective.</a:t>
            </a:r>
            <a:endParaRPr/>
          </a:p>
          <a:p>
            <a:pPr>
              <a:defRPr/>
            </a:pPr>
            <a:r>
              <a:rPr lang="en-US" sz="3400" b="1"/>
              <a:t>Impact</a:t>
            </a:r>
            <a:r>
              <a:rPr lang="en-US" sz="3400"/>
              <a:t>: </a:t>
            </a:r>
            <a:r>
              <a:rPr lang="en-US" sz="3400" b="1"/>
              <a:t>Limited adaptability</a:t>
            </a:r>
            <a:r>
              <a:rPr lang="en-US" sz="3400"/>
              <a:t> to new phishing techniques.</a:t>
            </a:r>
            <a:endParaRPr/>
          </a:p>
          <a:p>
            <a:pPr>
              <a:defRPr/>
            </a:pPr>
            <a:r>
              <a:rPr lang="en-US" sz="3400" b="1"/>
              <a:t>Solution/Improvement</a:t>
            </a:r>
            <a:r>
              <a:rPr lang="en-US" sz="3400"/>
              <a:t>: Regularly </a:t>
            </a:r>
            <a:r>
              <a:rPr lang="en-US" sz="3400" b="1"/>
              <a:t>update signature lists</a:t>
            </a:r>
            <a:r>
              <a:rPr lang="en-US" sz="3400"/>
              <a:t> (e.g., from threat intelligence feeds).</a:t>
            </a:r>
            <a:endParaRPr/>
          </a:p>
          <a:p>
            <a:pPr lvl="1">
              <a:defRPr/>
            </a:pPr>
            <a:r>
              <a:rPr lang="en-US" sz="3400"/>
              <a:t>Add </a:t>
            </a:r>
            <a:r>
              <a:rPr lang="en-US" sz="3400" b="1"/>
              <a:t>heuristic or anomaly detection</a:t>
            </a:r>
            <a:r>
              <a:rPr lang="en-US" sz="3400"/>
              <a:t> capabilities to identify unknown threats based on behavior, not just patterns.</a:t>
            </a:r>
            <a:endParaRPr/>
          </a:p>
          <a:p>
            <a:pPr lvl="1">
              <a:defRPr/>
            </a:pPr>
            <a:endParaRPr lang="en-US" sz="3400"/>
          </a:p>
          <a:p>
            <a:pPr>
              <a:defRPr/>
            </a:pPr>
            <a:r>
              <a:rPr lang="en-US" sz="3400" b="1"/>
              <a:t>4. </a:t>
            </a:r>
            <a:r>
              <a:rPr lang="en-US" sz="3700" b="1"/>
              <a:t>Requires Manual Log Management (Operational Overhead</a:t>
            </a:r>
            <a:r>
              <a:rPr lang="en-US" sz="3400" b="1"/>
              <a:t>)</a:t>
            </a:r>
            <a:endParaRPr/>
          </a:p>
          <a:p>
            <a:pPr>
              <a:defRPr/>
            </a:pPr>
            <a:r>
              <a:rPr lang="en-US" sz="3400" b="1"/>
              <a:t>Issue</a:t>
            </a:r>
            <a:r>
              <a:rPr lang="en-US" sz="3400"/>
              <a:t>: Needs someone to </a:t>
            </a:r>
            <a:r>
              <a:rPr lang="en-US" sz="3400" b="1"/>
              <a:t>manually run</a:t>
            </a:r>
            <a:r>
              <a:rPr lang="en-US" sz="3400"/>
              <a:t> the tool and manage log files.</a:t>
            </a:r>
            <a:endParaRPr/>
          </a:p>
          <a:p>
            <a:pPr>
              <a:defRPr/>
            </a:pPr>
            <a:r>
              <a:rPr lang="en-US" sz="3400" b="1"/>
              <a:t>Impact</a:t>
            </a:r>
            <a:r>
              <a:rPr lang="en-US" sz="3400"/>
              <a:t>: Time-consuming and error-prone.</a:t>
            </a:r>
            <a:endParaRPr/>
          </a:p>
          <a:p>
            <a:pPr>
              <a:defRPr/>
            </a:pPr>
            <a:r>
              <a:rPr lang="en-US" sz="3400" b="1"/>
              <a:t>Solution/Improvement</a:t>
            </a:r>
            <a:r>
              <a:rPr lang="en-US" sz="3400"/>
              <a:t>: </a:t>
            </a:r>
            <a:endParaRPr/>
          </a:p>
          <a:p>
            <a:pPr lvl="1">
              <a:defRPr/>
            </a:pPr>
            <a:r>
              <a:rPr lang="en-US" sz="3400"/>
              <a:t>Automate the tool execution via </a:t>
            </a:r>
            <a:r>
              <a:rPr lang="en-US" sz="3400" b="1"/>
              <a:t>cron</a:t>
            </a:r>
            <a:r>
              <a:rPr lang="en-US" sz="3400" b="1"/>
              <a:t> jobs</a:t>
            </a:r>
            <a:r>
              <a:rPr lang="en-US" sz="3400"/>
              <a:t> or scheduled tasks.</a:t>
            </a:r>
            <a:endParaRPr/>
          </a:p>
          <a:p>
            <a:pPr lvl="1">
              <a:defRPr/>
            </a:pPr>
            <a:r>
              <a:rPr lang="en-US" sz="3400"/>
              <a:t>Develop a </a:t>
            </a:r>
            <a:r>
              <a:rPr lang="en-US" sz="3400" b="1"/>
              <a:t>dashboard</a:t>
            </a:r>
            <a:r>
              <a:rPr lang="en-US" sz="3400"/>
              <a:t> to visualize detections in real-time.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46518458" name="Title 1"/>
          <p:cNvSpPr>
            <a:spLocks noGrp="1"/>
          </p:cNvSpPr>
          <p:nvPr>
            <p:ph type="title"/>
          </p:nvPr>
        </p:nvSpPr>
        <p:spPr bwMode="auto"/>
        <p:txBody>
          <a:bodyPr/>
          <a:lstStyle/>
          <a:p>
            <a:pPr>
              <a:defRPr/>
            </a:pPr>
            <a:r>
              <a:rPr lang="en-GB"/>
              <a:t>Objectives</a:t>
            </a:r>
            <a:endParaRPr/>
          </a:p>
        </p:txBody>
      </p:sp>
      <p:sp>
        <p:nvSpPr>
          <p:cNvPr id="726326407" name="Content Placeholder 2"/>
          <p:cNvSpPr>
            <a:spLocks noGrp="1"/>
          </p:cNvSpPr>
          <p:nvPr>
            <p:ph idx="1"/>
          </p:nvPr>
        </p:nvSpPr>
        <p:spPr bwMode="auto"/>
        <p:txBody>
          <a:bodyPr>
            <a:normAutofit lnSpcReduction="10000"/>
          </a:bodyPr>
          <a:lstStyle/>
          <a:p>
            <a:pPr>
              <a:buNone/>
              <a:defRPr/>
            </a:pPr>
            <a:r>
              <a:rPr lang="en-US" sz="1400" b="1"/>
              <a:t>1.Detect Reuse of Legitimate Website Assets by Phishing Kits</a:t>
            </a:r>
            <a:endParaRPr/>
          </a:p>
          <a:p>
            <a:pPr>
              <a:defRPr/>
            </a:pPr>
            <a:endParaRPr lang="en-US" sz="1100" b="1"/>
          </a:p>
          <a:p>
            <a:pPr>
              <a:buNone/>
              <a:defRPr/>
            </a:pPr>
            <a:r>
              <a:rPr lang="en-US" sz="1100" b="1"/>
              <a:t>     Goal</a:t>
            </a:r>
            <a:r>
              <a:rPr lang="en-US" sz="1100"/>
              <a:t>: Identify phishing kits that </a:t>
            </a:r>
            <a:r>
              <a:rPr lang="en-US" sz="1100" b="1"/>
              <a:t>steal and reuse</a:t>
            </a:r>
            <a:r>
              <a:rPr lang="en-US" sz="1100"/>
              <a:t> legitimate resources (e.g., JavaScript, CSS, images) from a targeted website.</a:t>
            </a:r>
            <a:endParaRPr/>
          </a:p>
          <a:p>
            <a:pPr>
              <a:buNone/>
              <a:defRPr/>
            </a:pPr>
            <a:r>
              <a:rPr lang="en-US" sz="1100" b="1"/>
              <a:t>     Why</a:t>
            </a:r>
            <a:r>
              <a:rPr lang="en-US" sz="1100"/>
              <a:t>: Phishing sites often copy assets to look like real websites. Detecting access to these assets can reveal phishing activity.</a:t>
            </a:r>
            <a:endParaRPr/>
          </a:p>
          <a:p>
            <a:pPr>
              <a:defRPr/>
            </a:pPr>
            <a:endParaRPr lang="en-US" sz="1100"/>
          </a:p>
          <a:p>
            <a:pPr>
              <a:buNone/>
              <a:defRPr/>
            </a:pPr>
            <a:r>
              <a:rPr lang="en-US" sz="1400" b="1"/>
              <a:t>2. Analyze Access Logs to Identify Suspicious Requests</a:t>
            </a:r>
            <a:endParaRPr/>
          </a:p>
          <a:p>
            <a:pPr>
              <a:buNone/>
              <a:defRPr/>
            </a:pPr>
            <a:r>
              <a:rPr lang="en-US" sz="1100" b="1"/>
              <a:t>     Goal</a:t>
            </a:r>
            <a:r>
              <a:rPr lang="en-US" sz="1100"/>
              <a:t>: Automatically analyze web server </a:t>
            </a:r>
            <a:r>
              <a:rPr lang="en-US" sz="1100" b="1"/>
              <a:t>access logs</a:t>
            </a:r>
            <a:r>
              <a:rPr lang="en-US" sz="1100"/>
              <a:t> to find unusual or suspicious file requests.</a:t>
            </a:r>
            <a:endParaRPr/>
          </a:p>
          <a:p>
            <a:pPr>
              <a:buNone/>
              <a:defRPr/>
            </a:pPr>
            <a:r>
              <a:rPr lang="en-US" sz="1100" b="1"/>
              <a:t>     Why</a:t>
            </a:r>
            <a:r>
              <a:rPr lang="en-US" sz="1100"/>
              <a:t>: These requests may indicate that attackers are using stolen assets to create a phishing site.</a:t>
            </a:r>
            <a:endParaRPr/>
          </a:p>
          <a:p>
            <a:pPr>
              <a:defRPr/>
            </a:pPr>
            <a:endParaRPr lang="en-US" sz="1100"/>
          </a:p>
          <a:p>
            <a:pPr>
              <a:buNone/>
              <a:defRPr/>
            </a:pPr>
            <a:r>
              <a:rPr lang="en-US" sz="1400" b="1"/>
              <a:t>3. Detect Non-legitimate (Suspicious) Referrer URLs</a:t>
            </a:r>
            <a:endParaRPr/>
          </a:p>
          <a:p>
            <a:pPr>
              <a:buNone/>
              <a:defRPr/>
            </a:pPr>
            <a:r>
              <a:rPr lang="en-US" sz="1100" b="1"/>
              <a:t>     Goal</a:t>
            </a:r>
            <a:r>
              <a:rPr lang="en-US" sz="1100"/>
              <a:t>: Find </a:t>
            </a:r>
            <a:r>
              <a:rPr lang="en-US" sz="1100" b="1"/>
              <a:t>HTTP referrers</a:t>
            </a:r>
            <a:r>
              <a:rPr lang="en-US" sz="1100"/>
              <a:t> that are </a:t>
            </a:r>
            <a:r>
              <a:rPr lang="en-US" sz="1100" b="1"/>
              <a:t>not part of legitimate domains</a:t>
            </a:r>
            <a:r>
              <a:rPr lang="en-US" sz="1100"/>
              <a:t>, suggesting possible phishing or malicious use.</a:t>
            </a:r>
            <a:endParaRPr/>
          </a:p>
          <a:p>
            <a:pPr>
              <a:buNone/>
              <a:defRPr/>
            </a:pPr>
            <a:r>
              <a:rPr lang="en-US" sz="1100" b="1"/>
              <a:t>     Why</a:t>
            </a:r>
            <a:r>
              <a:rPr lang="en-US" sz="1100"/>
              <a:t>: If another site is referencing (linking to) legitimate files, it may be hosting a phishing page using those assets.</a:t>
            </a:r>
            <a:endParaRPr/>
          </a:p>
          <a:p>
            <a:pPr>
              <a:defRPr/>
            </a:pPr>
            <a:endParaRPr lang="en-US" sz="1100"/>
          </a:p>
          <a:p>
            <a:pPr>
              <a:buNone/>
              <a:defRPr/>
            </a:pPr>
            <a:r>
              <a:rPr lang="en-US" sz="1400" b="1"/>
              <a:t>4. Generate Reports of Potential Phishing Kit Activities</a:t>
            </a:r>
            <a:endParaRPr/>
          </a:p>
          <a:p>
            <a:pPr>
              <a:buNone/>
              <a:defRPr/>
            </a:pPr>
            <a:r>
              <a:rPr lang="en-US" sz="1100" b="1"/>
              <a:t>     Goal</a:t>
            </a:r>
            <a:r>
              <a:rPr lang="en-US" sz="1100"/>
              <a:t>: Output results in a structured format (CSV report) listing all suspicious activities detected.</a:t>
            </a:r>
            <a:endParaRPr/>
          </a:p>
          <a:p>
            <a:pPr>
              <a:buNone/>
              <a:defRPr/>
            </a:pPr>
            <a:r>
              <a:rPr lang="en-US" sz="1100" b="1"/>
              <a:t>      Why</a:t>
            </a:r>
            <a:r>
              <a:rPr lang="en-US" sz="1100"/>
              <a:t>: Helps security teams quickly investigate and respond to phishing threats.</a:t>
            </a:r>
            <a:endParaRPr/>
          </a:p>
          <a:p>
            <a:pPr>
              <a:defRPr/>
            </a:pPr>
            <a:endParaRPr lang="en-US" sz="1100"/>
          </a:p>
          <a:p>
            <a:pPr>
              <a:buNone/>
              <a:defRPr/>
            </a:pPr>
            <a:r>
              <a:rPr lang="en-US" sz="1400" b="1"/>
              <a:t>5. Flexible and Customizable Detection Patterns</a:t>
            </a:r>
            <a:endParaRPr/>
          </a:p>
          <a:p>
            <a:pPr>
              <a:buNone/>
              <a:defRPr/>
            </a:pPr>
            <a:r>
              <a:rPr lang="en-US" sz="1100" b="1"/>
              <a:t>      Goal</a:t>
            </a:r>
            <a:r>
              <a:rPr lang="en-US" sz="1100"/>
              <a:t>: Allow users to define and customize </a:t>
            </a:r>
            <a:r>
              <a:rPr lang="en-US" sz="1100" b="1"/>
              <a:t>regular expressions (</a:t>
            </a:r>
            <a:r>
              <a:rPr lang="en-US" sz="1100" b="1"/>
              <a:t>RegEx</a:t>
            </a:r>
            <a:r>
              <a:rPr lang="en-US" sz="1100" b="1"/>
              <a:t>)</a:t>
            </a:r>
            <a:r>
              <a:rPr lang="en-US" sz="1100"/>
              <a:t> for different types of phishing detection via a configuration file.</a:t>
            </a:r>
            <a:endParaRPr/>
          </a:p>
          <a:p>
            <a:pPr>
              <a:buNone/>
              <a:defRPr/>
            </a:pPr>
            <a:r>
              <a:rPr lang="en-US" sz="1100" b="1"/>
              <a:t>      Why</a:t>
            </a:r>
            <a:r>
              <a:rPr lang="en-US" sz="1100"/>
              <a:t>: Makes the tool adaptable for different websites and changing phishing tactics.</a:t>
            </a:r>
            <a:endParaRPr/>
          </a:p>
          <a:p>
            <a:pPr>
              <a:buNone/>
              <a:defRPr/>
            </a:pPr>
            <a:endParaRPr lang="en-US" sz="1100"/>
          </a:p>
          <a:p>
            <a:pPr>
              <a:buNone/>
              <a:defRPr/>
            </a:pPr>
            <a:r>
              <a:rPr lang="en-US" sz="1400" b="1"/>
              <a:t>6. Support for Proxy-based Threat Hunting (Optional)</a:t>
            </a:r>
            <a:endParaRPr/>
          </a:p>
          <a:p>
            <a:pPr>
              <a:buNone/>
              <a:defRPr/>
            </a:pPr>
            <a:r>
              <a:rPr lang="en-US" sz="1100" b="1"/>
              <a:t>      Goal</a:t>
            </a:r>
            <a:r>
              <a:rPr lang="en-US" sz="1100"/>
              <a:t>: (Optional) Allow connections through </a:t>
            </a:r>
            <a:r>
              <a:rPr lang="en-US" sz="1100" b="1"/>
              <a:t>HTTP/SOCKS proxies</a:t>
            </a:r>
            <a:r>
              <a:rPr lang="en-US" sz="1100"/>
              <a:t> to gather additional information about suspicious requests.</a:t>
            </a:r>
            <a:endParaRPr/>
          </a:p>
          <a:p>
            <a:pPr>
              <a:buNone/>
              <a:defRPr/>
            </a:pPr>
            <a:r>
              <a:rPr lang="en-US" sz="1100" b="1"/>
              <a:t>       Why</a:t>
            </a:r>
            <a:r>
              <a:rPr lang="en-US" sz="1100"/>
              <a:t>: Useful for investigating phishing sites without exposing real IP addresses.</a:t>
            </a:r>
            <a:endParaRPr/>
          </a:p>
          <a:p>
            <a:pPr>
              <a:defRPr/>
            </a:pPr>
            <a:endParaRPr lang="en-GB" sz="11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23459711" name="Title 1"/>
          <p:cNvSpPr>
            <a:spLocks noGrp="1"/>
          </p:cNvSpPr>
          <p:nvPr>
            <p:ph type="title"/>
          </p:nvPr>
        </p:nvSpPr>
        <p:spPr bwMode="auto"/>
        <p:txBody>
          <a:bodyPr/>
          <a:lstStyle/>
          <a:p>
            <a:pPr>
              <a:defRPr/>
            </a:pPr>
            <a:r>
              <a:rPr lang="en-GB"/>
              <a:t>Methodology</a:t>
            </a:r>
            <a:endParaRPr/>
          </a:p>
        </p:txBody>
      </p:sp>
      <p:sp>
        <p:nvSpPr>
          <p:cNvPr id="929068488" name="Content Placeholder 2"/>
          <p:cNvSpPr>
            <a:spLocks noGrp="1"/>
          </p:cNvSpPr>
          <p:nvPr>
            <p:ph idx="1"/>
          </p:nvPr>
        </p:nvSpPr>
        <p:spPr bwMode="auto"/>
        <p:txBody>
          <a:bodyPr>
            <a:normAutofit fontScale="70000" lnSpcReduction="20000"/>
          </a:bodyPr>
          <a:lstStyle/>
          <a:p>
            <a:pPr>
              <a:buNone/>
              <a:defRPr/>
            </a:pPr>
            <a:r>
              <a:rPr lang="en-US" b="1"/>
              <a:t>1. Data Collection</a:t>
            </a:r>
            <a:r>
              <a:rPr lang="en-US"/>
              <a:t>: The first step involves gathering data from multiple sources, including </a:t>
            </a:r>
            <a:r>
              <a:rPr lang="en-US"/>
              <a:t>PhishTank</a:t>
            </a:r>
            <a:r>
              <a:rPr lang="en-US"/>
              <a:t>, </a:t>
            </a:r>
            <a:r>
              <a:rPr lang="en-US"/>
              <a:t>OpenPhish</a:t>
            </a:r>
            <a:r>
              <a:rPr lang="en-US"/>
              <a:t>, and </a:t>
            </a:r>
            <a:r>
              <a:rPr lang="en-US"/>
              <a:t>Alexa</a:t>
            </a:r>
            <a:r>
              <a:rPr lang="en-US"/>
              <a:t> Top Sites. These datasets provide labeled phishing and legitimate domain data for training and evaluation.</a:t>
            </a:r>
            <a:endParaRPr/>
          </a:p>
          <a:p>
            <a:pPr>
              <a:buNone/>
              <a:defRPr/>
            </a:pPr>
            <a:r>
              <a:rPr lang="en-US" b="1"/>
              <a:t>2. Feature Engineering</a:t>
            </a:r>
            <a:r>
              <a:rPr lang="en-US"/>
              <a:t>: Various features such as lexical attributes (URL length, domain entropy), visual elements (website screenshots, HTML structure), and security parameters (SSL certificate validity, HTTP headers) are extracted and processed.</a:t>
            </a:r>
            <a:endParaRPr/>
          </a:p>
          <a:p>
            <a:pPr>
              <a:buNone/>
              <a:defRPr/>
            </a:pPr>
            <a:r>
              <a:rPr lang="en-US" b="1"/>
              <a:t>3. Preprocessing and Data Cleaning</a:t>
            </a:r>
            <a:r>
              <a:rPr lang="en-US"/>
              <a:t>: The collected data undergoes cleaning and transformation, including removing duplicate records, handling missing values, and normalizing numerical attributes.</a:t>
            </a:r>
            <a:endParaRPr/>
          </a:p>
          <a:p>
            <a:pPr>
              <a:buNone/>
              <a:defRPr/>
            </a:pPr>
            <a:r>
              <a:rPr lang="en-US" b="1"/>
              <a:t>4. Model Selection and Training</a:t>
            </a:r>
            <a:r>
              <a:rPr lang="en-US"/>
              <a:t>: Multiple machine learning models (Random Forest, Support Vector Machine, </a:t>
            </a:r>
            <a:r>
              <a:rPr lang="en-US"/>
              <a:t>XGBoost</a:t>
            </a:r>
            <a:r>
              <a:rPr lang="en-US"/>
              <a:t>, and Deep Neural Networks) are trained using labeled data. </a:t>
            </a:r>
            <a:r>
              <a:rPr lang="en-US"/>
              <a:t>Hyperparameter</a:t>
            </a:r>
            <a:r>
              <a:rPr lang="en-US"/>
              <a:t> tuning and cross-validation techniques are applied to optimize model performance.</a:t>
            </a:r>
            <a:endParaRPr/>
          </a:p>
          <a:p>
            <a:pPr>
              <a:buNone/>
              <a:defRPr/>
            </a:pPr>
            <a:r>
              <a:rPr lang="en-US" b="1"/>
              <a:t>5. Evaluation Metrics</a:t>
            </a:r>
            <a:r>
              <a:rPr lang="en-US"/>
              <a:t>: Performance is measured using accuracy, precision, recall, F1-score, and AUC-ROC curves. These metrics help in assessing the efficiency of different models.</a:t>
            </a:r>
            <a:endParaRPr/>
          </a:p>
          <a:p>
            <a:pPr>
              <a:buNone/>
              <a:defRPr/>
            </a:pPr>
            <a:r>
              <a:rPr lang="en-US" b="1"/>
              <a:t>6. Deployment and Integration</a:t>
            </a:r>
            <a:r>
              <a:rPr lang="en-US"/>
              <a:t>: The best-performing model is integrated into a real-time phishing detection system. This system is deployed as an API or browser extension for instant verification of suspicious domains.</a:t>
            </a:r>
            <a:endParaRPr/>
          </a:p>
          <a:p>
            <a:pPr>
              <a:buNone/>
              <a:defRPr/>
            </a:pPr>
            <a:r>
              <a:rPr lang="en-US" b="1"/>
              <a:t>7. Continuous Learning and Model Updating</a:t>
            </a:r>
            <a:r>
              <a:rPr lang="en-US"/>
              <a:t>: The system incorporates new phishing patterns by periodically retraining the model with updated datasets to maintain its effectiveness against evolving threats.</a:t>
            </a: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7668173" name="Title 1"/>
          <p:cNvSpPr>
            <a:spLocks noGrp="1"/>
          </p:cNvSpPr>
          <p:nvPr>
            <p:ph type="title"/>
          </p:nvPr>
        </p:nvSpPr>
        <p:spPr bwMode="auto"/>
        <p:txBody>
          <a:bodyPr/>
          <a:lstStyle/>
          <a:p>
            <a:pPr>
              <a:defRPr/>
            </a:pPr>
            <a:r>
              <a:rPr lang="en-US">
                <a:latin typeface="Verdana"/>
                <a:ea typeface="Verdana"/>
              </a:rPr>
              <a:t>Algorithm</a:t>
            </a:r>
            <a:endParaRPr lang="en-US"/>
          </a:p>
        </p:txBody>
      </p:sp>
      <p:sp>
        <p:nvSpPr>
          <p:cNvPr id="1556839281" name="Content Placeholder 2"/>
          <p:cNvSpPr>
            <a:spLocks noGrp="1"/>
          </p:cNvSpPr>
          <p:nvPr>
            <p:ph idx="1"/>
          </p:nvPr>
        </p:nvSpPr>
        <p:spPr bwMode="auto"/>
        <p:txBody>
          <a:bodyPr vert="horz" lIns="91440" tIns="45720" rIns="91440" bIns="45720" rtlCol="0" anchor="t">
            <a:normAutofit/>
          </a:bodyPr>
          <a:lstStyle/>
          <a:p>
            <a:pPr marL="0" indent="0">
              <a:buNone/>
              <a:defRPr/>
            </a:pPr>
            <a:r>
              <a:rPr lang="en-US" sz="1400" b="1">
                <a:latin typeface="Verdana"/>
                <a:ea typeface="Verdana"/>
              </a:rPr>
              <a:t>Step 1: Data Collection</a:t>
            </a:r>
            <a:endParaRPr lang="en-US"/>
          </a:p>
          <a:p>
            <a:pPr>
              <a:defRPr/>
            </a:pPr>
            <a:r>
              <a:rPr lang="en-US" sz="1200">
                <a:latin typeface="Verdana"/>
                <a:ea typeface="Verdana"/>
              </a:rPr>
              <a:t>Gather datasets of </a:t>
            </a:r>
            <a:r>
              <a:rPr lang="en-US" sz="1200" b="1">
                <a:latin typeface="Verdana"/>
                <a:ea typeface="Verdana"/>
              </a:rPr>
              <a:t>phishing and legitimate domains</a:t>
            </a:r>
            <a:r>
              <a:rPr lang="en-US" sz="1200">
                <a:latin typeface="Verdana"/>
                <a:ea typeface="Verdana"/>
              </a:rPr>
              <a:t> from sources like: </a:t>
            </a:r>
            <a:endParaRPr/>
          </a:p>
          <a:p>
            <a:pPr lvl="1">
              <a:defRPr/>
            </a:pPr>
            <a:r>
              <a:rPr lang="en-US" sz="1200">
                <a:latin typeface="Verdana"/>
                <a:ea typeface="Verdana"/>
              </a:rPr>
              <a:t>PhishTank</a:t>
            </a:r>
            <a:endParaRPr lang="en-US" sz="1200">
              <a:latin typeface="Verdana"/>
              <a:ea typeface="Verdana"/>
            </a:endParaRPr>
          </a:p>
          <a:p>
            <a:pPr lvl="1">
              <a:defRPr/>
            </a:pPr>
            <a:r>
              <a:rPr lang="en-US" sz="1200">
                <a:latin typeface="Verdana"/>
                <a:ea typeface="Verdana"/>
              </a:rPr>
              <a:t>OpenPhish</a:t>
            </a:r>
            <a:endParaRPr lang="en-US" sz="1200">
              <a:latin typeface="Verdana"/>
              <a:ea typeface="Verdana"/>
            </a:endParaRPr>
          </a:p>
          <a:p>
            <a:pPr lvl="1">
              <a:defRPr/>
            </a:pPr>
            <a:r>
              <a:rPr lang="en-US" sz="1200">
                <a:latin typeface="Verdana"/>
                <a:ea typeface="Verdana"/>
              </a:rPr>
              <a:t>Alexa Top Sites (for legitimate domains)</a:t>
            </a:r>
            <a:endParaRPr/>
          </a:p>
          <a:p>
            <a:pPr lvl="1">
              <a:defRPr/>
            </a:pPr>
            <a:r>
              <a:rPr lang="en-US" sz="1200">
                <a:latin typeface="Verdana"/>
                <a:ea typeface="Verdana"/>
              </a:rPr>
              <a:t>WHOIS databases</a:t>
            </a:r>
            <a:endParaRPr/>
          </a:p>
          <a:p>
            <a:pPr>
              <a:defRPr/>
            </a:pPr>
            <a:r>
              <a:rPr lang="en-US" sz="1200">
                <a:latin typeface="Verdana"/>
                <a:ea typeface="Verdana"/>
              </a:rPr>
              <a:t>Extract HTML content, URLs, SSL certificates, and DNS records.</a:t>
            </a:r>
            <a:endParaRPr/>
          </a:p>
          <a:p>
            <a:pPr>
              <a:defRPr/>
            </a:pPr>
            <a:endParaRPr lang="en-US" sz="1200" b="1">
              <a:latin typeface="Verdana"/>
              <a:ea typeface="Verdana"/>
            </a:endParaRPr>
          </a:p>
          <a:p>
            <a:pPr marL="0" indent="0">
              <a:buNone/>
              <a:defRPr/>
            </a:pPr>
            <a:r>
              <a:rPr lang="en-US" sz="1400" b="1">
                <a:latin typeface="Verdana"/>
                <a:ea typeface="Verdana"/>
              </a:rPr>
              <a:t>Step 2: Feature Extraction</a:t>
            </a:r>
            <a:endParaRPr lang="en-US" sz="1400">
              <a:latin typeface="Verdana"/>
              <a:ea typeface="Verdana"/>
            </a:endParaRPr>
          </a:p>
          <a:p>
            <a:pPr>
              <a:defRPr/>
            </a:pPr>
            <a:r>
              <a:rPr lang="en-US" sz="1200" b="1">
                <a:latin typeface="Verdana"/>
                <a:ea typeface="Verdana"/>
              </a:rPr>
              <a:t>(A) URL-Based Features</a:t>
            </a:r>
            <a:endParaRPr lang="en-US" sz="1200">
              <a:latin typeface="Verdana"/>
              <a:ea typeface="Verdana"/>
            </a:endParaRPr>
          </a:p>
          <a:p>
            <a:pPr>
              <a:defRPr/>
            </a:pPr>
            <a:r>
              <a:rPr lang="en-US" sz="1200" b="1">
                <a:latin typeface="Verdana"/>
                <a:ea typeface="Verdana"/>
              </a:rPr>
              <a:t>Length of the URL</a:t>
            </a:r>
            <a:r>
              <a:rPr lang="en-US" sz="1200">
                <a:latin typeface="Verdana"/>
                <a:ea typeface="Verdana"/>
              </a:rPr>
              <a:t> (Phishing URLs tend to be longer).</a:t>
            </a:r>
            <a:endParaRPr/>
          </a:p>
          <a:p>
            <a:pPr>
              <a:defRPr/>
            </a:pPr>
            <a:r>
              <a:rPr lang="en-US" sz="1200" b="1">
                <a:latin typeface="Verdana"/>
                <a:ea typeface="Verdana"/>
              </a:rPr>
              <a:t>Use of special characters</a:t>
            </a:r>
            <a:r>
              <a:rPr lang="en-US" sz="1200">
                <a:latin typeface="Verdana"/>
                <a:ea typeface="Verdana"/>
              </a:rPr>
              <a:t> (</a:t>
            </a:r>
            <a:r>
              <a:rPr lang="en-US" sz="1200">
                <a:latin typeface="Consolas"/>
                <a:ea typeface="Verdana"/>
              </a:rPr>
              <a:t>@</a:t>
            </a:r>
            <a:r>
              <a:rPr lang="en-US" sz="1200">
                <a:latin typeface="Verdana"/>
                <a:ea typeface="Verdana"/>
              </a:rPr>
              <a:t>, </a:t>
            </a:r>
            <a:r>
              <a:rPr lang="en-US" sz="1200">
                <a:latin typeface="Consolas"/>
                <a:ea typeface="Verdana"/>
              </a:rPr>
              <a:t>-</a:t>
            </a:r>
            <a:r>
              <a:rPr lang="en-US" sz="1200">
                <a:latin typeface="Verdana"/>
                <a:ea typeface="Verdana"/>
              </a:rPr>
              <a:t>, </a:t>
            </a:r>
            <a:r>
              <a:rPr lang="en-US" sz="1200">
                <a:latin typeface="Consolas"/>
                <a:ea typeface="Verdana"/>
              </a:rPr>
              <a:t>_</a:t>
            </a:r>
            <a:r>
              <a:rPr lang="en-US" sz="1200">
                <a:latin typeface="Verdana"/>
                <a:ea typeface="Verdana"/>
              </a:rPr>
              <a:t>, </a:t>
            </a:r>
            <a:r>
              <a:rPr lang="en-US" sz="1200">
                <a:latin typeface="Consolas"/>
                <a:ea typeface="Verdana"/>
              </a:rPr>
              <a:t>%</a:t>
            </a:r>
            <a:r>
              <a:rPr lang="en-US" sz="1200">
                <a:latin typeface="Verdana"/>
                <a:ea typeface="Verdana"/>
              </a:rPr>
              <a:t>, etc.).</a:t>
            </a:r>
            <a:endParaRPr/>
          </a:p>
          <a:p>
            <a:pPr>
              <a:defRPr/>
            </a:pPr>
            <a:r>
              <a:rPr lang="en-US" sz="1200" b="1">
                <a:latin typeface="Verdana"/>
                <a:ea typeface="Verdana"/>
              </a:rPr>
              <a:t>Presence of subdomains</a:t>
            </a:r>
            <a:r>
              <a:rPr lang="en-US" sz="1200">
                <a:latin typeface="Verdana"/>
                <a:ea typeface="Verdana"/>
              </a:rPr>
              <a:t> (</a:t>
            </a:r>
            <a:r>
              <a:rPr lang="en-US" sz="1200">
                <a:latin typeface="Consolas"/>
                <a:ea typeface="Verdana"/>
              </a:rPr>
              <a:t>login.bank.example.com</a:t>
            </a:r>
            <a:r>
              <a:rPr lang="en-US" sz="1200">
                <a:latin typeface="Verdana"/>
                <a:ea typeface="Verdana"/>
              </a:rPr>
              <a:t> vs. </a:t>
            </a:r>
            <a:r>
              <a:rPr lang="en-US" sz="1200">
                <a:latin typeface="Consolas"/>
                <a:ea typeface="Verdana"/>
              </a:rPr>
              <a:t>bank-example.com</a:t>
            </a:r>
            <a:r>
              <a:rPr lang="en-US" sz="1200">
                <a:latin typeface="Verdana"/>
                <a:ea typeface="Verdana"/>
              </a:rPr>
              <a:t>).</a:t>
            </a:r>
            <a:endParaRPr/>
          </a:p>
          <a:p>
            <a:pPr>
              <a:defRPr/>
            </a:pPr>
            <a:r>
              <a:rPr lang="en-US" sz="1200" b="1">
                <a:latin typeface="Verdana"/>
                <a:ea typeface="Verdana"/>
              </a:rPr>
              <a:t>Misspelled domains</a:t>
            </a:r>
            <a:r>
              <a:rPr lang="en-US" sz="1200">
                <a:latin typeface="Verdana"/>
                <a:ea typeface="Verdana"/>
              </a:rPr>
              <a:t> (e.g., </a:t>
            </a:r>
            <a:r>
              <a:rPr lang="en-US" sz="1200">
                <a:latin typeface="Consolas"/>
                <a:ea typeface="Verdana"/>
              </a:rPr>
              <a:t>faceboook.com</a:t>
            </a:r>
            <a:r>
              <a:rPr lang="en-US" sz="1200">
                <a:latin typeface="Verdana"/>
                <a:ea typeface="Verdana"/>
              </a:rPr>
              <a:t> instead of </a:t>
            </a:r>
            <a:r>
              <a:rPr lang="en-US" sz="1200">
                <a:latin typeface="Consolas"/>
                <a:ea typeface="Verdana"/>
              </a:rPr>
              <a:t>facebook.com</a:t>
            </a:r>
            <a:r>
              <a:rPr lang="en-US" sz="1200">
                <a:latin typeface="Verdana"/>
                <a:ea typeface="Verdana"/>
              </a:rPr>
              <a:t>).</a:t>
            </a:r>
            <a:endParaRPr/>
          </a:p>
          <a:p>
            <a:pPr>
              <a:defRPr/>
            </a:pPr>
            <a:r>
              <a:rPr lang="en-US" sz="1200" b="1">
                <a:latin typeface="Verdana"/>
                <a:ea typeface="Verdana"/>
              </a:rPr>
              <a:t>Use of IP address in the URL</a:t>
            </a:r>
            <a:r>
              <a:rPr lang="en-US" sz="1200">
                <a:latin typeface="Verdana"/>
                <a:ea typeface="Verdana"/>
              </a:rPr>
              <a:t> (Instead of domain names).</a:t>
            </a:r>
            <a:endParaRPr/>
          </a:p>
          <a:p>
            <a:pPr>
              <a:defRPr/>
            </a:pPr>
            <a:r>
              <a:rPr lang="en-US" sz="1200" b="1">
                <a:latin typeface="Verdana"/>
                <a:ea typeface="Verdana"/>
              </a:rPr>
              <a:t>(B) Domain-Based Features</a:t>
            </a:r>
            <a:endParaRPr lang="en-US" sz="1200">
              <a:latin typeface="Verdana"/>
              <a:ea typeface="Verdana"/>
            </a:endParaRPr>
          </a:p>
          <a:p>
            <a:pPr>
              <a:defRPr/>
            </a:pPr>
            <a:r>
              <a:rPr lang="en-US" sz="1200" b="1">
                <a:latin typeface="Verdana"/>
                <a:ea typeface="Verdana"/>
              </a:rPr>
              <a:t>WHOIS information</a:t>
            </a:r>
            <a:r>
              <a:rPr lang="en-US" sz="1200">
                <a:latin typeface="Verdana"/>
                <a:ea typeface="Verdana"/>
              </a:rPr>
              <a:t> (Check domain age, registrar, and owner details).</a:t>
            </a:r>
            <a:endParaRPr/>
          </a:p>
          <a:p>
            <a:pPr>
              <a:defRPr/>
            </a:pPr>
            <a:r>
              <a:rPr lang="en-US" sz="1200" b="1">
                <a:latin typeface="Verdana"/>
                <a:ea typeface="Verdana"/>
              </a:rPr>
              <a:t>Time since domain registration</a:t>
            </a:r>
            <a:r>
              <a:rPr lang="en-US" sz="1200">
                <a:latin typeface="Verdana"/>
                <a:ea typeface="Verdana"/>
              </a:rPr>
              <a:t> (Phishing domains are often newly registered).</a:t>
            </a:r>
            <a:endParaRPr/>
          </a:p>
          <a:p>
            <a:pPr>
              <a:defRPr/>
            </a:pPr>
            <a:r>
              <a:rPr lang="en-US" sz="1200" b="1">
                <a:latin typeface="Verdana"/>
                <a:ea typeface="Verdana"/>
              </a:rPr>
              <a:t>SSL Certificate validation</a:t>
            </a:r>
            <a:r>
              <a:rPr lang="en-US" sz="1200">
                <a:latin typeface="Verdana"/>
                <a:ea typeface="Verdana"/>
              </a:rPr>
              <a:t> (Self-signed vs. valid certificate).</a:t>
            </a:r>
            <a:endParaRPr/>
          </a:p>
          <a:p>
            <a:pPr>
              <a:defRPr/>
            </a:pPr>
            <a:endParaRPr lang="en-US" sz="1200">
              <a:latin typeface="Verdana"/>
              <a:ea typeface="Verdana"/>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Arial"/>
        <a:cs typeface="Arial"/>
      </a:majorFont>
      <a:minorFont>
        <a:latin typeface="Bookman Old Style"/>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Bookman Old Style"/>
        <a:ea typeface="Arial"/>
        <a:cs typeface="Arial"/>
      </a:majorFont>
      <a:minorFont>
        <a:latin typeface="Bookman Old Style"/>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Bioinformatics</Template>
  <TotalTime>0</TotalTime>
  <Words>0</Words>
  <Application>ONLYOFFICE/8.3.3.21</Application>
  <PresentationFormat>On-screen Show (4:3)</PresentationFormat>
  <Paragraphs>0</Paragraphs>
  <Slides>21</Slides>
  <Notes>21</Notes>
  <HiddenSlides>0</HiddenSlides>
  <MMClips>2</MMClips>
  <ScaleCrop>0</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
  <cp:revision>175</cp:revision>
  <dcterms:created xsi:type="dcterms:W3CDTF">2023-03-16T03:26:27Z</dcterms:created>
  <dcterms:modified xsi:type="dcterms:W3CDTF">2025-05-15T17:09:44Z</dcterms:modified>
</cp:coreProperties>
</file>