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8" r:id="rId8"/>
    <p:sldId id="262" r:id="rId9"/>
    <p:sldId id="263" r:id="rId10"/>
    <p:sldId id="267" r:id="rId11"/>
    <p:sldId id="265" r:id="rId12"/>
    <p:sldId id="266" r:id="rId1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p:scale>
          <a:sx n="47" d="100"/>
          <a:sy n="47" d="100"/>
        </p:scale>
        <p:origin x="46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5.jpe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518036" y="-21771"/>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4" y="3305349"/>
            <a:ext cx="6069625" cy="1424172"/>
          </a:xfrm>
          <a:prstGeom prst="rect">
            <a:avLst/>
          </a:prstGeom>
        </p:spPr>
        <p:txBody>
          <a:bodyPr wrap="square" lIns="0" tIns="0" rIns="0" bIns="0" rtlCol="0" anchor="t">
            <a:spAutoFit/>
          </a:bodyPr>
          <a:lstStyle/>
          <a:p>
            <a:pPr algn="ctr">
              <a:lnSpc>
                <a:spcPts val="11059"/>
              </a:lnSpc>
            </a:pPr>
            <a:r>
              <a:rPr lang="en-US" sz="10533" spc="-105" dirty="0">
                <a:solidFill>
                  <a:srgbClr val="FFFFFF"/>
                </a:solidFill>
              </a:rPr>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2" name="Picture 31">
            <a:extLst>
              <a:ext uri="{FF2B5EF4-FFF2-40B4-BE49-F238E27FC236}">
                <a16:creationId xmlns:a16="http://schemas.microsoft.com/office/drawing/2014/main" id="{0526E9C7-6151-554B-398B-B2A13EFCC867}"/>
              </a:ext>
            </a:extLst>
          </p:cNvPr>
          <p:cNvPicPr>
            <a:picLocks noChangeAspect="1"/>
          </p:cNvPicPr>
          <p:nvPr/>
        </p:nvPicPr>
        <p:blipFill>
          <a:blip r:embed="rId7"/>
          <a:stretch>
            <a:fillRect/>
          </a:stretch>
        </p:blipFill>
        <p:spPr>
          <a:xfrm>
            <a:off x="4130657" y="976978"/>
            <a:ext cx="10640413" cy="8373153"/>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78774"/>
            <a:chOff x="0" y="-47625"/>
            <a:chExt cx="7569956" cy="1171699"/>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32084"/>
            </a:xfrm>
            <a:prstGeom prst="rect">
              <a:avLst/>
            </a:prstGeom>
          </p:spPr>
          <p:txBody>
            <a:bodyPr lIns="0" tIns="0" rIns="0" bIns="0" rtlCol="0" anchor="t">
              <a:spAutoFit/>
            </a:bodyPr>
            <a:lstStyle/>
            <a:p>
              <a:pPr>
                <a:lnSpc>
                  <a:spcPts val="2660"/>
                </a:lnSpc>
              </a:pPr>
              <a:endParaRPr lang="en-US" sz="1900" spc="-19" dirty="0">
                <a:solidFill>
                  <a:srgbClr val="000000"/>
                </a:solidFill>
                <a:latin typeface="+mj-lt"/>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66709"/>
            </a:xfrm>
            <a:prstGeom prst="rect">
              <a:avLst/>
            </a:prstGeom>
          </p:spPr>
          <p:txBody>
            <a:bodyPr lIns="0" tIns="0" rIns="0" bIns="0" rtlCol="0" anchor="t">
              <a:spAutoFit/>
            </a:bodyPr>
            <a:lstStyle/>
            <a:p>
              <a:pPr>
                <a:lnSpc>
                  <a:spcPts val="2940"/>
                </a:lnSpc>
              </a:pPr>
              <a:endParaRPr lang="en-US" sz="2100" spc="-21" dirty="0">
                <a:solidFill>
                  <a:srgbClr val="000000"/>
                </a:solidFill>
                <a:latin typeface="+mj-lt"/>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78774"/>
            <a:chOff x="0" y="-47625"/>
            <a:chExt cx="7569956" cy="1171699"/>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32084"/>
            </a:xfrm>
            <a:prstGeom prst="rect">
              <a:avLst/>
            </a:prstGeom>
          </p:spPr>
          <p:txBody>
            <a:bodyPr lIns="0" tIns="0" rIns="0" bIns="0" rtlCol="0" anchor="t">
              <a:spAutoFit/>
            </a:bodyPr>
            <a:lstStyle/>
            <a:p>
              <a:pPr>
                <a:lnSpc>
                  <a:spcPts val="2660"/>
                </a:lnSpc>
              </a:pPr>
              <a:endParaRPr lang="en-US" sz="1900" spc="-19" dirty="0">
                <a:solidFill>
                  <a:srgbClr val="000000"/>
                </a:solidFill>
                <a:latin typeface="+mj-lt"/>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66709"/>
            </a:xfrm>
            <a:prstGeom prst="rect">
              <a:avLst/>
            </a:prstGeom>
          </p:spPr>
          <p:txBody>
            <a:bodyPr lIns="0" tIns="0" rIns="0" bIns="0" rtlCol="0" anchor="t">
              <a:spAutoFit/>
            </a:bodyPr>
            <a:lstStyle/>
            <a:p>
              <a:pPr>
                <a:lnSpc>
                  <a:spcPts val="2940"/>
                </a:lnSpc>
              </a:pPr>
              <a:endParaRPr lang="en-US" sz="2100" spc="-21" dirty="0">
                <a:solidFill>
                  <a:srgbClr val="000000"/>
                </a:solidFill>
                <a:latin typeface="+mj-lt"/>
              </a:endParaRPr>
            </a:p>
          </p:txBody>
        </p:sp>
      </p:grpSp>
      <p:sp>
        <p:nvSpPr>
          <p:cNvPr id="18" name="TextBox 17">
            <a:extLst>
              <a:ext uri="{FF2B5EF4-FFF2-40B4-BE49-F238E27FC236}">
                <a16:creationId xmlns:a16="http://schemas.microsoft.com/office/drawing/2014/main" id="{F24301E8-6649-736F-6428-AA862D4FEDF9}"/>
              </a:ext>
            </a:extLst>
          </p:cNvPr>
          <p:cNvSpPr txBox="1"/>
          <p:nvPr/>
        </p:nvSpPr>
        <p:spPr>
          <a:xfrm>
            <a:off x="11302235" y="2297172"/>
            <a:ext cx="5677467" cy="4154984"/>
          </a:xfrm>
          <a:prstGeom prst="rect">
            <a:avLst/>
          </a:prstGeom>
          <a:noFill/>
        </p:spPr>
        <p:txBody>
          <a:bodyPr wrap="square">
            <a:spAutoFit/>
          </a:bodyPr>
          <a:lstStyle/>
          <a:p>
            <a:pPr algn="just"/>
            <a:r>
              <a:rPr lang="en-US" sz="2400" dirty="0"/>
              <a:t>For the Social Buzz project, we conducted a thorough data analysis to address the key questions. We identified the number of unique content categories on the platform, determined the total number of reactions for the most popular category, and pinpointed the month with the highest number of posts. This comprehensive analysis provides valuable insights into user engagement and content trends on Social Buzz.</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mj-lt"/>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mj-lt"/>
                </a:rPr>
                <a:t>Project recap</a:t>
              </a:r>
            </a:p>
            <a:p>
              <a:pPr>
                <a:lnSpc>
                  <a:spcPts val="2660"/>
                </a:lnSpc>
              </a:pPr>
              <a:r>
                <a:rPr lang="en-US" sz="1900" spc="-19" dirty="0">
                  <a:solidFill>
                    <a:srgbClr val="000000"/>
                  </a:solidFill>
                  <a:latin typeface="+mj-lt"/>
                </a:rPr>
                <a:t>Problem</a:t>
              </a:r>
            </a:p>
            <a:p>
              <a:pPr>
                <a:lnSpc>
                  <a:spcPts val="2660"/>
                </a:lnSpc>
              </a:pPr>
              <a:r>
                <a:rPr lang="en-US" sz="1900" spc="-19" dirty="0">
                  <a:solidFill>
                    <a:srgbClr val="000000"/>
                  </a:solidFill>
                  <a:latin typeface="+mj-lt"/>
                </a:rPr>
                <a:t>The Analytics team</a:t>
              </a:r>
            </a:p>
            <a:p>
              <a:pPr>
                <a:lnSpc>
                  <a:spcPts val="2660"/>
                </a:lnSpc>
              </a:pPr>
              <a:r>
                <a:rPr lang="en-US" sz="1900" spc="-19" dirty="0">
                  <a:solidFill>
                    <a:srgbClr val="000000"/>
                  </a:solidFill>
                  <a:latin typeface="+mj-lt"/>
                </a:rPr>
                <a:t>Process</a:t>
              </a:r>
            </a:p>
            <a:p>
              <a:pPr>
                <a:lnSpc>
                  <a:spcPts val="2660"/>
                </a:lnSpc>
              </a:pPr>
              <a:r>
                <a:rPr lang="en-US" sz="1900" spc="-19" dirty="0">
                  <a:solidFill>
                    <a:srgbClr val="000000"/>
                  </a:solidFill>
                  <a:latin typeface="+mj-lt"/>
                </a:rPr>
                <a:t>Insights</a:t>
              </a:r>
            </a:p>
            <a:p>
              <a:pPr>
                <a:lnSpc>
                  <a:spcPts val="2660"/>
                </a:lnSpc>
              </a:pPr>
              <a:r>
                <a:rPr lang="en-US" sz="1900" spc="-19" dirty="0">
                  <a:solidFill>
                    <a:srgbClr val="000000"/>
                  </a:solidFill>
                  <a:latin typeface="+mj-lt"/>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6428604" y="2086080"/>
            <a:ext cx="11342283"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mj-lt"/>
              </a:rPr>
              <a:t>Project Recap</a:t>
            </a:r>
          </a:p>
        </p:txBody>
      </p:sp>
      <p:sp>
        <p:nvSpPr>
          <p:cNvPr id="34" name="TextBox 33">
            <a:extLst>
              <a:ext uri="{FF2B5EF4-FFF2-40B4-BE49-F238E27FC236}">
                <a16:creationId xmlns:a16="http://schemas.microsoft.com/office/drawing/2014/main" id="{185FFA3D-5A8D-3FD0-2CED-1B14BEE8797E}"/>
              </a:ext>
            </a:extLst>
          </p:cNvPr>
          <p:cNvSpPr txBox="1"/>
          <p:nvPr/>
        </p:nvSpPr>
        <p:spPr>
          <a:xfrm>
            <a:off x="8836472" y="5788911"/>
            <a:ext cx="7849964"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Accenture has begun a 3 month POC focusing on these tasks: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audit of their big data practice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Recommendations for a successful IPO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analysis of their content categories that highlights the top 5 categories with the largest aggregate popularity </a:t>
            </a:r>
            <a:endParaRPr lang="en-IN"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BAC459DC-08B4-3466-B1E7-3D1CE97AB0EB}"/>
              </a:ext>
            </a:extLst>
          </p:cNvPr>
          <p:cNvSpPr txBox="1"/>
          <p:nvPr/>
        </p:nvSpPr>
        <p:spPr>
          <a:xfrm>
            <a:off x="8416821" y="2951507"/>
            <a:ext cx="8269615" cy="2462213"/>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Social Buzz, founded in 2010 and headquartered in San Francisco, is a social media platform that prioritizes content over individual users by keeping all users anonymous. The platform allows for over 100 ways to react to content, emphasizing trending content in user feeds. With a rapidly growing user base exceeding 500 million monthly active users, Social Buzz has become a significant player in the social media landscape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mj-lt"/>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mj-lt"/>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2" name="TextBox 21">
            <a:extLst>
              <a:ext uri="{FF2B5EF4-FFF2-40B4-BE49-F238E27FC236}">
                <a16:creationId xmlns:a16="http://schemas.microsoft.com/office/drawing/2014/main" id="{699C1902-F623-17B7-A3BC-AFD0C56E4501}"/>
              </a:ext>
            </a:extLst>
          </p:cNvPr>
          <p:cNvSpPr txBox="1"/>
          <p:nvPr/>
        </p:nvSpPr>
        <p:spPr>
          <a:xfrm>
            <a:off x="2674457" y="4657253"/>
            <a:ext cx="6389833" cy="3477875"/>
          </a:xfrm>
          <a:prstGeom prst="rect">
            <a:avLst/>
          </a:prstGeom>
          <a:noFill/>
        </p:spPr>
        <p:txBody>
          <a:bodyPr wrap="square" rtlCol="0">
            <a:spAutoFit/>
          </a:bodyPr>
          <a:lstStyle/>
          <a:p>
            <a:pPr marL="342900" indent="-342900">
              <a:buFont typeface="+mj-lt"/>
              <a:buAutoNum type="arabicPeriod"/>
            </a:pPr>
            <a:r>
              <a:rPr lang="en-IN" sz="4400" dirty="0">
                <a:solidFill>
                  <a:schemeClr val="bg1"/>
                </a:solidFill>
                <a:latin typeface="+mj-lt"/>
                <a:cs typeface="Times New Roman" panose="02020603050405020304" pitchFamily="18" charset="0"/>
              </a:rPr>
              <a:t>Preparation for IPO</a:t>
            </a:r>
          </a:p>
          <a:p>
            <a:pPr marL="342900" indent="-342900">
              <a:buFont typeface="+mj-lt"/>
              <a:buAutoNum type="arabicPeriod"/>
            </a:pPr>
            <a:endParaRPr lang="en-IN" sz="4400" dirty="0">
              <a:solidFill>
                <a:schemeClr val="bg1"/>
              </a:solidFill>
              <a:latin typeface="+mj-lt"/>
              <a:cs typeface="Times New Roman" panose="02020603050405020304" pitchFamily="18" charset="0"/>
            </a:endParaRPr>
          </a:p>
          <a:p>
            <a:pPr marL="342900" indent="-342900">
              <a:buFont typeface="+mj-lt"/>
              <a:buAutoNum type="arabicPeriod"/>
            </a:pPr>
            <a:r>
              <a:rPr lang="en-IN" sz="4400" dirty="0">
                <a:solidFill>
                  <a:schemeClr val="bg1"/>
                </a:solidFill>
                <a:latin typeface="+mj-lt"/>
                <a:cs typeface="Times New Roman" panose="02020603050405020304" pitchFamily="18" charset="0"/>
              </a:rPr>
              <a:t>Scaling Challenges</a:t>
            </a:r>
          </a:p>
          <a:p>
            <a:pPr marL="342900" indent="-342900">
              <a:buFont typeface="+mj-lt"/>
              <a:buAutoNum type="arabicPeriod"/>
            </a:pPr>
            <a:endParaRPr lang="en-IN" sz="4400" dirty="0">
              <a:solidFill>
                <a:schemeClr val="bg1"/>
              </a:solidFill>
              <a:latin typeface="+mj-lt"/>
              <a:cs typeface="Times New Roman" panose="02020603050405020304" pitchFamily="18" charset="0"/>
            </a:endParaRPr>
          </a:p>
          <a:p>
            <a:pPr marL="342900" indent="-342900">
              <a:buFont typeface="+mj-lt"/>
              <a:buAutoNum type="arabicPeriod"/>
            </a:pPr>
            <a:r>
              <a:rPr lang="en-IN" sz="4400" dirty="0">
                <a:solidFill>
                  <a:schemeClr val="bg1"/>
                </a:solidFill>
                <a:latin typeface="+mj-lt"/>
                <a:cs typeface="Times New Roman" panose="02020603050405020304" pitchFamily="18" charset="0"/>
              </a:rPr>
              <a:t>Big Data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mj-lt"/>
              </a:endParaRPr>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mj-lt"/>
              </a:endParaRPr>
            </a:p>
          </p:txBody>
        </p:sp>
      </p:grpSp>
      <p:grpSp>
        <p:nvGrpSpPr>
          <p:cNvPr id="28" name="Group 28"/>
          <p:cNvGrpSpPr>
            <a:grpSpLocks noChangeAspect="1"/>
          </p:cNvGrpSpPr>
          <p:nvPr/>
        </p:nvGrpSpPr>
        <p:grpSpPr>
          <a:xfrm>
            <a:off x="11494075" y="970446"/>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latin typeface="+mj-lt"/>
              </a:endParaRPr>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mj-lt"/>
              </a:rPr>
              <a:t>The Analytics team</a:t>
            </a:r>
          </a:p>
        </p:txBody>
      </p:sp>
      <p:grpSp>
        <p:nvGrpSpPr>
          <p:cNvPr id="18" name="Group 18"/>
          <p:cNvGrpSpPr>
            <a:grpSpLocks noChangeAspect="1"/>
          </p:cNvGrpSpPr>
          <p:nvPr/>
        </p:nvGrpSpPr>
        <p:grpSpPr>
          <a:xfrm>
            <a:off x="11352289" y="7092752"/>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36837" t="-28774" r="-84967" b="-86469"/>
              </a:stretch>
            </a:blipFill>
            <a:ln>
              <a:solidFill>
                <a:srgbClr val="00BAFF"/>
              </a:solidFill>
            </a:ln>
          </p:spPr>
          <p:txBody>
            <a:bodyPr/>
            <a:lstStyle/>
            <a:p>
              <a:endParaRPr lang="en-AU" dirty="0">
                <a:latin typeface="+mj-lt"/>
              </a:endParaRPr>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2" name="TextBox 31">
            <a:extLst>
              <a:ext uri="{FF2B5EF4-FFF2-40B4-BE49-F238E27FC236}">
                <a16:creationId xmlns:a16="http://schemas.microsoft.com/office/drawing/2014/main" id="{774A76E6-BA19-EF2D-935C-711D38D0E6D1}"/>
              </a:ext>
            </a:extLst>
          </p:cNvPr>
          <p:cNvSpPr txBox="1"/>
          <p:nvPr/>
        </p:nvSpPr>
        <p:spPr>
          <a:xfrm>
            <a:off x="14049098" y="1686229"/>
            <a:ext cx="3760477" cy="830997"/>
          </a:xfrm>
          <a:prstGeom prst="rect">
            <a:avLst/>
          </a:prstGeom>
          <a:noFill/>
        </p:spPr>
        <p:txBody>
          <a:bodyPr wrap="square" rtlCol="0">
            <a:spAutoFit/>
          </a:bodyPr>
          <a:lstStyle/>
          <a:p>
            <a:r>
              <a:rPr lang="en-IN" sz="2400" b="1" dirty="0">
                <a:latin typeface="+mj-lt"/>
              </a:rPr>
              <a:t>Andrew Fleming</a:t>
            </a:r>
            <a:br>
              <a:rPr lang="en-IN" sz="2400" b="1" dirty="0">
                <a:latin typeface="+mj-lt"/>
              </a:rPr>
            </a:br>
            <a:r>
              <a:rPr lang="en-IN" sz="2400" b="1" dirty="0">
                <a:latin typeface="+mj-lt"/>
              </a:rPr>
              <a:t>Chief Technical Architect</a:t>
            </a:r>
          </a:p>
        </p:txBody>
      </p:sp>
      <p:sp>
        <p:nvSpPr>
          <p:cNvPr id="33" name="TextBox 32">
            <a:extLst>
              <a:ext uri="{FF2B5EF4-FFF2-40B4-BE49-F238E27FC236}">
                <a16:creationId xmlns:a16="http://schemas.microsoft.com/office/drawing/2014/main" id="{CC7E7D01-1E05-5139-E20B-C81110B944F1}"/>
              </a:ext>
            </a:extLst>
          </p:cNvPr>
          <p:cNvSpPr txBox="1"/>
          <p:nvPr/>
        </p:nvSpPr>
        <p:spPr>
          <a:xfrm>
            <a:off x="14173200" y="4762500"/>
            <a:ext cx="3276600" cy="830997"/>
          </a:xfrm>
          <a:prstGeom prst="rect">
            <a:avLst/>
          </a:prstGeom>
          <a:noFill/>
        </p:spPr>
        <p:txBody>
          <a:bodyPr wrap="square" rtlCol="0">
            <a:spAutoFit/>
          </a:bodyPr>
          <a:lstStyle/>
          <a:p>
            <a:r>
              <a:rPr lang="en-IN" sz="2400" b="1" dirty="0">
                <a:latin typeface="+mj-lt"/>
              </a:rPr>
              <a:t>Marcus </a:t>
            </a:r>
            <a:r>
              <a:rPr lang="en-IN" sz="2400" b="1" dirty="0" err="1">
                <a:latin typeface="+mj-lt"/>
              </a:rPr>
              <a:t>Rompton</a:t>
            </a:r>
            <a:br>
              <a:rPr lang="en-IN" sz="2400" b="1" dirty="0">
                <a:latin typeface="+mj-lt"/>
              </a:rPr>
            </a:br>
            <a:r>
              <a:rPr lang="en-IN" sz="2400" b="1" dirty="0">
                <a:latin typeface="+mj-lt"/>
              </a:rPr>
              <a:t>Senior Principle</a:t>
            </a:r>
          </a:p>
        </p:txBody>
      </p:sp>
      <p:sp>
        <p:nvSpPr>
          <p:cNvPr id="34" name="TextBox 33">
            <a:extLst>
              <a:ext uri="{FF2B5EF4-FFF2-40B4-BE49-F238E27FC236}">
                <a16:creationId xmlns:a16="http://schemas.microsoft.com/office/drawing/2014/main" id="{410D6FB8-7849-B658-D63A-515FAAEA8D5A}"/>
              </a:ext>
            </a:extLst>
          </p:cNvPr>
          <p:cNvSpPr txBox="1"/>
          <p:nvPr/>
        </p:nvSpPr>
        <p:spPr>
          <a:xfrm>
            <a:off x="14291036" y="7769774"/>
            <a:ext cx="3276600" cy="830997"/>
          </a:xfrm>
          <a:prstGeom prst="rect">
            <a:avLst/>
          </a:prstGeom>
          <a:noFill/>
        </p:spPr>
        <p:txBody>
          <a:bodyPr wrap="square" rtlCol="0">
            <a:spAutoFit/>
          </a:bodyPr>
          <a:lstStyle/>
          <a:p>
            <a:r>
              <a:rPr lang="en-IN" sz="2400" b="1" dirty="0">
                <a:latin typeface="+mj-lt"/>
              </a:rPr>
              <a:t>Deepika J</a:t>
            </a:r>
            <a:br>
              <a:rPr lang="en-IN" sz="2400" b="1" dirty="0">
                <a:latin typeface="+mj-lt"/>
              </a:rPr>
            </a:br>
            <a:r>
              <a:rPr lang="en-IN" sz="2400" b="1" dirty="0">
                <a:latin typeface="+mj-lt"/>
              </a:rPr>
              <a:t>Data Analyst</a:t>
            </a:r>
          </a:p>
        </p:txBody>
      </p:sp>
      <p:pic>
        <p:nvPicPr>
          <p:cNvPr id="36" name="Picture 35">
            <a:extLst>
              <a:ext uri="{FF2B5EF4-FFF2-40B4-BE49-F238E27FC236}">
                <a16:creationId xmlns:a16="http://schemas.microsoft.com/office/drawing/2014/main" id="{FE40F328-3D3B-413D-7DDB-E5E144F07B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31175" y="7080129"/>
            <a:ext cx="2168621" cy="2214268"/>
          </a:xfrm>
          <a:prstGeom prst="ellipse">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mj-lt"/>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3</a:t>
            </a:r>
          </a:p>
        </p:txBody>
      </p:sp>
      <p:sp>
        <p:nvSpPr>
          <p:cNvPr id="39" name="TextBox 38">
            <a:extLst>
              <a:ext uri="{FF2B5EF4-FFF2-40B4-BE49-F238E27FC236}">
                <a16:creationId xmlns:a16="http://schemas.microsoft.com/office/drawing/2014/main" id="{0F8FFC15-B2B8-854B-61DF-BD3E4D309545}"/>
              </a:ext>
            </a:extLst>
          </p:cNvPr>
          <p:cNvSpPr txBox="1"/>
          <p:nvPr/>
        </p:nvSpPr>
        <p:spPr>
          <a:xfrm>
            <a:off x="3860431" y="1460217"/>
            <a:ext cx="2536319" cy="400110"/>
          </a:xfrm>
          <a:prstGeom prst="rect">
            <a:avLst/>
          </a:prstGeom>
          <a:noFill/>
        </p:spPr>
        <p:txBody>
          <a:bodyPr wrap="square" rtlCol="0">
            <a:spAutoFit/>
          </a:bodyPr>
          <a:lstStyle/>
          <a:p>
            <a:r>
              <a:rPr lang="en-IN" sz="2000" b="1" dirty="0">
                <a:solidFill>
                  <a:schemeClr val="bg1"/>
                </a:solidFill>
                <a:latin typeface="+mj-lt"/>
              </a:rPr>
              <a:t>Understanding Data</a:t>
            </a:r>
          </a:p>
        </p:txBody>
      </p:sp>
      <p:sp>
        <p:nvSpPr>
          <p:cNvPr id="40" name="TextBox 39">
            <a:extLst>
              <a:ext uri="{FF2B5EF4-FFF2-40B4-BE49-F238E27FC236}">
                <a16:creationId xmlns:a16="http://schemas.microsoft.com/office/drawing/2014/main" id="{12112CBE-57E5-9A44-C76B-AFBC81230962}"/>
              </a:ext>
            </a:extLst>
          </p:cNvPr>
          <p:cNvSpPr txBox="1"/>
          <p:nvPr/>
        </p:nvSpPr>
        <p:spPr>
          <a:xfrm>
            <a:off x="5963939" y="3005591"/>
            <a:ext cx="2536319" cy="400110"/>
          </a:xfrm>
          <a:prstGeom prst="rect">
            <a:avLst/>
          </a:prstGeom>
          <a:noFill/>
        </p:spPr>
        <p:txBody>
          <a:bodyPr wrap="square" rtlCol="0">
            <a:spAutoFit/>
          </a:bodyPr>
          <a:lstStyle/>
          <a:p>
            <a:r>
              <a:rPr lang="en-IN" sz="2000" b="1" dirty="0">
                <a:solidFill>
                  <a:schemeClr val="bg1"/>
                </a:solidFill>
                <a:latin typeface="+mj-lt"/>
              </a:rPr>
              <a:t>Data Cleaning</a:t>
            </a:r>
          </a:p>
        </p:txBody>
      </p:sp>
      <p:sp>
        <p:nvSpPr>
          <p:cNvPr id="41" name="TextBox 40">
            <a:extLst>
              <a:ext uri="{FF2B5EF4-FFF2-40B4-BE49-F238E27FC236}">
                <a16:creationId xmlns:a16="http://schemas.microsoft.com/office/drawing/2014/main" id="{CDC5D075-CA22-A9F1-4346-32621E6F51DD}"/>
              </a:ext>
            </a:extLst>
          </p:cNvPr>
          <p:cNvSpPr txBox="1"/>
          <p:nvPr/>
        </p:nvSpPr>
        <p:spPr>
          <a:xfrm>
            <a:off x="7576333" y="4649891"/>
            <a:ext cx="2536319" cy="400110"/>
          </a:xfrm>
          <a:prstGeom prst="rect">
            <a:avLst/>
          </a:prstGeom>
          <a:noFill/>
        </p:spPr>
        <p:txBody>
          <a:bodyPr wrap="square" rtlCol="0">
            <a:spAutoFit/>
          </a:bodyPr>
          <a:lstStyle/>
          <a:p>
            <a:r>
              <a:rPr lang="en-IN" sz="2000" b="1" dirty="0">
                <a:solidFill>
                  <a:schemeClr val="bg1"/>
                </a:solidFill>
                <a:latin typeface="+mj-lt"/>
              </a:rPr>
              <a:t>Data Modelling</a:t>
            </a:r>
          </a:p>
        </p:txBody>
      </p:sp>
      <p:sp>
        <p:nvSpPr>
          <p:cNvPr id="42" name="TextBox 41">
            <a:extLst>
              <a:ext uri="{FF2B5EF4-FFF2-40B4-BE49-F238E27FC236}">
                <a16:creationId xmlns:a16="http://schemas.microsoft.com/office/drawing/2014/main" id="{C8171F9D-ADE5-0C67-A3BF-DC02E19D10CA}"/>
              </a:ext>
            </a:extLst>
          </p:cNvPr>
          <p:cNvSpPr txBox="1"/>
          <p:nvPr/>
        </p:nvSpPr>
        <p:spPr>
          <a:xfrm>
            <a:off x="9360930" y="6274779"/>
            <a:ext cx="2536319" cy="400110"/>
          </a:xfrm>
          <a:prstGeom prst="rect">
            <a:avLst/>
          </a:prstGeom>
          <a:noFill/>
        </p:spPr>
        <p:txBody>
          <a:bodyPr wrap="square" rtlCol="0">
            <a:spAutoFit/>
          </a:bodyPr>
          <a:lstStyle/>
          <a:p>
            <a:r>
              <a:rPr lang="en-IN" sz="2000" b="1" dirty="0">
                <a:solidFill>
                  <a:schemeClr val="bg1"/>
                </a:solidFill>
                <a:latin typeface="+mj-lt"/>
              </a:rPr>
              <a:t>Data Analysis</a:t>
            </a:r>
          </a:p>
        </p:txBody>
      </p:sp>
      <p:sp>
        <p:nvSpPr>
          <p:cNvPr id="43" name="TextBox 42">
            <a:extLst>
              <a:ext uri="{FF2B5EF4-FFF2-40B4-BE49-F238E27FC236}">
                <a16:creationId xmlns:a16="http://schemas.microsoft.com/office/drawing/2014/main" id="{EDC3EC2F-3F09-9018-9571-522212EAEA5B}"/>
              </a:ext>
            </a:extLst>
          </p:cNvPr>
          <p:cNvSpPr txBox="1"/>
          <p:nvPr/>
        </p:nvSpPr>
        <p:spPr>
          <a:xfrm>
            <a:off x="11269585" y="8095220"/>
            <a:ext cx="2536319" cy="400110"/>
          </a:xfrm>
          <a:prstGeom prst="rect">
            <a:avLst/>
          </a:prstGeom>
          <a:noFill/>
        </p:spPr>
        <p:txBody>
          <a:bodyPr wrap="square" rtlCol="0">
            <a:spAutoFit/>
          </a:bodyPr>
          <a:lstStyle/>
          <a:p>
            <a:r>
              <a:rPr lang="en-IN" sz="2000" b="1" dirty="0">
                <a:solidFill>
                  <a:schemeClr val="bg1"/>
                </a:solidFill>
                <a:latin typeface="+mj-lt"/>
              </a:rPr>
              <a:t>Interpreting</a:t>
            </a:r>
            <a:r>
              <a:rPr lang="en-IN" sz="2000" dirty="0">
                <a:latin typeface="+mj-lt"/>
              </a:rPr>
              <a:t> </a:t>
            </a:r>
            <a:r>
              <a:rPr lang="en-IN" sz="2000" b="1" dirty="0">
                <a:solidFill>
                  <a:schemeClr val="bg1"/>
                </a:solidFill>
                <a:latin typeface="+mj-lt"/>
              </a:rPr>
              <a:t>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EE6F217-9E0E-0654-04EB-9EB733447286}"/>
              </a:ext>
            </a:extLst>
          </p:cNvPr>
          <p:cNvPicPr>
            <a:picLocks noChangeAspect="1"/>
          </p:cNvPicPr>
          <p:nvPr/>
        </p:nvPicPr>
        <p:blipFill>
          <a:blip r:embed="rId2"/>
          <a:stretch>
            <a:fillRect/>
          </a:stretch>
        </p:blipFill>
        <p:spPr>
          <a:xfrm>
            <a:off x="914401" y="2857500"/>
            <a:ext cx="3429000" cy="3303330"/>
          </a:xfrm>
          <a:prstGeom prst="rect">
            <a:avLst/>
          </a:prstGeom>
        </p:spPr>
      </p:pic>
      <p:sp>
        <p:nvSpPr>
          <p:cNvPr id="3" name="TextBox 3"/>
          <p:cNvSpPr txBox="1"/>
          <p:nvPr/>
        </p:nvSpPr>
        <p:spPr>
          <a:xfrm>
            <a:off x="713193" y="234409"/>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Insights</a:t>
            </a:r>
          </a:p>
        </p:txBody>
      </p:sp>
      <p:pic>
        <p:nvPicPr>
          <p:cNvPr id="4" name="Picture 3">
            <a:extLst>
              <a:ext uri="{FF2B5EF4-FFF2-40B4-BE49-F238E27FC236}">
                <a16:creationId xmlns:a16="http://schemas.microsoft.com/office/drawing/2014/main" id="{03B9273D-0841-ED1B-AF7A-2106ACC88D25}"/>
              </a:ext>
            </a:extLst>
          </p:cNvPr>
          <p:cNvPicPr>
            <a:picLocks noChangeAspect="1"/>
          </p:cNvPicPr>
          <p:nvPr/>
        </p:nvPicPr>
        <p:blipFill>
          <a:blip r:embed="rId3"/>
          <a:stretch>
            <a:fillRect/>
          </a:stretch>
        </p:blipFill>
        <p:spPr>
          <a:xfrm>
            <a:off x="6324600" y="3080503"/>
            <a:ext cx="4419600" cy="3080327"/>
          </a:xfrm>
          <a:prstGeom prst="rect">
            <a:avLst/>
          </a:prstGeom>
        </p:spPr>
      </p:pic>
      <p:pic>
        <p:nvPicPr>
          <p:cNvPr id="30" name="Picture 29">
            <a:extLst>
              <a:ext uri="{FF2B5EF4-FFF2-40B4-BE49-F238E27FC236}">
                <a16:creationId xmlns:a16="http://schemas.microsoft.com/office/drawing/2014/main" id="{C9812574-3F4E-A570-F5FC-191A55F336A2}"/>
              </a:ext>
            </a:extLst>
          </p:cNvPr>
          <p:cNvPicPr>
            <a:picLocks noChangeAspect="1"/>
          </p:cNvPicPr>
          <p:nvPr/>
        </p:nvPicPr>
        <p:blipFill>
          <a:blip r:embed="rId4"/>
          <a:stretch>
            <a:fillRect/>
          </a:stretch>
        </p:blipFill>
        <p:spPr>
          <a:xfrm>
            <a:off x="12805337" y="2857500"/>
            <a:ext cx="4546491" cy="2877742"/>
          </a:xfrm>
          <a:prstGeom prst="rect">
            <a:avLst/>
          </a:prstGeom>
        </p:spPr>
      </p:pic>
      <p:grpSp>
        <p:nvGrpSpPr>
          <p:cNvPr id="5" name="Group 4">
            <a:extLst>
              <a:ext uri="{FF2B5EF4-FFF2-40B4-BE49-F238E27FC236}">
                <a16:creationId xmlns:a16="http://schemas.microsoft.com/office/drawing/2014/main" id="{FAB5068E-D6C5-E769-AD4F-39407CA24BE2}"/>
              </a:ext>
            </a:extLst>
          </p:cNvPr>
          <p:cNvGrpSpPr/>
          <p:nvPr/>
        </p:nvGrpSpPr>
        <p:grpSpPr>
          <a:xfrm>
            <a:off x="304800" y="7810500"/>
            <a:ext cx="17253775" cy="2017079"/>
            <a:chOff x="0" y="0"/>
            <a:chExt cx="23005033" cy="2689439"/>
          </a:xfrm>
        </p:grpSpPr>
        <p:pic>
          <p:nvPicPr>
            <p:cNvPr id="6" name="Picture 5">
              <a:extLst>
                <a:ext uri="{FF2B5EF4-FFF2-40B4-BE49-F238E27FC236}">
                  <a16:creationId xmlns:a16="http://schemas.microsoft.com/office/drawing/2014/main" id="{CA53E411-161E-253F-5DE5-3514423AC398}"/>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7" name="Picture 6">
              <a:extLst>
                <a:ext uri="{FF2B5EF4-FFF2-40B4-BE49-F238E27FC236}">
                  <a16:creationId xmlns:a16="http://schemas.microsoft.com/office/drawing/2014/main" id="{56CA829F-22B0-76C7-8381-D50DD692F317}"/>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8" name="Picture 7">
              <a:extLst>
                <a:ext uri="{FF2B5EF4-FFF2-40B4-BE49-F238E27FC236}">
                  <a16:creationId xmlns:a16="http://schemas.microsoft.com/office/drawing/2014/main" id="{C7999E0B-673C-8138-116A-C9D0A8E9FE26}"/>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8">
              <a:extLst>
                <a:ext uri="{FF2B5EF4-FFF2-40B4-BE49-F238E27FC236}">
                  <a16:creationId xmlns:a16="http://schemas.microsoft.com/office/drawing/2014/main" id="{5CDB8AC3-4524-99C5-A253-C9D0A1220C0F}"/>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0" name="Picture 9">
              <a:extLst>
                <a:ext uri="{FF2B5EF4-FFF2-40B4-BE49-F238E27FC236}">
                  <a16:creationId xmlns:a16="http://schemas.microsoft.com/office/drawing/2014/main" id="{62FE2867-5AEE-1983-DA19-FAC34EB63BF4}"/>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1" name="Picture 10">
              <a:extLst>
                <a:ext uri="{FF2B5EF4-FFF2-40B4-BE49-F238E27FC236}">
                  <a16:creationId xmlns:a16="http://schemas.microsoft.com/office/drawing/2014/main" id="{BD2E3E65-8E36-665F-3EFE-1500B85A7F01}"/>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2" name="Picture 11">
              <a:extLst>
                <a:ext uri="{FF2B5EF4-FFF2-40B4-BE49-F238E27FC236}">
                  <a16:creationId xmlns:a16="http://schemas.microsoft.com/office/drawing/2014/main" id="{364F01D5-86B7-0489-0C72-8CEF86274CF7}"/>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3" name="Group 5">
            <a:extLst>
              <a:ext uri="{FF2B5EF4-FFF2-40B4-BE49-F238E27FC236}">
                <a16:creationId xmlns:a16="http://schemas.microsoft.com/office/drawing/2014/main" id="{822C90F5-F27F-B095-E54C-380636161388}"/>
              </a:ext>
            </a:extLst>
          </p:cNvPr>
          <p:cNvGrpSpPr/>
          <p:nvPr/>
        </p:nvGrpSpPr>
        <p:grpSpPr>
          <a:xfrm>
            <a:off x="14781420" y="-219636"/>
            <a:ext cx="3545508" cy="3370302"/>
            <a:chOff x="0" y="0"/>
            <a:chExt cx="4727344" cy="4493736"/>
          </a:xfrm>
        </p:grpSpPr>
        <p:grpSp>
          <p:nvGrpSpPr>
            <p:cNvPr id="14" name="Group 6">
              <a:extLst>
                <a:ext uri="{FF2B5EF4-FFF2-40B4-BE49-F238E27FC236}">
                  <a16:creationId xmlns:a16="http://schemas.microsoft.com/office/drawing/2014/main" id="{4325BA6F-38C5-CE80-1F27-7F4BE49D5C47}"/>
                </a:ext>
              </a:extLst>
            </p:cNvPr>
            <p:cNvGrpSpPr>
              <a:grpSpLocks noChangeAspect="1"/>
            </p:cNvGrpSpPr>
            <p:nvPr/>
          </p:nvGrpSpPr>
          <p:grpSpPr>
            <a:xfrm>
              <a:off x="644072" y="410464"/>
              <a:ext cx="4083272" cy="4083272"/>
              <a:chOff x="0" y="0"/>
              <a:chExt cx="6350000" cy="6350000"/>
            </a:xfrm>
          </p:grpSpPr>
          <p:sp>
            <p:nvSpPr>
              <p:cNvPr id="16" name="Freeform 7">
                <a:extLst>
                  <a:ext uri="{FF2B5EF4-FFF2-40B4-BE49-F238E27FC236}">
                    <a16:creationId xmlns:a16="http://schemas.microsoft.com/office/drawing/2014/main" id="{20115292-1A83-48F5-337F-D68459E0C174}"/>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5" name="Picture 8">
              <a:extLst>
                <a:ext uri="{FF2B5EF4-FFF2-40B4-BE49-F238E27FC236}">
                  <a16:creationId xmlns:a16="http://schemas.microsoft.com/office/drawing/2014/main" id="{116C5C73-9BA2-D14D-B78A-5B5EA8731E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a:off x="0" y="0"/>
              <a:ext cx="4083272" cy="4091977"/>
            </a:xfrm>
            <a:prstGeom prst="rect">
              <a:avLst/>
            </a:prstGeom>
          </p:spPr>
        </p:pic>
      </p:grpSp>
      <p:grpSp>
        <p:nvGrpSpPr>
          <p:cNvPr id="17" name="Group 5">
            <a:extLst>
              <a:ext uri="{FF2B5EF4-FFF2-40B4-BE49-F238E27FC236}">
                <a16:creationId xmlns:a16="http://schemas.microsoft.com/office/drawing/2014/main" id="{08F69AD9-7B3D-C145-C892-0E6B6BFFDD2C}"/>
              </a:ext>
            </a:extLst>
          </p:cNvPr>
          <p:cNvGrpSpPr/>
          <p:nvPr/>
        </p:nvGrpSpPr>
        <p:grpSpPr>
          <a:xfrm>
            <a:off x="152400" y="6869933"/>
            <a:ext cx="3545508" cy="3370302"/>
            <a:chOff x="0" y="0"/>
            <a:chExt cx="4727344" cy="4493736"/>
          </a:xfrm>
        </p:grpSpPr>
        <p:grpSp>
          <p:nvGrpSpPr>
            <p:cNvPr id="18" name="Group 6">
              <a:extLst>
                <a:ext uri="{FF2B5EF4-FFF2-40B4-BE49-F238E27FC236}">
                  <a16:creationId xmlns:a16="http://schemas.microsoft.com/office/drawing/2014/main" id="{A0A02DA7-22DE-B19C-A49F-C7297C7DF25C}"/>
                </a:ext>
              </a:extLst>
            </p:cNvPr>
            <p:cNvGrpSpPr>
              <a:grpSpLocks noChangeAspect="1"/>
            </p:cNvGrpSpPr>
            <p:nvPr/>
          </p:nvGrpSpPr>
          <p:grpSpPr>
            <a:xfrm>
              <a:off x="644072" y="410464"/>
              <a:ext cx="4083272" cy="4083272"/>
              <a:chOff x="0" y="0"/>
              <a:chExt cx="6350000" cy="6350000"/>
            </a:xfrm>
          </p:grpSpPr>
          <p:sp>
            <p:nvSpPr>
              <p:cNvPr id="21" name="Freeform 7">
                <a:extLst>
                  <a:ext uri="{FF2B5EF4-FFF2-40B4-BE49-F238E27FC236}">
                    <a16:creationId xmlns:a16="http://schemas.microsoft.com/office/drawing/2014/main" id="{1DA99E33-9A1F-D177-B978-8961837264F2}"/>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0" name="Picture 8">
              <a:extLst>
                <a:ext uri="{FF2B5EF4-FFF2-40B4-BE49-F238E27FC236}">
                  <a16:creationId xmlns:a16="http://schemas.microsoft.com/office/drawing/2014/main" id="{3F63899E-0F57-A6B9-A31F-0017946043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a:off x="0" y="0"/>
              <a:ext cx="4083272" cy="4091977"/>
            </a:xfrm>
            <a:prstGeom prst="rect">
              <a:avLst/>
            </a:prstGeom>
          </p:spPr>
        </p:pic>
      </p:grpSp>
    </p:spTree>
    <p:extLst>
      <p:ext uri="{BB962C8B-B14F-4D97-AF65-F5344CB8AC3E}">
        <p14:creationId xmlns:p14="http://schemas.microsoft.com/office/powerpoint/2010/main" val="173705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360BAB8C-CADF-EBD7-1BB5-FA81C01E1259}"/>
              </a:ext>
            </a:extLst>
          </p:cNvPr>
          <p:cNvSpPr txBox="1"/>
          <p:nvPr/>
        </p:nvSpPr>
        <p:spPr>
          <a:xfrm>
            <a:off x="7747876" y="520787"/>
            <a:ext cx="4132906" cy="646331"/>
          </a:xfrm>
          <a:prstGeom prst="rect">
            <a:avLst/>
          </a:prstGeom>
          <a:noFill/>
        </p:spPr>
        <p:txBody>
          <a:bodyPr wrap="square">
            <a:spAutoFit/>
          </a:bodyPr>
          <a:lstStyle/>
          <a:p>
            <a:r>
              <a:rPr lang="en-IN" sz="3600" b="1" i="0" dirty="0">
                <a:solidFill>
                  <a:srgbClr val="000000"/>
                </a:solidFill>
                <a:effectLst/>
                <a:highlight>
                  <a:srgbClr val="FFFFFF"/>
                </a:highlight>
                <a:latin typeface="+mj-lt"/>
              </a:rPr>
              <a:t>unique categories</a:t>
            </a:r>
            <a:endParaRPr lang="en-IN" sz="3600" b="1" dirty="0">
              <a:latin typeface="+mj-lt"/>
            </a:endParaRPr>
          </a:p>
        </p:txBody>
      </p:sp>
      <p:pic>
        <p:nvPicPr>
          <p:cNvPr id="17" name="Picture 16">
            <a:extLst>
              <a:ext uri="{FF2B5EF4-FFF2-40B4-BE49-F238E27FC236}">
                <a16:creationId xmlns:a16="http://schemas.microsoft.com/office/drawing/2014/main" id="{C8117A9D-4E22-A63B-9F48-080DEE2095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948" y="1167118"/>
            <a:ext cx="12643036" cy="8133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2" name="Picture 31">
            <a:extLst>
              <a:ext uri="{FF2B5EF4-FFF2-40B4-BE49-F238E27FC236}">
                <a16:creationId xmlns:a16="http://schemas.microsoft.com/office/drawing/2014/main" id="{002276E2-3419-5C3F-B4DD-EC75B1417A66}"/>
              </a:ext>
            </a:extLst>
          </p:cNvPr>
          <p:cNvPicPr>
            <a:picLocks noChangeAspect="1"/>
          </p:cNvPicPr>
          <p:nvPr/>
        </p:nvPicPr>
        <p:blipFill>
          <a:blip r:embed="rId7"/>
          <a:stretch>
            <a:fillRect/>
          </a:stretch>
        </p:blipFill>
        <p:spPr>
          <a:xfrm>
            <a:off x="2675920" y="1545638"/>
            <a:ext cx="13923047" cy="75661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276</Words>
  <Application>Microsoft Office PowerPoint</Application>
  <PresentationFormat>Custom</PresentationFormat>
  <Paragraphs>64</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stephen surya</cp:lastModifiedBy>
  <cp:revision>13</cp:revision>
  <dcterms:created xsi:type="dcterms:W3CDTF">2006-08-16T00:00:00Z</dcterms:created>
  <dcterms:modified xsi:type="dcterms:W3CDTF">2024-07-26T13:29:45Z</dcterms:modified>
  <dc:identifier>DAEhDyfaYKE</dc:identifier>
</cp:coreProperties>
</file>