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6.jpg" ContentType="image/jpeg"/>
  <Override PartName="/ppt/media/image19.jpg" ContentType="image/jpe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  <p:sldMasterId id="2147483827" r:id="rId2"/>
    <p:sldMasterId id="2147483845" r:id="rId3"/>
    <p:sldMasterId id="2147483862" r:id="rId4"/>
  </p:sldMasterIdLst>
  <p:notesMasterIdLst>
    <p:notesMasterId r:id="rId25"/>
  </p:notesMasterIdLst>
  <p:sldIdLst>
    <p:sldId id="257" r:id="rId5"/>
    <p:sldId id="268" r:id="rId6"/>
    <p:sldId id="260" r:id="rId7"/>
    <p:sldId id="259" r:id="rId8"/>
    <p:sldId id="261" r:id="rId9"/>
    <p:sldId id="270" r:id="rId10"/>
    <p:sldId id="273" r:id="rId11"/>
    <p:sldId id="269" r:id="rId12"/>
    <p:sldId id="277" r:id="rId13"/>
    <p:sldId id="274" r:id="rId14"/>
    <p:sldId id="289" r:id="rId15"/>
    <p:sldId id="275" r:id="rId16"/>
    <p:sldId id="278" r:id="rId17"/>
    <p:sldId id="279" r:id="rId18"/>
    <p:sldId id="287" r:id="rId19"/>
    <p:sldId id="280" r:id="rId20"/>
    <p:sldId id="282" r:id="rId21"/>
    <p:sldId id="285" r:id="rId22"/>
    <p:sldId id="284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739"/>
    <a:srgbClr val="FFFF66"/>
    <a:srgbClr val="E1713F"/>
    <a:srgbClr val="5FDA2E"/>
    <a:srgbClr val="2D2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41" autoAdjust="0"/>
  </p:normalViewPr>
  <p:slideViewPr>
    <p:cSldViewPr snapToGrid="0">
      <p:cViewPr varScale="1">
        <p:scale>
          <a:sx n="76" d="100"/>
          <a:sy n="76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A3384-B7F7-4AAB-B1CB-322D397B1A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B2A7B62-7A6A-42A7-BFFB-3433A053A9D2}">
      <dgm:prSet custT="1"/>
      <dgm:spPr/>
      <dgm:t>
        <a:bodyPr/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kern="1200" dirty="0">
              <a:solidFill>
                <a:prstClr val="black"/>
              </a:solidFill>
              <a:latin typeface="Algerian" panose="04020705040A02060702" pitchFamily="82" charset="0"/>
              <a:ea typeface="+mn-ea"/>
              <a:cs typeface="+mn-cs"/>
            </a:rPr>
            <a:t>Introduction-</a:t>
          </a:r>
        </a:p>
      </dgm:t>
    </dgm:pt>
    <dgm:pt modelId="{E08B295E-1BE4-4CC4-BDFD-00B1213DF894}" type="parTrans" cxnId="{96C6EDA3-074C-48E1-902B-943F2462706A}">
      <dgm:prSet/>
      <dgm:spPr/>
      <dgm:t>
        <a:bodyPr/>
        <a:lstStyle/>
        <a:p>
          <a:endParaRPr lang="en-IN"/>
        </a:p>
      </dgm:t>
    </dgm:pt>
    <dgm:pt modelId="{084F4D6C-6C31-45BC-BD5B-6201822A33E7}" type="sibTrans" cxnId="{96C6EDA3-074C-48E1-902B-943F2462706A}">
      <dgm:prSet/>
      <dgm:spPr/>
      <dgm:t>
        <a:bodyPr/>
        <a:lstStyle/>
        <a:p>
          <a:endParaRPr lang="en-IN"/>
        </a:p>
      </dgm:t>
    </dgm:pt>
    <dgm:pt modelId="{68A11351-8751-4FA7-8C57-EC56FAFF0638}" type="pres">
      <dgm:prSet presAssocID="{63EA3384-B7F7-4AAB-B1CB-322D397B1A39}" presName="linear" presStyleCnt="0">
        <dgm:presLayoutVars>
          <dgm:animLvl val="lvl"/>
          <dgm:resizeHandles val="exact"/>
        </dgm:presLayoutVars>
      </dgm:prSet>
      <dgm:spPr/>
    </dgm:pt>
    <dgm:pt modelId="{F9282C13-0C99-4094-A60A-8226B97DAF7D}" type="pres">
      <dgm:prSet presAssocID="{7B2A7B62-7A6A-42A7-BFFB-3433A053A9D2}" presName="parentText" presStyleLbl="node1" presStyleIdx="0" presStyleCnt="1" custLinFactNeighborX="-2825" custLinFactNeighborY="5803">
        <dgm:presLayoutVars>
          <dgm:chMax val="0"/>
          <dgm:bulletEnabled val="1"/>
        </dgm:presLayoutVars>
      </dgm:prSet>
      <dgm:spPr/>
    </dgm:pt>
  </dgm:ptLst>
  <dgm:cxnLst>
    <dgm:cxn modelId="{A89DA33C-CDE8-438D-8139-B2623B165EB1}" type="presOf" srcId="{7B2A7B62-7A6A-42A7-BFFB-3433A053A9D2}" destId="{F9282C13-0C99-4094-A60A-8226B97DAF7D}" srcOrd="0" destOrd="0" presId="urn:microsoft.com/office/officeart/2005/8/layout/vList2"/>
    <dgm:cxn modelId="{7DA7B346-8AFC-4A35-BD78-5CAE9FC6CB3B}" type="presOf" srcId="{63EA3384-B7F7-4AAB-B1CB-322D397B1A39}" destId="{68A11351-8751-4FA7-8C57-EC56FAFF0638}" srcOrd="0" destOrd="0" presId="urn:microsoft.com/office/officeart/2005/8/layout/vList2"/>
    <dgm:cxn modelId="{96C6EDA3-074C-48E1-902B-943F2462706A}" srcId="{63EA3384-B7F7-4AAB-B1CB-322D397B1A39}" destId="{7B2A7B62-7A6A-42A7-BFFB-3433A053A9D2}" srcOrd="0" destOrd="0" parTransId="{E08B295E-1BE4-4CC4-BDFD-00B1213DF894}" sibTransId="{084F4D6C-6C31-45BC-BD5B-6201822A33E7}"/>
    <dgm:cxn modelId="{81ED8147-6DF4-4D5F-BD91-0B107193A5B0}" type="presParOf" srcId="{68A11351-8751-4FA7-8C57-EC56FAFF0638}" destId="{F9282C13-0C99-4094-A60A-8226B97DAF7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82C13-0C99-4094-A60A-8226B97DAF7D}">
      <dsp:nvSpPr>
        <dsp:cNvPr id="0" name=""/>
        <dsp:cNvSpPr/>
      </dsp:nvSpPr>
      <dsp:spPr>
        <a:xfrm>
          <a:off x="0" y="637"/>
          <a:ext cx="10789920" cy="7156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kern="1200" dirty="0">
              <a:solidFill>
                <a:prstClr val="black"/>
              </a:solidFill>
              <a:latin typeface="Algerian" panose="04020705040A02060702" pitchFamily="82" charset="0"/>
              <a:ea typeface="+mn-ea"/>
              <a:cs typeface="+mn-cs"/>
            </a:rPr>
            <a:t>Introduction-</a:t>
          </a:r>
        </a:p>
      </dsp:txBody>
      <dsp:txXfrm>
        <a:off x="34935" y="35572"/>
        <a:ext cx="10720050" cy="645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77D7C0-4572-446C-9A93-1A23D42FEA7A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B21A0-A647-41DC-B305-E17DE19DE4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1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B21A0-A647-41DC-B305-E17DE19DE45A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20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75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72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296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949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698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04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630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508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531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661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99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494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672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6090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501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978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363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8588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9580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87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6062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13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34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6255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4923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0719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2080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6501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3530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3868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5672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7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994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5411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5227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6941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1641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61874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4935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44715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080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2841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3962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17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7529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8475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1568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9853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2668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6486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8920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2716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920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17621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1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3073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2055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56330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19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08614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3128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69020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43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99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50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48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28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56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70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324B-75C5-4A19-9523-6C15C1715DC2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3FBA-4E44-43A9-8464-211D4E5702B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56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51.xml"/><Relationship Id="rId4" Type="http://schemas.openxmlformats.org/officeDocument/2006/relationships/audio" Target="../media/audio4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9.jpg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4.xml"/><Relationship Id="rId4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57.xml"/><Relationship Id="rId4" Type="http://schemas.openxmlformats.org/officeDocument/2006/relationships/audio" Target="../media/audio4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1.xml"/><Relationship Id="rId5" Type="http://schemas.openxmlformats.org/officeDocument/2006/relationships/audio" Target="../media/audio2.wav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4.xml"/><Relationship Id="rId4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4.xml"/><Relationship Id="rId6" Type="http://schemas.openxmlformats.org/officeDocument/2006/relationships/audio" Target="../media/audio5.wav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9.xml"/><Relationship Id="rId4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Relationship Id="rId5" Type="http://schemas.openxmlformats.org/officeDocument/2006/relationships/audio" Target="../media/audio1.wav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1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9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5A1D71-04A8-DB22-A228-14060C40E722}"/>
              </a:ext>
            </a:extLst>
          </p:cNvPr>
          <p:cNvSpPr/>
          <p:nvPr/>
        </p:nvSpPr>
        <p:spPr>
          <a:xfrm>
            <a:off x="3074331" y="3133936"/>
            <a:ext cx="6278879" cy="1516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36EAF-320A-B430-DC19-0CC01F163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2200" y="3362109"/>
            <a:ext cx="5881814" cy="9137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4000" dirty="0">
                <a:solidFill>
                  <a:srgbClr val="FF0000"/>
                </a:solidFill>
                <a:latin typeface="Elephant" panose="02020904090505020303" pitchFamily="18" charset="0"/>
              </a:rPr>
              <a:t>NUMBER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2ADD2-E206-051A-0DB1-D0F39983D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289" y="4879077"/>
            <a:ext cx="2625012" cy="181601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Guided By:-</a:t>
            </a:r>
          </a:p>
          <a:p>
            <a:pPr algn="l">
              <a:spcBef>
                <a:spcPts val="0"/>
              </a:spcBef>
            </a:pP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Mr. Murli </a:t>
            </a:r>
            <a:r>
              <a:rPr lang="en-IN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Chandrakar</a:t>
            </a: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 Sir</a:t>
            </a:r>
          </a:p>
          <a:p>
            <a:pPr algn="l">
              <a:spcBef>
                <a:spcPts val="0"/>
              </a:spcBef>
            </a:pP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Mr. C.L. Nishad Sir</a:t>
            </a:r>
          </a:p>
          <a:p>
            <a:pPr algn="l">
              <a:spcBef>
                <a:spcPts val="0"/>
              </a:spcBef>
            </a:pP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Mrs. R. </a:t>
            </a:r>
            <a:r>
              <a:rPr lang="en-IN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Banjare</a:t>
            </a: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 Mam</a:t>
            </a:r>
          </a:p>
          <a:p>
            <a:pPr algn="l">
              <a:spcBef>
                <a:spcPts val="0"/>
              </a:spcBef>
            </a:pP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Mr. M.L </a:t>
            </a:r>
            <a:r>
              <a:rPr lang="en-IN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Barle</a:t>
            </a: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  Sir</a:t>
            </a:r>
          </a:p>
          <a:p>
            <a:pPr algn="l">
              <a:spcBef>
                <a:spcPts val="0"/>
              </a:spcBef>
            </a:pP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Ms. Anju Jain Mam</a:t>
            </a:r>
          </a:p>
          <a:p>
            <a:pPr algn="l">
              <a:spcBef>
                <a:spcPts val="0"/>
              </a:spcBef>
            </a:pP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Mr H.L. Sahu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46F11-1986-CA09-0D6E-17A9385F090A}"/>
              </a:ext>
            </a:extLst>
          </p:cNvPr>
          <p:cNvSpPr txBox="1"/>
          <p:nvPr/>
        </p:nvSpPr>
        <p:spPr>
          <a:xfrm>
            <a:off x="591662" y="655484"/>
            <a:ext cx="10513112" cy="4250975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3200" dirty="0">
                <a:highlight>
                  <a:srgbClr val="FFFF00"/>
                </a:highlight>
                <a:latin typeface="Algerian" panose="04020705040A02060702" pitchFamily="82" charset="0"/>
              </a:rPr>
              <a:t>Indian College of Education  Belsonda, Mahasamund(C.G.)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99B1E1-3948-2C44-6989-E28BBD8B7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600" y="1144271"/>
            <a:ext cx="1889056" cy="1889056"/>
          </a:xfrm>
          <a:prstGeom prst="rect">
            <a:avLst/>
          </a:prstGeom>
          <a:ln>
            <a:noFill/>
          </a:ln>
          <a:effectLst>
            <a:glow rad="419100">
              <a:schemeClr val="bg1">
                <a:alpha val="66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6E3654-60AC-2496-6373-F80454979661}"/>
              </a:ext>
            </a:extLst>
          </p:cNvPr>
          <p:cNvSpPr txBox="1"/>
          <p:nvPr/>
        </p:nvSpPr>
        <p:spPr>
          <a:xfrm>
            <a:off x="5006600" y="3204936"/>
            <a:ext cx="224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Baskerville Old Face" panose="02020602080505020303" pitchFamily="18" charset="0"/>
              </a:rPr>
              <a:t>Presentation 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5D909-38B7-6CC0-A6CC-A97BFA4D63EF}"/>
              </a:ext>
            </a:extLst>
          </p:cNvPr>
          <p:cNvSpPr txBox="1"/>
          <p:nvPr/>
        </p:nvSpPr>
        <p:spPr>
          <a:xfrm>
            <a:off x="7946183" y="4879077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Aptos Narrow" panose="020B0004020202020204" pitchFamily="34" charset="0"/>
              </a:rPr>
              <a:t>Presented By:-</a:t>
            </a:r>
          </a:p>
          <a:p>
            <a:r>
              <a:rPr lang="en-IN" sz="2000" b="1" u="sng" dirty="0">
                <a:latin typeface="Aptos Narrow" panose="020B0004020202020204" pitchFamily="34" charset="0"/>
              </a:rPr>
              <a:t>Name:-	Deepika Diwan</a:t>
            </a:r>
          </a:p>
          <a:p>
            <a:r>
              <a:rPr lang="en-IN" sz="2000" b="1" u="sng" dirty="0">
                <a:latin typeface="Aptos Narrow" panose="020B0004020202020204" pitchFamily="34" charset="0"/>
              </a:rPr>
              <a:t>Class:-	B.Ed.(1</a:t>
            </a:r>
            <a:r>
              <a:rPr lang="en-IN" sz="2000" b="1" u="sng" baseline="30000" dirty="0">
                <a:latin typeface="Aptos Narrow" panose="020B0004020202020204" pitchFamily="34" charset="0"/>
              </a:rPr>
              <a:t>st</a:t>
            </a:r>
            <a:r>
              <a:rPr lang="en-IN" sz="2000" b="1" u="sng" dirty="0">
                <a:latin typeface="Aptos Narrow" panose="020B0004020202020204" pitchFamily="34" charset="0"/>
              </a:rPr>
              <a:t> Sem)</a:t>
            </a:r>
          </a:p>
          <a:p>
            <a:r>
              <a:rPr lang="en-IN" sz="2000" b="1" u="sng" dirty="0">
                <a:latin typeface="Aptos Narrow" panose="020B0004020202020204" pitchFamily="34" charset="0"/>
              </a:rPr>
              <a:t>Subject:-Pedagogy of Mathematics 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3A9BD56B-898A-99BF-5704-831DA7CDC4C4}"/>
              </a:ext>
            </a:extLst>
          </p:cNvPr>
          <p:cNvSpPr/>
          <p:nvPr/>
        </p:nvSpPr>
        <p:spPr>
          <a:xfrm>
            <a:off x="4627236" y="4879077"/>
            <a:ext cx="2625012" cy="946104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u="sng" dirty="0">
                <a:solidFill>
                  <a:schemeClr val="tx1"/>
                </a:solidFill>
                <a:latin typeface="Arial Rounded MT Bold" panose="020F0704030504030204" pitchFamily="34" charset="0"/>
              </a:rPr>
              <a:t>Part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CB077-1E0F-0B63-62AF-DB04CBFECA9F}"/>
              </a:ext>
            </a:extLst>
          </p:cNvPr>
          <p:cNvSpPr txBox="1"/>
          <p:nvPr/>
        </p:nvSpPr>
        <p:spPr>
          <a:xfrm>
            <a:off x="5147219" y="4164070"/>
            <a:ext cx="1897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Session:-2024-25</a:t>
            </a:r>
            <a:endParaRPr lang="en-IN" sz="20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83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mb/>
        <p:sndAc>
          <p:stSnd>
            <p:snd r:embed="rId2" name="chimes.wav"/>
          </p:stSnd>
        </p:sndAc>
      </p:transition>
    </mc:Choice>
    <mc:Fallback xmlns="">
      <p:transition spd="slow">
        <p:comb/>
        <p:sndAc>
          <p:stSnd>
            <p:snd r:embed="rId4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0B9E3-FFA9-F88C-D9C8-E8C23186B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514F3-0DE4-9A32-D95D-73EE93ACD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340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F9D7CF-3662-763B-830F-581EFC450A2A}"/>
              </a:ext>
            </a:extLst>
          </p:cNvPr>
          <p:cNvCxnSpPr/>
          <p:nvPr/>
        </p:nvCxnSpPr>
        <p:spPr>
          <a:xfrm>
            <a:off x="1463039" y="1209923"/>
            <a:ext cx="909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3D2337-48BD-E8A7-F1BE-EE9812A4E595}"/>
              </a:ext>
            </a:extLst>
          </p:cNvPr>
          <p:cNvSpPr txBox="1"/>
          <p:nvPr/>
        </p:nvSpPr>
        <p:spPr>
          <a:xfrm>
            <a:off x="1798834" y="563592"/>
            <a:ext cx="842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600" dirty="0">
                <a:latin typeface="Arial Rounded MT Bold" panose="020F0704030504030204" pitchFamily="34" charset="0"/>
              </a:rPr>
              <a:t>Properties of Irrational Numbers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38C93-5888-BB34-9AD7-144B77D21215}"/>
              </a:ext>
            </a:extLst>
          </p:cNvPr>
          <p:cNvSpPr txBox="1"/>
          <p:nvPr/>
        </p:nvSpPr>
        <p:spPr>
          <a:xfrm>
            <a:off x="1284790" y="1404183"/>
            <a:ext cx="9838481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i-IN" dirty="0"/>
              <a:t>The </a:t>
            </a:r>
            <a:r>
              <a:rPr lang="hi-IN" u="sng" dirty="0"/>
              <a:t>sum or difference</a:t>
            </a:r>
            <a:r>
              <a:rPr lang="hi-IN" dirty="0"/>
              <a:t> of the two irrationals need not to be irrational.</a:t>
            </a:r>
          </a:p>
          <a:p>
            <a:pPr>
              <a:lnSpc>
                <a:spcPct val="150000"/>
              </a:lnSpc>
            </a:pPr>
            <a:r>
              <a:rPr lang="hi-IN" dirty="0"/>
              <a:t>	√2 + √2 = 2√2 (Irrational )		√2 - √2 = 0 (Rational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C3935-2554-B45D-1502-48A38826BFD2}"/>
              </a:ext>
            </a:extLst>
          </p:cNvPr>
          <p:cNvSpPr txBox="1"/>
          <p:nvPr/>
        </p:nvSpPr>
        <p:spPr>
          <a:xfrm>
            <a:off x="1307939" y="2314937"/>
            <a:ext cx="9769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i-IN" dirty="0"/>
              <a:t>2. The </a:t>
            </a:r>
            <a:r>
              <a:rPr lang="hi-IN" u="sng" dirty="0"/>
              <a:t>product or quotient</a:t>
            </a:r>
            <a:r>
              <a:rPr lang="hi-IN" dirty="0"/>
              <a:t> of the two irrationals need not to be irrational.</a:t>
            </a:r>
          </a:p>
          <a:p>
            <a:pPr>
              <a:lnSpc>
                <a:spcPct val="150000"/>
              </a:lnSpc>
            </a:pPr>
            <a:r>
              <a:rPr lang="hi-IN" dirty="0"/>
              <a:t>	</a:t>
            </a:r>
            <a:r>
              <a:rPr lang="en-IN" dirty="0"/>
              <a:t>√</a:t>
            </a:r>
            <a:r>
              <a:rPr lang="hi-IN" dirty="0"/>
              <a:t>3 x </a:t>
            </a:r>
            <a:r>
              <a:rPr lang="en-IN" dirty="0"/>
              <a:t>√</a:t>
            </a:r>
            <a:r>
              <a:rPr lang="hi-IN" dirty="0"/>
              <a:t>3 = 3 (Rational )	</a:t>
            </a:r>
            <a:r>
              <a:rPr lang="en-IN" dirty="0"/>
              <a:t>√</a:t>
            </a:r>
            <a:r>
              <a:rPr lang="hi-IN" dirty="0"/>
              <a:t>2 x </a:t>
            </a:r>
            <a:r>
              <a:rPr lang="en-IN" dirty="0"/>
              <a:t>√</a:t>
            </a:r>
            <a:r>
              <a:rPr lang="hi-IN" dirty="0"/>
              <a:t>3 = </a:t>
            </a:r>
            <a:r>
              <a:rPr lang="en-IN" dirty="0"/>
              <a:t>√</a:t>
            </a:r>
            <a:r>
              <a:rPr lang="hi-IN" dirty="0"/>
              <a:t>6 (Irrational )</a:t>
            </a:r>
          </a:p>
          <a:p>
            <a:r>
              <a:rPr lang="hi-IN" dirty="0"/>
              <a:t>	</a:t>
            </a:r>
            <a:r>
              <a:rPr lang="en-IN" dirty="0"/>
              <a:t>√</a:t>
            </a:r>
            <a:r>
              <a:rPr lang="hi-IN" dirty="0"/>
              <a:t>8/</a:t>
            </a:r>
            <a:r>
              <a:rPr lang="en-IN" dirty="0"/>
              <a:t> √</a:t>
            </a:r>
            <a:r>
              <a:rPr lang="hi-IN" dirty="0"/>
              <a:t>2 = 2 (Rational)	</a:t>
            </a:r>
            <a:r>
              <a:rPr lang="en-IN" dirty="0"/>
              <a:t> √</a:t>
            </a:r>
            <a:r>
              <a:rPr lang="hi-IN" dirty="0"/>
              <a:t>6/ </a:t>
            </a:r>
            <a:r>
              <a:rPr lang="en-IN" dirty="0"/>
              <a:t>√</a:t>
            </a:r>
            <a:r>
              <a:rPr lang="hi-IN" dirty="0"/>
              <a:t>3 = </a:t>
            </a:r>
            <a:r>
              <a:rPr lang="en-IN" dirty="0"/>
              <a:t>√</a:t>
            </a:r>
            <a:r>
              <a:rPr lang="hi-IN" dirty="0"/>
              <a:t>2 (Irrational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807B4-1E2D-9254-F14F-C46F38C008B3}"/>
              </a:ext>
            </a:extLst>
          </p:cNvPr>
          <p:cNvSpPr txBox="1"/>
          <p:nvPr/>
        </p:nvSpPr>
        <p:spPr>
          <a:xfrm>
            <a:off x="1203766" y="3952129"/>
            <a:ext cx="76277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/>
              <a:t>3. The </a:t>
            </a:r>
            <a:r>
              <a:rPr lang="hi-IN" u="sng" dirty="0"/>
              <a:t>sum or difference </a:t>
            </a:r>
            <a:r>
              <a:rPr lang="hi-IN" dirty="0"/>
              <a:t>of a rational number with an irrational number is </a:t>
            </a:r>
            <a:r>
              <a:rPr lang="hi-IN" b="1" dirty="0"/>
              <a:t>Irrational.</a:t>
            </a:r>
          </a:p>
          <a:p>
            <a:endParaRPr lang="hi-IN" b="1" dirty="0"/>
          </a:p>
          <a:p>
            <a:r>
              <a:rPr lang="hi-IN" dirty="0"/>
              <a:t>4. The </a:t>
            </a:r>
            <a:r>
              <a:rPr lang="hi-IN" u="sng" dirty="0"/>
              <a:t>product or quotient</a:t>
            </a:r>
            <a:r>
              <a:rPr lang="hi-IN" dirty="0"/>
              <a:t> of a non-zero rational number with an irrational number is </a:t>
            </a:r>
            <a:r>
              <a:rPr lang="hi-IN" b="1" dirty="0"/>
              <a:t>Irrational.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10069682"/>
      </p:ext>
    </p:extLst>
  </p:cSld>
  <p:clrMapOvr>
    <a:masterClrMapping/>
  </p:clrMapOvr>
  <p:transition spd="slow">
    <p:cover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A5896-365D-89F1-383A-D235C678C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C76C32-2A8A-E60D-8CD7-0CA98F802169}"/>
              </a:ext>
            </a:extLst>
          </p:cNvPr>
          <p:cNvSpPr/>
          <p:nvPr/>
        </p:nvSpPr>
        <p:spPr>
          <a:xfrm>
            <a:off x="3074331" y="3133936"/>
            <a:ext cx="6278879" cy="15169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9542D-895A-BA15-0748-F78C72111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2200" y="3362109"/>
            <a:ext cx="5881814" cy="9137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4000" dirty="0">
                <a:solidFill>
                  <a:srgbClr val="FF0000"/>
                </a:solidFill>
                <a:latin typeface="Elephant" panose="02020904090505020303" pitchFamily="18" charset="0"/>
              </a:rPr>
              <a:t>NUMBER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5E9E8-34AC-7121-2209-DF4074FE6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289" y="4879077"/>
            <a:ext cx="2625012" cy="181601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Guided By:-</a:t>
            </a:r>
          </a:p>
          <a:p>
            <a:pPr algn="l">
              <a:spcBef>
                <a:spcPts val="0"/>
              </a:spcBef>
            </a:pP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Mr. Murli </a:t>
            </a:r>
            <a:r>
              <a:rPr lang="en-IN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Chandrakar</a:t>
            </a: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 Sir</a:t>
            </a:r>
          </a:p>
          <a:p>
            <a:pPr algn="l">
              <a:spcBef>
                <a:spcPts val="0"/>
              </a:spcBef>
            </a:pP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Mr. C.L. Nishad Sir</a:t>
            </a:r>
          </a:p>
          <a:p>
            <a:pPr algn="l">
              <a:spcBef>
                <a:spcPts val="0"/>
              </a:spcBef>
            </a:pP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Mrs. R. </a:t>
            </a:r>
            <a:r>
              <a:rPr lang="en-IN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Banjare</a:t>
            </a: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 Mam</a:t>
            </a:r>
          </a:p>
          <a:p>
            <a:pPr algn="l">
              <a:spcBef>
                <a:spcPts val="0"/>
              </a:spcBef>
            </a:pP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Mr. M.L </a:t>
            </a:r>
            <a:r>
              <a:rPr lang="en-IN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Barle</a:t>
            </a: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  Sir</a:t>
            </a:r>
          </a:p>
          <a:p>
            <a:pPr algn="l">
              <a:spcBef>
                <a:spcPts val="0"/>
              </a:spcBef>
            </a:pP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Ms. Anju Jain Mam</a:t>
            </a:r>
          </a:p>
          <a:p>
            <a:pPr algn="l">
              <a:spcBef>
                <a:spcPts val="0"/>
              </a:spcBef>
            </a:pP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0B0004020202020204" pitchFamily="34" charset="0"/>
              </a:rPr>
              <a:t>Mr H.L. Sahu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8BA37-826A-2765-D9E0-8BB1E5593859}"/>
              </a:ext>
            </a:extLst>
          </p:cNvPr>
          <p:cNvSpPr txBox="1"/>
          <p:nvPr/>
        </p:nvSpPr>
        <p:spPr>
          <a:xfrm>
            <a:off x="683186" y="661559"/>
            <a:ext cx="10513112" cy="4250975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IN" sz="3200" dirty="0">
                <a:highlight>
                  <a:srgbClr val="FFFF00"/>
                </a:highlight>
                <a:latin typeface="Algerian" panose="04020705040A02060702" pitchFamily="82" charset="0"/>
              </a:rPr>
              <a:t>Indian College of Education  Belsonda, Mahasamund(C.G.)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7AD43B-11BC-AE5A-0D48-E35180EF7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600" y="1144271"/>
            <a:ext cx="1889056" cy="1889056"/>
          </a:xfrm>
          <a:prstGeom prst="rect">
            <a:avLst/>
          </a:prstGeom>
          <a:ln>
            <a:noFill/>
          </a:ln>
          <a:effectLst>
            <a:glow rad="419100">
              <a:schemeClr val="bg1">
                <a:alpha val="66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D8350-0BCF-8004-167E-1E64EBEBD730}"/>
              </a:ext>
            </a:extLst>
          </p:cNvPr>
          <p:cNvSpPr txBox="1"/>
          <p:nvPr/>
        </p:nvSpPr>
        <p:spPr>
          <a:xfrm>
            <a:off x="5006600" y="3204936"/>
            <a:ext cx="224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Baskerville Old Face" panose="02020602080505020303" pitchFamily="18" charset="0"/>
              </a:rPr>
              <a:t>Presentation 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AE0D95-12D0-5EF3-EE3F-AD067BEF3732}"/>
              </a:ext>
            </a:extLst>
          </p:cNvPr>
          <p:cNvSpPr txBox="1"/>
          <p:nvPr/>
        </p:nvSpPr>
        <p:spPr>
          <a:xfrm>
            <a:off x="7946183" y="4879077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Aptos Narrow" panose="020B0004020202020204" pitchFamily="34" charset="0"/>
              </a:rPr>
              <a:t>Presented By:-</a:t>
            </a:r>
          </a:p>
          <a:p>
            <a:r>
              <a:rPr lang="en-IN" sz="2000" b="1" u="sng" dirty="0">
                <a:latin typeface="Aptos Narrow" panose="020B0004020202020204" pitchFamily="34" charset="0"/>
              </a:rPr>
              <a:t>Name:-	Deepika Diwan</a:t>
            </a:r>
          </a:p>
          <a:p>
            <a:r>
              <a:rPr lang="en-IN" sz="2000" b="1" u="sng" dirty="0">
                <a:latin typeface="Aptos Narrow" panose="020B0004020202020204" pitchFamily="34" charset="0"/>
              </a:rPr>
              <a:t>Class:-	B.Ed.(1</a:t>
            </a:r>
            <a:r>
              <a:rPr lang="en-IN" sz="2000" b="1" u="sng" baseline="30000" dirty="0">
                <a:latin typeface="Aptos Narrow" panose="020B0004020202020204" pitchFamily="34" charset="0"/>
              </a:rPr>
              <a:t>st</a:t>
            </a:r>
            <a:r>
              <a:rPr lang="en-IN" sz="2000" b="1" u="sng" dirty="0">
                <a:latin typeface="Aptos Narrow" panose="020B0004020202020204" pitchFamily="34" charset="0"/>
              </a:rPr>
              <a:t> Sem)</a:t>
            </a:r>
          </a:p>
          <a:p>
            <a:r>
              <a:rPr lang="en-IN" sz="2000" b="1" u="sng" dirty="0">
                <a:latin typeface="Aptos Narrow" panose="020B0004020202020204" pitchFamily="34" charset="0"/>
              </a:rPr>
              <a:t>Subject:-Pedagogy of Mathematics 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7C695770-B1D4-A90F-CC82-CCC8020261A4}"/>
              </a:ext>
            </a:extLst>
          </p:cNvPr>
          <p:cNvSpPr/>
          <p:nvPr/>
        </p:nvSpPr>
        <p:spPr>
          <a:xfrm>
            <a:off x="4627236" y="4879077"/>
            <a:ext cx="2625012" cy="946104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u="sng" dirty="0">
                <a:solidFill>
                  <a:schemeClr val="tx1"/>
                </a:solidFill>
                <a:latin typeface="Arial Rounded MT Bold" panose="020F0704030504030204" pitchFamily="34" charset="0"/>
              </a:rPr>
              <a:t>Part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1B833-F5D4-7FAC-898B-18DE26B23BC9}"/>
              </a:ext>
            </a:extLst>
          </p:cNvPr>
          <p:cNvSpPr txBox="1"/>
          <p:nvPr/>
        </p:nvSpPr>
        <p:spPr>
          <a:xfrm>
            <a:off x="5147219" y="4164070"/>
            <a:ext cx="1897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Session:-2024-25</a:t>
            </a:r>
            <a:endParaRPr lang="en-IN" sz="20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65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  <p:sndAc>
          <p:stSnd>
            <p:snd r:embed="rId2" name="type.wav"/>
          </p:stSnd>
        </p:sndAc>
      </p:transition>
    </mc:Choice>
    <mc:Fallback xmlns="">
      <p:transition spd="slow">
        <p:fade/>
        <p:sndAc>
          <p:stSnd>
            <p:snd r:embed="rId4" name="typ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A290C-BFBF-E993-771D-8F6B42790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2178F-4D15-6014-507D-B49233C36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340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CF094E-9288-9ADF-6134-A4DC98E4F0B6}"/>
              </a:ext>
            </a:extLst>
          </p:cNvPr>
          <p:cNvCxnSpPr/>
          <p:nvPr/>
        </p:nvCxnSpPr>
        <p:spPr>
          <a:xfrm>
            <a:off x="565551" y="6500048"/>
            <a:ext cx="909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9A5E7B8-7130-A851-0AB8-B554EEF26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09" y="536172"/>
            <a:ext cx="2143125" cy="2143125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FA93F634-8FDF-C029-CB8F-6B9B51ACD1C6}"/>
              </a:ext>
            </a:extLst>
          </p:cNvPr>
          <p:cNvSpPr/>
          <p:nvPr/>
        </p:nvSpPr>
        <p:spPr>
          <a:xfrm>
            <a:off x="5497976" y="341818"/>
            <a:ext cx="5555848" cy="1956121"/>
          </a:xfrm>
          <a:prstGeom prst="wedgeEllipseCallout">
            <a:avLst>
              <a:gd name="adj1" fmla="val -38982"/>
              <a:gd name="adj2" fmla="val 65459"/>
            </a:avLst>
          </a:prstGeom>
          <a:solidFill>
            <a:srgbClr val="E171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096489-9FB7-0CA2-C44A-ECF5106819FF}"/>
              </a:ext>
            </a:extLst>
          </p:cNvPr>
          <p:cNvSpPr txBox="1"/>
          <p:nvPr/>
        </p:nvSpPr>
        <p:spPr>
          <a:xfrm>
            <a:off x="6232567" y="812048"/>
            <a:ext cx="44794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000" dirty="0"/>
              <a:t>We have studied ∏ = 22/7 and if   ∏  is an irratinal number then what about 22/7 is it rational or irratinal? 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10715B-6EFC-76A6-38C2-724E7250BA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562" y="2940833"/>
            <a:ext cx="3559215" cy="3559215"/>
          </a:xfrm>
          <a:prstGeom prst="rect">
            <a:avLst/>
          </a:prstGeom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30815BE8-6E07-8555-1E56-6538FB625D23}"/>
              </a:ext>
            </a:extLst>
          </p:cNvPr>
          <p:cNvSpPr/>
          <p:nvPr/>
        </p:nvSpPr>
        <p:spPr>
          <a:xfrm>
            <a:off x="813916" y="3149527"/>
            <a:ext cx="6899646" cy="3037155"/>
          </a:xfrm>
          <a:prstGeom prst="wedgeRoundRectCallout">
            <a:avLst>
              <a:gd name="adj1" fmla="val 54859"/>
              <a:gd name="adj2" fmla="val 56036"/>
              <a:gd name="adj3" fmla="val 16667"/>
            </a:avLst>
          </a:prstGeom>
          <a:solidFill>
            <a:srgbClr val="A5E7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BEB7B-5280-FF7E-78F7-22983AAE58B7}"/>
              </a:ext>
            </a:extLst>
          </p:cNvPr>
          <p:cNvSpPr txBox="1"/>
          <p:nvPr/>
        </p:nvSpPr>
        <p:spPr>
          <a:xfrm>
            <a:off x="962856" y="3150670"/>
            <a:ext cx="6601767" cy="280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P</a:t>
            </a:r>
            <a:r>
              <a:rPr lang="hi-IN" sz="2000" dirty="0"/>
              <a:t>i (∏) is an irrational number (3.1415926538979...)</a:t>
            </a:r>
            <a:r>
              <a:rPr lang="en-IN" sz="2000" dirty="0"/>
              <a:t> </a:t>
            </a:r>
            <a:r>
              <a:rPr lang="hi-IN" sz="2000" dirty="0"/>
              <a:t>while</a:t>
            </a:r>
          </a:p>
          <a:p>
            <a:pPr>
              <a:lnSpc>
                <a:spcPct val="150000"/>
              </a:lnSpc>
            </a:pPr>
            <a:r>
              <a:rPr lang="hi-IN" sz="2000" dirty="0"/>
              <a:t>22/7 is a rational number (3.142857142357..),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S</a:t>
            </a:r>
            <a:r>
              <a:rPr lang="hi-IN" sz="2000" dirty="0"/>
              <a:t>howing </a:t>
            </a:r>
            <a:r>
              <a:rPr lang="en-IN" sz="2000" dirty="0"/>
              <a:t>that</a:t>
            </a:r>
            <a:r>
              <a:rPr lang="hi-IN" sz="2000" dirty="0"/>
              <a:t> they are the </a:t>
            </a:r>
            <a:r>
              <a:rPr lang="hi-IN" sz="2000" b="1" i="1" dirty="0"/>
              <a:t>same  up to two decimal places.</a:t>
            </a:r>
            <a:r>
              <a:rPr lang="en-IN" sz="2000" b="1" i="1" dirty="0"/>
              <a:t>  </a:t>
            </a:r>
            <a:r>
              <a:rPr lang="en-IN" sz="2000" i="1" dirty="0"/>
              <a:t> So just for simplification we have assumed that </a:t>
            </a:r>
            <a:r>
              <a:rPr lang="hi-IN" sz="2000" dirty="0"/>
              <a:t>∏</a:t>
            </a:r>
            <a:r>
              <a:rPr lang="en-IN" sz="2000" dirty="0"/>
              <a:t>=22/7.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3133965168"/>
      </p:ext>
    </p:extLst>
  </p:cSld>
  <p:clrMapOvr>
    <a:masterClrMapping/>
  </p:clrMapOvr>
  <p:transition spd="slow">
    <p:blinds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4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BE8168-D084-F9D8-274D-844875EF2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8815"/>
            <a:ext cx="12192000" cy="72168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E44956-3A54-A771-D993-E66E0A8FD5C5}"/>
              </a:ext>
            </a:extLst>
          </p:cNvPr>
          <p:cNvSpPr txBox="1"/>
          <p:nvPr/>
        </p:nvSpPr>
        <p:spPr>
          <a:xfrm>
            <a:off x="4053068" y="914400"/>
            <a:ext cx="4085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 Rounded MT Bold" panose="020F0704030504030204" pitchFamily="34" charset="0"/>
              </a:rPr>
              <a:t>Real Numbers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CC16DA-29C2-5B94-E7A9-F0078C7505C9}"/>
              </a:ext>
            </a:extLst>
          </p:cNvPr>
          <p:cNvCxnSpPr/>
          <p:nvPr/>
        </p:nvCxnSpPr>
        <p:spPr>
          <a:xfrm flipV="1">
            <a:off x="1136247" y="1622286"/>
            <a:ext cx="9919504" cy="10234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D49190-AE25-3247-53EE-7B7BFB21F8CC}"/>
              </a:ext>
            </a:extLst>
          </p:cNvPr>
          <p:cNvSpPr txBox="1"/>
          <p:nvPr/>
        </p:nvSpPr>
        <p:spPr>
          <a:xfrm>
            <a:off x="1055224" y="1811204"/>
            <a:ext cx="9581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hi-IN" sz="2000" dirty="0"/>
              <a:t>The collection of rational and irrational numbers together make up a collection of real numbers.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i-IN" sz="2000" dirty="0"/>
              <a:t>The collection of real numbers is denoted by “R”.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i-IN" sz="2000" dirty="0"/>
              <a:t>Natural, whole numbers, integers, rational, irrational numbers are subsets of real numbers.</a:t>
            </a:r>
          </a:p>
          <a:p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0BF8B-4646-4CCB-AA19-5A378FB396DC}"/>
              </a:ext>
            </a:extLst>
          </p:cNvPr>
          <p:cNvSpPr/>
          <p:nvPr/>
        </p:nvSpPr>
        <p:spPr>
          <a:xfrm>
            <a:off x="831826" y="3675761"/>
            <a:ext cx="1002870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i-IN" sz="2800" b="1" u="sng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Some properties of </a:t>
            </a:r>
            <a:r>
              <a:rPr lang="hi-IN" sz="2800" b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Real numbers:-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405A3-F8B5-F5E6-D010-F46370D0CC95}"/>
              </a:ext>
            </a:extLst>
          </p:cNvPr>
          <p:cNvSpPr txBox="1"/>
          <p:nvPr/>
        </p:nvSpPr>
        <p:spPr>
          <a:xfrm>
            <a:off x="2087459" y="4444175"/>
            <a:ext cx="94208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i-IN" sz="2000" dirty="0"/>
              <a:t>Every real number is either rational or irrational.</a:t>
            </a:r>
          </a:p>
          <a:p>
            <a:pPr marL="342900" indent="-342900">
              <a:buFont typeface="+mj-lt"/>
              <a:buAutoNum type="arabicPeriod"/>
            </a:pPr>
            <a:r>
              <a:rPr lang="hi-IN" sz="2000" dirty="0"/>
              <a:t>Between any two real number, there  exist an infinite numbers of real numbers.</a:t>
            </a:r>
          </a:p>
          <a:p>
            <a:pPr marL="342900" indent="-342900">
              <a:buFont typeface="+mj-lt"/>
              <a:buAutoNum type="arabicPeriod"/>
            </a:pPr>
            <a:r>
              <a:rPr lang="hi-IN" sz="2000" b="1" i="1" u="sng" dirty="0"/>
              <a:t>Each point on the number line corresponds to a unique real number.</a:t>
            </a:r>
          </a:p>
          <a:p>
            <a:pPr marL="342900" indent="-342900">
              <a:buFont typeface="+mj-lt"/>
              <a:buAutoNum type="arabicPeriod"/>
            </a:pPr>
            <a:r>
              <a:rPr lang="hi-IN" sz="2000" dirty="0"/>
              <a:t>The square of a real number is always non-negative (≥0).</a:t>
            </a:r>
          </a:p>
          <a:p>
            <a:pPr marL="342900" indent="-342900">
              <a:buFont typeface="+mj-lt"/>
              <a:buAutoNum type="arabicPeriod"/>
            </a:pPr>
            <a:r>
              <a:rPr lang="hi-IN" sz="2000" dirty="0"/>
              <a:t>The real numbers include all of the measuring numbers.</a:t>
            </a:r>
          </a:p>
          <a:p>
            <a:pPr marL="342900" indent="-342900">
              <a:buFont typeface="+mj-lt"/>
              <a:buAutoNum type="arabicPeriod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6916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766F38-7AE6-A747-9D2E-1739A7BCA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247" y="749460"/>
            <a:ext cx="4852944" cy="5359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C7278C-2650-1FD0-65CE-FC6C861E8EC0}"/>
              </a:ext>
            </a:extLst>
          </p:cNvPr>
          <p:cNvSpPr txBox="1"/>
          <p:nvPr/>
        </p:nvSpPr>
        <p:spPr>
          <a:xfrm>
            <a:off x="1243056" y="659758"/>
            <a:ext cx="4730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 Rounded MT Bold" panose="020F0704030504030204" pitchFamily="34" charset="0"/>
              </a:rPr>
              <a:t>Complex Numbers</a:t>
            </a:r>
            <a:endParaRPr lang="en-IN" sz="40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8FD294-2DB9-21D3-60A5-255A4D9AD77D}"/>
              </a:ext>
            </a:extLst>
          </p:cNvPr>
          <p:cNvCxnSpPr/>
          <p:nvPr/>
        </p:nvCxnSpPr>
        <p:spPr>
          <a:xfrm>
            <a:off x="837942" y="1367644"/>
            <a:ext cx="54979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60A36A-ED97-A1D7-CEDD-3A62ADD1ECBE}"/>
              </a:ext>
            </a:extLst>
          </p:cNvPr>
          <p:cNvSpPr txBox="1"/>
          <p:nvPr/>
        </p:nvSpPr>
        <p:spPr>
          <a:xfrm>
            <a:off x="938785" y="1527859"/>
            <a:ext cx="54004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hi-IN" sz="2000" dirty="0"/>
              <a:t>M</a:t>
            </a:r>
            <a:r>
              <a:rPr lang="en-IN" sz="2000" dirty="0"/>
              <a:t>o</a:t>
            </a:r>
            <a:r>
              <a:rPr lang="hi-IN" sz="2000" dirty="0"/>
              <a:t>ving to a greater level of abstraction, the real numbers can be extended to the complex numbers.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hi-IN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hi-IN" sz="2000" dirty="0"/>
              <a:t>This set of numbers arose historically, from trying to find closed formulas for the roots of cubic and quadratic polynomials.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hi-IN" sz="2000" dirty="0"/>
              <a:t>This led to expression involving the square root of negative numbers, eventually to the defination of new number: </a:t>
            </a:r>
            <a:r>
              <a:rPr lang="hi-IN" sz="2000" b="1" i="1" dirty="0"/>
              <a:t>The Square root of negative one denoted by “i”.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hi-IN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hi-IN" sz="2000" dirty="0"/>
              <a:t>The complex numbers consists of all numberrsof the form (a + ib); where a and b are real numbers.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82846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8B97-E4CA-2E2A-F6F0-99294670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632" y="672727"/>
            <a:ext cx="8825659" cy="706964"/>
          </a:xfrm>
        </p:spPr>
        <p:txBody>
          <a:bodyPr/>
          <a:lstStyle/>
          <a:p>
            <a:r>
              <a:rPr lang="hi-I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  <a:reflection blurRad="6350" stA="60000" endA="900" endPos="60000" dist="29997" dir="5400000" sy="-100000" algn="bl" rotWithShape="0"/>
                </a:effectLst>
              </a:rPr>
              <a:t>Decimal Expansion of a Real Number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4B2B9-77FC-60FB-638F-C8B1D5812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363170"/>
            <a:ext cx="3141878" cy="706964"/>
          </a:xfrm>
        </p:spPr>
        <p:txBody>
          <a:bodyPr/>
          <a:lstStyle/>
          <a:p>
            <a:r>
              <a:rPr lang="hi-IN" b="1" dirty="0"/>
              <a:t>Terminating Decimal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AE541-520D-FACF-DD7E-DE11CBDC7515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3401906"/>
          </a:xfrm>
          <a:ln w="28575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r>
              <a:rPr lang="en-IN" dirty="0"/>
              <a:t>A decimal expansion in which the remainder becomes zero.</a:t>
            </a:r>
          </a:p>
          <a:p>
            <a:r>
              <a:rPr lang="en-IN" dirty="0"/>
              <a:t>For example, </a:t>
            </a:r>
          </a:p>
          <a:p>
            <a:r>
              <a:rPr lang="en-IN" dirty="0"/>
              <a:t>7÷8 = 0.875</a:t>
            </a:r>
          </a:p>
          <a:p>
            <a:r>
              <a:rPr lang="en-IN" dirty="0"/>
              <a:t>			   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49C5B-6EE6-E8C5-66FD-15ACBD05F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12720" y="2382363"/>
            <a:ext cx="3147009" cy="706964"/>
          </a:xfrm>
        </p:spPr>
        <p:txBody>
          <a:bodyPr/>
          <a:lstStyle/>
          <a:p>
            <a:r>
              <a:rPr lang="hi-IN" b="1" dirty="0"/>
              <a:t>Non terminating, recurring</a:t>
            </a:r>
            <a:endParaRPr lang="en-IN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A0E90-DDE3-1F11-ECB3-B4FF7DC0030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3401906"/>
          </a:xfrm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In which remainder never become zero, instead the number of the quotient start repeating themselves. </a:t>
            </a:r>
          </a:p>
          <a:p>
            <a:r>
              <a:rPr lang="en-IN" dirty="0"/>
              <a:t>Such numbers are classified as </a:t>
            </a:r>
            <a:r>
              <a:rPr lang="en-IN" b="1" i="1" u="sng" dirty="0"/>
              <a:t>rational numbers</a:t>
            </a:r>
            <a:r>
              <a:rPr lang="en-IN" dirty="0"/>
              <a:t>. It can be written as p/q</a:t>
            </a:r>
          </a:p>
          <a:p>
            <a:r>
              <a:rPr lang="en-IN" dirty="0"/>
              <a:t>Eg.  1÷3 =1.333…. =1.3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C3B5D3-DD60-F419-D5E3-CA7307F19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5617" y="2363170"/>
            <a:ext cx="3145730" cy="706965"/>
          </a:xfrm>
        </p:spPr>
        <p:txBody>
          <a:bodyPr/>
          <a:lstStyle/>
          <a:p>
            <a:r>
              <a:rPr lang="hi-IN" b="1" dirty="0"/>
              <a:t>Non terminating non recurring</a:t>
            </a:r>
            <a:endParaRPr lang="en-IN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C5D12C-79F4-15B9-4ADD-64B9F2713BDF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918484" cy="3401906"/>
          </a:xfrm>
          <a:ln w="38100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IN" dirty="0"/>
              <a:t>When we divide a number by another, remainder never becomes zero and also the number does not repeat themselves in any specific pattern. </a:t>
            </a:r>
          </a:p>
          <a:p>
            <a:r>
              <a:rPr lang="en-IN" dirty="0"/>
              <a:t>Such numbers are classified as </a:t>
            </a:r>
            <a:r>
              <a:rPr lang="en-IN" b="1" i="1" u="sng" dirty="0"/>
              <a:t>irrational numbers. </a:t>
            </a:r>
            <a:r>
              <a:rPr lang="en-IN" dirty="0" err="1"/>
              <a:t>Eg.</a:t>
            </a:r>
            <a:r>
              <a:rPr lang="en-IN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D0DB2-AD95-C75A-5ACF-A952A0A6157E}"/>
              </a:ext>
            </a:extLst>
          </p:cNvPr>
          <p:cNvSpPr txBox="1"/>
          <p:nvPr/>
        </p:nvSpPr>
        <p:spPr>
          <a:xfrm>
            <a:off x="2754775" y="1620456"/>
            <a:ext cx="592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b="1" dirty="0">
                <a:solidFill>
                  <a:schemeClr val="bg1"/>
                </a:solidFill>
              </a:rPr>
              <a:t>A decimal expansion of a number can be either:-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5EBDE3-F54B-7CD4-0660-1FCB7A85E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04" y="4460366"/>
            <a:ext cx="1581371" cy="15543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FCF992-C4E4-BF33-45C0-6A4FE160BB5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725893" y="3789861"/>
            <a:ext cx="0" cy="2791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FC3315-736A-A434-C81F-A9246A85A59A}"/>
              </a:ext>
            </a:extLst>
          </p:cNvPr>
          <p:cNvSpPr txBox="1"/>
          <p:nvPr/>
        </p:nvSpPr>
        <p:spPr>
          <a:xfrm>
            <a:off x="2833589" y="3789861"/>
            <a:ext cx="1202625" cy="206210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Terminating decimal is always a </a:t>
            </a:r>
            <a:r>
              <a:rPr lang="en-IN" sz="1600" b="1" i="1" u="sng" dirty="0"/>
              <a:t>rational number</a:t>
            </a:r>
            <a:r>
              <a:rPr lang="en-IN" sz="1600" dirty="0"/>
              <a:t>. It can be written as p/q.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2048D53-F46F-8E8D-7BC7-1C4714F98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079" y="5206677"/>
            <a:ext cx="905001" cy="133368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43B9D4-0306-88EC-9FCE-0DE916A7640E}"/>
              </a:ext>
            </a:extLst>
          </p:cNvPr>
          <p:cNvCxnSpPr>
            <a:cxnSpLocks/>
          </p:cNvCxnSpPr>
          <p:nvPr/>
        </p:nvCxnSpPr>
        <p:spPr>
          <a:xfrm>
            <a:off x="6356320" y="4938223"/>
            <a:ext cx="155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32A74D9-210C-C2E5-C943-4B22CD610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68" y="4732355"/>
            <a:ext cx="362000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48519"/>
      </p:ext>
    </p:extLst>
  </p:cSld>
  <p:clrMapOvr>
    <a:masterClrMapping/>
  </p:clrMapOvr>
  <p:transition spd="slow">
    <p:cover/>
    <p:sndAc>
      <p:stSnd>
        <p:snd r:embed="rId3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"/>
                            </p:stCondLst>
                            <p:childTnLst>
                              <p:par>
                                <p:cTn id="1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 animBg="1"/>
      <p:bldP spid="5" grpId="0" build="p"/>
      <p:bldP spid="6" grpId="0" build="p" animBg="1"/>
      <p:bldP spid="7" grpId="0" build="p"/>
      <p:bldP spid="8" grpId="0" build="p" animBg="1"/>
      <p:bldP spid="9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805F8-3226-8980-7F77-EBF722AD2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E08ABB-BEBC-2FAE-0BE7-236177EF27BE}"/>
              </a:ext>
            </a:extLst>
          </p:cNvPr>
          <p:cNvSpPr txBox="1"/>
          <p:nvPr/>
        </p:nvSpPr>
        <p:spPr>
          <a:xfrm>
            <a:off x="695753" y="256806"/>
            <a:ext cx="5855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40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rial Rounded MT Bold" panose="020F0704030504030204" pitchFamily="34" charset="0"/>
              </a:rPr>
              <a:t>What is number line ?</a:t>
            </a:r>
            <a:endParaRPr lang="en-IN" sz="40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48F9E-76B0-FBF5-E9F4-A565B7C35B0B}"/>
              </a:ext>
            </a:extLst>
          </p:cNvPr>
          <p:cNvSpPr txBox="1"/>
          <p:nvPr/>
        </p:nvSpPr>
        <p:spPr>
          <a:xfrm>
            <a:off x="586299" y="1172490"/>
            <a:ext cx="8517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A number line is a </a:t>
            </a:r>
            <a:r>
              <a:rPr lang="en-US" b="1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pictorial representation of numbers 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on a straight line.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It’s a reference for comparing and ordering numbers. It can be used to              represent </a:t>
            </a:r>
            <a:r>
              <a:rPr lang="en-US" b="1" i="1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any real number 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that includes every whole number and      </a:t>
            </a:r>
            <a:r>
              <a:rPr lang="en-US" dirty="0">
                <a:solidFill>
                  <a:srgbClr val="444444"/>
                </a:solidFill>
                <a:latin typeface="Poppins" panose="020B0502040204020203" pitchFamily="2" charset="0"/>
              </a:rPr>
              <a:t>   </a:t>
            </a:r>
            <a:r>
              <a:rPr lang="en-US" b="0" i="0" dirty="0">
                <a:solidFill>
                  <a:srgbClr val="444444"/>
                </a:solidFill>
                <a:effectLst/>
                <a:latin typeface="Poppins" panose="020B0502040204020203" pitchFamily="2" charset="0"/>
              </a:rPr>
              <a:t>natural number.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8696AF-3793-77A3-D240-BAFF2C942E7F}"/>
              </a:ext>
            </a:extLst>
          </p:cNvPr>
          <p:cNvCxnSpPr/>
          <p:nvPr/>
        </p:nvCxnSpPr>
        <p:spPr>
          <a:xfrm>
            <a:off x="218661" y="964692"/>
            <a:ext cx="9163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E4CC8E8-A924-92CB-D363-C1C7EC593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98" y="2805371"/>
            <a:ext cx="6897063" cy="1552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7A2CFC-26E1-84E6-5469-C3A7EC0C43E1}"/>
              </a:ext>
            </a:extLst>
          </p:cNvPr>
          <p:cNvSpPr txBox="1"/>
          <p:nvPr/>
        </p:nvSpPr>
        <p:spPr>
          <a:xfrm>
            <a:off x="586299" y="4358164"/>
            <a:ext cx="8796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Aptos" panose="020B0004020202020204" pitchFamily="34" charset="0"/>
              </a:rPr>
              <a:t>Arithmetic operations of numbers can be better explained on a number line. To begin with, one must know to locate numbers on a number line. Zero is the middle point of a number line.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rgbClr val="444444"/>
              </a:solidFill>
              <a:effectLst/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Aptos" panose="020B0004020202020204" pitchFamily="34" charset="0"/>
              </a:rPr>
              <a:t> All  positive numbers occupy the right side of the zero whereas negative numbers occupy the left side of zero on the number line.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rgbClr val="444444"/>
              </a:solidFill>
              <a:effectLst/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Aptos" panose="020B0004020202020204" pitchFamily="34" charset="0"/>
              </a:rPr>
              <a:t>As we move on to the left side value of a number decreases. For example, 1 is greater than -2.</a:t>
            </a:r>
          </a:p>
          <a:p>
            <a:r>
              <a:rPr lang="en-US" sz="1600" b="0" i="0" dirty="0">
                <a:solidFill>
                  <a:srgbClr val="444444"/>
                </a:solidFill>
                <a:effectLst/>
                <a:latin typeface="Aptos" panose="020B00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444444"/>
                </a:solidFill>
                <a:effectLst/>
                <a:latin typeface="Aptos" panose="020B0004020202020204" pitchFamily="34" charset="0"/>
              </a:rPr>
              <a:t>In a number line, integers, fractions, and decimals can also be represented easily.</a:t>
            </a:r>
            <a:endParaRPr lang="en-IN" sz="16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16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  <p:sndAc>
          <p:stSnd>
            <p:snd r:embed="rId2" name="type.wav"/>
          </p:stSnd>
        </p:sndAc>
      </p:transition>
    </mc:Choice>
    <mc:Fallback xmlns="">
      <p:transition spd="slow">
        <p:fade/>
        <p:sndAc>
          <p:stSnd>
            <p:snd r:embed="rId4" name="typ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21725-553F-9535-55F9-03FF40E9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10C0A-4441-1A99-DF0B-456564BE0316}"/>
              </a:ext>
            </a:extLst>
          </p:cNvPr>
          <p:cNvSpPr txBox="1"/>
          <p:nvPr/>
        </p:nvSpPr>
        <p:spPr>
          <a:xfrm>
            <a:off x="725345" y="287840"/>
            <a:ext cx="7333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000" dirty="0">
                <a:latin typeface="Arial Black" panose="020B0A04020102020204" pitchFamily="34" charset="0"/>
              </a:rPr>
              <a:t>Successive Magnification Method</a:t>
            </a:r>
            <a:r>
              <a:rPr lang="en-IN" sz="2000" dirty="0">
                <a:latin typeface="Arial Black" panose="020B0A04020102020204" pitchFamily="34" charset="0"/>
              </a:rPr>
              <a:t>, </a:t>
            </a:r>
          </a:p>
          <a:p>
            <a:r>
              <a:rPr lang="en-IN" sz="2000" dirty="0">
                <a:latin typeface="Arial Black" panose="020B0A04020102020204" pitchFamily="34" charset="0"/>
              </a:rPr>
              <a:t>to locate any real number on Number lines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24770-90C7-ED71-BA0D-1974D79C800F}"/>
              </a:ext>
            </a:extLst>
          </p:cNvPr>
          <p:cNvSpPr txBox="1"/>
          <p:nvPr/>
        </p:nvSpPr>
        <p:spPr>
          <a:xfrm>
            <a:off x="21089" y="4901465"/>
            <a:ext cx="539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000" dirty="0">
                <a:latin typeface="Arial Black" panose="020B0A04020102020204" pitchFamily="34" charset="0"/>
              </a:rPr>
              <a:t>Irrational number on number line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85EC07-E378-DEB8-C515-4EFC2E89AE6A}"/>
              </a:ext>
            </a:extLst>
          </p:cNvPr>
          <p:cNvCxnSpPr/>
          <p:nvPr/>
        </p:nvCxnSpPr>
        <p:spPr>
          <a:xfrm>
            <a:off x="205551" y="995726"/>
            <a:ext cx="9432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4F824FE-FFA4-D356-5282-6FC123441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853" y="1302577"/>
            <a:ext cx="6211461" cy="3998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15C689-2D97-2852-C8FC-75F8CED63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08" y="5228725"/>
            <a:ext cx="6973889" cy="157515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480CD1-D38F-A75E-DEE1-E66F3E3174D5}"/>
              </a:ext>
            </a:extLst>
          </p:cNvPr>
          <p:cNvCxnSpPr>
            <a:cxnSpLocks/>
          </p:cNvCxnSpPr>
          <p:nvPr/>
        </p:nvCxnSpPr>
        <p:spPr>
          <a:xfrm>
            <a:off x="77568" y="5287752"/>
            <a:ext cx="43144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D4603B2-2274-8A26-2E31-2B694C96330F}"/>
              </a:ext>
            </a:extLst>
          </p:cNvPr>
          <p:cNvSpPr txBox="1"/>
          <p:nvPr/>
        </p:nvSpPr>
        <p:spPr>
          <a:xfrm>
            <a:off x="352251" y="1071453"/>
            <a:ext cx="6313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number line, there are infinite smaller numbers lying b/w any two numbers. These smaller numbers can be of two, three or more decimal places.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4ADBC1-D6F4-DF12-7E45-0C138140935E}"/>
              </a:ext>
            </a:extLst>
          </p:cNvPr>
          <p:cNvSpPr txBox="1"/>
          <p:nvPr/>
        </p:nvSpPr>
        <p:spPr>
          <a:xfrm>
            <a:off x="352251" y="2070509"/>
            <a:ext cx="5174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 or mark such numbers clearly, we use the process called successive magnification of the number line.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use a imaginary magnifying glass to enlarge the smaller divisions on the number line.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8B49AB-0719-6A4F-D359-2609058E7E1E}"/>
              </a:ext>
            </a:extLst>
          </p:cNvPr>
          <p:cNvSpPr txBox="1"/>
          <p:nvPr/>
        </p:nvSpPr>
        <p:spPr>
          <a:xfrm>
            <a:off x="352251" y="3762986"/>
            <a:ext cx="4812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procedure can be used to visualize with a non-terminating non-recurring decimal expansion on the number line.</a:t>
            </a: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09DE22DC-6729-AC2C-CACA-9308A2F5EE70}"/>
              </a:ext>
            </a:extLst>
          </p:cNvPr>
          <p:cNvSpPr/>
          <p:nvPr/>
        </p:nvSpPr>
        <p:spPr>
          <a:xfrm>
            <a:off x="8235603" y="5435559"/>
            <a:ext cx="3607904" cy="1070723"/>
          </a:xfrm>
          <a:prstGeom prst="wedgeRoundRectCallout">
            <a:avLst>
              <a:gd name="adj1" fmla="val -61369"/>
              <a:gd name="adj2" fmla="val 7196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12963A-9648-7B8D-93EE-C626F3D1C20A}"/>
              </a:ext>
            </a:extLst>
          </p:cNvPr>
          <p:cNvSpPr txBox="1"/>
          <p:nvPr/>
        </p:nvSpPr>
        <p:spPr>
          <a:xfrm>
            <a:off x="8379720" y="5555423"/>
            <a:ext cx="331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 of irrational numbers on number line can be done with the help of Pythagoras theorem.</a:t>
            </a:r>
          </a:p>
        </p:txBody>
      </p:sp>
    </p:spTree>
    <p:extLst>
      <p:ext uri="{BB962C8B-B14F-4D97-AF65-F5344CB8AC3E}">
        <p14:creationId xmlns:p14="http://schemas.microsoft.com/office/powerpoint/2010/main" val="41017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  <p:bldP spid="19" grpId="0"/>
      <p:bldP spid="20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BAB2F-2585-F69D-E139-DE67643DE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59028A-82FC-6196-3EAA-98F3DF1B5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214" y="0"/>
            <a:ext cx="12246428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A9F5D0-DA5A-C9D5-660E-45C2FCDE4450}"/>
              </a:ext>
            </a:extLst>
          </p:cNvPr>
          <p:cNvSpPr/>
          <p:nvPr/>
        </p:nvSpPr>
        <p:spPr>
          <a:xfrm>
            <a:off x="191254" y="237281"/>
            <a:ext cx="11641931" cy="6383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softEdge rad="3175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39C783-ABA4-B3E1-BE05-F1EA6553DB7D}"/>
              </a:ext>
            </a:extLst>
          </p:cNvPr>
          <p:cNvSpPr txBox="1"/>
          <p:nvPr/>
        </p:nvSpPr>
        <p:spPr>
          <a:xfrm>
            <a:off x="358815" y="237281"/>
            <a:ext cx="407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  <a:latin typeface="Algerian" panose="04020705040A02060702" pitchFamily="82" charset="0"/>
              </a:rPr>
              <a:t>S</a:t>
            </a:r>
            <a:r>
              <a:rPr lang="hi-IN" sz="4800" dirty="0">
                <a:solidFill>
                  <a:srgbClr val="FF0000"/>
                </a:solidFill>
                <a:latin typeface="Algerian" panose="04020705040A02060702" pitchFamily="82" charset="0"/>
              </a:rPr>
              <a:t>ummary</a:t>
            </a:r>
            <a:r>
              <a:rPr lang="en-IN" sz="4800" dirty="0">
                <a:solidFill>
                  <a:srgbClr val="FF0000"/>
                </a:solidFill>
                <a:latin typeface="Algerian" panose="04020705040A02060702" pitchFamily="82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23DE09-82E2-C75B-98A8-AC856B0982E2}"/>
              </a:ext>
            </a:extLst>
          </p:cNvPr>
          <p:cNvSpPr txBox="1"/>
          <p:nvPr/>
        </p:nvSpPr>
        <p:spPr>
          <a:xfrm>
            <a:off x="606287" y="1292087"/>
            <a:ext cx="1088902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All counting numbers are called </a:t>
            </a:r>
            <a:r>
              <a:rPr lang="en-IN" b="1" dirty="0"/>
              <a:t>natural numbers</a:t>
            </a:r>
            <a:r>
              <a:rPr lang="en-IN" dirty="0"/>
              <a:t> which starts from 1.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All natural numbers their negatives along with 0 is called </a:t>
            </a:r>
            <a:r>
              <a:rPr lang="en-IN" b="1" dirty="0"/>
              <a:t>Integers</a:t>
            </a:r>
            <a:r>
              <a:rPr lang="en-IN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A number line is called a rational number, if it can be written in p/q form. Where p and q are integers and q ≠ 0.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A number is called an irrational numbers, it </a:t>
            </a:r>
            <a:r>
              <a:rPr lang="en-IN" dirty="0" err="1"/>
              <a:t>it</a:t>
            </a:r>
            <a:r>
              <a:rPr lang="en-IN" dirty="0"/>
              <a:t> cannot be written in p/q form. Where p and q are integers and q ≠ 0.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The decimal expansion of </a:t>
            </a:r>
            <a:r>
              <a:rPr lang="en-IN" b="1" i="1" u="sng" dirty="0"/>
              <a:t>a rational number is either terminating or non-terminating recurring.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The decimal expansion of </a:t>
            </a:r>
            <a:r>
              <a:rPr lang="en-IN" b="1" i="1" u="sng" dirty="0"/>
              <a:t>an irrational number is non terminating non-recurring.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The </a:t>
            </a:r>
            <a:r>
              <a:rPr lang="en-IN" b="1" dirty="0"/>
              <a:t>real numbers </a:t>
            </a:r>
            <a:r>
              <a:rPr lang="en-IN" dirty="0"/>
              <a:t>are the collection of all rational and irrational numbers.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2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hecker/>
        <p:sndAc>
          <p:stSnd>
            <p:snd r:embed="rId2" name="click.wav"/>
          </p:stSnd>
        </p:sndAc>
      </p:transition>
    </mc:Choice>
    <mc:Fallback xmlns="">
      <p:transition spd="slow">
        <p:checker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3B610-83CE-358B-9B99-94F70C897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D1E950-B535-0CAE-E568-BD9CD491C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16" y="3724094"/>
            <a:ext cx="2102436" cy="2806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611C6F-8DDD-3953-43DE-8A4F030EB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52" y="3644037"/>
            <a:ext cx="2966977" cy="2966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2AD51-2B7F-D7C0-CD1A-1D2C23245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90" y="454654"/>
            <a:ext cx="4927339" cy="2759310"/>
          </a:xfrm>
          <a:prstGeom prst="rect">
            <a:avLst/>
          </a:prstGeom>
        </p:spPr>
      </p:pic>
      <p:sp>
        <p:nvSpPr>
          <p:cNvPr id="8" name="Ribbon: Curved and Tilted Down 7">
            <a:extLst>
              <a:ext uri="{FF2B5EF4-FFF2-40B4-BE49-F238E27FC236}">
                <a16:creationId xmlns:a16="http://schemas.microsoft.com/office/drawing/2014/main" id="{6B59AD0C-22ED-C519-3963-5008A6035B94}"/>
              </a:ext>
            </a:extLst>
          </p:cNvPr>
          <p:cNvSpPr/>
          <p:nvPr/>
        </p:nvSpPr>
        <p:spPr>
          <a:xfrm>
            <a:off x="544009" y="95840"/>
            <a:ext cx="6030410" cy="902384"/>
          </a:xfrm>
          <a:prstGeom prst="ellipseRibbon">
            <a:avLst>
              <a:gd name="adj1" fmla="val 21054"/>
              <a:gd name="adj2" fmla="val 75000"/>
              <a:gd name="adj3" fmla="val 125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B4D47-DEBF-2A66-0869-79B4D6F8730E}"/>
              </a:ext>
            </a:extLst>
          </p:cNvPr>
          <p:cNvSpPr txBox="1"/>
          <p:nvPr/>
        </p:nvSpPr>
        <p:spPr>
          <a:xfrm>
            <a:off x="2089229" y="259357"/>
            <a:ext cx="293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800" dirty="0">
                <a:ln w="0"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60000" endA="900" endPos="60000" dist="29997" dir="5400000" sy="-100000" algn="bl" rotWithShape="0"/>
                </a:effectLst>
                <a:latin typeface="Algerian" panose="04020705040A02060702" pitchFamily="82" charset="0"/>
              </a:rPr>
              <a:t>Did you Know </a:t>
            </a:r>
            <a:r>
              <a:rPr lang="hi-IN" sz="3600" dirty="0">
                <a:ln w="0"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60000" endA="900" endPos="60000" dist="29997" dir="5400000" sy="-100000" algn="bl" rotWithShape="0"/>
                </a:effectLst>
                <a:latin typeface="Algerian" panose="04020705040A02060702" pitchFamily="82" charset="0"/>
              </a:rPr>
              <a:t>?</a:t>
            </a:r>
            <a:endParaRPr lang="en-IN" sz="2800" dirty="0">
              <a:ln w="0"/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60000" endA="900" endPos="60000" dist="29997" dir="5400000" sy="-100000" algn="bl" rotWithShape="0"/>
              </a:effectLst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360D8-366B-7EA3-1EEA-75DC1CC25ED4}"/>
              </a:ext>
            </a:extLst>
          </p:cNvPr>
          <p:cNvSpPr txBox="1"/>
          <p:nvPr/>
        </p:nvSpPr>
        <p:spPr>
          <a:xfrm>
            <a:off x="422473" y="1674673"/>
            <a:ext cx="55905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i-IN" dirty="0"/>
              <a:t>The Pythagoreans in Greece, followers of the famous mathematician and philosopher </a:t>
            </a:r>
            <a:r>
              <a:rPr lang="hi-IN" sz="2000" dirty="0"/>
              <a:t>Pythagoras</a:t>
            </a:r>
            <a:r>
              <a:rPr lang="hi-IN" dirty="0"/>
              <a:t>, were the </a:t>
            </a:r>
            <a:r>
              <a:rPr lang="hi-IN" b="1" i="1" u="sng" dirty="0"/>
              <a:t>first to discover the numbers which were not rationals</a:t>
            </a:r>
            <a:r>
              <a:rPr lang="hi-IN" dirty="0"/>
              <a:t>, around 400 BC. These numbers are called Irrational numbers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E1BA9-F668-7D67-0E16-94C9753E057B}"/>
              </a:ext>
            </a:extLst>
          </p:cNvPr>
          <p:cNvSpPr txBox="1"/>
          <p:nvPr/>
        </p:nvSpPr>
        <p:spPr>
          <a:xfrm>
            <a:off x="544009" y="3644037"/>
            <a:ext cx="62734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i-IN" dirty="0"/>
              <a:t>The Greek genius </a:t>
            </a:r>
            <a:r>
              <a:rPr lang="hi-IN" sz="2000" dirty="0"/>
              <a:t>Archimedes</a:t>
            </a:r>
            <a:r>
              <a:rPr lang="hi-IN" dirty="0"/>
              <a:t> was the first to compute digits in the decimal expansion of ∏. He </a:t>
            </a:r>
            <a:r>
              <a:rPr lang="hi-IN" sz="2000" dirty="0"/>
              <a:t>showed</a:t>
            </a:r>
            <a:r>
              <a:rPr lang="hi-IN" dirty="0"/>
              <a:t> </a:t>
            </a:r>
            <a:r>
              <a:rPr lang="hi-IN" b="1" u="sng" dirty="0"/>
              <a:t>3.140845 &lt; ∏ &lt; 3.142857. </a:t>
            </a:r>
          </a:p>
          <a:p>
            <a:pPr marL="342900" indent="-342900">
              <a:buFont typeface="+mj-lt"/>
              <a:buAutoNum type="arabicPeriod"/>
            </a:pPr>
            <a:r>
              <a:rPr lang="hi-IN" sz="2000" dirty="0"/>
              <a:t>Aryabhatta</a:t>
            </a:r>
            <a:r>
              <a:rPr lang="hi-IN" dirty="0"/>
              <a:t>, the great Indian Mathematician and astronomer, found the value of  ∏  correct to four decimal places </a:t>
            </a:r>
            <a:r>
              <a:rPr lang="hi-IN" b="1" u="sng" dirty="0"/>
              <a:t>(3.1416). </a:t>
            </a:r>
          </a:p>
          <a:p>
            <a:pPr marL="342900" indent="-342900">
              <a:buFont typeface="+mj-lt"/>
              <a:buAutoNum type="arabicPeriod"/>
            </a:pPr>
            <a:r>
              <a:rPr lang="hi-IN" dirty="0"/>
              <a:t>Using </a:t>
            </a:r>
            <a:r>
              <a:rPr lang="hi-IN" sz="2000" dirty="0"/>
              <a:t>high speed computers </a:t>
            </a:r>
            <a:r>
              <a:rPr lang="hi-IN" dirty="0"/>
              <a:t>and advanced algorithms, ∏ has been computed to over </a:t>
            </a:r>
          </a:p>
          <a:p>
            <a:r>
              <a:rPr lang="hi-IN" b="1" u="sng" dirty="0"/>
              <a:t>   1.24 trillion decimal places!!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60985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  <p:sndAc>
          <p:stSnd>
            <p:snd r:embed="rId2" name="whoosh.wav"/>
          </p:stSnd>
        </p:sndAc>
      </p:transition>
    </mc:Choice>
    <mc:Fallback xmlns="">
      <p:transition spd="slow">
        <p:fade/>
        <p:sndAc>
          <p:stSnd>
            <p:snd r:embed="rId6" name="whoo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C15015-836B-AB91-987B-978EDE6A3D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FAAA7D-814F-EA16-5F3B-0E6E6893DC11}"/>
              </a:ext>
            </a:extLst>
          </p:cNvPr>
          <p:cNvSpPr/>
          <p:nvPr/>
        </p:nvSpPr>
        <p:spPr>
          <a:xfrm>
            <a:off x="2418080" y="981214"/>
            <a:ext cx="6451600" cy="4775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7A93C-AB8D-DD5C-0C41-7B8D9B66A8A6}"/>
              </a:ext>
            </a:extLst>
          </p:cNvPr>
          <p:cNvSpPr txBox="1"/>
          <p:nvPr/>
        </p:nvSpPr>
        <p:spPr>
          <a:xfrm>
            <a:off x="2535925" y="981214"/>
            <a:ext cx="199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Objectives</a:t>
            </a:r>
            <a:r>
              <a:rPr lang="en-IN" sz="2000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86CBE-FD28-857E-6500-C456792926B7}"/>
              </a:ext>
            </a:extLst>
          </p:cNvPr>
          <p:cNvSpPr txBox="1"/>
          <p:nvPr/>
        </p:nvSpPr>
        <p:spPr>
          <a:xfrm>
            <a:off x="2418080" y="2143235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what is number and number system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548D4-163A-E286-F91B-FE261BEF0594}"/>
              </a:ext>
            </a:extLst>
          </p:cNvPr>
          <p:cNvSpPr txBox="1"/>
          <p:nvPr/>
        </p:nvSpPr>
        <p:spPr>
          <a:xfrm>
            <a:off x="2418080" y="1583452"/>
            <a:ext cx="605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u="sng" dirty="0">
                <a:latin typeface="Elephant" panose="02020904090505020303" pitchFamily="18" charset="0"/>
              </a:rPr>
              <a:t>At the end of this lesson, you will be able to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7787B-EFEE-67F7-140F-C3BEB77DF9AC}"/>
              </a:ext>
            </a:extLst>
          </p:cNvPr>
          <p:cNvSpPr txBox="1"/>
          <p:nvPr/>
        </p:nvSpPr>
        <p:spPr>
          <a:xfrm>
            <a:off x="2347784" y="3903345"/>
            <a:ext cx="4938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</a:t>
            </a:r>
            <a:r>
              <a:rPr lang="en-IN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Decimal Expansion of Real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Numbers, and classifying it into rational and irrational numbers.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5E64E-D7BC-B4B5-C11B-B994CAA769E6}"/>
              </a:ext>
            </a:extLst>
          </p:cNvPr>
          <p:cNvSpPr txBox="1"/>
          <p:nvPr/>
        </p:nvSpPr>
        <p:spPr>
          <a:xfrm>
            <a:off x="2418078" y="2558788"/>
            <a:ext cx="645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 </a:t>
            </a:r>
            <a:r>
              <a:rPr lang="en-IN" sz="18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number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i.e., Natural, Whole number, Integers, Rational-Irrational Numbers, Real-Complex Numbers.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E3BCC-E46E-074E-ADAD-3A67C31AB49C}"/>
              </a:ext>
            </a:extLst>
          </p:cNvPr>
          <p:cNvSpPr txBox="1"/>
          <p:nvPr/>
        </p:nvSpPr>
        <p:spPr>
          <a:xfrm>
            <a:off x="2401722" y="3189197"/>
            <a:ext cx="3922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number lines can be used to understand operations on Integers.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4782A8-8DE2-8AAA-8E04-F53CEF7544A0}"/>
              </a:ext>
            </a:extLst>
          </p:cNvPr>
          <p:cNvSpPr txBox="1"/>
          <p:nvPr/>
        </p:nvSpPr>
        <p:spPr>
          <a:xfrm>
            <a:off x="2347784" y="4872841"/>
            <a:ext cx="350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 Real Numbers on the Number line.</a:t>
            </a:r>
          </a:p>
        </p:txBody>
      </p:sp>
    </p:spTree>
    <p:extLst>
      <p:ext uri="{BB962C8B-B14F-4D97-AF65-F5344CB8AC3E}">
        <p14:creationId xmlns:p14="http://schemas.microsoft.com/office/powerpoint/2010/main" val="205701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/>
      <p:bldP spid="4" grpId="0"/>
      <p:bldP spid="8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53E0A-9781-C6E7-B8C2-38EBEBFD4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AA5A5-DF91-0F55-8EA3-163BDBB1A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11" y="-1148"/>
            <a:ext cx="12192000" cy="6859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0F27D-7274-06CA-11A1-855FB4479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40" y="-1166867"/>
            <a:ext cx="11146420" cy="9113948"/>
          </a:xfrm>
          <a:prstGeom prst="rect">
            <a:avLst/>
          </a:prstGeom>
        </p:spPr>
      </p:pic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2FAE5DB9-B4B8-8C9F-D48E-92FFA16AD3F3}"/>
              </a:ext>
            </a:extLst>
          </p:cNvPr>
          <p:cNvSpPr/>
          <p:nvPr/>
        </p:nvSpPr>
        <p:spPr>
          <a:xfrm>
            <a:off x="1851950" y="1238491"/>
            <a:ext cx="8287473" cy="3854369"/>
          </a:xfrm>
          <a:prstGeom prst="horizontalScroll">
            <a:avLst/>
          </a:prstGeom>
          <a:solidFill>
            <a:srgbClr val="FFFF66"/>
          </a:solidFill>
          <a:ln w="57150">
            <a:solidFill>
              <a:srgbClr val="C00000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  <a:softEdge rad="31750"/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9DB82-F86B-EAA1-A053-F05D76C06333}"/>
              </a:ext>
            </a:extLst>
          </p:cNvPr>
          <p:cNvSpPr txBox="1"/>
          <p:nvPr/>
        </p:nvSpPr>
        <p:spPr>
          <a:xfrm>
            <a:off x="3669175" y="2097446"/>
            <a:ext cx="4467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5400" dirty="0">
                <a:solidFill>
                  <a:srgbClr val="0070C0"/>
                </a:solidFill>
                <a:latin typeface="Algerian" panose="04020705040A02060702" pitchFamily="82" charset="0"/>
              </a:rPr>
              <a:t>Thanks For Watching🙋‍♀️</a:t>
            </a:r>
            <a:endParaRPr lang="en-IN" sz="54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9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vortex dir="r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5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F52553D-F925-5E22-852C-C11A632D03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099AA83-F7E4-CFB9-7E59-89F30BBBD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2886402"/>
              </p:ext>
            </p:extLst>
          </p:nvPr>
        </p:nvGraphicFramePr>
        <p:xfrm>
          <a:off x="1005840" y="381000"/>
          <a:ext cx="10789920" cy="71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D1719F20-0D5E-FB4E-8733-0DD830555DAE}"/>
              </a:ext>
            </a:extLst>
          </p:cNvPr>
          <p:cNvGrpSpPr/>
          <p:nvPr/>
        </p:nvGrpSpPr>
        <p:grpSpPr>
          <a:xfrm>
            <a:off x="1005840" y="1192029"/>
            <a:ext cx="10789920" cy="5139869"/>
            <a:chOff x="1154092" y="1071138"/>
            <a:chExt cx="10789920" cy="540371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2FFFEC-1907-9EFE-4249-EE8B5A3BE83B}"/>
                </a:ext>
              </a:extLst>
            </p:cNvPr>
            <p:cNvSpPr txBox="1"/>
            <p:nvPr/>
          </p:nvSpPr>
          <p:spPr>
            <a:xfrm>
              <a:off x="1154092" y="1071138"/>
              <a:ext cx="10789920" cy="54037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IN" dirty="0"/>
            </a:p>
            <a:p>
              <a:endParaRPr lang="en-IN" dirty="0"/>
            </a:p>
            <a:p>
              <a:r>
                <a:rPr lang="en-IN" dirty="0"/>
                <a:t>A Number is a mathematical object used in </a:t>
              </a:r>
              <a:r>
                <a:rPr lang="en-IN" sz="2000" b="1" dirty="0"/>
                <a:t>COUNTING and MEASURING. </a:t>
              </a:r>
              <a:r>
                <a:rPr lang="en-IN" dirty="0"/>
                <a:t>Numbers are often used for </a:t>
              </a:r>
              <a:r>
                <a:rPr lang="en-IN" sz="2000" b="1" dirty="0"/>
                <a:t>LABELS, </a:t>
              </a:r>
              <a:r>
                <a:rPr lang="en-IN" dirty="0"/>
                <a:t>for ordering serial numbers and for codes like ISBNs. </a:t>
              </a:r>
            </a:p>
            <a:p>
              <a:endParaRPr lang="en-IN" dirty="0"/>
            </a:p>
            <a:p>
              <a:endParaRPr lang="en-IN" dirty="0"/>
            </a:p>
            <a:p>
              <a:r>
                <a:rPr lang="en-IN" dirty="0"/>
                <a:t>Here,</a:t>
              </a:r>
            </a:p>
            <a:p>
              <a:r>
                <a:rPr lang="en-IN" dirty="0"/>
                <a:t>A number System is a way to group numbers that are similar with respect to certain properties.</a:t>
              </a:r>
            </a:p>
            <a:p>
              <a:r>
                <a:rPr lang="en-IN" dirty="0"/>
                <a:t>In other words,  The number system is a collection of numbers that are grouped into different types each group is defined by certain properties/criteria:-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/>
                <a:t>Natural Numbers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/>
                <a:t>Whole numbers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/>
                <a:t>Integers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/>
                <a:t>Rational Numbers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/>
                <a:t>Irrational Numbers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/>
                <a:t>Real Numbers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/>
                <a:t>Imaginary Numbers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/>
                <a:t>Complex Numbers.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6E716B-565F-8F71-ABD4-0C782693653E}"/>
                </a:ext>
              </a:extLst>
            </p:cNvPr>
            <p:cNvSpPr txBox="1"/>
            <p:nvPr/>
          </p:nvSpPr>
          <p:spPr>
            <a:xfrm>
              <a:off x="1154092" y="2413574"/>
              <a:ext cx="10789920" cy="46166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What is Number System?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EBE264-AFBB-6548-48B0-E5F33946713F}"/>
                </a:ext>
              </a:extLst>
            </p:cNvPr>
            <p:cNvSpPr txBox="1"/>
            <p:nvPr/>
          </p:nvSpPr>
          <p:spPr>
            <a:xfrm>
              <a:off x="1154092" y="1183717"/>
              <a:ext cx="10789920" cy="46166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About Numbers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9228385"/>
      </p:ext>
    </p:extLst>
  </p:cSld>
  <p:clrMapOvr>
    <a:masterClrMapping/>
  </p:clrMapOvr>
  <p:transition spd="slow">
    <p:push dir="u"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CA9F9C-7E4A-4CA1-4C21-396B35D53237}"/>
              </a:ext>
            </a:extLst>
          </p:cNvPr>
          <p:cNvSpPr/>
          <p:nvPr/>
        </p:nvSpPr>
        <p:spPr>
          <a:xfrm>
            <a:off x="2581155" y="2199190"/>
            <a:ext cx="7268902" cy="202556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0F7BB9-3EA9-36AC-E67F-BA2B321A3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920"/>
            <a:ext cx="1219434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08BA2B-B668-321A-79F9-D1DD52D10203}"/>
              </a:ext>
            </a:extLst>
          </p:cNvPr>
          <p:cNvSpPr txBox="1"/>
          <p:nvPr/>
        </p:nvSpPr>
        <p:spPr>
          <a:xfrm>
            <a:off x="3549571" y="2778632"/>
            <a:ext cx="6061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  <a:latin typeface="Algerian" panose="04020705040A02060702" pitchFamily="82" charset="0"/>
              </a:rPr>
              <a:t>Types of Numbers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60FE6-A9E6-1D78-1455-6B55A461F2E1}"/>
              </a:ext>
            </a:extLst>
          </p:cNvPr>
          <p:cNvSpPr txBox="1"/>
          <p:nvPr/>
        </p:nvSpPr>
        <p:spPr>
          <a:xfrm>
            <a:off x="5733921" y="3720567"/>
            <a:ext cx="352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The mysterious world of numbers….</a:t>
            </a:r>
          </a:p>
        </p:txBody>
      </p:sp>
    </p:spTree>
    <p:extLst>
      <p:ext uri="{BB962C8B-B14F-4D97-AF65-F5344CB8AC3E}">
        <p14:creationId xmlns:p14="http://schemas.microsoft.com/office/powerpoint/2010/main" val="3937778338"/>
      </p:ext>
    </p:extLst>
  </p:cSld>
  <p:clrMapOvr>
    <a:masterClrMapping/>
  </p:clrMapOvr>
  <p:transition spd="slow">
    <p:cover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CE07A84-A6A4-06B1-25E7-CA9496EC8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341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3FEE22-42CE-D9DC-06DB-93A3EC09193C}"/>
              </a:ext>
            </a:extLst>
          </p:cNvPr>
          <p:cNvCxnSpPr/>
          <p:nvPr/>
        </p:nvCxnSpPr>
        <p:spPr>
          <a:xfrm>
            <a:off x="1361440" y="1916331"/>
            <a:ext cx="909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94C9CA-0D2A-D9AD-AB62-B27986C50C8C}"/>
              </a:ext>
            </a:extLst>
          </p:cNvPr>
          <p:cNvSpPr txBox="1"/>
          <p:nvPr/>
        </p:nvSpPr>
        <p:spPr>
          <a:xfrm>
            <a:off x="4175760" y="1270000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Natural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7F7CBB-1FE1-EB84-3E92-D482D7EBE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19" y="4941669"/>
            <a:ext cx="7315442" cy="12689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B7EA04-A494-A72E-46EF-48D149CC85BD}"/>
              </a:ext>
            </a:extLst>
          </p:cNvPr>
          <p:cNvSpPr txBox="1"/>
          <p:nvPr/>
        </p:nvSpPr>
        <p:spPr>
          <a:xfrm>
            <a:off x="1743405" y="2178989"/>
            <a:ext cx="6979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hi-IN" sz="2400" dirty="0"/>
              <a:t>All counting numbers are called natural numbers.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hi-IN" sz="2400" dirty="0"/>
              <a:t>It is denoted by “N”.</a:t>
            </a:r>
          </a:p>
          <a:p>
            <a:endParaRPr lang="hi-IN" sz="2400" dirty="0"/>
          </a:p>
          <a:p>
            <a:r>
              <a:rPr lang="hi-IN" sz="2400" dirty="0"/>
              <a:t>Example: N= {1, 2, 3, 4, ......}</a:t>
            </a:r>
          </a:p>
          <a:p>
            <a:endParaRPr lang="hi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2E505B-6CFD-A183-645E-22C2B33257D2}"/>
              </a:ext>
            </a:extLst>
          </p:cNvPr>
          <p:cNvSpPr txBox="1"/>
          <p:nvPr/>
        </p:nvSpPr>
        <p:spPr>
          <a:xfrm>
            <a:off x="2009158" y="4171731"/>
            <a:ext cx="7315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hi-IN" sz="2000" dirty="0"/>
              <a:t>Natural numbers are represented on the number line as follows.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84393864"/>
      </p:ext>
    </p:extLst>
  </p:cSld>
  <p:clrMapOvr>
    <a:masterClrMapping/>
  </p:clrMapOvr>
  <p:transition spd="slow">
    <p:cover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1797F-2156-2802-EE8B-85769ECE9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3A5628-B447-9023-4187-87F7C9D19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" y="0"/>
            <a:ext cx="12187341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FC3D22-739B-F83B-43F0-896F77F1509F}"/>
              </a:ext>
            </a:extLst>
          </p:cNvPr>
          <p:cNvCxnSpPr/>
          <p:nvPr/>
        </p:nvCxnSpPr>
        <p:spPr>
          <a:xfrm>
            <a:off x="1361440" y="1916331"/>
            <a:ext cx="909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18656C-6E06-7B31-A01E-99B0DA63E3C0}"/>
              </a:ext>
            </a:extLst>
          </p:cNvPr>
          <p:cNvSpPr txBox="1"/>
          <p:nvPr/>
        </p:nvSpPr>
        <p:spPr>
          <a:xfrm>
            <a:off x="4175760" y="1270000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Whole Numbers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7C2E1-A32E-240E-5E9B-E14837B2E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33" y="5239806"/>
            <a:ext cx="7465247" cy="1286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B71BED-89E8-EA4F-59BA-093EE6492E14}"/>
              </a:ext>
            </a:extLst>
          </p:cNvPr>
          <p:cNvSpPr txBox="1"/>
          <p:nvPr/>
        </p:nvSpPr>
        <p:spPr>
          <a:xfrm>
            <a:off x="1646306" y="2145719"/>
            <a:ext cx="79749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hi-IN" sz="2000" dirty="0"/>
              <a:t>The group of natural numbers including ZERO is called whole numbers.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hi-IN" sz="2000" dirty="0"/>
              <a:t>It is denoted by “W”.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hi-IN" sz="2000" b="1" dirty="0"/>
              <a:t>All natural numbers are called whole numbers.</a:t>
            </a:r>
          </a:p>
          <a:p>
            <a:r>
              <a:rPr lang="hi-IN" sz="2000" b="1" dirty="0"/>
              <a:t>   </a:t>
            </a:r>
          </a:p>
          <a:p>
            <a:r>
              <a:rPr lang="hi-IN" sz="2000" b="1" dirty="0"/>
              <a:t>	0 = Whole numbers – Natural numbers</a:t>
            </a:r>
          </a:p>
          <a:p>
            <a:endParaRPr lang="hi-IN" sz="2000" b="1" dirty="0"/>
          </a:p>
          <a:p>
            <a:r>
              <a:rPr lang="hi-IN" sz="2000" b="1" dirty="0"/>
              <a:t>Example:</a:t>
            </a:r>
            <a:r>
              <a:rPr lang="hi-IN" sz="2000" dirty="0"/>
              <a:t> W = {0, 1, 2, 3, 4, ......}</a:t>
            </a:r>
            <a:endParaRPr lang="en-I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CBA8B-4308-C735-E338-C83CDEC0FC9C}"/>
              </a:ext>
            </a:extLst>
          </p:cNvPr>
          <p:cNvSpPr txBox="1"/>
          <p:nvPr/>
        </p:nvSpPr>
        <p:spPr>
          <a:xfrm>
            <a:off x="2338297" y="4757001"/>
            <a:ext cx="746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i-IN" dirty="0"/>
              <a:t>Whole numbers are represented on number line as follows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1A1D85-8F7D-5CF0-8008-17CEEA8AD570}"/>
              </a:ext>
            </a:extLst>
          </p:cNvPr>
          <p:cNvSpPr/>
          <p:nvPr/>
        </p:nvSpPr>
        <p:spPr>
          <a:xfrm>
            <a:off x="2570738" y="3635202"/>
            <a:ext cx="4935381" cy="4462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284632"/>
      </p:ext>
    </p:extLst>
  </p:cSld>
  <p:clrMapOvr>
    <a:masterClrMapping/>
  </p:clrMapOvr>
  <p:transition spd="slow">
    <p:cover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2F1C7-31AA-C3C1-559A-B0817533E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D6A8A1-91DF-F286-BD15-B3AE77EF8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" y="-70489"/>
            <a:ext cx="12187341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A1813B-A897-75AF-9F83-FEFE33F848C8}"/>
              </a:ext>
            </a:extLst>
          </p:cNvPr>
          <p:cNvCxnSpPr/>
          <p:nvPr/>
        </p:nvCxnSpPr>
        <p:spPr>
          <a:xfrm>
            <a:off x="1361440" y="1916331"/>
            <a:ext cx="909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451D4D-7C6D-4520-1859-9A05C3866029}"/>
              </a:ext>
            </a:extLst>
          </p:cNvPr>
          <p:cNvSpPr txBox="1"/>
          <p:nvPr/>
        </p:nvSpPr>
        <p:spPr>
          <a:xfrm>
            <a:off x="5102860" y="1270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Integers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7B28B-0126-C822-11B6-D6948D4D66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95" y="5428528"/>
            <a:ext cx="7811102" cy="1095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638D46-1B3A-49ED-F5D2-9EDCAA26F2EC}"/>
              </a:ext>
            </a:extLst>
          </p:cNvPr>
          <p:cNvSpPr txBox="1"/>
          <p:nvPr/>
        </p:nvSpPr>
        <p:spPr>
          <a:xfrm>
            <a:off x="1532388" y="2081238"/>
            <a:ext cx="83337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hi-IN" sz="2000" dirty="0"/>
              <a:t>The collection of all whole numbers and negatives of all natural numbers or counting numbers are called integers.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hi-IN" sz="2000" dirty="0"/>
              <a:t>They are denoted by “Z” or “I”.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hi-IN" sz="2000" b="1" dirty="0"/>
              <a:t>All whole numbers are integers, but all integers are not whole numbers.</a:t>
            </a:r>
          </a:p>
          <a:p>
            <a:endParaRPr lang="hi-IN" sz="2000" b="1" dirty="0"/>
          </a:p>
          <a:p>
            <a:r>
              <a:rPr lang="hi-IN" sz="2000" b="1" dirty="0"/>
              <a:t>	Negative Integers = Intergers – Whole Numbers.</a:t>
            </a:r>
          </a:p>
          <a:p>
            <a:endParaRPr lang="hi-IN" sz="2000" b="1" dirty="0"/>
          </a:p>
          <a:p>
            <a:r>
              <a:rPr lang="hi-IN" sz="2000" b="1" dirty="0"/>
              <a:t>Example: Z</a:t>
            </a:r>
            <a:r>
              <a:rPr lang="hi-IN" sz="2000" dirty="0"/>
              <a:t> = {......-3,-2,-1, 0, 1, 2, 3 ......}</a:t>
            </a:r>
            <a:endParaRPr lang="en-IN" sz="20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D36DC3-BAAD-3F60-0A4B-B851C48E771C}"/>
              </a:ext>
            </a:extLst>
          </p:cNvPr>
          <p:cNvSpPr/>
          <p:nvPr/>
        </p:nvSpPr>
        <p:spPr>
          <a:xfrm>
            <a:off x="2325840" y="3875055"/>
            <a:ext cx="6355936" cy="5083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51CF4-A2E3-A417-4FF8-5F8BD8A85642}"/>
              </a:ext>
            </a:extLst>
          </p:cNvPr>
          <p:cNvSpPr txBox="1"/>
          <p:nvPr/>
        </p:nvSpPr>
        <p:spPr>
          <a:xfrm>
            <a:off x="2198353" y="4980829"/>
            <a:ext cx="7419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hi-IN" dirty="0"/>
              <a:t>Integers are represented on number line as follows:-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041024"/>
      </p:ext>
    </p:extLst>
  </p:cSld>
  <p:clrMapOvr>
    <a:masterClrMapping/>
  </p:clrMapOvr>
  <p:transition spd="slow">
    <p:cover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70E38-9DAA-4593-8BCE-FF000D315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9CEF40-468E-647D-4459-896319455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" y="25991"/>
            <a:ext cx="12187340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A9291C-A0B9-72C0-CB91-A8102A4211B7}"/>
              </a:ext>
            </a:extLst>
          </p:cNvPr>
          <p:cNvCxnSpPr/>
          <p:nvPr/>
        </p:nvCxnSpPr>
        <p:spPr>
          <a:xfrm>
            <a:off x="1380328" y="1140272"/>
            <a:ext cx="909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2D8194-12FD-CBD4-4A0F-722B3E7F24D0}"/>
              </a:ext>
            </a:extLst>
          </p:cNvPr>
          <p:cNvSpPr txBox="1"/>
          <p:nvPr/>
        </p:nvSpPr>
        <p:spPr>
          <a:xfrm>
            <a:off x="4010870" y="503458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Rational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688FA-A6FA-D415-F57A-BF8A4F16CBF9}"/>
              </a:ext>
            </a:extLst>
          </p:cNvPr>
          <p:cNvSpPr txBox="1"/>
          <p:nvPr/>
        </p:nvSpPr>
        <p:spPr>
          <a:xfrm>
            <a:off x="1146835" y="1197495"/>
            <a:ext cx="9732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hi-IN" dirty="0"/>
              <a:t>A number that can be represented in the form of p/q where p and q are integers and q is non zero, </a:t>
            </a:r>
          </a:p>
          <a:p>
            <a:r>
              <a:rPr lang="hi-IN" dirty="0"/>
              <a:t>     is called a rational number.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i-IN" dirty="0"/>
              <a:t>The collection of rational numbers is denoted by the symbol “Q”.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i-IN" dirty="0"/>
              <a:t>Rational numbers include </a:t>
            </a:r>
            <a:r>
              <a:rPr lang="hi-IN" b="1" dirty="0"/>
              <a:t>natural number, whole numbers, integers </a:t>
            </a:r>
            <a:r>
              <a:rPr lang="hi-IN" dirty="0"/>
              <a:t>and all the (negative and positive) </a:t>
            </a:r>
            <a:r>
              <a:rPr lang="hi-IN" b="1" dirty="0"/>
              <a:t>fractions</a:t>
            </a:r>
          </a:p>
          <a:p>
            <a:endParaRPr lang="hi-IN" b="1" dirty="0"/>
          </a:p>
          <a:p>
            <a:r>
              <a:rPr lang="hi-IN" b="1" dirty="0"/>
              <a:t>Example: </a:t>
            </a:r>
            <a:r>
              <a:rPr lang="hi-IN" dirty="0"/>
              <a:t>1/2, -4/5, 26/8,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07EA1-6FED-4412-64D4-94470A4636E2}"/>
              </a:ext>
            </a:extLst>
          </p:cNvPr>
          <p:cNvSpPr txBox="1"/>
          <p:nvPr/>
        </p:nvSpPr>
        <p:spPr>
          <a:xfrm>
            <a:off x="4602552" y="3095097"/>
            <a:ext cx="4407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>
                <a:highlight>
                  <a:srgbClr val="00FF00"/>
                </a:highlight>
              </a:rPr>
              <a:t>12  </a:t>
            </a:r>
            <a:r>
              <a:rPr lang="hi-IN" dirty="0"/>
              <a:t>= 12/1 = p/q ; where p=12, q=1</a:t>
            </a:r>
          </a:p>
          <a:p>
            <a:r>
              <a:rPr lang="hi-IN" dirty="0">
                <a:highlight>
                  <a:srgbClr val="00FF00"/>
                </a:highlight>
              </a:rPr>
              <a:t> 0  </a:t>
            </a:r>
            <a:r>
              <a:rPr lang="hi-IN" dirty="0"/>
              <a:t>= 0/1 =p/q; where p=0, q=1</a:t>
            </a:r>
          </a:p>
          <a:p>
            <a:r>
              <a:rPr lang="hi-IN" dirty="0">
                <a:highlight>
                  <a:srgbClr val="00FF00"/>
                </a:highlight>
              </a:rPr>
              <a:t>-25  </a:t>
            </a:r>
            <a:r>
              <a:rPr lang="hi-IN" dirty="0"/>
              <a:t>=  -25/1 and so on......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F4C8E1-90D6-A6C0-DD54-388BF93346BD}"/>
              </a:ext>
            </a:extLst>
          </p:cNvPr>
          <p:cNvSpPr/>
          <p:nvPr/>
        </p:nvSpPr>
        <p:spPr>
          <a:xfrm>
            <a:off x="4515603" y="3037875"/>
            <a:ext cx="4125980" cy="96069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150CA5-FF1A-E61E-9E5B-E53CD8B8A0D8}"/>
              </a:ext>
            </a:extLst>
          </p:cNvPr>
          <p:cNvSpPr txBox="1"/>
          <p:nvPr/>
        </p:nvSpPr>
        <p:spPr>
          <a:xfrm>
            <a:off x="1227222" y="4057973"/>
            <a:ext cx="4258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latin typeface="Arial Rounded MT Bold" panose="020F0704030504030204" pitchFamily="34" charset="0"/>
              </a:rPr>
              <a:t>Equivalent Rational Numbers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D944D5-6D04-8E2B-5C95-3E5D6EAA6EBC}"/>
              </a:ext>
            </a:extLst>
          </p:cNvPr>
          <p:cNvSpPr txBox="1"/>
          <p:nvPr/>
        </p:nvSpPr>
        <p:spPr>
          <a:xfrm>
            <a:off x="1227222" y="4502100"/>
            <a:ext cx="5578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i-IN" dirty="0"/>
              <a:t>The rational numbers that have same value but are represented differently.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i-IN" b="1" dirty="0"/>
              <a:t>i.e., If a/b is equivalent to c/d and a/b = X, </a:t>
            </a:r>
          </a:p>
          <a:p>
            <a:r>
              <a:rPr lang="hi-IN" b="1" dirty="0"/>
              <a:t>     then c/d = X</a:t>
            </a:r>
          </a:p>
          <a:p>
            <a:r>
              <a:rPr lang="hi-IN" dirty="0"/>
              <a:t>     Also, if a/b = c/d, then a x d = b x c.</a:t>
            </a:r>
          </a:p>
          <a:p>
            <a:endParaRPr lang="hi-IN" dirty="0"/>
          </a:p>
          <a:p>
            <a:r>
              <a:rPr lang="hi-IN" dirty="0"/>
              <a:t>Example:-  5/2 =15/6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00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7001E85-0704-C217-CA98-A3315BFDF09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38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0D8A22-4F8E-2748-90A1-0B91CCAEE80A}"/>
              </a:ext>
            </a:extLst>
          </p:cNvPr>
          <p:cNvCxnSpPr/>
          <p:nvPr/>
        </p:nvCxnSpPr>
        <p:spPr>
          <a:xfrm flipH="1">
            <a:off x="416689" y="0"/>
            <a:ext cx="104172" cy="6858000"/>
          </a:xfrm>
          <a:prstGeom prst="line">
            <a:avLst/>
          </a:prstGeom>
          <a:ln w="38100"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CD1E9F-8D14-FA5D-8E3C-CCDAA5945C05}"/>
              </a:ext>
            </a:extLst>
          </p:cNvPr>
          <p:cNvCxnSpPr>
            <a:cxnSpLocks/>
          </p:cNvCxnSpPr>
          <p:nvPr/>
        </p:nvCxnSpPr>
        <p:spPr>
          <a:xfrm flipH="1">
            <a:off x="520861" y="0"/>
            <a:ext cx="104172" cy="6858000"/>
          </a:xfrm>
          <a:prstGeom prst="line">
            <a:avLst/>
          </a:prstGeom>
          <a:ln w="762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D6336E-56B2-77C0-EBE1-D40CF515E7A1}"/>
              </a:ext>
            </a:extLst>
          </p:cNvPr>
          <p:cNvCxnSpPr/>
          <p:nvPr/>
        </p:nvCxnSpPr>
        <p:spPr>
          <a:xfrm>
            <a:off x="949124" y="1006997"/>
            <a:ext cx="10926501" cy="0"/>
          </a:xfrm>
          <a:prstGeom prst="line">
            <a:avLst/>
          </a:prstGeom>
          <a:ln w="38100"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DF25A67-5E70-6B7A-924E-99400A3F6A08}"/>
              </a:ext>
            </a:extLst>
          </p:cNvPr>
          <p:cNvSpPr txBox="1"/>
          <p:nvPr/>
        </p:nvSpPr>
        <p:spPr>
          <a:xfrm>
            <a:off x="949124" y="360666"/>
            <a:ext cx="4560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Irrational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4D172B-CC59-F7D2-390B-FEFCFD50061C}"/>
              </a:ext>
            </a:extLst>
          </p:cNvPr>
          <p:cNvSpPr txBox="1"/>
          <p:nvPr/>
        </p:nvSpPr>
        <p:spPr>
          <a:xfrm rot="10800000" flipV="1">
            <a:off x="10440365" y="5081562"/>
            <a:ext cx="555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4400" dirty="0"/>
              <a:t>🙄</a:t>
            </a:r>
            <a:endParaRPr lang="en-I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0E408-2D56-39E2-CC53-E95845639708}"/>
              </a:ext>
            </a:extLst>
          </p:cNvPr>
          <p:cNvSpPr txBox="1"/>
          <p:nvPr/>
        </p:nvSpPr>
        <p:spPr>
          <a:xfrm>
            <a:off x="949124" y="1367663"/>
            <a:ext cx="104557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hi-IN" sz="2000" dirty="0"/>
              <a:t>A number that cannot be written in the form of p/q (where p and q are integers and q is non zero), is called and irrational number.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i-IN" sz="2000" dirty="0"/>
              <a:t>We denote and irrational number by “S”.</a:t>
            </a:r>
          </a:p>
          <a:p>
            <a:endParaRPr lang="hi-IN" sz="2000" dirty="0"/>
          </a:p>
          <a:p>
            <a:r>
              <a:rPr lang="hi-IN" sz="2000" dirty="0"/>
              <a:t>Example:√2, √3, √5, √6, √11, ∏, 0.10110111011110......... </a:t>
            </a:r>
            <a:r>
              <a:rPr lang="en-IN" sz="2000" b="1" dirty="0"/>
              <a:t>A</a:t>
            </a:r>
            <a:r>
              <a:rPr lang="hi-IN" sz="2000" b="1" dirty="0"/>
              <a:t>re not  rational numbers, so they are irrational numbers.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025EB-E5D1-EB8A-A43C-4E61F369CF28}"/>
              </a:ext>
            </a:extLst>
          </p:cNvPr>
          <p:cNvSpPr txBox="1"/>
          <p:nvPr/>
        </p:nvSpPr>
        <p:spPr>
          <a:xfrm>
            <a:off x="937550" y="3667320"/>
            <a:ext cx="6325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hi-IN" sz="1800" dirty="0"/>
              <a:t>Irrational numbers have endless non-repeating decimal digits and </a:t>
            </a:r>
            <a:r>
              <a:rPr lang="hi-IN" sz="1800" b="1" dirty="0"/>
              <a:t>cannot ne expressed as fractions.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hi-IN" sz="1800" b="1" dirty="0"/>
              <a:t>But they do exist on number line.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19FE2-6687-20A9-F9CC-D35EAE9971A9}"/>
              </a:ext>
            </a:extLst>
          </p:cNvPr>
          <p:cNvSpPr txBox="1"/>
          <p:nvPr/>
        </p:nvSpPr>
        <p:spPr>
          <a:xfrm>
            <a:off x="949124" y="4866118"/>
            <a:ext cx="5615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hi-IN" sz="1800" b="1" dirty="0"/>
              <a:t>Notes</a:t>
            </a:r>
            <a:r>
              <a:rPr lang="hi-IN" sz="1800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hi-IN" sz="1800" dirty="0"/>
              <a:t>Sq root of all prime numbers are irrationals.</a:t>
            </a:r>
          </a:p>
          <a:p>
            <a:pPr marL="457200" indent="-457200">
              <a:buFont typeface="+mj-lt"/>
              <a:buAutoNum type="arabicPeriod"/>
            </a:pPr>
            <a:r>
              <a:rPr lang="hi-IN" sz="1800" dirty="0"/>
              <a:t>Sq root of all non perfect square positve integers are irrational.</a:t>
            </a:r>
          </a:p>
        </p:txBody>
      </p:sp>
    </p:spTree>
    <p:extLst>
      <p:ext uri="{BB962C8B-B14F-4D97-AF65-F5344CB8AC3E}">
        <p14:creationId xmlns:p14="http://schemas.microsoft.com/office/powerpoint/2010/main" val="669898200"/>
      </p:ext>
    </p:extLst>
  </p:cSld>
  <p:clrMapOvr>
    <a:masterClrMapping/>
  </p:clrMapOvr>
  <p:transition spd="slow">
    <p:cover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4772</TotalTime>
  <Words>1924</Words>
  <Application>Microsoft Office PowerPoint</Application>
  <PresentationFormat>Widescreen</PresentationFormat>
  <Paragraphs>191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9" baseType="lpstr">
      <vt:lpstr>Algerian</vt:lpstr>
      <vt:lpstr>Aptos</vt:lpstr>
      <vt:lpstr>Aptos Narrow</vt:lpstr>
      <vt:lpstr>Arial</vt:lpstr>
      <vt:lpstr>Arial Black</vt:lpstr>
      <vt:lpstr>Arial Rounded MT Bold</vt:lpstr>
      <vt:lpstr>Baskerville Old Face</vt:lpstr>
      <vt:lpstr>Calibri</vt:lpstr>
      <vt:lpstr>Century Gothic</vt:lpstr>
      <vt:lpstr>Elephant</vt:lpstr>
      <vt:lpstr>Garamond</vt:lpstr>
      <vt:lpstr>Poppins</vt:lpstr>
      <vt:lpstr>Trebuchet MS</vt:lpstr>
      <vt:lpstr>Wingdings</vt:lpstr>
      <vt:lpstr>Wingdings 3</vt:lpstr>
      <vt:lpstr>Organic</vt:lpstr>
      <vt:lpstr>Ion Boardroom</vt:lpstr>
      <vt:lpstr>Facet</vt:lpstr>
      <vt:lpstr>1_Facet</vt:lpstr>
      <vt:lpstr>NUMBER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SYSTEM</vt:lpstr>
      <vt:lpstr>PowerPoint Presentation</vt:lpstr>
      <vt:lpstr>PowerPoint Presentation</vt:lpstr>
      <vt:lpstr>PowerPoint Presentation</vt:lpstr>
      <vt:lpstr>Decimal Expansion of a Real Number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 diwan</dc:creator>
  <cp:lastModifiedBy>tarun diwan</cp:lastModifiedBy>
  <cp:revision>39</cp:revision>
  <dcterms:created xsi:type="dcterms:W3CDTF">2024-11-09T18:40:20Z</dcterms:created>
  <dcterms:modified xsi:type="dcterms:W3CDTF">2024-12-04T19:58:10Z</dcterms:modified>
</cp:coreProperties>
</file>