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9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0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717CC4C3-F046-404A-A9AB-C69D19F63E4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8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8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3865B6D-016C-499E-93D9-5AC7F5E8917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47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649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650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1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2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/>
            <a:grpFill/>
            <a:ln>
              <a:noFill/>
            </a:ln>
          </p:spPr>
        </p:sp>
        <p:sp>
          <p:nvSpPr>
            <p:cNvPr id="1048653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4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5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ah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6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7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8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9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0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1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ah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2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ah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3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4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5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6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ah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7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ah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8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9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ah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0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1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ah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2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3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ah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4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5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ah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6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7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/>
            <a:grpFill/>
            <a:ln>
              <a:noFill/>
            </a:ln>
          </p:spPr>
        </p:sp>
        <p:sp>
          <p:nvSpPr>
            <p:cNvPr id="1048678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9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ah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0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ah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1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ah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2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ah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3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ah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4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5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ah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6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7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ah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8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9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690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ah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1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2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ah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3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4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5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6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7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8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9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ah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00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ah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01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ah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02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ah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703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algn="l" indent="0" marL="0">
              <a:buNone/>
              <a:defRPr baseline="0" cap="all" sz="2000">
                <a:solidFill>
                  <a:schemeClr val="tx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7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7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7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  <p:sp>
        <p:nvSpPr>
          <p:cNvPr id="1048768" name="TextBox 59"/>
          <p:cNvSpPr txBox="1"/>
          <p:nvPr/>
        </p:nvSpPr>
        <p:spPr>
          <a:xfrm>
            <a:off x="903512" y="73239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69" name="TextBox 60"/>
          <p:cNvSpPr txBox="1"/>
          <p:nvPr/>
        </p:nvSpPr>
        <p:spPr>
          <a:xfrm>
            <a:off x="10537370" y="276497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6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7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3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6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3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7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8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2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indent="0" marL="0">
              <a:buNone/>
              <a:defRPr baseline="0" cap="all"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7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7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7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7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8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7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7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7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7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13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ah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ah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ah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ah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/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ah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ah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ah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ah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ah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ah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ah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ah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ah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5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ah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ah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ah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ah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ah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ah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/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729E-BC09-4172-8E96-197CEB30CC1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A68D7-156B-4438-8C91-8C0249A6638E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effectLst>
            <a:outerShdw algn="tl" blurRad="177800" dir="2700000" dist="38100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algn="tl" blurRad="152400" dir="2700000" dist="3810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algn="tl" blurRad="152400" dir="2700000" dist="3810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algn="tl" blurRad="152400" dir="2700000" dist="3810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algn="tl" blurRad="152400" dir="2700000" dist="3810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algn="tl" blurRad="152400" dir="2700000" dist="3810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162339" y="901147"/>
            <a:ext cx="10515600" cy="1457739"/>
          </a:xfrm>
        </p:spPr>
        <p:txBody>
          <a:bodyPr>
            <a:normAutofit/>
          </a:bodyPr>
          <a:p>
            <a:pPr algn="ctr">
              <a:lnSpc>
                <a:spcPct val="150000"/>
              </a:lnSpc>
            </a:pPr>
            <a:r>
              <a:rPr dirty="0" sz="4800" lang="en-US">
                <a:latin typeface="Algerian" panose="04020705040A02060702" pitchFamily="82" charset="0"/>
                <a:cs typeface="Times New Roman" panose="02020603050405020304" pitchFamily="18" charset="0"/>
              </a:rPr>
              <a:t>            </a:t>
            </a:r>
            <a:r>
              <a:rPr dirty="0" sz="4800" lang="en-US" err="1">
                <a:latin typeface="Algerian" panose="04020705040A02060702" pitchFamily="82" charset="0"/>
                <a:cs typeface="Times New Roman" panose="02020603050405020304" pitchFamily="18" charset="0"/>
              </a:rPr>
              <a:t>PariVrtan</a:t>
            </a:r>
            <a:endParaRPr dirty="0" sz="4800" lang="en-US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838199" y="768626"/>
            <a:ext cx="10797209" cy="3730490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lang="en-US"/>
              <a:t>  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  <a:p>
            <a:pPr algn="ctr" indent="0" marL="0">
              <a:buNone/>
            </a:pPr>
            <a:r>
              <a:rPr b="1" dirty="0" i="1" lang="en-US"/>
              <a:t>         “</a:t>
            </a:r>
            <a:r>
              <a:rPr b="1" dirty="0" sz="3600" i="1" lang="en-US"/>
              <a:t>Agriculture with new Perspective</a:t>
            </a:r>
            <a:r>
              <a:rPr b="1" dirty="0" i="1" lang="en-US"/>
              <a:t>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56591" y="0"/>
            <a:ext cx="2849217" cy="1137236"/>
          </a:xfrm>
        </p:spPr>
        <p:txBody>
          <a:bodyPr/>
          <a:p>
            <a:r>
              <a:rPr dirty="0" lang="en-US"/>
              <a:t>Team</a:t>
            </a:r>
          </a:p>
        </p:txBody>
      </p:sp>
      <p:pic>
        <p:nvPicPr>
          <p:cNvPr id="2097156" name="Content Placeholder 3" descr="funtime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08195" y="1143001"/>
            <a:ext cx="2750298" cy="2286000"/>
          </a:xfrm>
        </p:spPr>
      </p:pic>
      <p:sp>
        <p:nvSpPr>
          <p:cNvPr id="1048644" name="TextBox 5"/>
          <p:cNvSpPr txBox="1"/>
          <p:nvPr/>
        </p:nvSpPr>
        <p:spPr>
          <a:xfrm>
            <a:off x="1237129" y="4410635"/>
            <a:ext cx="4397189" cy="2250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err="1"/>
              <a:t>Deepa</a:t>
            </a:r>
            <a:r>
              <a:rPr dirty="0" lang="en-US"/>
              <a:t> RM</a:t>
            </a:r>
          </a:p>
          <a:p>
            <a:endParaRPr dirty="0" lang="en-US"/>
          </a:p>
          <a:p>
            <a:r>
              <a:rPr dirty="0" lang="en-US"/>
              <a:t>3</a:t>
            </a:r>
            <a:r>
              <a:rPr baseline="30000" dirty="0" lang="en-US"/>
              <a:t>rd</a:t>
            </a:r>
            <a:r>
              <a:rPr dirty="0" lang="en-US"/>
              <a:t> </a:t>
            </a:r>
            <a:r>
              <a:rPr dirty="0" lang="en-US" err="1"/>
              <a:t>Year,CSE</a:t>
            </a:r>
            <a:endParaRPr dirty="0" lang="en-US"/>
          </a:p>
          <a:p>
            <a:endParaRPr dirty="0" lang="en-US"/>
          </a:p>
          <a:p>
            <a:r>
              <a:rPr dirty="0" lang="en-US" err="1"/>
              <a:t>Sapthagiri</a:t>
            </a:r>
            <a:r>
              <a:rPr dirty="0" lang="en-US"/>
              <a:t> College of Engineering</a:t>
            </a:r>
          </a:p>
          <a:p>
            <a:endParaRPr dirty="0" lang="en-US"/>
          </a:p>
          <a:p>
            <a:pPr>
              <a:buFont typeface="Arial" pitchFamily="34" charset="0"/>
              <a:buChar char="•"/>
            </a:pPr>
            <a:r>
              <a:rPr dirty="0" lang="en-US"/>
              <a:t>Team Leader </a:t>
            </a:r>
          </a:p>
          <a:p>
            <a:endParaRPr dirty="0" lang="en-US"/>
          </a:p>
        </p:txBody>
      </p:sp>
      <p:sp>
        <p:nvSpPr>
          <p:cNvPr id="1048645" name="TextBox 6"/>
          <p:cNvSpPr txBox="1"/>
          <p:nvPr/>
        </p:nvSpPr>
        <p:spPr>
          <a:xfrm>
            <a:off x="4930590" y="4464423"/>
            <a:ext cx="3711272" cy="358140"/>
          </a:xfrm>
          <a:prstGeom prst="rect"/>
          <a:noFill/>
        </p:spPr>
        <p:txBody>
          <a:bodyPr rtlCol="0" wrap="square">
            <a:spAutoFit/>
          </a:bodyPr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/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57200" y="185735"/>
            <a:ext cx="10925175" cy="894919"/>
          </a:xfrm>
        </p:spPr>
        <p:txBody>
          <a:bodyPr>
            <a:normAutofit fontScale="90000"/>
          </a:bodyPr>
          <a:p>
            <a:r>
              <a:rPr dirty="0" lang="en-US"/>
              <a:t>THE CHALLENGE:</a:t>
            </a:r>
            <a:br>
              <a:rPr dirty="0" lang="en-US"/>
            </a:b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290946" y="1080654"/>
            <a:ext cx="10925175" cy="5777347"/>
          </a:xfrm>
        </p:spPr>
        <p:txBody>
          <a:bodyPr>
            <a:noAutofit/>
          </a:bodyPr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 sz="2000" lang="en-US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sz="2000" lang="en-US"/>
              <a:t>Agricultural marketing MUST BECOME MORE EFFICIENT AND SUBSTAINABLE  of it is to provide enough food for a growing world population, but the major problem faced is lack of proper agriculture marketing and inadequate storage facilities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 sz="2000" lang="en-US"/>
          </a:p>
          <a:p>
            <a:pPr>
              <a:lnSpc>
                <a:spcPct val="160000"/>
              </a:lnSpc>
            </a:pPr>
            <a:endParaRPr dirty="0" sz="20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98248"/>
          </a:xfrm>
        </p:spPr>
        <p:txBody>
          <a:bodyPr>
            <a:normAutofit fontScale="90000"/>
          </a:bodyPr>
          <a:p>
            <a:r>
              <a:rPr b="1" dirty="0" sz="2800" lang="en-US">
                <a:cs typeface="Times New Roman" panose="02020603050405020304" pitchFamily="18" charset="0"/>
              </a:rPr>
              <a:t>PROBLEM TITLE</a:t>
            </a:r>
            <a:br>
              <a:rPr b="1" dirty="0" sz="2800" lang="en-US">
                <a:cs typeface="Times New Roman" panose="02020603050405020304" pitchFamily="18" charset="0"/>
              </a:rPr>
            </a:br>
            <a:br>
              <a:rPr b="1" dirty="0" sz="2800" lang="en-US">
                <a:cs typeface="Times New Roman" panose="02020603050405020304" pitchFamily="18" charset="0"/>
              </a:rPr>
            </a:br>
            <a:r>
              <a:rPr dirty="0" sz="2800" lang="en-US"/>
              <a:t>An innovative platform to sell the produce at a better rate.</a:t>
            </a:r>
            <a:br>
              <a:rPr dirty="0" sz="2800" lang="en-US"/>
            </a:br>
            <a:endParaRPr b="1" dirty="0" sz="2800" lang="en-US">
              <a:cs typeface="Times New Roman" panose="02020603050405020304" pitchFamily="18" charset="0"/>
            </a:endParaRP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838200" y="1616765"/>
            <a:ext cx="10598426" cy="4982817"/>
          </a:xfrm>
        </p:spPr>
        <p:txBody>
          <a:bodyPr>
            <a:normAutofit/>
          </a:bodyPr>
          <a:p>
            <a:pPr algn="just" indent="0" marL="0">
              <a:lnSpc>
                <a:spcPct val="170000"/>
              </a:lnSpc>
              <a:buNone/>
            </a:pPr>
            <a:endParaRPr dirty="0" lang="en-US"/>
          </a:p>
        </p:txBody>
      </p:sp>
      <p:pic>
        <p:nvPicPr>
          <p:cNvPr id="2097153" name="Picture 2" descr="MKisan portal. - ppt download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270299" y="1782799"/>
            <a:ext cx="8007927" cy="4456683"/>
          </a:xfrm>
          <a:prstGeom prst="rect"/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245703" y="0"/>
            <a:ext cx="5685183" cy="920474"/>
          </a:xfrm>
        </p:spPr>
        <p:txBody>
          <a:bodyPr>
            <a:normAutofit fontScale="90000"/>
          </a:bodyPr>
          <a:p>
            <a:pPr>
              <a:lnSpc>
                <a:spcPct val="150000"/>
              </a:lnSpc>
            </a:pPr>
            <a:br>
              <a:rPr b="1" dirty="0" lang="en-US"/>
            </a:br>
            <a:r>
              <a:rPr b="1" dirty="0" lang="en-US"/>
              <a:t>     </a:t>
            </a:r>
            <a:br>
              <a:rPr b="1" dirty="0" lang="en-US"/>
            </a:br>
            <a:r>
              <a:rPr b="1" dirty="0" lang="en-US"/>
              <a:t>  </a:t>
            </a:r>
            <a:r>
              <a:rPr b="1" dirty="0" sz="3100" lang="en-US"/>
              <a:t>Elevator Pitch </a:t>
            </a:r>
            <a:br>
              <a:rPr b="1" dirty="0" lang="en-US"/>
            </a:br>
            <a:r>
              <a:rPr b="1" dirty="0" lang="en-US"/>
              <a:t> </a:t>
            </a:r>
            <a:br>
              <a:rPr b="1" dirty="0" lang="en-US"/>
            </a:b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374375" y="1510748"/>
            <a:ext cx="3694043" cy="2451652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§"/>
            </a:pPr>
            <a:r>
              <a:rPr dirty="0" sz="2000" lang="en-US">
                <a:latin typeface="Arial Rounded MT Bold" panose="020F0704030504030204" pitchFamily="34" charset="0"/>
              </a:rPr>
              <a:t>VISION: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000" lang="en-US"/>
              <a:t> </a:t>
            </a:r>
            <a:r>
              <a:rPr dirty="0" sz="2000" lang="en-US">
                <a:latin typeface="Arial Black" panose="020B0A04020102020204" pitchFamily="34" charset="0"/>
              </a:rPr>
              <a:t>A system that provides an interface to sell their produce and connect with the buyers all over </a:t>
            </a:r>
            <a:r>
              <a:rPr dirty="0" sz="2000" lang="en-US" err="1">
                <a:latin typeface="Arial Black" panose="020B0A04020102020204" pitchFamily="34" charset="0"/>
              </a:rPr>
              <a:t>india</a:t>
            </a:r>
            <a:r>
              <a:rPr dirty="0" sz="2000" lang="en-US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dirty="0" sz="2000" lang="en-US"/>
          </a:p>
        </p:txBody>
      </p:sp>
      <p:sp>
        <p:nvSpPr>
          <p:cNvPr id="1048631" name="TextBox 3"/>
          <p:cNvSpPr txBox="1"/>
          <p:nvPr/>
        </p:nvSpPr>
        <p:spPr>
          <a:xfrm>
            <a:off x="7566992" y="1292620"/>
            <a:ext cx="4015408" cy="22123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endParaRPr b="1" dirty="0" lang="en-US">
              <a:cs typeface="Times New Roman" pitchFamily="18" charset="0"/>
            </a:endParaRPr>
          </a:p>
          <a:p>
            <a:pPr lvl="0"/>
            <a:r>
              <a:rPr b="1" dirty="0" lang="en-US">
                <a:latin typeface="Arial Rounded MT Bold" panose="020F0704030504030204" pitchFamily="34" charset="0"/>
                <a:cs typeface="Times New Roman" pitchFamily="18" charset="0"/>
              </a:rPr>
              <a:t>MISSION:-</a:t>
            </a:r>
          </a:p>
          <a:p>
            <a:pPr lvl="0"/>
            <a:r>
              <a:rPr b="1" dirty="0" lang="en-US">
                <a:cs typeface="Times New Roman" pitchFamily="18" charset="0"/>
              </a:rPr>
              <a:t>             </a:t>
            </a:r>
          </a:p>
          <a:p>
            <a:pPr lvl="0"/>
            <a:r>
              <a:rPr b="1" dirty="0" sz="2000" lang="en-US">
                <a:latin typeface="Arial Black" panose="020B0A04020102020204" pitchFamily="34" charset="0"/>
                <a:cs typeface="Times New Roman" pitchFamily="18" charset="0"/>
              </a:rPr>
              <a:t>We ignite the opportunity for farmers a better price for their produce</a:t>
            </a:r>
            <a:r>
              <a:rPr b="1" dirty="0" sz="2000" lang="en-US">
                <a:cs typeface="Times New Roman" pitchFamily="18" charset="0"/>
              </a:rPr>
              <a:t>. </a:t>
            </a:r>
          </a:p>
          <a:p>
            <a:endParaRPr dirty="0" lang="en-US"/>
          </a:p>
        </p:txBody>
      </p:sp>
      <p:pic>
        <p:nvPicPr>
          <p:cNvPr id="2097154" name="Picture 4" descr="vision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25788" y="4503875"/>
            <a:ext cx="2733675" cy="1666875"/>
          </a:xfrm>
          <a:prstGeom prst="rect"/>
        </p:spPr>
      </p:pic>
      <p:pic>
        <p:nvPicPr>
          <p:cNvPr id="2097155" name="Picture 5" descr="mision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77733" y="4434301"/>
            <a:ext cx="3648075" cy="1824038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887896" y="166343"/>
            <a:ext cx="8852452" cy="668545"/>
          </a:xfrm>
        </p:spPr>
        <p:txBody>
          <a:bodyPr>
            <a:normAutofit/>
          </a:bodyPr>
          <a:p>
            <a:r>
              <a:rPr b="1" dirty="0" sz="2800" lang="en-US"/>
              <a:t>      solution:  why </a:t>
            </a:r>
            <a:r>
              <a:rPr b="1" dirty="0" sz="2800" lang="en-US" err="1"/>
              <a:t>Parivrtan</a:t>
            </a:r>
            <a:r>
              <a:rPr b="1" dirty="0" sz="2800" lang="en-US"/>
              <a:t> ?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>
          <a:xfrm>
            <a:off x="1484243" y="834888"/>
            <a:ext cx="9501809" cy="5817013"/>
          </a:xfrm>
        </p:spPr>
        <p:txBody>
          <a:bodyPr>
            <a:normAutofit fontScale="95000" lnSpcReduction="20000"/>
          </a:bodyPr>
          <a:p>
            <a:pPr>
              <a:buFont typeface="Wingdings" panose="05000000000000000000" pitchFamily="2" charset="2"/>
              <a:buChar char="§"/>
            </a:pPr>
            <a:r>
              <a:rPr dirty="0" lang="en-US"/>
              <a:t>A cloud based application that will help connect large number of small holder farmers  with multiple buyers leading to </a:t>
            </a:r>
            <a:r>
              <a:rPr dirty="0" lang="en-US" err="1"/>
              <a:t>mimimize</a:t>
            </a:r>
            <a:r>
              <a:rPr dirty="0" lang="en-US"/>
              <a:t> the  middleman’s margins and farmers transaction costs.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lang="en-US"/>
              <a:t>Our System  provides </a:t>
            </a:r>
            <a:r>
              <a:rPr b="1" dirty="0" lang="en-US"/>
              <a:t>Segmented  size of the operation </a:t>
            </a:r>
            <a:r>
              <a:rPr dirty="0" lang="en-US"/>
              <a:t>(Gross Farm Income or based on number of acres farmed)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b="1" dirty="0" lang="en-US"/>
              <a:t>Direct Funding Broadcast </a:t>
            </a:r>
            <a:r>
              <a:rPr dirty="0" lang="en-US"/>
              <a:t>for farmers to sell their goods directly without having the interface of dealers , vendors, retailers which is major beneficial where they can introduce their own rate.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lang="en-US"/>
              <a:t>Support farmers by providing </a:t>
            </a:r>
            <a:r>
              <a:rPr b="1" dirty="0" lang="en-US"/>
              <a:t>Multi-Lingual Languages </a:t>
            </a:r>
            <a:r>
              <a:rPr dirty="0" lang="en-US"/>
              <a:t>for their easy access through the sections.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lang="en-US"/>
              <a:t>System that produces details to farmers </a:t>
            </a:r>
            <a:r>
              <a:rPr b="1" dirty="0" lang="en-US"/>
              <a:t>on weather patterns that could impact the crop, possible pest attacks, weather warnings.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lang="en-US"/>
              <a:t>Steps for producing high yield that are specific for a farmer based on the local regional terrain ,weather </a:t>
            </a:r>
            <a:r>
              <a:rPr dirty="0" lang="en-US" err="1"/>
              <a:t>scenario,rather</a:t>
            </a:r>
            <a:r>
              <a:rPr dirty="0" lang="en-US"/>
              <a:t> than generic guidance</a:t>
            </a:r>
          </a:p>
          <a:p>
            <a:pPr>
              <a:buFont typeface="Wingdings" panose="05000000000000000000" pitchFamily="2" charset="2"/>
              <a:buChar char="§"/>
            </a:pPr>
            <a:endParaRPr dirty="0" lang="en-US"/>
          </a:p>
          <a:p>
            <a:pPr>
              <a:buFont typeface="Wingdings" panose="05000000000000000000" pitchFamily="2" charset="2"/>
              <a:buChar char="§"/>
            </a:pPr>
            <a:endParaRPr dirty="0" lang="en-US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dirty="0" sz="2000" lang="en-US"/>
          </a:p>
          <a:p>
            <a:pPr algn="just" indent="0" marL="0">
              <a:lnSpc>
                <a:spcPct val="100000"/>
              </a:lnSpc>
              <a:buNone/>
            </a:pPr>
            <a:endParaRPr b="1" dirty="0" sz="2000" lang="en-US"/>
          </a:p>
          <a:p>
            <a:pPr indent="0" marL="0"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938"/>
          </a:xfrm>
        </p:spPr>
        <p:txBody>
          <a:bodyPr>
            <a:normAutofit/>
          </a:bodyPr>
          <a:p>
            <a:r>
              <a:rPr b="1" dirty="0" sz="2400" lang="en-US"/>
              <a:t>     solution DEVELOPMENTS</a:t>
            </a:r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838199" y="1385456"/>
            <a:ext cx="10231583" cy="5306290"/>
          </a:xfrm>
        </p:spPr>
        <p:txBody>
          <a:bodyPr>
            <a:normAutofit fontScale="95000" lnSpcReduction="20000"/>
          </a:bodyPr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lang="en-US"/>
              <a:t>Provide farmers </a:t>
            </a:r>
            <a:r>
              <a:rPr dirty="0" lang="en-US" err="1"/>
              <a:t>aroung</a:t>
            </a:r>
            <a:r>
              <a:rPr dirty="0" lang="en-US"/>
              <a:t> the world with vital information on which to base their work decisions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lang="en-US"/>
              <a:t>Steps for producing high yield that are specific for a farmer based on the local regional terrain ,weather </a:t>
            </a:r>
            <a:r>
              <a:rPr dirty="0" lang="en-US" err="1"/>
              <a:t>scenario,rather</a:t>
            </a:r>
            <a:r>
              <a:rPr dirty="0" lang="en-US"/>
              <a:t> than generic guidance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lang="en-US"/>
              <a:t>Better Farmer Financial Inclusions for planning out loans, </a:t>
            </a:r>
            <a:r>
              <a:rPr dirty="0" lang="en-US" err="1"/>
              <a:t>intrest</a:t>
            </a:r>
            <a:r>
              <a:rPr dirty="0" lang="en-US"/>
              <a:t> and managing his costs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lang="en-US"/>
              <a:t>Registration for farmers onto our website to receive information via mobile.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lang="en-US"/>
              <a:t>Better crop produce and farmers have better income with perspective guidance.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lang="en-US"/>
              <a:t>Ask a question interface and options to search for the information.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dirty="0" lang="en-US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dirty="0" sz="2000" lang="en-US"/>
          </a:p>
        </p:txBody>
      </p:sp>
      <p:sp>
        <p:nvSpPr>
          <p:cNvPr id="1048636" name="Rectangle 3"/>
          <p:cNvSpPr/>
          <p:nvPr/>
        </p:nvSpPr>
        <p:spPr>
          <a:xfrm>
            <a:off x="838199" y="1825626"/>
            <a:ext cx="10120745" cy="646331"/>
          </a:xfrm>
          <a:prstGeom prst="rect"/>
        </p:spPr>
        <p:txBody>
          <a:bodyPr wrap="square">
            <a:spAutoFit/>
          </a:bodyPr>
          <a:p>
            <a:pPr fontAlgn="base"/>
            <a:endParaRPr dirty="0" lang="en-US"/>
          </a:p>
          <a:p>
            <a:pPr fontAlgn="base"/>
            <a:endParaRPr b="0" dirty="0" i="0" lang="en-US">
              <a:solidFill>
                <a:srgbClr val="313132"/>
              </a:solidFill>
              <a:effectLst/>
              <a:latin typeface="freight-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TECHNOLOGY</a:t>
            </a:r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1141412" y="1683026"/>
            <a:ext cx="9905999" cy="4678017"/>
          </a:xfrm>
        </p:spPr>
        <p:txBody>
          <a:bodyPr>
            <a:normAutofit fontScale="91667" lnSpcReduction="10000"/>
          </a:bodyPr>
          <a:p>
            <a:pPr>
              <a:buFont typeface="Wingdings" panose="05000000000000000000" pitchFamily="2" charset="2"/>
              <a:buChar char="§"/>
            </a:pPr>
            <a:r>
              <a:rPr dirty="0" lang="en-US"/>
              <a:t>A digital technology to transform agriculture to double farmers income: of mobile applications to disseminate valuable information regarding farming, sending crop related advisories through SMS and online portals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lang="en-US"/>
              <a:t>Big Data Analytics: By giving real-time insights. Help farmers identify their techniques are </a:t>
            </a:r>
            <a:r>
              <a:rPr dirty="0" lang="en-US" err="1"/>
              <a:t>working,are</a:t>
            </a:r>
            <a:r>
              <a:rPr dirty="0" lang="en-US"/>
              <a:t> their inputs correct and what do they  need do prepare for in case of weather changes.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lang="en-US"/>
              <a:t>Launching an online trading </a:t>
            </a:r>
            <a:r>
              <a:rPr dirty="0" lang="en-US" err="1"/>
              <a:t>platform,improve</a:t>
            </a:r>
            <a:r>
              <a:rPr dirty="0" lang="en-US"/>
              <a:t>/create scientific storage capacity.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lang="en-US"/>
              <a:t>Introduce soil heath card schemed and providing subsidies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lang="en-US"/>
              <a:t>E-Commerce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lang="en-US"/>
              <a:t>Payment methods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8198" y="389490"/>
            <a:ext cx="9127437" cy="909224"/>
          </a:xfrm>
        </p:spPr>
        <p:txBody>
          <a:bodyPr>
            <a:normAutofit fontScale="90000"/>
          </a:bodyPr>
          <a:p>
            <a:r>
              <a:rPr b="1" dirty="0" sz="2800" lang="en-US"/>
              <a:t>MARKETING APPROACH &amp; STARTEGIES FOR OUR BUISNESS</a:t>
            </a:r>
            <a:br>
              <a:rPr b="1" dirty="0" sz="2800" lang="en-US"/>
            </a:br>
            <a:r>
              <a:rPr b="1" dirty="0" sz="2800" lang="en-US"/>
              <a:t> </a:t>
            </a:r>
            <a:endParaRPr b="1" dirty="0" sz="2800" i="1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838200" y="1126435"/>
            <a:ext cx="10515600" cy="5342077"/>
          </a:xfrm>
        </p:spPr>
        <p:txBody>
          <a:bodyPr>
            <a:normAutofit/>
          </a:bodyPr>
          <a:p>
            <a:pPr algn="just" indent="0" marL="0">
              <a:lnSpc>
                <a:spcPct val="150000"/>
              </a:lnSpc>
              <a:buNone/>
            </a:pPr>
            <a:r>
              <a:rPr dirty="0" sz="2800" lang="en-US"/>
              <a:t>Gather &amp; analyze reliable Market data: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lang="en-US"/>
              <a:t>Provide personal &amp;  demographic information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lang="en-US"/>
              <a:t>Analyze crop type &amp; Rotation Pattern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lang="en-US"/>
              <a:t>Relationship with other growers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lang="en-US"/>
              <a:t>Distinction between acres owned vs. operated vs. owned and operated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lang="en-US"/>
              <a:t>Grain bin count &amp; capacity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lang="en-US"/>
              <a:t>Acreage &amp; Geospatial imagery of the operation.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dirty="0" sz="20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212035" y="365126"/>
            <a:ext cx="11767929" cy="992620"/>
          </a:xfrm>
        </p:spPr>
        <p:txBody>
          <a:bodyPr>
            <a:normAutofit/>
          </a:bodyPr>
          <a:p>
            <a:r>
              <a:rPr b="1" dirty="0" sz="2800" lang="en-US"/>
              <a:t>  </a:t>
            </a:r>
            <a:r>
              <a:rPr b="1" dirty="0" sz="2800" lang="en-US">
                <a:latin typeface="Times New Roman" pitchFamily="18" charset="0"/>
                <a:cs typeface="Times New Roman" pitchFamily="18" charset="0"/>
              </a:rPr>
              <a:t>MARKET Opportunity: market size and customer base</a:t>
            </a:r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838200" y="1357746"/>
            <a:ext cx="10841182" cy="5135128"/>
          </a:xfrm>
        </p:spPr>
        <p:txBody>
          <a:bodyPr>
            <a:normAutofit fontScale="95833" lnSpcReduction="20000"/>
          </a:bodyPr>
          <a:p>
            <a:r>
              <a:rPr dirty="0" lang="en-US"/>
              <a:t>Identifying the farmers ideal markets </a:t>
            </a:r>
          </a:p>
          <a:p>
            <a:r>
              <a:rPr dirty="0" lang="en-US"/>
              <a:t>Integrate marketing channels to increase and enhance our website promotion.</a:t>
            </a:r>
          </a:p>
          <a:p>
            <a:r>
              <a:rPr dirty="0" lang="en-US"/>
              <a:t>Growing the overall market share among the current ideal buyer personas</a:t>
            </a:r>
          </a:p>
          <a:p>
            <a:r>
              <a:rPr dirty="0" lang="en-US"/>
              <a:t>Increasing the wallet share among the current customers, either with new products driven in the market or through upselling.</a:t>
            </a:r>
          </a:p>
          <a:p>
            <a:r>
              <a:rPr dirty="0" lang="en-US"/>
              <a:t>Expanding the foot print of farmers into new markets and segments of farmers, whether that be geographically or demographically (ex-</a:t>
            </a:r>
            <a:r>
              <a:rPr dirty="0" lang="en-US" err="1"/>
              <a:t>age,gender</a:t>
            </a:r>
            <a:r>
              <a:rPr dirty="0" lang="en-US"/>
              <a:t> </a:t>
            </a:r>
            <a:r>
              <a:rPr dirty="0" lang="en-US" err="1"/>
              <a:t>etc</a:t>
            </a:r>
            <a:r>
              <a:rPr dirty="0" lang="en-US"/>
              <a:t>)</a:t>
            </a:r>
          </a:p>
          <a:p>
            <a:r>
              <a:rPr dirty="0" lang="en-US"/>
              <a:t>Measure results and analyze to improve future campaigns( </a:t>
            </a:r>
            <a:r>
              <a:rPr dirty="0" lang="en-US" err="1"/>
              <a:t>i.e</a:t>
            </a:r>
            <a:r>
              <a:rPr dirty="0" lang="en-US"/>
              <a:t> impression and conversion can be tracked through </a:t>
            </a:r>
            <a:r>
              <a:rPr dirty="0" lang="en-US" err="1"/>
              <a:t>mail,social</a:t>
            </a:r>
            <a:r>
              <a:rPr dirty="0" lang="en-US"/>
              <a:t> media or programmatic </a:t>
            </a:r>
            <a:r>
              <a:rPr dirty="0" lang="en-US" err="1"/>
              <a:t>adverstising</a:t>
            </a:r>
            <a:r>
              <a:rPr dirty="0" lang="en-US"/>
              <a:t>.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lastClr="000000" val="windowText"/>
      </a:dk1>
      <a:lt1>
        <a:sysClr lastClr="FFFFFF" val="window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BLUE PRINT OF SPARKLES INNOVATE</dc:title>
  <dc:creator>Deepika S</dc:creator>
  <cp:lastModifiedBy>Deepika S</cp:lastModifiedBy>
  <dcterms:created xsi:type="dcterms:W3CDTF">2020-05-07T18:42:58Z</dcterms:created>
  <dcterms:modified xsi:type="dcterms:W3CDTF">2020-05-24T14:43:04Z</dcterms:modified>
</cp:coreProperties>
</file>