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81" r:id="rId6"/>
    <p:sldId id="261" r:id="rId7"/>
    <p:sldId id="263" r:id="rId8"/>
    <p:sldId id="264" r:id="rId9"/>
    <p:sldId id="270" r:id="rId10"/>
    <p:sldId id="265" r:id="rId11"/>
    <p:sldId id="262" r:id="rId12"/>
    <p:sldId id="266" r:id="rId13"/>
    <p:sldId id="280" r:id="rId14"/>
    <p:sldId id="274" r:id="rId15"/>
    <p:sldId id="275" r:id="rId16"/>
    <p:sldId id="276" r:id="rId17"/>
    <p:sldId id="277" r:id="rId18"/>
    <p:sldId id="269" r:id="rId19"/>
    <p:sldId id="257" r:id="rId20"/>
    <p:sldId id="271" r:id="rId21"/>
    <p:sldId id="279" r:id="rId22"/>
    <p:sldId id="273" r:id="rId23"/>
    <p:sldId id="267" r:id="rId24"/>
    <p:sldId id="268" r:id="rId25"/>
    <p:sldId id="282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  <a:srgbClr val="9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1"/>
    <p:restoredTop sz="85319" autoAdjust="0"/>
  </p:normalViewPr>
  <p:slideViewPr>
    <p:cSldViewPr>
      <p:cViewPr>
        <p:scale>
          <a:sx n="68" d="100"/>
          <a:sy n="68" d="100"/>
        </p:scale>
        <p:origin x="1920" y="5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D:\SDSU\MSIS\Spring%202018\MIS%20749\Final%20Project\h1b-disclosure-dataset\H1B%20Disclosure%20Dataset%20Files\Dataset%20Inprocess\Analysis\Accuracy%20graph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D:\SDSU\MSIS\Spring%202018\MIS%20749\Final%20Project\h1b-disclosure-dataset\H1B%20Disclosure%20Dataset%20Files\Dataset%20Inprocess\Analysis\Accuracy%20graph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D:\SDSU\MSIS\Spring%202018\MIS%20749\Final%20Project\h1b-disclosure-dataset\H1B%20Disclosure%20Dataset%20Files\Dataset%20Inprocess\Analysis\Accuracy%20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3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          </a:t>
            </a:r>
            <a:r>
              <a:rPr lang="en-US" dirty="0" err="1"/>
              <a:t>Comparision</a:t>
            </a:r>
            <a:r>
              <a:rPr lang="en-US" dirty="0"/>
              <a:t> of Accuracy, Sensitivity and   </a:t>
            </a:r>
            <a:r>
              <a:rPr lang="en-US" dirty="0" smtClean="0"/>
              <a:t>Specificity on Test data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3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'[Accuracy graph.xlsx]Sheet1'!$D$2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'[Accuracy graph.xlsx]Sheet1'!$C$3:$C$10</c:f>
              <c:strCache>
                <c:ptCount val="8"/>
                <c:pt idx="0">
                  <c:v>GLM</c:v>
                </c:pt>
                <c:pt idx="1">
                  <c:v>LDA</c:v>
                </c:pt>
                <c:pt idx="2">
                  <c:v>Decision Tree</c:v>
                </c:pt>
                <c:pt idx="3">
                  <c:v>Naïve Bayes</c:v>
                </c:pt>
                <c:pt idx="4">
                  <c:v>Partial Least Square</c:v>
                </c:pt>
                <c:pt idx="5">
                  <c:v>Glmnet</c:v>
                </c:pt>
                <c:pt idx="6">
                  <c:v>Random Forest </c:v>
                </c:pt>
                <c:pt idx="7">
                  <c:v>Bagging</c:v>
                </c:pt>
              </c:strCache>
            </c:strRef>
          </c:cat>
          <c:val>
            <c:numRef>
              <c:f>'[Accuracy graph.xlsx]Sheet1'!$D$3:$D$10</c:f>
              <c:numCache>
                <c:formatCode>General</c:formatCode>
                <c:ptCount val="8"/>
                <c:pt idx="0">
                  <c:v>83.99</c:v>
                </c:pt>
                <c:pt idx="1">
                  <c:v>84.67999999999998</c:v>
                </c:pt>
                <c:pt idx="2">
                  <c:v>79.25</c:v>
                </c:pt>
                <c:pt idx="3">
                  <c:v>55.66</c:v>
                </c:pt>
                <c:pt idx="4">
                  <c:v>84.57</c:v>
                </c:pt>
                <c:pt idx="5">
                  <c:v>85.27</c:v>
                </c:pt>
                <c:pt idx="6">
                  <c:v>88.0</c:v>
                </c:pt>
                <c:pt idx="7">
                  <c:v>95.89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E07-4C60-B06E-E2D6533F2C2D}"/>
            </c:ext>
          </c:extLst>
        </c:ser>
        <c:ser>
          <c:idx val="1"/>
          <c:order val="1"/>
          <c:tx>
            <c:strRef>
              <c:f>'[Accuracy graph.xlsx]Sheet1'!$E$2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'[Accuracy graph.xlsx]Sheet1'!$C$3:$C$10</c:f>
              <c:strCache>
                <c:ptCount val="8"/>
                <c:pt idx="0">
                  <c:v>GLM</c:v>
                </c:pt>
                <c:pt idx="1">
                  <c:v>LDA</c:v>
                </c:pt>
                <c:pt idx="2">
                  <c:v>Decision Tree</c:v>
                </c:pt>
                <c:pt idx="3">
                  <c:v>Naïve Bayes</c:v>
                </c:pt>
                <c:pt idx="4">
                  <c:v>Partial Least Square</c:v>
                </c:pt>
                <c:pt idx="5">
                  <c:v>Glmnet</c:v>
                </c:pt>
                <c:pt idx="6">
                  <c:v>Random Forest </c:v>
                </c:pt>
                <c:pt idx="7">
                  <c:v>Bagging</c:v>
                </c:pt>
              </c:strCache>
            </c:strRef>
          </c:cat>
          <c:val>
            <c:numRef>
              <c:f>'[Accuracy graph.xlsx]Sheet1'!$E$3:$E$10</c:f>
              <c:numCache>
                <c:formatCode>General</c:formatCode>
                <c:ptCount val="8"/>
                <c:pt idx="0">
                  <c:v>84.49</c:v>
                </c:pt>
                <c:pt idx="1">
                  <c:v>85.1</c:v>
                </c:pt>
                <c:pt idx="2">
                  <c:v>79.79</c:v>
                </c:pt>
                <c:pt idx="3">
                  <c:v>55.48</c:v>
                </c:pt>
                <c:pt idx="4">
                  <c:v>85.05</c:v>
                </c:pt>
                <c:pt idx="5">
                  <c:v>85.7</c:v>
                </c:pt>
                <c:pt idx="6">
                  <c:v>88.0</c:v>
                </c:pt>
                <c:pt idx="7">
                  <c:v>95.89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E07-4C60-B06E-E2D6533F2C2D}"/>
            </c:ext>
          </c:extLst>
        </c:ser>
        <c:ser>
          <c:idx val="2"/>
          <c:order val="2"/>
          <c:tx>
            <c:strRef>
              <c:f>'[Accuracy graph.xlsx]Sheet1'!$F$2</c:f>
              <c:strCache>
                <c:ptCount val="1"/>
                <c:pt idx="0">
                  <c:v>Specificity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'[Accuracy graph.xlsx]Sheet1'!$C$3:$C$10</c:f>
              <c:strCache>
                <c:ptCount val="8"/>
                <c:pt idx="0">
                  <c:v>GLM</c:v>
                </c:pt>
                <c:pt idx="1">
                  <c:v>LDA</c:v>
                </c:pt>
                <c:pt idx="2">
                  <c:v>Decision Tree</c:v>
                </c:pt>
                <c:pt idx="3">
                  <c:v>Naïve Bayes</c:v>
                </c:pt>
                <c:pt idx="4">
                  <c:v>Partial Least Square</c:v>
                </c:pt>
                <c:pt idx="5">
                  <c:v>Glmnet</c:v>
                </c:pt>
                <c:pt idx="6">
                  <c:v>Random Forest </c:v>
                </c:pt>
                <c:pt idx="7">
                  <c:v>Bagging</c:v>
                </c:pt>
              </c:strCache>
            </c:strRef>
          </c:cat>
          <c:val>
            <c:numRef>
              <c:f>'[Accuracy graph.xlsx]Sheet1'!$F$3:$F$10</c:f>
              <c:numCache>
                <c:formatCode>General</c:formatCode>
                <c:ptCount val="8"/>
                <c:pt idx="0">
                  <c:v>42.2</c:v>
                </c:pt>
                <c:pt idx="1">
                  <c:v>48.65</c:v>
                </c:pt>
                <c:pt idx="2">
                  <c:v>68.47</c:v>
                </c:pt>
                <c:pt idx="3">
                  <c:v>70.27</c:v>
                </c:pt>
                <c:pt idx="4">
                  <c:v>44.07</c:v>
                </c:pt>
                <c:pt idx="5">
                  <c:v>48.85</c:v>
                </c:pt>
                <c:pt idx="6">
                  <c:v>59.0</c:v>
                </c:pt>
                <c:pt idx="7">
                  <c:v>38.67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E07-4C60-B06E-E2D6533F2C2D}"/>
            </c:ext>
          </c:extLst>
        </c:ser>
        <c:ser>
          <c:idx val="3"/>
          <c:order val="3"/>
          <c:tx>
            <c:strRef>
              <c:f>'[Accuracy graph.xlsx]Sheet1'!$G$2</c:f>
              <c:strCache>
                <c:ptCount val="1"/>
                <c:pt idx="0">
                  <c:v>AUC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'[Accuracy graph.xlsx]Sheet1'!$C$3:$C$10</c:f>
              <c:strCache>
                <c:ptCount val="8"/>
                <c:pt idx="0">
                  <c:v>GLM</c:v>
                </c:pt>
                <c:pt idx="1">
                  <c:v>LDA</c:v>
                </c:pt>
                <c:pt idx="2">
                  <c:v>Decision Tree</c:v>
                </c:pt>
                <c:pt idx="3">
                  <c:v>Naïve Bayes</c:v>
                </c:pt>
                <c:pt idx="4">
                  <c:v>Partial Least Square</c:v>
                </c:pt>
                <c:pt idx="5">
                  <c:v>Glmnet</c:v>
                </c:pt>
                <c:pt idx="6">
                  <c:v>Random Forest </c:v>
                </c:pt>
                <c:pt idx="7">
                  <c:v>Bagging</c:v>
                </c:pt>
              </c:strCache>
            </c:strRef>
          </c:cat>
          <c:val>
            <c:numRef>
              <c:f>'[Accuracy graph.xlsx]Sheet1'!$G$3:$G$10</c:f>
              <c:numCache>
                <c:formatCode>General</c:formatCode>
                <c:ptCount val="8"/>
                <c:pt idx="0">
                  <c:v>68.94</c:v>
                </c:pt>
                <c:pt idx="1">
                  <c:v>73.59</c:v>
                </c:pt>
                <c:pt idx="2">
                  <c:v>61.85</c:v>
                </c:pt>
                <c:pt idx="3">
                  <c:v>67.57</c:v>
                </c:pt>
                <c:pt idx="4">
                  <c:v>72.01</c:v>
                </c:pt>
                <c:pt idx="5">
                  <c:v>74.38</c:v>
                </c:pt>
                <c:pt idx="6">
                  <c:v>82.05</c:v>
                </c:pt>
                <c:pt idx="7">
                  <c:v>78.72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E07-4C60-B06E-E2D6533F2C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874485536"/>
        <c:axId val="-874482480"/>
      </c:lineChart>
      <c:catAx>
        <c:axId val="-874485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74482480"/>
        <c:crosses val="autoZero"/>
        <c:auto val="1"/>
        <c:lblAlgn val="ctr"/>
        <c:lblOffset val="100"/>
        <c:noMultiLvlLbl val="0"/>
      </c:catAx>
      <c:valAx>
        <c:axId val="-87448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</a:p>
            </c:rich>
          </c:tx>
          <c:overlay val="0"/>
          <c:spPr>
            <a:noFill/>
            <a:ln>
              <a:solidFill>
                <a:schemeClr val="tx1"/>
              </a:solidFill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74485536"/>
        <c:crosses val="autoZero"/>
        <c:crossBetween val="between"/>
        <c:majorUnit val="5.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100" b="1" i="0" baseline="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20" b="1" i="0" u="none" strike="noStrike" kern="1200" spc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          </a:t>
            </a:r>
            <a:r>
              <a:rPr lang="en-US" dirty="0" err="1"/>
              <a:t>Comparision</a:t>
            </a:r>
            <a:r>
              <a:rPr lang="en-US" dirty="0"/>
              <a:t> of Accuracy, Sensitivity and   </a:t>
            </a:r>
            <a:r>
              <a:rPr lang="en-US" dirty="0" smtClean="0"/>
              <a:t>Specificity</a:t>
            </a:r>
            <a:r>
              <a:rPr lang="en-US" baseline="0" dirty="0" smtClean="0"/>
              <a:t> on Test Data</a:t>
            </a:r>
            <a:endParaRPr lang="en-US" dirty="0" smtClean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320" b="1" i="0" u="none" strike="noStrike" kern="1200" spc="0" baseline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'[Accuracy graph.xlsx]Sheet1 (2)'!$D$2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'[Accuracy graph.xlsx]Sheet1 (2)'!$C$3:$C$10</c:f>
              <c:strCache>
                <c:ptCount val="8"/>
                <c:pt idx="0">
                  <c:v>GLM</c:v>
                </c:pt>
                <c:pt idx="1">
                  <c:v>LDA</c:v>
                </c:pt>
                <c:pt idx="2">
                  <c:v>Decision Tree</c:v>
                </c:pt>
                <c:pt idx="3">
                  <c:v>Naïve Bayes</c:v>
                </c:pt>
                <c:pt idx="4">
                  <c:v>Partial Least Square</c:v>
                </c:pt>
                <c:pt idx="5">
                  <c:v>Glmnet</c:v>
                </c:pt>
                <c:pt idx="6">
                  <c:v>Random Forest </c:v>
                </c:pt>
                <c:pt idx="7">
                  <c:v>Bagging</c:v>
                </c:pt>
              </c:strCache>
            </c:strRef>
          </c:cat>
          <c:val>
            <c:numRef>
              <c:f>'[Accuracy graph.xlsx]Sheet1 (2)'!$D$3:$D$10</c:f>
              <c:numCache>
                <c:formatCode>General</c:formatCode>
                <c:ptCount val="8"/>
                <c:pt idx="0">
                  <c:v>85.31</c:v>
                </c:pt>
                <c:pt idx="1">
                  <c:v>80.94</c:v>
                </c:pt>
                <c:pt idx="2">
                  <c:v>72.6</c:v>
                </c:pt>
                <c:pt idx="3">
                  <c:v>80.66</c:v>
                </c:pt>
                <c:pt idx="4">
                  <c:v>87.45</c:v>
                </c:pt>
                <c:pt idx="5">
                  <c:v>83.36</c:v>
                </c:pt>
                <c:pt idx="6">
                  <c:v>85.05</c:v>
                </c:pt>
                <c:pt idx="7">
                  <c:v>89.42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5CF-44A9-BF07-292E7E6C0A59}"/>
            </c:ext>
          </c:extLst>
        </c:ser>
        <c:ser>
          <c:idx val="1"/>
          <c:order val="1"/>
          <c:tx>
            <c:strRef>
              <c:f>'[Accuracy graph.xlsx]Sheet1 (2)'!$E$2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'[Accuracy graph.xlsx]Sheet1 (2)'!$C$3:$C$10</c:f>
              <c:strCache>
                <c:ptCount val="8"/>
                <c:pt idx="0">
                  <c:v>GLM</c:v>
                </c:pt>
                <c:pt idx="1">
                  <c:v>LDA</c:v>
                </c:pt>
                <c:pt idx="2">
                  <c:v>Decision Tree</c:v>
                </c:pt>
                <c:pt idx="3">
                  <c:v>Naïve Bayes</c:v>
                </c:pt>
                <c:pt idx="4">
                  <c:v>Partial Least Square</c:v>
                </c:pt>
                <c:pt idx="5">
                  <c:v>Glmnet</c:v>
                </c:pt>
                <c:pt idx="6">
                  <c:v>Random Forest </c:v>
                </c:pt>
                <c:pt idx="7">
                  <c:v>Bagging</c:v>
                </c:pt>
              </c:strCache>
            </c:strRef>
          </c:cat>
          <c:val>
            <c:numRef>
              <c:f>'[Accuracy graph.xlsx]Sheet1 (2)'!$E$3:$E$10</c:f>
              <c:numCache>
                <c:formatCode>General</c:formatCode>
                <c:ptCount val="8"/>
                <c:pt idx="0">
                  <c:v>85.76</c:v>
                </c:pt>
                <c:pt idx="1">
                  <c:v>81.29</c:v>
                </c:pt>
                <c:pt idx="2">
                  <c:v>72.78</c:v>
                </c:pt>
                <c:pt idx="3">
                  <c:v>81.05</c:v>
                </c:pt>
                <c:pt idx="4">
                  <c:v>87.98</c:v>
                </c:pt>
                <c:pt idx="5">
                  <c:v>83.75</c:v>
                </c:pt>
                <c:pt idx="6">
                  <c:v>85.54</c:v>
                </c:pt>
                <c:pt idx="7">
                  <c:v>90.07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5CF-44A9-BF07-292E7E6C0A59}"/>
            </c:ext>
          </c:extLst>
        </c:ser>
        <c:ser>
          <c:idx val="2"/>
          <c:order val="2"/>
          <c:tx>
            <c:strRef>
              <c:f>'[Accuracy graph.xlsx]Sheet1 (2)'!$F$2</c:f>
              <c:strCache>
                <c:ptCount val="1"/>
                <c:pt idx="0">
                  <c:v>Specificity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'[Accuracy graph.xlsx]Sheet1 (2)'!$C$3:$C$10</c:f>
              <c:strCache>
                <c:ptCount val="8"/>
                <c:pt idx="0">
                  <c:v>GLM</c:v>
                </c:pt>
                <c:pt idx="1">
                  <c:v>LDA</c:v>
                </c:pt>
                <c:pt idx="2">
                  <c:v>Decision Tree</c:v>
                </c:pt>
                <c:pt idx="3">
                  <c:v>Naïve Bayes</c:v>
                </c:pt>
                <c:pt idx="4">
                  <c:v>Partial Least Square</c:v>
                </c:pt>
                <c:pt idx="5">
                  <c:v>Glmnet</c:v>
                </c:pt>
                <c:pt idx="6">
                  <c:v>Random Forest </c:v>
                </c:pt>
                <c:pt idx="7">
                  <c:v>Bagging</c:v>
                </c:pt>
              </c:strCache>
            </c:strRef>
          </c:cat>
          <c:val>
            <c:numRef>
              <c:f>'[Accuracy graph.xlsx]Sheet1 (2)'!$F$3:$F$10</c:f>
              <c:numCache>
                <c:formatCode>General</c:formatCode>
                <c:ptCount val="8"/>
                <c:pt idx="0">
                  <c:v>47.4</c:v>
                </c:pt>
                <c:pt idx="1">
                  <c:v>51.35</c:v>
                </c:pt>
                <c:pt idx="2">
                  <c:v>57.8</c:v>
                </c:pt>
                <c:pt idx="3">
                  <c:v>46.78</c:v>
                </c:pt>
                <c:pt idx="4">
                  <c:v>42.2</c:v>
                </c:pt>
                <c:pt idx="5">
                  <c:v>50.31</c:v>
                </c:pt>
                <c:pt idx="6">
                  <c:v>43.87</c:v>
                </c:pt>
                <c:pt idx="7">
                  <c:v>35.34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5CF-44A9-BF07-292E7E6C0A59}"/>
            </c:ext>
          </c:extLst>
        </c:ser>
        <c:ser>
          <c:idx val="3"/>
          <c:order val="3"/>
          <c:tx>
            <c:strRef>
              <c:f>'[Accuracy graph.xlsx]Sheet1 (2)'!$G$2</c:f>
              <c:strCache>
                <c:ptCount val="1"/>
                <c:pt idx="0">
                  <c:v>AUC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'[Accuracy graph.xlsx]Sheet1 (2)'!$C$3:$C$10</c:f>
              <c:strCache>
                <c:ptCount val="8"/>
                <c:pt idx="0">
                  <c:v>GLM</c:v>
                </c:pt>
                <c:pt idx="1">
                  <c:v>LDA</c:v>
                </c:pt>
                <c:pt idx="2">
                  <c:v>Decision Tree</c:v>
                </c:pt>
                <c:pt idx="3">
                  <c:v>Naïve Bayes</c:v>
                </c:pt>
                <c:pt idx="4">
                  <c:v>Partial Least Square</c:v>
                </c:pt>
                <c:pt idx="5">
                  <c:v>Glmnet</c:v>
                </c:pt>
                <c:pt idx="6">
                  <c:v>Random Forest </c:v>
                </c:pt>
                <c:pt idx="7">
                  <c:v>Bagging</c:v>
                </c:pt>
              </c:strCache>
            </c:strRef>
          </c:cat>
          <c:val>
            <c:numRef>
              <c:f>'[Accuracy graph.xlsx]Sheet1 (2)'!$G$3:$G$10</c:f>
              <c:numCache>
                <c:formatCode>General</c:formatCode>
                <c:ptCount val="8"/>
                <c:pt idx="0">
                  <c:v>73.0</c:v>
                </c:pt>
                <c:pt idx="1">
                  <c:v>72.66</c:v>
                </c:pt>
                <c:pt idx="2">
                  <c:v>68.7</c:v>
                </c:pt>
                <c:pt idx="3">
                  <c:v>71.66</c:v>
                </c:pt>
                <c:pt idx="4">
                  <c:v>72.66</c:v>
                </c:pt>
                <c:pt idx="5">
                  <c:v>73.04</c:v>
                </c:pt>
                <c:pt idx="6">
                  <c:v>75.26</c:v>
                </c:pt>
                <c:pt idx="7">
                  <c:v>71.56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15CF-44A9-BF07-292E7E6C0A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960833536"/>
        <c:axId val="-840775504"/>
      </c:lineChart>
      <c:catAx>
        <c:axId val="-960833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40775504"/>
        <c:crosses val="autoZero"/>
        <c:auto val="1"/>
        <c:lblAlgn val="ctr"/>
        <c:lblOffset val="100"/>
        <c:noMultiLvlLbl val="0"/>
      </c:catAx>
      <c:valAx>
        <c:axId val="-84077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100" b="1" i="0" u="none" strike="noStrike" kern="1200" baseline="0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ln>
                      <a:noFill/>
                    </a:ln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Percentage</a:t>
                </a:r>
              </a:p>
            </c:rich>
          </c:tx>
          <c:overlay val="0"/>
          <c:spPr>
            <a:noFill/>
            <a:ln>
              <a:solidFill>
                <a:schemeClr val="tx1"/>
              </a:solidFill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100" b="1" i="0" u="none" strike="noStrike" kern="1200" baseline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60833536"/>
        <c:crosses val="autoZero"/>
        <c:crossBetween val="between"/>
        <c:majorUnit val="5.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1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100" b="1" i="0" baseline="0">
          <a:ln>
            <a:noFill/>
          </a:ln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Random</a:t>
            </a:r>
            <a:r>
              <a:rPr lang="en-US" baseline="0"/>
              <a:t> Forest Model Selection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'[Accuracy graph.xlsx]Sheet5'!$A$2</c:f>
              <c:strCache>
                <c:ptCount val="1"/>
                <c:pt idx="0">
                  <c:v>Random Forest without PCA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'[Accuracy graph.xlsx]Sheet5'!$B$1:$E$1</c:f>
              <c:strCache>
                <c:ptCount val="4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AUC</c:v>
                </c:pt>
              </c:strCache>
            </c:strRef>
          </c:cat>
          <c:val>
            <c:numRef>
              <c:f>'[Accuracy graph.xlsx]Sheet5'!$B$2:$E$2</c:f>
              <c:numCache>
                <c:formatCode>General</c:formatCode>
                <c:ptCount val="4"/>
                <c:pt idx="0">
                  <c:v>88.0</c:v>
                </c:pt>
                <c:pt idx="1">
                  <c:v>88.0</c:v>
                </c:pt>
                <c:pt idx="2">
                  <c:v>59.0</c:v>
                </c:pt>
                <c:pt idx="3">
                  <c:v>82.05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6DF-4CEA-94BF-09CBBA910CBD}"/>
            </c:ext>
          </c:extLst>
        </c:ser>
        <c:ser>
          <c:idx val="1"/>
          <c:order val="1"/>
          <c:tx>
            <c:strRef>
              <c:f>'[Accuracy graph.xlsx]Sheet5'!$A$3</c:f>
              <c:strCache>
                <c:ptCount val="1"/>
                <c:pt idx="0">
                  <c:v>Random Forest With PCA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'[Accuracy graph.xlsx]Sheet5'!$B$1:$E$1</c:f>
              <c:strCache>
                <c:ptCount val="4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AUC</c:v>
                </c:pt>
              </c:strCache>
            </c:strRef>
          </c:cat>
          <c:val>
            <c:numRef>
              <c:f>'[Accuracy graph.xlsx]Sheet5'!$B$3:$E$3</c:f>
              <c:numCache>
                <c:formatCode>General</c:formatCode>
                <c:ptCount val="4"/>
                <c:pt idx="0">
                  <c:v>85.05</c:v>
                </c:pt>
                <c:pt idx="1">
                  <c:v>85.54</c:v>
                </c:pt>
                <c:pt idx="2">
                  <c:v>43.87</c:v>
                </c:pt>
                <c:pt idx="3">
                  <c:v>75.26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6DF-4CEA-94BF-09CBBA910C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40248960"/>
        <c:axId val="-1040613824"/>
      </c:barChart>
      <c:catAx>
        <c:axId val="-104024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0613824"/>
        <c:crosses val="autoZero"/>
        <c:auto val="1"/>
        <c:lblAlgn val="ctr"/>
        <c:lblOffset val="100"/>
        <c:noMultiLvlLbl val="0"/>
      </c:catAx>
      <c:valAx>
        <c:axId val="-104061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024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C76F5C-3E50-49CF-BEF4-720B4C030E1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07465D-CB95-4A55-A024-8617CC52D9BE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Approach</a:t>
          </a:r>
        </a:p>
      </dgm:t>
    </dgm:pt>
    <dgm:pt modelId="{AF49EE5B-492F-41FC-9D93-550692A8BA63}" type="parTrans" cxnId="{97C43FCA-37DF-48D6-90ED-C3A1D9DA3A0E}">
      <dgm:prSet/>
      <dgm:spPr/>
      <dgm:t>
        <a:bodyPr/>
        <a:lstStyle/>
        <a:p>
          <a:endParaRPr lang="en-US"/>
        </a:p>
      </dgm:t>
    </dgm:pt>
    <dgm:pt modelId="{E0FF2C60-9A38-49D5-8B50-45A8864238F1}" type="sibTrans" cxnId="{97C43FCA-37DF-48D6-90ED-C3A1D9DA3A0E}">
      <dgm:prSet/>
      <dgm:spPr/>
      <dgm:t>
        <a:bodyPr/>
        <a:lstStyle/>
        <a:p>
          <a:endParaRPr lang="en-US"/>
        </a:p>
      </dgm:t>
    </dgm:pt>
    <dgm:pt modelId="{7334A250-1AF6-48DC-92DF-8AEA5A8AA46E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Models</a:t>
          </a:r>
        </a:p>
      </dgm:t>
    </dgm:pt>
    <dgm:pt modelId="{775F8C59-6BDE-4A56-A100-28F6AD118DF9}" type="parTrans" cxnId="{F571DED1-94D3-437C-829C-B6FB7FCC5D31}">
      <dgm:prSet/>
      <dgm:spPr/>
      <dgm:t>
        <a:bodyPr/>
        <a:lstStyle/>
        <a:p>
          <a:endParaRPr lang="en-US"/>
        </a:p>
      </dgm:t>
    </dgm:pt>
    <dgm:pt modelId="{8133996E-F4C4-4EAF-927F-825B8B23B490}" type="sibTrans" cxnId="{F571DED1-94D3-437C-829C-B6FB7FCC5D31}">
      <dgm:prSet/>
      <dgm:spPr/>
      <dgm:t>
        <a:bodyPr/>
        <a:lstStyle/>
        <a:p>
          <a:endParaRPr lang="en-US"/>
        </a:p>
      </dgm:t>
    </dgm:pt>
    <dgm:pt modelId="{4BD4E382-8E7A-49C4-A696-3CD8861D8C24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Main Findings</a:t>
          </a:r>
        </a:p>
      </dgm:t>
    </dgm:pt>
    <dgm:pt modelId="{3ABA1256-6DF2-499E-84C5-6F9CCFF5E02F}" type="parTrans" cxnId="{DDD9E8E2-3202-40DE-A7D9-B842328A2252}">
      <dgm:prSet/>
      <dgm:spPr/>
      <dgm:t>
        <a:bodyPr/>
        <a:lstStyle/>
        <a:p>
          <a:endParaRPr lang="en-US"/>
        </a:p>
      </dgm:t>
    </dgm:pt>
    <dgm:pt modelId="{0A7666AD-B56C-4D37-B3B1-0DFBBAA5F681}" type="sibTrans" cxnId="{DDD9E8E2-3202-40DE-A7D9-B842328A2252}">
      <dgm:prSet/>
      <dgm:spPr/>
      <dgm:t>
        <a:bodyPr/>
        <a:lstStyle/>
        <a:p>
          <a:endParaRPr lang="en-US"/>
        </a:p>
      </dgm:t>
    </dgm:pt>
    <dgm:pt modelId="{4D34DB50-A6F3-43C5-9A87-4BBE4FD4F04B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Recommendation</a:t>
          </a:r>
        </a:p>
      </dgm:t>
    </dgm:pt>
    <dgm:pt modelId="{F08868FB-6879-4656-A700-AF4661860BD3}" type="parTrans" cxnId="{F58230EA-DD85-4AB8-AAF0-91BDC9E0DBA0}">
      <dgm:prSet/>
      <dgm:spPr/>
      <dgm:t>
        <a:bodyPr/>
        <a:lstStyle/>
        <a:p>
          <a:endParaRPr lang="en-US"/>
        </a:p>
      </dgm:t>
    </dgm:pt>
    <dgm:pt modelId="{A5130AE3-CC68-4628-BA66-C39AC56B48A6}" type="sibTrans" cxnId="{F58230EA-DD85-4AB8-AAF0-91BDC9E0DBA0}">
      <dgm:prSet/>
      <dgm:spPr/>
      <dgm:t>
        <a:bodyPr/>
        <a:lstStyle/>
        <a:p>
          <a:endParaRPr lang="en-US"/>
        </a:p>
      </dgm:t>
    </dgm:pt>
    <dgm:pt modelId="{D963E178-086E-4AD6-9DCA-C146DC1B272E}" type="pres">
      <dgm:prSet presAssocID="{0AC76F5C-3E50-49CF-BEF4-720B4C030E1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258193-3B6F-40BF-B3CF-C5A9B1AB5E25}" type="pres">
      <dgm:prSet presAssocID="{6A07465D-CB95-4A55-A024-8617CC52D9BE}" presName="parentLin" presStyleCnt="0"/>
      <dgm:spPr/>
    </dgm:pt>
    <dgm:pt modelId="{54674523-5C68-4045-9060-BBD0E65AFFF4}" type="pres">
      <dgm:prSet presAssocID="{6A07465D-CB95-4A55-A024-8617CC52D9B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8A8D904-4620-44B8-B6A8-82CD28D69B4B}" type="pres">
      <dgm:prSet presAssocID="{6A07465D-CB95-4A55-A024-8617CC52D9B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12871-7C6D-4D42-AD15-7327FB5057CC}" type="pres">
      <dgm:prSet presAssocID="{6A07465D-CB95-4A55-A024-8617CC52D9BE}" presName="negativeSpace" presStyleCnt="0"/>
      <dgm:spPr/>
    </dgm:pt>
    <dgm:pt modelId="{C777170E-07E3-432C-990F-385B2205932E}" type="pres">
      <dgm:prSet presAssocID="{6A07465D-CB95-4A55-A024-8617CC52D9BE}" presName="childText" presStyleLbl="conFgAcc1" presStyleIdx="0" presStyleCnt="4">
        <dgm:presLayoutVars>
          <dgm:bulletEnabled val="1"/>
        </dgm:presLayoutVars>
      </dgm:prSet>
      <dgm:spPr>
        <a:ln>
          <a:solidFill>
            <a:schemeClr val="bg1">
              <a:lumMod val="65000"/>
            </a:schemeClr>
          </a:solidFill>
        </a:ln>
      </dgm:spPr>
    </dgm:pt>
    <dgm:pt modelId="{7C55F2FF-58B2-410B-AFEC-509955080EE8}" type="pres">
      <dgm:prSet presAssocID="{E0FF2C60-9A38-49D5-8B50-45A8864238F1}" presName="spaceBetweenRectangles" presStyleCnt="0"/>
      <dgm:spPr/>
    </dgm:pt>
    <dgm:pt modelId="{5695A3EB-5A21-4AD2-B662-A9E528E7BEAC}" type="pres">
      <dgm:prSet presAssocID="{7334A250-1AF6-48DC-92DF-8AEA5A8AA46E}" presName="parentLin" presStyleCnt="0"/>
      <dgm:spPr/>
    </dgm:pt>
    <dgm:pt modelId="{2F7E4432-5080-4B5D-AEC2-E7B0BBF4C6F2}" type="pres">
      <dgm:prSet presAssocID="{7334A250-1AF6-48DC-92DF-8AEA5A8AA46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34FC237-6CAC-4BE8-92D9-1A05FE3019FD}" type="pres">
      <dgm:prSet presAssocID="{7334A250-1AF6-48DC-92DF-8AEA5A8AA46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1D854F-6591-46D0-9FC1-DD668AC751E0}" type="pres">
      <dgm:prSet presAssocID="{7334A250-1AF6-48DC-92DF-8AEA5A8AA46E}" presName="negativeSpace" presStyleCnt="0"/>
      <dgm:spPr/>
    </dgm:pt>
    <dgm:pt modelId="{11CDEFB1-F917-4261-AB5C-0E2148C2679D}" type="pres">
      <dgm:prSet presAssocID="{7334A250-1AF6-48DC-92DF-8AEA5A8AA46E}" presName="childText" presStyleLbl="conFgAcc1" presStyleIdx="1" presStyleCnt="4">
        <dgm:presLayoutVars>
          <dgm:bulletEnabled val="1"/>
        </dgm:presLayoutVars>
      </dgm:prSet>
      <dgm:spPr>
        <a:ln>
          <a:solidFill>
            <a:schemeClr val="bg1">
              <a:lumMod val="75000"/>
            </a:schemeClr>
          </a:solidFill>
        </a:ln>
      </dgm:spPr>
    </dgm:pt>
    <dgm:pt modelId="{0D76C95E-636A-40E8-8603-14E506F10521}" type="pres">
      <dgm:prSet presAssocID="{8133996E-F4C4-4EAF-927F-825B8B23B490}" presName="spaceBetweenRectangles" presStyleCnt="0"/>
      <dgm:spPr/>
    </dgm:pt>
    <dgm:pt modelId="{25B417B2-66B1-4AA0-8266-49489A28A450}" type="pres">
      <dgm:prSet presAssocID="{4BD4E382-8E7A-49C4-A696-3CD8861D8C24}" presName="parentLin" presStyleCnt="0"/>
      <dgm:spPr/>
    </dgm:pt>
    <dgm:pt modelId="{2EC43FCD-16A6-41B6-AB60-356C030CD852}" type="pres">
      <dgm:prSet presAssocID="{4BD4E382-8E7A-49C4-A696-3CD8861D8C24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31E91274-B500-485A-AEA2-723D47BCBEAD}" type="pres">
      <dgm:prSet presAssocID="{4BD4E382-8E7A-49C4-A696-3CD8861D8C24}" presName="parentText" presStyleLbl="node1" presStyleIdx="2" presStyleCnt="4" custLinFactNeighborX="-3644" custLinFactNeighborY="-15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18E9D5-2A4D-4D9A-A55F-1B26ECDE10E8}" type="pres">
      <dgm:prSet presAssocID="{4BD4E382-8E7A-49C4-A696-3CD8861D8C24}" presName="negativeSpace" presStyleCnt="0"/>
      <dgm:spPr/>
    </dgm:pt>
    <dgm:pt modelId="{3C34A480-F71A-4DD6-93D5-4B88567E05F8}" type="pres">
      <dgm:prSet presAssocID="{4BD4E382-8E7A-49C4-A696-3CD8861D8C24}" presName="childText" presStyleLbl="conFgAcc1" presStyleIdx="2" presStyleCnt="4">
        <dgm:presLayoutVars>
          <dgm:bulletEnabled val="1"/>
        </dgm:presLayoutVars>
      </dgm:prSet>
      <dgm:spPr>
        <a:ln>
          <a:solidFill>
            <a:srgbClr val="9B9B9B"/>
          </a:solidFill>
        </a:ln>
      </dgm:spPr>
    </dgm:pt>
    <dgm:pt modelId="{6FF90064-C763-48B0-9730-B198AA0A2F51}" type="pres">
      <dgm:prSet presAssocID="{0A7666AD-B56C-4D37-B3B1-0DFBBAA5F681}" presName="spaceBetweenRectangles" presStyleCnt="0"/>
      <dgm:spPr/>
    </dgm:pt>
    <dgm:pt modelId="{9D44093C-ECD9-4608-95E6-FE5A8572A47E}" type="pres">
      <dgm:prSet presAssocID="{4D34DB50-A6F3-43C5-9A87-4BBE4FD4F04B}" presName="parentLin" presStyleCnt="0"/>
      <dgm:spPr/>
    </dgm:pt>
    <dgm:pt modelId="{720AC31D-4171-429C-8C84-BE19F9D1267C}" type="pres">
      <dgm:prSet presAssocID="{4D34DB50-A6F3-43C5-9A87-4BBE4FD4F04B}" presName="parentLeftMargin" presStyleLbl="node1" presStyleIdx="2" presStyleCnt="4" custLinFactNeighborX="-3644" custLinFactNeighborY="-1541"/>
      <dgm:spPr/>
      <dgm:t>
        <a:bodyPr/>
        <a:lstStyle/>
        <a:p>
          <a:endParaRPr lang="en-US"/>
        </a:p>
      </dgm:t>
    </dgm:pt>
    <dgm:pt modelId="{B4A91315-4402-4969-8807-5AA49FFBA1ED}" type="pres">
      <dgm:prSet presAssocID="{4D34DB50-A6F3-43C5-9A87-4BBE4FD4F04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872A08-31E4-4CE2-A057-93EA8CAC04B4}" type="pres">
      <dgm:prSet presAssocID="{4D34DB50-A6F3-43C5-9A87-4BBE4FD4F04B}" presName="negativeSpace" presStyleCnt="0"/>
      <dgm:spPr/>
    </dgm:pt>
    <dgm:pt modelId="{10AF5702-1B9E-4DAD-9BD8-633982FEF6AE}" type="pres">
      <dgm:prSet presAssocID="{4D34DB50-A6F3-43C5-9A87-4BBE4FD4F04B}" presName="childText" presStyleLbl="conFgAcc1" presStyleIdx="3" presStyleCnt="4">
        <dgm:presLayoutVars>
          <dgm:bulletEnabled val="1"/>
        </dgm:presLayoutVars>
      </dgm:prSet>
      <dgm:spPr>
        <a:ln>
          <a:solidFill>
            <a:srgbClr val="9B9B9B"/>
          </a:solidFill>
        </a:ln>
      </dgm:spPr>
    </dgm:pt>
  </dgm:ptLst>
  <dgm:cxnLst>
    <dgm:cxn modelId="{2911F44B-2B82-4700-86DC-9B0403ADEB82}" type="presOf" srcId="{7334A250-1AF6-48DC-92DF-8AEA5A8AA46E}" destId="{334FC237-6CAC-4BE8-92D9-1A05FE3019FD}" srcOrd="1" destOrd="0" presId="urn:microsoft.com/office/officeart/2005/8/layout/list1"/>
    <dgm:cxn modelId="{821057A4-7F9B-466D-BD5B-3CADC2BBE5CB}" type="presOf" srcId="{6A07465D-CB95-4A55-A024-8617CC52D9BE}" destId="{54674523-5C68-4045-9060-BBD0E65AFFF4}" srcOrd="0" destOrd="0" presId="urn:microsoft.com/office/officeart/2005/8/layout/list1"/>
    <dgm:cxn modelId="{1C3FAB03-8CDF-4664-992A-1D49BA1B23C5}" type="presOf" srcId="{4D34DB50-A6F3-43C5-9A87-4BBE4FD4F04B}" destId="{720AC31D-4171-429C-8C84-BE19F9D1267C}" srcOrd="0" destOrd="0" presId="urn:microsoft.com/office/officeart/2005/8/layout/list1"/>
    <dgm:cxn modelId="{DDD9E8E2-3202-40DE-A7D9-B842328A2252}" srcId="{0AC76F5C-3E50-49CF-BEF4-720B4C030E1A}" destId="{4BD4E382-8E7A-49C4-A696-3CD8861D8C24}" srcOrd="2" destOrd="0" parTransId="{3ABA1256-6DF2-499E-84C5-6F9CCFF5E02F}" sibTransId="{0A7666AD-B56C-4D37-B3B1-0DFBBAA5F681}"/>
    <dgm:cxn modelId="{0C7A276C-AEF3-4EE5-82BF-546147963149}" type="presOf" srcId="{7334A250-1AF6-48DC-92DF-8AEA5A8AA46E}" destId="{2F7E4432-5080-4B5D-AEC2-E7B0BBF4C6F2}" srcOrd="0" destOrd="0" presId="urn:microsoft.com/office/officeart/2005/8/layout/list1"/>
    <dgm:cxn modelId="{F58230EA-DD85-4AB8-AAF0-91BDC9E0DBA0}" srcId="{0AC76F5C-3E50-49CF-BEF4-720B4C030E1A}" destId="{4D34DB50-A6F3-43C5-9A87-4BBE4FD4F04B}" srcOrd="3" destOrd="0" parTransId="{F08868FB-6879-4656-A700-AF4661860BD3}" sibTransId="{A5130AE3-CC68-4628-BA66-C39AC56B48A6}"/>
    <dgm:cxn modelId="{D2842605-9878-47D5-A553-538EB546FA69}" type="presOf" srcId="{4D34DB50-A6F3-43C5-9A87-4BBE4FD4F04B}" destId="{B4A91315-4402-4969-8807-5AA49FFBA1ED}" srcOrd="1" destOrd="0" presId="urn:microsoft.com/office/officeart/2005/8/layout/list1"/>
    <dgm:cxn modelId="{BEA550E1-8C14-41C0-8E48-E2E15385EF13}" type="presOf" srcId="{4BD4E382-8E7A-49C4-A696-3CD8861D8C24}" destId="{31E91274-B500-485A-AEA2-723D47BCBEAD}" srcOrd="1" destOrd="0" presId="urn:microsoft.com/office/officeart/2005/8/layout/list1"/>
    <dgm:cxn modelId="{E510B48C-7B13-41CF-8E52-2F8346B0F4FF}" type="presOf" srcId="{4BD4E382-8E7A-49C4-A696-3CD8861D8C24}" destId="{2EC43FCD-16A6-41B6-AB60-356C030CD852}" srcOrd="0" destOrd="0" presId="urn:microsoft.com/office/officeart/2005/8/layout/list1"/>
    <dgm:cxn modelId="{97C43FCA-37DF-48D6-90ED-C3A1D9DA3A0E}" srcId="{0AC76F5C-3E50-49CF-BEF4-720B4C030E1A}" destId="{6A07465D-CB95-4A55-A024-8617CC52D9BE}" srcOrd="0" destOrd="0" parTransId="{AF49EE5B-492F-41FC-9D93-550692A8BA63}" sibTransId="{E0FF2C60-9A38-49D5-8B50-45A8864238F1}"/>
    <dgm:cxn modelId="{9E48E66F-16DB-4238-8DC4-21F49F27A756}" type="presOf" srcId="{6A07465D-CB95-4A55-A024-8617CC52D9BE}" destId="{88A8D904-4620-44B8-B6A8-82CD28D69B4B}" srcOrd="1" destOrd="0" presId="urn:microsoft.com/office/officeart/2005/8/layout/list1"/>
    <dgm:cxn modelId="{5308E944-91E9-4215-9643-61BB341799FB}" type="presOf" srcId="{0AC76F5C-3E50-49CF-BEF4-720B4C030E1A}" destId="{D963E178-086E-4AD6-9DCA-C146DC1B272E}" srcOrd="0" destOrd="0" presId="urn:microsoft.com/office/officeart/2005/8/layout/list1"/>
    <dgm:cxn modelId="{F571DED1-94D3-437C-829C-B6FB7FCC5D31}" srcId="{0AC76F5C-3E50-49CF-BEF4-720B4C030E1A}" destId="{7334A250-1AF6-48DC-92DF-8AEA5A8AA46E}" srcOrd="1" destOrd="0" parTransId="{775F8C59-6BDE-4A56-A100-28F6AD118DF9}" sibTransId="{8133996E-F4C4-4EAF-927F-825B8B23B490}"/>
    <dgm:cxn modelId="{0DDA9D87-74FD-4366-8221-38F6896634EB}" type="presParOf" srcId="{D963E178-086E-4AD6-9DCA-C146DC1B272E}" destId="{25258193-3B6F-40BF-B3CF-C5A9B1AB5E25}" srcOrd="0" destOrd="0" presId="urn:microsoft.com/office/officeart/2005/8/layout/list1"/>
    <dgm:cxn modelId="{D78AD15A-3C19-4982-92BF-FC12DE57172B}" type="presParOf" srcId="{25258193-3B6F-40BF-B3CF-C5A9B1AB5E25}" destId="{54674523-5C68-4045-9060-BBD0E65AFFF4}" srcOrd="0" destOrd="0" presId="urn:microsoft.com/office/officeart/2005/8/layout/list1"/>
    <dgm:cxn modelId="{ADE9C6D3-8935-485B-9F74-1D8BAB17D624}" type="presParOf" srcId="{25258193-3B6F-40BF-B3CF-C5A9B1AB5E25}" destId="{88A8D904-4620-44B8-B6A8-82CD28D69B4B}" srcOrd="1" destOrd="0" presId="urn:microsoft.com/office/officeart/2005/8/layout/list1"/>
    <dgm:cxn modelId="{F260B656-AD43-4382-8AA3-07C47503212B}" type="presParOf" srcId="{D963E178-086E-4AD6-9DCA-C146DC1B272E}" destId="{5F212871-7C6D-4D42-AD15-7327FB5057CC}" srcOrd="1" destOrd="0" presId="urn:microsoft.com/office/officeart/2005/8/layout/list1"/>
    <dgm:cxn modelId="{B4DB8947-EAE9-436F-97FE-5E037C6022F4}" type="presParOf" srcId="{D963E178-086E-4AD6-9DCA-C146DC1B272E}" destId="{C777170E-07E3-432C-990F-385B2205932E}" srcOrd="2" destOrd="0" presId="urn:microsoft.com/office/officeart/2005/8/layout/list1"/>
    <dgm:cxn modelId="{23BB01C6-C1FE-4F9F-A883-D6AAF1EACEC2}" type="presParOf" srcId="{D963E178-086E-4AD6-9DCA-C146DC1B272E}" destId="{7C55F2FF-58B2-410B-AFEC-509955080EE8}" srcOrd="3" destOrd="0" presId="urn:microsoft.com/office/officeart/2005/8/layout/list1"/>
    <dgm:cxn modelId="{AA456DFE-8B86-4486-A400-D25BE394084C}" type="presParOf" srcId="{D963E178-086E-4AD6-9DCA-C146DC1B272E}" destId="{5695A3EB-5A21-4AD2-B662-A9E528E7BEAC}" srcOrd="4" destOrd="0" presId="urn:microsoft.com/office/officeart/2005/8/layout/list1"/>
    <dgm:cxn modelId="{35DECEFE-2E4C-4DAE-B174-DE778E3501BC}" type="presParOf" srcId="{5695A3EB-5A21-4AD2-B662-A9E528E7BEAC}" destId="{2F7E4432-5080-4B5D-AEC2-E7B0BBF4C6F2}" srcOrd="0" destOrd="0" presId="urn:microsoft.com/office/officeart/2005/8/layout/list1"/>
    <dgm:cxn modelId="{479663A3-0D4F-4B56-8E80-714F4DB40A54}" type="presParOf" srcId="{5695A3EB-5A21-4AD2-B662-A9E528E7BEAC}" destId="{334FC237-6CAC-4BE8-92D9-1A05FE3019FD}" srcOrd="1" destOrd="0" presId="urn:microsoft.com/office/officeart/2005/8/layout/list1"/>
    <dgm:cxn modelId="{0B933102-1798-4009-A52B-41DE07440FE7}" type="presParOf" srcId="{D963E178-086E-4AD6-9DCA-C146DC1B272E}" destId="{8C1D854F-6591-46D0-9FC1-DD668AC751E0}" srcOrd="5" destOrd="0" presId="urn:microsoft.com/office/officeart/2005/8/layout/list1"/>
    <dgm:cxn modelId="{64AFF4FC-A69F-4D15-837F-FA21A2E0DF5B}" type="presParOf" srcId="{D963E178-086E-4AD6-9DCA-C146DC1B272E}" destId="{11CDEFB1-F917-4261-AB5C-0E2148C2679D}" srcOrd="6" destOrd="0" presId="urn:microsoft.com/office/officeart/2005/8/layout/list1"/>
    <dgm:cxn modelId="{F3329E57-AF6D-482A-A6A2-AC5F9B2AC6D8}" type="presParOf" srcId="{D963E178-086E-4AD6-9DCA-C146DC1B272E}" destId="{0D76C95E-636A-40E8-8603-14E506F10521}" srcOrd="7" destOrd="0" presId="urn:microsoft.com/office/officeart/2005/8/layout/list1"/>
    <dgm:cxn modelId="{1283F02A-E342-4F14-90E7-4582F07880F8}" type="presParOf" srcId="{D963E178-086E-4AD6-9DCA-C146DC1B272E}" destId="{25B417B2-66B1-4AA0-8266-49489A28A450}" srcOrd="8" destOrd="0" presId="urn:microsoft.com/office/officeart/2005/8/layout/list1"/>
    <dgm:cxn modelId="{F6D40F76-3F81-48B2-A8DD-1B9319963C8F}" type="presParOf" srcId="{25B417B2-66B1-4AA0-8266-49489A28A450}" destId="{2EC43FCD-16A6-41B6-AB60-356C030CD852}" srcOrd="0" destOrd="0" presId="urn:microsoft.com/office/officeart/2005/8/layout/list1"/>
    <dgm:cxn modelId="{0753D807-5148-4ABF-8BFD-6C697CF5A2F3}" type="presParOf" srcId="{25B417B2-66B1-4AA0-8266-49489A28A450}" destId="{31E91274-B500-485A-AEA2-723D47BCBEAD}" srcOrd="1" destOrd="0" presId="urn:microsoft.com/office/officeart/2005/8/layout/list1"/>
    <dgm:cxn modelId="{D1C88160-22C3-45A0-87F8-55A931EB4083}" type="presParOf" srcId="{D963E178-086E-4AD6-9DCA-C146DC1B272E}" destId="{0D18E9D5-2A4D-4D9A-A55F-1B26ECDE10E8}" srcOrd="9" destOrd="0" presId="urn:microsoft.com/office/officeart/2005/8/layout/list1"/>
    <dgm:cxn modelId="{BF5E791C-53D5-497B-A721-42EF21FA0B69}" type="presParOf" srcId="{D963E178-086E-4AD6-9DCA-C146DC1B272E}" destId="{3C34A480-F71A-4DD6-93D5-4B88567E05F8}" srcOrd="10" destOrd="0" presId="urn:microsoft.com/office/officeart/2005/8/layout/list1"/>
    <dgm:cxn modelId="{6BA3D1EA-3A1A-4CA2-A1BE-9E028B9175D9}" type="presParOf" srcId="{D963E178-086E-4AD6-9DCA-C146DC1B272E}" destId="{6FF90064-C763-48B0-9730-B198AA0A2F51}" srcOrd="11" destOrd="0" presId="urn:microsoft.com/office/officeart/2005/8/layout/list1"/>
    <dgm:cxn modelId="{FEA92111-4F46-44E9-940D-DE259BAA6C90}" type="presParOf" srcId="{D963E178-086E-4AD6-9DCA-C146DC1B272E}" destId="{9D44093C-ECD9-4608-95E6-FE5A8572A47E}" srcOrd="12" destOrd="0" presId="urn:microsoft.com/office/officeart/2005/8/layout/list1"/>
    <dgm:cxn modelId="{7302AFE8-E674-4079-B536-7774B35416B5}" type="presParOf" srcId="{9D44093C-ECD9-4608-95E6-FE5A8572A47E}" destId="{720AC31D-4171-429C-8C84-BE19F9D1267C}" srcOrd="0" destOrd="0" presId="urn:microsoft.com/office/officeart/2005/8/layout/list1"/>
    <dgm:cxn modelId="{BC2627AB-28FC-45F4-A3CC-6F2AD16108E1}" type="presParOf" srcId="{9D44093C-ECD9-4608-95E6-FE5A8572A47E}" destId="{B4A91315-4402-4969-8807-5AA49FFBA1ED}" srcOrd="1" destOrd="0" presId="urn:microsoft.com/office/officeart/2005/8/layout/list1"/>
    <dgm:cxn modelId="{3087FF97-C73C-4EC1-9EAF-2D664AE2EDB5}" type="presParOf" srcId="{D963E178-086E-4AD6-9DCA-C146DC1B272E}" destId="{2C872A08-31E4-4CE2-A057-93EA8CAC04B4}" srcOrd="13" destOrd="0" presId="urn:microsoft.com/office/officeart/2005/8/layout/list1"/>
    <dgm:cxn modelId="{69879F50-23C2-4BD0-AE08-418ABDC27C61}" type="presParOf" srcId="{D963E178-086E-4AD6-9DCA-C146DC1B272E}" destId="{10AF5702-1B9E-4DAD-9BD8-633982FEF6A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0B7B54-E1C5-49FB-9FA2-D309F1F0586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D2377C6-DC1F-4D90-B10A-AE05DDD4872B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Identify the possible predictors of H1B case status.</a:t>
          </a:r>
        </a:p>
      </dgm:t>
    </dgm:pt>
    <dgm:pt modelId="{30326ED0-221A-45E2-85C9-CFDC0343376E}" type="parTrans" cxnId="{6D1F9184-5EE8-44D5-82D2-FA118387CF49}">
      <dgm:prSet/>
      <dgm:spPr/>
      <dgm:t>
        <a:bodyPr/>
        <a:lstStyle/>
        <a:p>
          <a:endParaRPr lang="en-US"/>
        </a:p>
      </dgm:t>
    </dgm:pt>
    <dgm:pt modelId="{B86907D6-79E0-4D9E-8230-C85D7C9F85EB}" type="sibTrans" cxnId="{6D1F9184-5EE8-44D5-82D2-FA118387CF49}">
      <dgm:prSet/>
      <dgm:spPr/>
      <dgm:t>
        <a:bodyPr/>
        <a:lstStyle/>
        <a:p>
          <a:endParaRPr lang="en-US"/>
        </a:p>
      </dgm:t>
    </dgm:pt>
    <dgm:pt modelId="{3F4A4853-8580-4B11-A3B1-266184FBB0CA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Predict H1B case </a:t>
          </a:r>
          <a:r>
            <a: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status </a:t>
          </a:r>
          <a:r>
            <a:rPr lang="en-US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and find Inference</a:t>
          </a:r>
          <a:endParaRPr lang="en-US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9E822F-EDCF-44BE-8BA0-2F3DE0F92C4D}" type="parTrans" cxnId="{09FE500A-AA21-435E-A1B4-FD21A4F506A9}">
      <dgm:prSet/>
      <dgm:spPr/>
      <dgm:t>
        <a:bodyPr/>
        <a:lstStyle/>
        <a:p>
          <a:endParaRPr lang="en-US"/>
        </a:p>
      </dgm:t>
    </dgm:pt>
    <dgm:pt modelId="{9E3663EB-2163-4545-9E9C-27E93F41AAFE}" type="sibTrans" cxnId="{09FE500A-AA21-435E-A1B4-FD21A4F506A9}">
      <dgm:prSet/>
      <dgm:spPr/>
      <dgm:t>
        <a:bodyPr/>
        <a:lstStyle/>
        <a:p>
          <a:endParaRPr lang="en-US"/>
        </a:p>
      </dgm:t>
    </dgm:pt>
    <dgm:pt modelId="{E96D8640-CBFB-4E10-9403-687F7439982A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Identify the best predictive model for determining the H1B case status</a:t>
          </a:r>
          <a:r>
            <a: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C4D41E15-B542-4EFF-896C-7D8D6304E668}" type="parTrans" cxnId="{C2B40A08-CFE3-43F5-A7CB-468B487F40CE}">
      <dgm:prSet/>
      <dgm:spPr/>
      <dgm:t>
        <a:bodyPr/>
        <a:lstStyle/>
        <a:p>
          <a:endParaRPr lang="en-US"/>
        </a:p>
      </dgm:t>
    </dgm:pt>
    <dgm:pt modelId="{6C164BC1-3BBE-4A0D-BFDD-0EDA468E958B}" type="sibTrans" cxnId="{C2B40A08-CFE3-43F5-A7CB-468B487F40CE}">
      <dgm:prSet/>
      <dgm:spPr/>
      <dgm:t>
        <a:bodyPr/>
        <a:lstStyle/>
        <a:p>
          <a:endParaRPr lang="en-US"/>
        </a:p>
      </dgm:t>
    </dgm:pt>
    <dgm:pt modelId="{FD0E6EE6-DD30-44F0-A6D1-A3B8B18519F4}" type="pres">
      <dgm:prSet presAssocID="{020B7B54-E1C5-49FB-9FA2-D309F1F0586A}" presName="Name0" presStyleCnt="0">
        <dgm:presLayoutVars>
          <dgm:dir/>
          <dgm:animLvl val="lvl"/>
          <dgm:resizeHandles val="exact"/>
        </dgm:presLayoutVars>
      </dgm:prSet>
      <dgm:spPr/>
    </dgm:pt>
    <dgm:pt modelId="{1B898782-F443-4F68-8500-69D7C492FD3D}" type="pres">
      <dgm:prSet presAssocID="{5D2377C6-DC1F-4D90-B10A-AE05DDD4872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D8AE0-1C18-4E7C-BE15-C7DDDB1A34C2}" type="pres">
      <dgm:prSet presAssocID="{B86907D6-79E0-4D9E-8230-C85D7C9F85EB}" presName="parTxOnlySpace" presStyleCnt="0"/>
      <dgm:spPr/>
    </dgm:pt>
    <dgm:pt modelId="{66D44B7F-170D-4435-A0A4-7FB0DC62CA90}" type="pres">
      <dgm:prSet presAssocID="{3F4A4853-8580-4B11-A3B1-266184FBB0C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4AED54-F193-4684-B7A0-A9228CDB9C5B}" type="pres">
      <dgm:prSet presAssocID="{9E3663EB-2163-4545-9E9C-27E93F41AAFE}" presName="parTxOnlySpace" presStyleCnt="0"/>
      <dgm:spPr/>
    </dgm:pt>
    <dgm:pt modelId="{CCDDF50E-6857-47D6-86B1-9569C896A579}" type="pres">
      <dgm:prSet presAssocID="{E96D8640-CBFB-4E10-9403-687F7439982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5B0986-7CBB-4E54-85CD-740B9B0C93A8}" type="presOf" srcId="{020B7B54-E1C5-49FB-9FA2-D309F1F0586A}" destId="{FD0E6EE6-DD30-44F0-A6D1-A3B8B18519F4}" srcOrd="0" destOrd="0" presId="urn:microsoft.com/office/officeart/2005/8/layout/chevron1"/>
    <dgm:cxn modelId="{9DAD794A-29AA-4066-861E-9E8F8F55F849}" type="presOf" srcId="{5D2377C6-DC1F-4D90-B10A-AE05DDD4872B}" destId="{1B898782-F443-4F68-8500-69D7C492FD3D}" srcOrd="0" destOrd="0" presId="urn:microsoft.com/office/officeart/2005/8/layout/chevron1"/>
    <dgm:cxn modelId="{6D1F9184-5EE8-44D5-82D2-FA118387CF49}" srcId="{020B7B54-E1C5-49FB-9FA2-D309F1F0586A}" destId="{5D2377C6-DC1F-4D90-B10A-AE05DDD4872B}" srcOrd="0" destOrd="0" parTransId="{30326ED0-221A-45E2-85C9-CFDC0343376E}" sibTransId="{B86907D6-79E0-4D9E-8230-C85D7C9F85EB}"/>
    <dgm:cxn modelId="{329410B3-9C25-43AF-BDDA-D8358C9A9ED9}" type="presOf" srcId="{3F4A4853-8580-4B11-A3B1-266184FBB0CA}" destId="{66D44B7F-170D-4435-A0A4-7FB0DC62CA90}" srcOrd="0" destOrd="0" presId="urn:microsoft.com/office/officeart/2005/8/layout/chevron1"/>
    <dgm:cxn modelId="{C2B40A08-CFE3-43F5-A7CB-468B487F40CE}" srcId="{020B7B54-E1C5-49FB-9FA2-D309F1F0586A}" destId="{E96D8640-CBFB-4E10-9403-687F7439982A}" srcOrd="2" destOrd="0" parTransId="{C4D41E15-B542-4EFF-896C-7D8D6304E668}" sibTransId="{6C164BC1-3BBE-4A0D-BFDD-0EDA468E958B}"/>
    <dgm:cxn modelId="{09FE500A-AA21-435E-A1B4-FD21A4F506A9}" srcId="{020B7B54-E1C5-49FB-9FA2-D309F1F0586A}" destId="{3F4A4853-8580-4B11-A3B1-266184FBB0CA}" srcOrd="1" destOrd="0" parTransId="{589E822F-EDCF-44BE-8BA0-2F3DE0F92C4D}" sibTransId="{9E3663EB-2163-4545-9E9C-27E93F41AAFE}"/>
    <dgm:cxn modelId="{D7FEDE17-E1A8-4614-A018-5A87EE133E48}" type="presOf" srcId="{E96D8640-CBFB-4E10-9403-687F7439982A}" destId="{CCDDF50E-6857-47D6-86B1-9569C896A579}" srcOrd="0" destOrd="0" presId="urn:microsoft.com/office/officeart/2005/8/layout/chevron1"/>
    <dgm:cxn modelId="{998C4E1B-F2A9-44E3-995F-BE75EEEBDBBF}" type="presParOf" srcId="{FD0E6EE6-DD30-44F0-A6D1-A3B8B18519F4}" destId="{1B898782-F443-4F68-8500-69D7C492FD3D}" srcOrd="0" destOrd="0" presId="urn:microsoft.com/office/officeart/2005/8/layout/chevron1"/>
    <dgm:cxn modelId="{255E52B1-EF61-4FEB-9258-4CE86921054E}" type="presParOf" srcId="{FD0E6EE6-DD30-44F0-A6D1-A3B8B18519F4}" destId="{191D8AE0-1C18-4E7C-BE15-C7DDDB1A34C2}" srcOrd="1" destOrd="0" presId="urn:microsoft.com/office/officeart/2005/8/layout/chevron1"/>
    <dgm:cxn modelId="{12A13A11-4CBC-4A80-8E34-ED5CB37EBC3F}" type="presParOf" srcId="{FD0E6EE6-DD30-44F0-A6D1-A3B8B18519F4}" destId="{66D44B7F-170D-4435-A0A4-7FB0DC62CA90}" srcOrd="2" destOrd="0" presId="urn:microsoft.com/office/officeart/2005/8/layout/chevron1"/>
    <dgm:cxn modelId="{0F888997-2A05-4BDB-895C-1F18E681D3FE}" type="presParOf" srcId="{FD0E6EE6-DD30-44F0-A6D1-A3B8B18519F4}" destId="{DB4AED54-F193-4684-B7A0-A9228CDB9C5B}" srcOrd="3" destOrd="0" presId="urn:microsoft.com/office/officeart/2005/8/layout/chevron1"/>
    <dgm:cxn modelId="{98EFE65C-DB5D-4D26-A9E6-837ADE0F44F2}" type="presParOf" srcId="{FD0E6EE6-DD30-44F0-A6D1-A3B8B18519F4}" destId="{CCDDF50E-6857-47D6-86B1-9569C896A57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D49740-046D-4A04-AB39-C39F662EE844}" type="doc">
      <dgm:prSet loTypeId="urn:microsoft.com/office/officeart/2005/8/layout/hList1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7EDFF3D-9561-4998-A2DE-998C6DE6667B}">
      <dgm:prSet/>
      <dgm:spPr/>
      <dgm:t>
        <a:bodyPr/>
        <a:lstStyle/>
        <a:p>
          <a:r>
            <a:rPr lang="en-US" b="1" dirty="0"/>
            <a:t>Raw Data </a:t>
          </a:r>
        </a:p>
      </dgm:t>
    </dgm:pt>
    <dgm:pt modelId="{72DE2BCF-34F0-4869-B8B6-8B7E48FF8A4A}" type="parTrans" cxnId="{87BFD8B3-558C-4CB1-897F-3CFF939C2AA4}">
      <dgm:prSet/>
      <dgm:spPr/>
      <dgm:t>
        <a:bodyPr/>
        <a:lstStyle/>
        <a:p>
          <a:endParaRPr lang="en-US"/>
        </a:p>
      </dgm:t>
    </dgm:pt>
    <dgm:pt modelId="{41D9A237-984F-4108-8479-E05F3E18337A}" type="sibTrans" cxnId="{87BFD8B3-558C-4CB1-897F-3CFF939C2AA4}">
      <dgm:prSet/>
      <dgm:spPr/>
      <dgm:t>
        <a:bodyPr/>
        <a:lstStyle/>
        <a:p>
          <a:endParaRPr lang="en-US"/>
        </a:p>
      </dgm:t>
    </dgm:pt>
    <dgm:pt modelId="{04354CCF-C069-413E-86D7-6C358E7DB153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Number of rows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- 610304</a:t>
          </a:r>
        </a:p>
      </dgm:t>
    </dgm:pt>
    <dgm:pt modelId="{48ACE355-477D-4FC7-A619-02BC46509E83}" type="parTrans" cxnId="{64D919E7-7B40-4A34-8747-4C61F4FE5B67}">
      <dgm:prSet/>
      <dgm:spPr/>
      <dgm:t>
        <a:bodyPr/>
        <a:lstStyle/>
        <a:p>
          <a:endParaRPr lang="en-US"/>
        </a:p>
      </dgm:t>
    </dgm:pt>
    <dgm:pt modelId="{EE4601D2-2315-43EA-91D9-0258D075D38E}" type="sibTrans" cxnId="{64D919E7-7B40-4A34-8747-4C61F4FE5B67}">
      <dgm:prSet/>
      <dgm:spPr/>
      <dgm:t>
        <a:bodyPr/>
        <a:lstStyle/>
        <a:p>
          <a:endParaRPr lang="en-US"/>
        </a:p>
      </dgm:t>
    </dgm:pt>
    <dgm:pt modelId="{7BD81B92-18CD-4C54-BEE5-AC700284C73D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Number of columns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- 52</a:t>
          </a:r>
        </a:p>
      </dgm:t>
    </dgm:pt>
    <dgm:pt modelId="{6FDDC8F3-F18D-4C16-88EA-0E4E3B96DB57}" type="parTrans" cxnId="{C081E8F8-58A8-4B4F-8B35-C7422FB7B5AD}">
      <dgm:prSet/>
      <dgm:spPr/>
      <dgm:t>
        <a:bodyPr/>
        <a:lstStyle/>
        <a:p>
          <a:endParaRPr lang="en-US"/>
        </a:p>
      </dgm:t>
    </dgm:pt>
    <dgm:pt modelId="{E58844F8-D7D8-426A-BF4B-0A8E2C263341}" type="sibTrans" cxnId="{C081E8F8-58A8-4B4F-8B35-C7422FB7B5AD}">
      <dgm:prSet/>
      <dgm:spPr/>
      <dgm:t>
        <a:bodyPr/>
        <a:lstStyle/>
        <a:p>
          <a:endParaRPr lang="en-US"/>
        </a:p>
      </dgm:t>
    </dgm:pt>
    <dgm:pt modelId="{17557449-00CD-45A9-9A70-07577D182CE9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With 4 class in the response variable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- Certified, Denied, Certified Withdrawn, Withdrawn</a:t>
          </a:r>
        </a:p>
      </dgm:t>
    </dgm:pt>
    <dgm:pt modelId="{76CE89EF-CBC0-45FE-B904-45648BF44092}" type="parTrans" cxnId="{A3B9BD4C-C183-41D0-9B84-0AB5CB2D2738}">
      <dgm:prSet/>
      <dgm:spPr/>
      <dgm:t>
        <a:bodyPr/>
        <a:lstStyle/>
        <a:p>
          <a:endParaRPr lang="en-US"/>
        </a:p>
      </dgm:t>
    </dgm:pt>
    <dgm:pt modelId="{EC47D2A9-D7B4-4EE2-BE30-C0FCF4C5B4D8}" type="sibTrans" cxnId="{A3B9BD4C-C183-41D0-9B84-0AB5CB2D2738}">
      <dgm:prSet/>
      <dgm:spPr/>
      <dgm:t>
        <a:bodyPr/>
        <a:lstStyle/>
        <a:p>
          <a:endParaRPr lang="en-US"/>
        </a:p>
      </dgm:t>
    </dgm:pt>
    <dgm:pt modelId="{B8EA56A4-7CA8-4F64-B2B4-82AB644ECE72}">
      <dgm:prSet/>
      <dgm:spPr/>
      <dgm:t>
        <a:bodyPr/>
        <a:lstStyle/>
        <a:p>
          <a:r>
            <a:rPr lang="en-US" b="1" dirty="0"/>
            <a:t>Columns had unique values and many factor levels</a:t>
          </a:r>
        </a:p>
      </dgm:t>
    </dgm:pt>
    <dgm:pt modelId="{22DCEAD5-B67F-4435-8597-141C84B22ACB}" type="parTrans" cxnId="{A4C92083-4962-42F4-BDC2-9C599540AEF6}">
      <dgm:prSet/>
      <dgm:spPr/>
      <dgm:t>
        <a:bodyPr/>
        <a:lstStyle/>
        <a:p>
          <a:endParaRPr lang="en-US"/>
        </a:p>
      </dgm:t>
    </dgm:pt>
    <dgm:pt modelId="{7F8B98B6-50B1-4362-96BE-F7CFDD737F53}" type="sibTrans" cxnId="{A4C92083-4962-42F4-BDC2-9C599540AEF6}">
      <dgm:prSet/>
      <dgm:spPr/>
      <dgm:t>
        <a:bodyPr/>
        <a:lstStyle/>
        <a:p>
          <a:endParaRPr lang="en-US"/>
        </a:p>
      </dgm:t>
    </dgm:pt>
    <dgm:pt modelId="{DB87725E-9AFC-4FED-8505-5CAED7D48167}">
      <dgm:prSet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Case Number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, Employer Name, Job Title </a:t>
          </a:r>
        </a:p>
      </dgm:t>
    </dgm:pt>
    <dgm:pt modelId="{15B5FB44-7E13-4C8B-811E-1A67C9A0C16C}" type="parTrans" cxnId="{AD156A02-2FE6-4C0D-A950-AB1ED8F957EB}">
      <dgm:prSet/>
      <dgm:spPr/>
      <dgm:t>
        <a:bodyPr/>
        <a:lstStyle/>
        <a:p>
          <a:endParaRPr lang="en-US"/>
        </a:p>
      </dgm:t>
    </dgm:pt>
    <dgm:pt modelId="{1C3280F9-1809-4CE9-8515-3DFFD83C3DDE}" type="sibTrans" cxnId="{AD156A02-2FE6-4C0D-A950-AB1ED8F957EB}">
      <dgm:prSet/>
      <dgm:spPr/>
      <dgm:t>
        <a:bodyPr/>
        <a:lstStyle/>
        <a:p>
          <a:endParaRPr lang="en-US"/>
        </a:p>
      </dgm:t>
    </dgm:pt>
    <dgm:pt modelId="{08E602D7-2EC2-432E-85CC-4327CE0FFEFD}">
      <dgm:prSet/>
      <dgm:spPr/>
      <dgm:t>
        <a:bodyPr/>
        <a:lstStyle/>
        <a:p>
          <a:r>
            <a:rPr lang="en-US" b="1" dirty="0"/>
            <a:t>Columns had a preponderance of missing values</a:t>
          </a:r>
        </a:p>
      </dgm:t>
    </dgm:pt>
    <dgm:pt modelId="{6AC53ACA-BA45-4B7F-AAB2-42822506AE7D}" type="parTrans" cxnId="{D1B789AC-F72C-4344-9DAE-6A15ADD05267}">
      <dgm:prSet/>
      <dgm:spPr/>
      <dgm:t>
        <a:bodyPr/>
        <a:lstStyle/>
        <a:p>
          <a:endParaRPr lang="en-US"/>
        </a:p>
      </dgm:t>
    </dgm:pt>
    <dgm:pt modelId="{7BD61256-6A10-4644-9895-9D269807D339}" type="sibTrans" cxnId="{D1B789AC-F72C-4344-9DAE-6A15ADD05267}">
      <dgm:prSet/>
      <dgm:spPr/>
      <dgm:t>
        <a:bodyPr/>
        <a:lstStyle/>
        <a:p>
          <a:endParaRPr lang="en-US"/>
        </a:p>
      </dgm:t>
    </dgm:pt>
    <dgm:pt modelId="{6D4230D3-B17E-4800-9852-5FE1E76ED309}">
      <dgm:prSet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Original_cert_date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Public_disclosure_location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75F31D-14F8-4036-BA86-8967FD336557}" type="parTrans" cxnId="{4AB2A537-A851-4D6D-BF68-1C4CBDF2E4B4}">
      <dgm:prSet/>
      <dgm:spPr/>
      <dgm:t>
        <a:bodyPr/>
        <a:lstStyle/>
        <a:p>
          <a:endParaRPr lang="en-US"/>
        </a:p>
      </dgm:t>
    </dgm:pt>
    <dgm:pt modelId="{D9EEC75C-3975-47AB-9333-14501257E6AA}" type="sibTrans" cxnId="{4AB2A537-A851-4D6D-BF68-1C4CBDF2E4B4}">
      <dgm:prSet/>
      <dgm:spPr/>
      <dgm:t>
        <a:bodyPr/>
        <a:lstStyle/>
        <a:p>
          <a:endParaRPr lang="en-US"/>
        </a:p>
      </dgm:t>
    </dgm:pt>
    <dgm:pt modelId="{542C5D4A-D4B5-418F-952C-FC0604B9F91B}">
      <dgm:prSet/>
      <dgm:spPr/>
      <dgm:t>
        <a:bodyPr/>
        <a:lstStyle/>
        <a:p>
          <a:r>
            <a:rPr lang="en-US" b="1" dirty="0"/>
            <a:t>Response variable for the project</a:t>
          </a:r>
        </a:p>
      </dgm:t>
    </dgm:pt>
    <dgm:pt modelId="{305935D8-8BE2-466E-B5DE-A66C967BD125}" type="parTrans" cxnId="{A23145D8-EAC4-4F2D-9AAD-ADCCF7B96FAF}">
      <dgm:prSet/>
      <dgm:spPr/>
      <dgm:t>
        <a:bodyPr/>
        <a:lstStyle/>
        <a:p>
          <a:endParaRPr lang="en-US"/>
        </a:p>
      </dgm:t>
    </dgm:pt>
    <dgm:pt modelId="{53F8F5E3-C9B9-4230-8AC6-2935FFE4715A}" type="sibTrans" cxnId="{A23145D8-EAC4-4F2D-9AAD-ADCCF7B96FAF}">
      <dgm:prSet/>
      <dgm:spPr/>
      <dgm:t>
        <a:bodyPr/>
        <a:lstStyle/>
        <a:p>
          <a:endParaRPr lang="en-US"/>
        </a:p>
      </dgm:t>
    </dgm:pt>
    <dgm:pt modelId="{EF3A51F7-527C-4DE7-A98D-C2E325458147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Certified, Denied</a:t>
          </a:r>
        </a:p>
      </dgm:t>
    </dgm:pt>
    <dgm:pt modelId="{BCA39243-FD37-4BED-9ECB-882176153981}" type="parTrans" cxnId="{0F040016-DE4B-4F80-9CD5-B788BAD1709A}">
      <dgm:prSet/>
      <dgm:spPr/>
      <dgm:t>
        <a:bodyPr/>
        <a:lstStyle/>
        <a:p>
          <a:endParaRPr lang="en-US"/>
        </a:p>
      </dgm:t>
    </dgm:pt>
    <dgm:pt modelId="{AC8FB8B1-80CE-4EC1-A2F4-A1ABD472C14F}" type="sibTrans" cxnId="{0F040016-DE4B-4F80-9CD5-B788BAD1709A}">
      <dgm:prSet/>
      <dgm:spPr/>
      <dgm:t>
        <a:bodyPr/>
        <a:lstStyle/>
        <a:p>
          <a:endParaRPr lang="en-US"/>
        </a:p>
      </dgm:t>
    </dgm:pt>
    <dgm:pt modelId="{39DA4282-9A0B-4A3C-AEEA-83A729E445A5}" type="pres">
      <dgm:prSet presAssocID="{1BD49740-046D-4A04-AB39-C39F662EE84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99ACEE-3CCC-4113-9309-B7A96479AA51}" type="pres">
      <dgm:prSet presAssocID="{77EDFF3D-9561-4998-A2DE-998C6DE6667B}" presName="composite" presStyleCnt="0"/>
      <dgm:spPr/>
    </dgm:pt>
    <dgm:pt modelId="{48327A75-3F42-404F-9CE7-F7AE824379A8}" type="pres">
      <dgm:prSet presAssocID="{77EDFF3D-9561-4998-A2DE-998C6DE6667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D6A24-BBB8-4317-AC5F-99A7ADAB6946}" type="pres">
      <dgm:prSet presAssocID="{77EDFF3D-9561-4998-A2DE-998C6DE6667B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ED822-29EC-467D-916E-861D8760EECA}" type="pres">
      <dgm:prSet presAssocID="{41D9A237-984F-4108-8479-E05F3E18337A}" presName="space" presStyleCnt="0"/>
      <dgm:spPr/>
    </dgm:pt>
    <dgm:pt modelId="{1BA54855-B9F3-4B99-9F61-DE4B95B1D93F}" type="pres">
      <dgm:prSet presAssocID="{B8EA56A4-7CA8-4F64-B2B4-82AB644ECE72}" presName="composite" presStyleCnt="0"/>
      <dgm:spPr/>
    </dgm:pt>
    <dgm:pt modelId="{490840EF-A891-4D0D-82C1-7C65D61CCF03}" type="pres">
      <dgm:prSet presAssocID="{B8EA56A4-7CA8-4F64-B2B4-82AB644ECE7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66DC7-0954-4810-8930-715FA6D966FB}" type="pres">
      <dgm:prSet presAssocID="{B8EA56A4-7CA8-4F64-B2B4-82AB644ECE72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A27999-DFC6-4EB7-997B-5284100A652D}" type="pres">
      <dgm:prSet presAssocID="{7F8B98B6-50B1-4362-96BE-F7CFDD737F53}" presName="space" presStyleCnt="0"/>
      <dgm:spPr/>
    </dgm:pt>
    <dgm:pt modelId="{05146536-E07D-4AFC-9D20-F561338FBF98}" type="pres">
      <dgm:prSet presAssocID="{08E602D7-2EC2-432E-85CC-4327CE0FFEFD}" presName="composite" presStyleCnt="0"/>
      <dgm:spPr/>
    </dgm:pt>
    <dgm:pt modelId="{62D180FD-289C-47BC-AF71-4BA9D6899A61}" type="pres">
      <dgm:prSet presAssocID="{08E602D7-2EC2-432E-85CC-4327CE0FFEF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F3222-F355-42FE-A31C-C3781013D650}" type="pres">
      <dgm:prSet presAssocID="{08E602D7-2EC2-432E-85CC-4327CE0FFEFD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85502-7AC3-44C6-AD54-C13607214896}" type="pres">
      <dgm:prSet presAssocID="{7BD61256-6A10-4644-9895-9D269807D339}" presName="space" presStyleCnt="0"/>
      <dgm:spPr/>
    </dgm:pt>
    <dgm:pt modelId="{0ED41A5A-44DF-4723-B66C-7C854FD15CD2}" type="pres">
      <dgm:prSet presAssocID="{542C5D4A-D4B5-418F-952C-FC0604B9F91B}" presName="composite" presStyleCnt="0"/>
      <dgm:spPr/>
    </dgm:pt>
    <dgm:pt modelId="{0A4C48E1-34B5-4652-9FAD-6CF3DF8CB69B}" type="pres">
      <dgm:prSet presAssocID="{542C5D4A-D4B5-418F-952C-FC0604B9F91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1DBB21-1CC5-4C69-8755-1EC77D327301}" type="pres">
      <dgm:prSet presAssocID="{542C5D4A-D4B5-418F-952C-FC0604B9F91B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DCD430-B8CB-44ED-8405-03514D09CC36}" type="presOf" srcId="{7BD81B92-18CD-4C54-BEE5-AC700284C73D}" destId="{628D6A24-BBB8-4317-AC5F-99A7ADAB6946}" srcOrd="0" destOrd="1" presId="urn:microsoft.com/office/officeart/2005/8/layout/hList1"/>
    <dgm:cxn modelId="{B49E0A13-D31E-4201-AE5C-9F3AC99B5541}" type="presOf" srcId="{1BD49740-046D-4A04-AB39-C39F662EE844}" destId="{39DA4282-9A0B-4A3C-AEEA-83A729E445A5}" srcOrd="0" destOrd="0" presId="urn:microsoft.com/office/officeart/2005/8/layout/hList1"/>
    <dgm:cxn modelId="{B26C91A3-46BE-435B-9883-03B3BB02924A}" type="presOf" srcId="{DB87725E-9AFC-4FED-8505-5CAED7D48167}" destId="{4C266DC7-0954-4810-8930-715FA6D966FB}" srcOrd="0" destOrd="0" presId="urn:microsoft.com/office/officeart/2005/8/layout/hList1"/>
    <dgm:cxn modelId="{AE818858-183D-450A-A8EB-532B54EDC931}" type="presOf" srcId="{EF3A51F7-527C-4DE7-A98D-C2E325458147}" destId="{361DBB21-1CC5-4C69-8755-1EC77D327301}" srcOrd="0" destOrd="0" presId="urn:microsoft.com/office/officeart/2005/8/layout/hList1"/>
    <dgm:cxn modelId="{A23145D8-EAC4-4F2D-9AAD-ADCCF7B96FAF}" srcId="{1BD49740-046D-4A04-AB39-C39F662EE844}" destId="{542C5D4A-D4B5-418F-952C-FC0604B9F91B}" srcOrd="3" destOrd="0" parTransId="{305935D8-8BE2-466E-B5DE-A66C967BD125}" sibTransId="{53F8F5E3-C9B9-4230-8AC6-2935FFE4715A}"/>
    <dgm:cxn modelId="{64D919E7-7B40-4A34-8747-4C61F4FE5B67}" srcId="{77EDFF3D-9561-4998-A2DE-998C6DE6667B}" destId="{04354CCF-C069-413E-86D7-6C358E7DB153}" srcOrd="0" destOrd="0" parTransId="{48ACE355-477D-4FC7-A619-02BC46509E83}" sibTransId="{EE4601D2-2315-43EA-91D9-0258D075D38E}"/>
    <dgm:cxn modelId="{A56AAD9E-F909-425B-8EEA-93C5BE3928EC}" type="presOf" srcId="{08E602D7-2EC2-432E-85CC-4327CE0FFEFD}" destId="{62D180FD-289C-47BC-AF71-4BA9D6899A61}" srcOrd="0" destOrd="0" presId="urn:microsoft.com/office/officeart/2005/8/layout/hList1"/>
    <dgm:cxn modelId="{D4553E45-B532-4365-AD25-22B8773AE676}" type="presOf" srcId="{77EDFF3D-9561-4998-A2DE-998C6DE6667B}" destId="{48327A75-3F42-404F-9CE7-F7AE824379A8}" srcOrd="0" destOrd="0" presId="urn:microsoft.com/office/officeart/2005/8/layout/hList1"/>
    <dgm:cxn modelId="{C081E8F8-58A8-4B4F-8B35-C7422FB7B5AD}" srcId="{77EDFF3D-9561-4998-A2DE-998C6DE6667B}" destId="{7BD81B92-18CD-4C54-BEE5-AC700284C73D}" srcOrd="1" destOrd="0" parTransId="{6FDDC8F3-F18D-4C16-88EA-0E4E3B96DB57}" sibTransId="{E58844F8-D7D8-426A-BF4B-0A8E2C263341}"/>
    <dgm:cxn modelId="{AD156A02-2FE6-4C0D-A950-AB1ED8F957EB}" srcId="{B8EA56A4-7CA8-4F64-B2B4-82AB644ECE72}" destId="{DB87725E-9AFC-4FED-8505-5CAED7D48167}" srcOrd="0" destOrd="0" parTransId="{15B5FB44-7E13-4C8B-811E-1A67C9A0C16C}" sibTransId="{1C3280F9-1809-4CE9-8515-3DFFD83C3DDE}"/>
    <dgm:cxn modelId="{A3B9BD4C-C183-41D0-9B84-0AB5CB2D2738}" srcId="{77EDFF3D-9561-4998-A2DE-998C6DE6667B}" destId="{17557449-00CD-45A9-9A70-07577D182CE9}" srcOrd="2" destOrd="0" parTransId="{76CE89EF-CBC0-45FE-B904-45648BF44092}" sibTransId="{EC47D2A9-D7B4-4EE2-BE30-C0FCF4C5B4D8}"/>
    <dgm:cxn modelId="{4AB2A537-A851-4D6D-BF68-1C4CBDF2E4B4}" srcId="{08E602D7-2EC2-432E-85CC-4327CE0FFEFD}" destId="{6D4230D3-B17E-4800-9852-5FE1E76ED309}" srcOrd="0" destOrd="0" parTransId="{9575F31D-14F8-4036-BA86-8967FD336557}" sibTransId="{D9EEC75C-3975-47AB-9333-14501257E6AA}"/>
    <dgm:cxn modelId="{A4C92083-4962-42F4-BDC2-9C599540AEF6}" srcId="{1BD49740-046D-4A04-AB39-C39F662EE844}" destId="{B8EA56A4-7CA8-4F64-B2B4-82AB644ECE72}" srcOrd="1" destOrd="0" parTransId="{22DCEAD5-B67F-4435-8597-141C84B22ACB}" sibTransId="{7F8B98B6-50B1-4362-96BE-F7CFDD737F53}"/>
    <dgm:cxn modelId="{87BFD8B3-558C-4CB1-897F-3CFF939C2AA4}" srcId="{1BD49740-046D-4A04-AB39-C39F662EE844}" destId="{77EDFF3D-9561-4998-A2DE-998C6DE6667B}" srcOrd="0" destOrd="0" parTransId="{72DE2BCF-34F0-4869-B8B6-8B7E48FF8A4A}" sibTransId="{41D9A237-984F-4108-8479-E05F3E18337A}"/>
    <dgm:cxn modelId="{0F040016-DE4B-4F80-9CD5-B788BAD1709A}" srcId="{542C5D4A-D4B5-418F-952C-FC0604B9F91B}" destId="{EF3A51F7-527C-4DE7-A98D-C2E325458147}" srcOrd="0" destOrd="0" parTransId="{BCA39243-FD37-4BED-9ECB-882176153981}" sibTransId="{AC8FB8B1-80CE-4EC1-A2F4-A1ABD472C14F}"/>
    <dgm:cxn modelId="{1FFC08D3-5585-4808-B0BA-A8D0B0CA7DCB}" type="presOf" srcId="{542C5D4A-D4B5-418F-952C-FC0604B9F91B}" destId="{0A4C48E1-34B5-4652-9FAD-6CF3DF8CB69B}" srcOrd="0" destOrd="0" presId="urn:microsoft.com/office/officeart/2005/8/layout/hList1"/>
    <dgm:cxn modelId="{9A0BFC45-9A91-4D56-A28B-F727AFE1D214}" type="presOf" srcId="{17557449-00CD-45A9-9A70-07577D182CE9}" destId="{628D6A24-BBB8-4317-AC5F-99A7ADAB6946}" srcOrd="0" destOrd="2" presId="urn:microsoft.com/office/officeart/2005/8/layout/hList1"/>
    <dgm:cxn modelId="{D1B789AC-F72C-4344-9DAE-6A15ADD05267}" srcId="{1BD49740-046D-4A04-AB39-C39F662EE844}" destId="{08E602D7-2EC2-432E-85CC-4327CE0FFEFD}" srcOrd="2" destOrd="0" parTransId="{6AC53ACA-BA45-4B7F-AAB2-42822506AE7D}" sibTransId="{7BD61256-6A10-4644-9895-9D269807D339}"/>
    <dgm:cxn modelId="{F4995458-ED95-48AA-BDF0-DC124EC2653C}" type="presOf" srcId="{6D4230D3-B17E-4800-9852-5FE1E76ED309}" destId="{F12F3222-F355-42FE-A31C-C3781013D650}" srcOrd="0" destOrd="0" presId="urn:microsoft.com/office/officeart/2005/8/layout/hList1"/>
    <dgm:cxn modelId="{363FE5F5-2570-41FD-B05A-489BA6AAB01B}" type="presOf" srcId="{04354CCF-C069-413E-86D7-6C358E7DB153}" destId="{628D6A24-BBB8-4317-AC5F-99A7ADAB6946}" srcOrd="0" destOrd="0" presId="urn:microsoft.com/office/officeart/2005/8/layout/hList1"/>
    <dgm:cxn modelId="{EE9C6846-7B06-4C69-B05F-BF5CFA049D3E}" type="presOf" srcId="{B8EA56A4-7CA8-4F64-B2B4-82AB644ECE72}" destId="{490840EF-A891-4D0D-82C1-7C65D61CCF03}" srcOrd="0" destOrd="0" presId="urn:microsoft.com/office/officeart/2005/8/layout/hList1"/>
    <dgm:cxn modelId="{7D6D40FB-6E15-4A80-938B-17ADCFC21493}" type="presParOf" srcId="{39DA4282-9A0B-4A3C-AEEA-83A729E445A5}" destId="{3599ACEE-3CCC-4113-9309-B7A96479AA51}" srcOrd="0" destOrd="0" presId="urn:microsoft.com/office/officeart/2005/8/layout/hList1"/>
    <dgm:cxn modelId="{450F7F1A-77E5-4538-8D5A-5600AA56E3C2}" type="presParOf" srcId="{3599ACEE-3CCC-4113-9309-B7A96479AA51}" destId="{48327A75-3F42-404F-9CE7-F7AE824379A8}" srcOrd="0" destOrd="0" presId="urn:microsoft.com/office/officeart/2005/8/layout/hList1"/>
    <dgm:cxn modelId="{1AA3B173-62BB-4F4D-82D2-56EA988ED3A8}" type="presParOf" srcId="{3599ACEE-3CCC-4113-9309-B7A96479AA51}" destId="{628D6A24-BBB8-4317-AC5F-99A7ADAB6946}" srcOrd="1" destOrd="0" presId="urn:microsoft.com/office/officeart/2005/8/layout/hList1"/>
    <dgm:cxn modelId="{5D699566-8FC7-47DA-9E69-0B84DD0457A6}" type="presParOf" srcId="{39DA4282-9A0B-4A3C-AEEA-83A729E445A5}" destId="{35EED822-29EC-467D-916E-861D8760EECA}" srcOrd="1" destOrd="0" presId="urn:microsoft.com/office/officeart/2005/8/layout/hList1"/>
    <dgm:cxn modelId="{849F0E43-C456-40FB-9151-3EE21E4CEDC0}" type="presParOf" srcId="{39DA4282-9A0B-4A3C-AEEA-83A729E445A5}" destId="{1BA54855-B9F3-4B99-9F61-DE4B95B1D93F}" srcOrd="2" destOrd="0" presId="urn:microsoft.com/office/officeart/2005/8/layout/hList1"/>
    <dgm:cxn modelId="{24EB91C1-6215-47EE-85F6-5B6CE053B6A2}" type="presParOf" srcId="{1BA54855-B9F3-4B99-9F61-DE4B95B1D93F}" destId="{490840EF-A891-4D0D-82C1-7C65D61CCF03}" srcOrd="0" destOrd="0" presId="urn:microsoft.com/office/officeart/2005/8/layout/hList1"/>
    <dgm:cxn modelId="{DD7D0243-E2BC-4246-9F58-0EC003B5AA28}" type="presParOf" srcId="{1BA54855-B9F3-4B99-9F61-DE4B95B1D93F}" destId="{4C266DC7-0954-4810-8930-715FA6D966FB}" srcOrd="1" destOrd="0" presId="urn:microsoft.com/office/officeart/2005/8/layout/hList1"/>
    <dgm:cxn modelId="{9AFB91AA-A34F-46FD-B59C-2242B954D490}" type="presParOf" srcId="{39DA4282-9A0B-4A3C-AEEA-83A729E445A5}" destId="{CBA27999-DFC6-4EB7-997B-5284100A652D}" srcOrd="3" destOrd="0" presId="urn:microsoft.com/office/officeart/2005/8/layout/hList1"/>
    <dgm:cxn modelId="{B0077613-CEB2-498B-AD2C-2CABD190248A}" type="presParOf" srcId="{39DA4282-9A0B-4A3C-AEEA-83A729E445A5}" destId="{05146536-E07D-4AFC-9D20-F561338FBF98}" srcOrd="4" destOrd="0" presId="urn:microsoft.com/office/officeart/2005/8/layout/hList1"/>
    <dgm:cxn modelId="{6878C4B1-64BA-4B7D-8B0D-F12879D725ED}" type="presParOf" srcId="{05146536-E07D-4AFC-9D20-F561338FBF98}" destId="{62D180FD-289C-47BC-AF71-4BA9D6899A61}" srcOrd="0" destOrd="0" presId="urn:microsoft.com/office/officeart/2005/8/layout/hList1"/>
    <dgm:cxn modelId="{C84FC7FE-52EC-4CEF-8CE3-3FEC6FECA883}" type="presParOf" srcId="{05146536-E07D-4AFC-9D20-F561338FBF98}" destId="{F12F3222-F355-42FE-A31C-C3781013D650}" srcOrd="1" destOrd="0" presId="urn:microsoft.com/office/officeart/2005/8/layout/hList1"/>
    <dgm:cxn modelId="{E81CEA17-B3CB-4C29-80E0-8129A1C32C11}" type="presParOf" srcId="{39DA4282-9A0B-4A3C-AEEA-83A729E445A5}" destId="{04B85502-7AC3-44C6-AD54-C13607214896}" srcOrd="5" destOrd="0" presId="urn:microsoft.com/office/officeart/2005/8/layout/hList1"/>
    <dgm:cxn modelId="{6F156CA7-562D-476B-A2ED-FA4BCDA1E475}" type="presParOf" srcId="{39DA4282-9A0B-4A3C-AEEA-83A729E445A5}" destId="{0ED41A5A-44DF-4723-B66C-7C854FD15CD2}" srcOrd="6" destOrd="0" presId="urn:microsoft.com/office/officeart/2005/8/layout/hList1"/>
    <dgm:cxn modelId="{7B7DFB3F-C876-457F-A29A-CDBEC97BED3D}" type="presParOf" srcId="{0ED41A5A-44DF-4723-B66C-7C854FD15CD2}" destId="{0A4C48E1-34B5-4652-9FAD-6CF3DF8CB69B}" srcOrd="0" destOrd="0" presId="urn:microsoft.com/office/officeart/2005/8/layout/hList1"/>
    <dgm:cxn modelId="{D94C9DC5-DABE-47A4-A80E-1CDC207F9AA3}" type="presParOf" srcId="{0ED41A5A-44DF-4723-B66C-7C854FD15CD2}" destId="{361DBB21-1CC5-4C69-8755-1EC77D32730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21EC4E-B2D1-4F34-9869-594098D7E531}" type="doc">
      <dgm:prSet loTypeId="urn:microsoft.com/office/officeart/2005/8/layout/vList2" loCatId="list" qsTypeId="urn:microsoft.com/office/officeart/2005/8/quickstyle/simple4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2427D50F-47CB-4432-A494-37F74C626A4D}">
      <dgm:prSet/>
      <dgm:spPr/>
      <dgm:t>
        <a:bodyPr/>
        <a:lstStyle/>
        <a:p>
          <a:r>
            <a:rPr lang="en-US" dirty="0"/>
            <a:t>Removed Predictors</a:t>
          </a:r>
        </a:p>
      </dgm:t>
    </dgm:pt>
    <dgm:pt modelId="{B435127C-63C2-4D66-880D-777C13C763C5}" type="parTrans" cxnId="{DED60977-0C78-4FCB-A74B-A7551886B396}">
      <dgm:prSet/>
      <dgm:spPr/>
      <dgm:t>
        <a:bodyPr/>
        <a:lstStyle/>
        <a:p>
          <a:endParaRPr lang="en-US"/>
        </a:p>
      </dgm:t>
    </dgm:pt>
    <dgm:pt modelId="{2A036B3C-E353-49E8-B3B1-544455BFFE76}" type="sibTrans" cxnId="{DED60977-0C78-4FCB-A74B-A7551886B396}">
      <dgm:prSet/>
      <dgm:spPr/>
      <dgm:t>
        <a:bodyPr/>
        <a:lstStyle/>
        <a:p>
          <a:endParaRPr lang="en-US"/>
        </a:p>
      </dgm:t>
    </dgm:pt>
    <dgm:pt modelId="{A512F2AF-C93A-4F76-AE45-3632C49827B4}">
      <dgm:prSet/>
      <dgm:spPr/>
      <dgm:t>
        <a:bodyPr/>
        <a:lstStyle/>
        <a:p>
          <a:r>
            <a:rPr lang="en-US"/>
            <a:t>Irrelevant/Non predictive value</a:t>
          </a:r>
        </a:p>
      </dgm:t>
    </dgm:pt>
    <dgm:pt modelId="{D593566C-36DC-4643-AF72-A42F96AA902E}" type="parTrans" cxnId="{D236BF91-846E-4F95-9BCE-C58723BD1832}">
      <dgm:prSet/>
      <dgm:spPr/>
      <dgm:t>
        <a:bodyPr/>
        <a:lstStyle/>
        <a:p>
          <a:endParaRPr lang="en-US"/>
        </a:p>
      </dgm:t>
    </dgm:pt>
    <dgm:pt modelId="{CBA6D2F5-B476-4C87-9D8C-9CA56C35D985}" type="sibTrans" cxnId="{D236BF91-846E-4F95-9BCE-C58723BD1832}">
      <dgm:prSet/>
      <dgm:spPr/>
      <dgm:t>
        <a:bodyPr/>
        <a:lstStyle/>
        <a:p>
          <a:endParaRPr lang="en-US"/>
        </a:p>
      </dgm:t>
    </dgm:pt>
    <dgm:pt modelId="{125F3616-B34C-4FCA-84CD-26724AC63F24}">
      <dgm:prSet/>
      <dgm:spPr/>
      <dgm:t>
        <a:bodyPr/>
        <a:lstStyle/>
        <a:p>
          <a:r>
            <a:rPr lang="en-US" dirty="0"/>
            <a:t>Missing value</a:t>
          </a:r>
        </a:p>
      </dgm:t>
    </dgm:pt>
    <dgm:pt modelId="{BA18EF3B-5919-4DFB-8ECE-36B036390FC9}" type="parTrans" cxnId="{8512F722-D7E3-401C-8936-6390D8C9099B}">
      <dgm:prSet/>
      <dgm:spPr/>
      <dgm:t>
        <a:bodyPr/>
        <a:lstStyle/>
        <a:p>
          <a:endParaRPr lang="en-US"/>
        </a:p>
      </dgm:t>
    </dgm:pt>
    <dgm:pt modelId="{C2E1A6A3-9B69-4BD9-9999-A288A04E5119}" type="sibTrans" cxnId="{8512F722-D7E3-401C-8936-6390D8C9099B}">
      <dgm:prSet/>
      <dgm:spPr/>
      <dgm:t>
        <a:bodyPr/>
        <a:lstStyle/>
        <a:p>
          <a:endParaRPr lang="en-US"/>
        </a:p>
      </dgm:t>
    </dgm:pt>
    <dgm:pt modelId="{5B048229-E2CA-4069-9D76-D1A622CFA9CD}">
      <dgm:prSet/>
      <dgm:spPr/>
      <dgm:t>
        <a:bodyPr/>
        <a:lstStyle/>
        <a:p>
          <a:r>
            <a:rPr lang="en-US"/>
            <a:t>Duplicates</a:t>
          </a:r>
        </a:p>
      </dgm:t>
    </dgm:pt>
    <dgm:pt modelId="{024800FD-67DF-4E77-A9DC-C50DEDED6A05}" type="parTrans" cxnId="{8983E427-9979-48D9-9DEF-1F60063510A4}">
      <dgm:prSet/>
      <dgm:spPr/>
      <dgm:t>
        <a:bodyPr/>
        <a:lstStyle/>
        <a:p>
          <a:endParaRPr lang="en-US"/>
        </a:p>
      </dgm:t>
    </dgm:pt>
    <dgm:pt modelId="{BF5DB1DF-9680-4AA2-BCC8-37103012575B}" type="sibTrans" cxnId="{8983E427-9979-48D9-9DEF-1F60063510A4}">
      <dgm:prSet/>
      <dgm:spPr/>
      <dgm:t>
        <a:bodyPr/>
        <a:lstStyle/>
        <a:p>
          <a:endParaRPr lang="en-US"/>
        </a:p>
      </dgm:t>
    </dgm:pt>
    <dgm:pt modelId="{5E820459-F78B-495B-A1FB-AD4A26CC2108}">
      <dgm:prSet/>
      <dgm:spPr/>
      <dgm:t>
        <a:bodyPr/>
        <a:lstStyle/>
        <a:p>
          <a:r>
            <a:rPr lang="en-US"/>
            <a:t>Unique factor levels</a:t>
          </a:r>
        </a:p>
      </dgm:t>
    </dgm:pt>
    <dgm:pt modelId="{B6D0D661-A097-4317-AA93-9108DE0C6D8B}" type="parTrans" cxnId="{5758451C-F21D-43E8-AD09-B9D8D297CE61}">
      <dgm:prSet/>
      <dgm:spPr/>
      <dgm:t>
        <a:bodyPr/>
        <a:lstStyle/>
        <a:p>
          <a:endParaRPr lang="en-US"/>
        </a:p>
      </dgm:t>
    </dgm:pt>
    <dgm:pt modelId="{BD392F47-9535-4E19-BAA2-1ACC2FEE3F60}" type="sibTrans" cxnId="{5758451C-F21D-43E8-AD09-B9D8D297CE61}">
      <dgm:prSet/>
      <dgm:spPr/>
      <dgm:t>
        <a:bodyPr/>
        <a:lstStyle/>
        <a:p>
          <a:endParaRPr lang="en-US"/>
        </a:p>
      </dgm:t>
    </dgm:pt>
    <dgm:pt modelId="{07EC8DEC-9FC4-4409-B448-E6578705CA26}">
      <dgm:prSet/>
      <dgm:spPr/>
      <dgm:t>
        <a:bodyPr/>
        <a:lstStyle/>
        <a:p>
          <a:r>
            <a:rPr lang="en-US"/>
            <a:t>Correlated to Response variable</a:t>
          </a:r>
        </a:p>
      </dgm:t>
    </dgm:pt>
    <dgm:pt modelId="{AAFBEF2C-6282-4BC2-88AB-5B9F7FA851C8}" type="parTrans" cxnId="{99BD0D90-F994-4813-9CC7-E94FB0C7BBDC}">
      <dgm:prSet/>
      <dgm:spPr/>
      <dgm:t>
        <a:bodyPr/>
        <a:lstStyle/>
        <a:p>
          <a:endParaRPr lang="en-US"/>
        </a:p>
      </dgm:t>
    </dgm:pt>
    <dgm:pt modelId="{BF9AB405-58C5-4AE7-8940-ED6407A0D942}" type="sibTrans" cxnId="{99BD0D90-F994-4813-9CC7-E94FB0C7BBDC}">
      <dgm:prSet/>
      <dgm:spPr/>
      <dgm:t>
        <a:bodyPr/>
        <a:lstStyle/>
        <a:p>
          <a:endParaRPr lang="en-US"/>
        </a:p>
      </dgm:t>
    </dgm:pt>
    <dgm:pt modelId="{1646D0A4-B40D-48EB-8478-2DFE2122AF01}">
      <dgm:prSet/>
      <dgm:spPr/>
      <dgm:t>
        <a:bodyPr/>
        <a:lstStyle/>
        <a:p>
          <a:r>
            <a:rPr lang="en-US"/>
            <a:t>Final number of predictors </a:t>
          </a:r>
        </a:p>
      </dgm:t>
    </dgm:pt>
    <dgm:pt modelId="{10324395-7163-4E02-81C0-9DFFEAEC5483}" type="parTrans" cxnId="{1B440C4F-7A99-4E08-B420-E9EC3FFD8A19}">
      <dgm:prSet/>
      <dgm:spPr/>
      <dgm:t>
        <a:bodyPr/>
        <a:lstStyle/>
        <a:p>
          <a:endParaRPr lang="en-US"/>
        </a:p>
      </dgm:t>
    </dgm:pt>
    <dgm:pt modelId="{3213BB8D-6236-4D7F-B3AF-F33D30A1C9F7}" type="sibTrans" cxnId="{1B440C4F-7A99-4E08-B420-E9EC3FFD8A19}">
      <dgm:prSet/>
      <dgm:spPr/>
      <dgm:t>
        <a:bodyPr/>
        <a:lstStyle/>
        <a:p>
          <a:endParaRPr lang="en-US"/>
        </a:p>
      </dgm:t>
    </dgm:pt>
    <dgm:pt modelId="{00443741-4CD6-41D5-B6BC-FA6E1D00C4C8}">
      <dgm:prSet/>
      <dgm:spPr/>
      <dgm:t>
        <a:bodyPr/>
        <a:lstStyle/>
        <a:p>
          <a:r>
            <a:rPr lang="en-US"/>
            <a:t>Categorical – 24 predictors</a:t>
          </a:r>
        </a:p>
      </dgm:t>
    </dgm:pt>
    <dgm:pt modelId="{D66E9FA0-60DB-45F1-A6FB-2DA9C46DD080}" type="parTrans" cxnId="{FB61F496-56DC-4305-97D4-2477D6CDAC7E}">
      <dgm:prSet/>
      <dgm:spPr/>
      <dgm:t>
        <a:bodyPr/>
        <a:lstStyle/>
        <a:p>
          <a:endParaRPr lang="en-US"/>
        </a:p>
      </dgm:t>
    </dgm:pt>
    <dgm:pt modelId="{59039CA8-CC52-446D-B851-45042812B922}" type="sibTrans" cxnId="{FB61F496-56DC-4305-97D4-2477D6CDAC7E}">
      <dgm:prSet/>
      <dgm:spPr/>
      <dgm:t>
        <a:bodyPr/>
        <a:lstStyle/>
        <a:p>
          <a:endParaRPr lang="en-US"/>
        </a:p>
      </dgm:t>
    </dgm:pt>
    <dgm:pt modelId="{3CA547DB-DAE2-405D-911B-14335FA1638B}">
      <dgm:prSet/>
      <dgm:spPr/>
      <dgm:t>
        <a:bodyPr/>
        <a:lstStyle/>
        <a:p>
          <a:r>
            <a:rPr lang="en-US"/>
            <a:t>Numeric (Dummy coded) – 71 predictors</a:t>
          </a:r>
        </a:p>
      </dgm:t>
    </dgm:pt>
    <dgm:pt modelId="{F4A06D33-4AE9-492A-98B4-1C052C1336EC}" type="parTrans" cxnId="{A2F04B8F-54B4-428F-9F82-2FCB33F1BEDD}">
      <dgm:prSet/>
      <dgm:spPr/>
      <dgm:t>
        <a:bodyPr/>
        <a:lstStyle/>
        <a:p>
          <a:endParaRPr lang="en-US"/>
        </a:p>
      </dgm:t>
    </dgm:pt>
    <dgm:pt modelId="{1D81EA9D-45BD-41D0-A5EC-0D55B3818DA0}" type="sibTrans" cxnId="{A2F04B8F-54B4-428F-9F82-2FCB33F1BEDD}">
      <dgm:prSet/>
      <dgm:spPr/>
      <dgm:t>
        <a:bodyPr/>
        <a:lstStyle/>
        <a:p>
          <a:endParaRPr lang="en-US"/>
        </a:p>
      </dgm:t>
    </dgm:pt>
    <dgm:pt modelId="{9DE6D056-5725-4BBA-A655-1989D8D65F37}">
      <dgm:prSet/>
      <dgm:spPr/>
      <dgm:t>
        <a:bodyPr/>
        <a:lstStyle/>
        <a:p>
          <a:r>
            <a:rPr lang="en-US"/>
            <a:t>Final number of rows</a:t>
          </a:r>
        </a:p>
      </dgm:t>
    </dgm:pt>
    <dgm:pt modelId="{C8804E57-DC04-44DB-9021-68A8D4063176}" type="parTrans" cxnId="{21FD0DC7-8111-442C-8AC1-A4281D73DFF7}">
      <dgm:prSet/>
      <dgm:spPr/>
      <dgm:t>
        <a:bodyPr/>
        <a:lstStyle/>
        <a:p>
          <a:endParaRPr lang="en-US"/>
        </a:p>
      </dgm:t>
    </dgm:pt>
    <dgm:pt modelId="{F97180F2-BF02-4F44-8153-97AA967E38F4}" type="sibTrans" cxnId="{21FD0DC7-8111-442C-8AC1-A4281D73DFF7}">
      <dgm:prSet/>
      <dgm:spPr/>
      <dgm:t>
        <a:bodyPr/>
        <a:lstStyle/>
        <a:p>
          <a:endParaRPr lang="en-US"/>
        </a:p>
      </dgm:t>
    </dgm:pt>
    <dgm:pt modelId="{F25AE337-CC30-4D0A-9E15-3D4F000E8B82}">
      <dgm:prSet/>
      <dgm:spPr/>
      <dgm:t>
        <a:bodyPr/>
        <a:lstStyle/>
        <a:p>
          <a:r>
            <a:rPr lang="en-US"/>
            <a:t>Due to computational complexity we selected subset of our data</a:t>
          </a:r>
        </a:p>
      </dgm:t>
    </dgm:pt>
    <dgm:pt modelId="{4503D55D-E7CC-43BE-9FDD-B23D29D49652}" type="parTrans" cxnId="{7A500C16-53B7-4502-8E27-F513CCEC8F79}">
      <dgm:prSet/>
      <dgm:spPr/>
      <dgm:t>
        <a:bodyPr/>
        <a:lstStyle/>
        <a:p>
          <a:endParaRPr lang="en-US"/>
        </a:p>
      </dgm:t>
    </dgm:pt>
    <dgm:pt modelId="{295B39DD-12A9-48E2-8EFA-D5FFA7AE2610}" type="sibTrans" cxnId="{7A500C16-53B7-4502-8E27-F513CCEC8F79}">
      <dgm:prSet/>
      <dgm:spPr/>
      <dgm:t>
        <a:bodyPr/>
        <a:lstStyle/>
        <a:p>
          <a:endParaRPr lang="en-US"/>
        </a:p>
      </dgm:t>
    </dgm:pt>
    <dgm:pt modelId="{03B59157-E37C-403B-828A-1ECC26E506E8}">
      <dgm:prSet/>
      <dgm:spPr/>
      <dgm:t>
        <a:bodyPr/>
        <a:lstStyle/>
        <a:p>
          <a:r>
            <a:rPr lang="en-US"/>
            <a:t>Number of rows – 136, 674</a:t>
          </a:r>
        </a:p>
      </dgm:t>
    </dgm:pt>
    <dgm:pt modelId="{91E0A771-FCE5-409C-9E42-701203FA8EBE}" type="parTrans" cxnId="{762749A8-51B4-4CB2-A03A-612D4DE099C2}">
      <dgm:prSet/>
      <dgm:spPr/>
      <dgm:t>
        <a:bodyPr/>
        <a:lstStyle/>
        <a:p>
          <a:endParaRPr lang="en-US"/>
        </a:p>
      </dgm:t>
    </dgm:pt>
    <dgm:pt modelId="{1AFFC215-7934-473E-9CDB-157790813F6C}" type="sibTrans" cxnId="{762749A8-51B4-4CB2-A03A-612D4DE099C2}">
      <dgm:prSet/>
      <dgm:spPr/>
      <dgm:t>
        <a:bodyPr/>
        <a:lstStyle/>
        <a:p>
          <a:endParaRPr lang="en-US"/>
        </a:p>
      </dgm:t>
    </dgm:pt>
    <dgm:pt modelId="{6B0A7742-8695-47F2-A157-6ECE94E4FC1A}" type="pres">
      <dgm:prSet presAssocID="{6E21EC4E-B2D1-4F34-9869-594098D7E5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277B27-A745-4E1A-B1DE-DD03633BD6CC}" type="pres">
      <dgm:prSet presAssocID="{2427D50F-47CB-4432-A494-37F74C626A4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B5CBC-F31A-43AE-B343-CFAAF5CEA9B2}" type="pres">
      <dgm:prSet presAssocID="{2427D50F-47CB-4432-A494-37F74C626A4D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7D5667-2FF6-4FE2-90EC-A700D91F29C3}" type="pres">
      <dgm:prSet presAssocID="{1646D0A4-B40D-48EB-8478-2DFE2122AF0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0347D-3F53-4718-B521-184596730699}" type="pres">
      <dgm:prSet presAssocID="{1646D0A4-B40D-48EB-8478-2DFE2122AF01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BE91B-D719-456E-9000-C96D552B6D28}" type="pres">
      <dgm:prSet presAssocID="{9DE6D056-5725-4BBA-A655-1989D8D65F3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9B9E62-26E9-4B91-BCE7-EC68171AA632}" type="pres">
      <dgm:prSet presAssocID="{9DE6D056-5725-4BBA-A655-1989D8D65F37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440C4F-7A99-4E08-B420-E9EC3FFD8A19}" srcId="{6E21EC4E-B2D1-4F34-9869-594098D7E531}" destId="{1646D0A4-B40D-48EB-8478-2DFE2122AF01}" srcOrd="1" destOrd="0" parTransId="{10324395-7163-4E02-81C0-9DFFEAEC5483}" sibTransId="{3213BB8D-6236-4D7F-B3AF-F33D30A1C9F7}"/>
    <dgm:cxn modelId="{79734B13-9725-485A-A55F-E6835D8D8AB3}" type="presOf" srcId="{1646D0A4-B40D-48EB-8478-2DFE2122AF01}" destId="{CE7D5667-2FF6-4FE2-90EC-A700D91F29C3}" srcOrd="0" destOrd="0" presId="urn:microsoft.com/office/officeart/2005/8/layout/vList2"/>
    <dgm:cxn modelId="{B3F8A32C-90EF-46EB-B97E-C7C7F841F94F}" type="presOf" srcId="{3CA547DB-DAE2-405D-911B-14335FA1638B}" destId="{CC30347D-3F53-4718-B521-184596730699}" srcOrd="0" destOrd="1" presId="urn:microsoft.com/office/officeart/2005/8/layout/vList2"/>
    <dgm:cxn modelId="{71D217EA-AF49-4EC1-A9B4-A3BCDFBF0C96}" type="presOf" srcId="{03B59157-E37C-403B-828A-1ECC26E506E8}" destId="{519B9E62-26E9-4B91-BCE7-EC68171AA632}" srcOrd="0" destOrd="1" presId="urn:microsoft.com/office/officeart/2005/8/layout/vList2"/>
    <dgm:cxn modelId="{FB61F496-56DC-4305-97D4-2477D6CDAC7E}" srcId="{1646D0A4-B40D-48EB-8478-2DFE2122AF01}" destId="{00443741-4CD6-41D5-B6BC-FA6E1D00C4C8}" srcOrd="0" destOrd="0" parTransId="{D66E9FA0-60DB-45F1-A6FB-2DA9C46DD080}" sibTransId="{59039CA8-CC52-446D-B851-45042812B922}"/>
    <dgm:cxn modelId="{3B01268D-C5AA-4A66-99F8-DF01A396748A}" type="presOf" srcId="{5B048229-E2CA-4069-9D76-D1A622CFA9CD}" destId="{A90B5CBC-F31A-43AE-B343-CFAAF5CEA9B2}" srcOrd="0" destOrd="2" presId="urn:microsoft.com/office/officeart/2005/8/layout/vList2"/>
    <dgm:cxn modelId="{DED60977-0C78-4FCB-A74B-A7551886B396}" srcId="{6E21EC4E-B2D1-4F34-9869-594098D7E531}" destId="{2427D50F-47CB-4432-A494-37F74C626A4D}" srcOrd="0" destOrd="0" parTransId="{B435127C-63C2-4D66-880D-777C13C763C5}" sibTransId="{2A036B3C-E353-49E8-B3B1-544455BFFE76}"/>
    <dgm:cxn modelId="{6E7C16F0-575C-4CC8-ABB3-B1D9CC56C20A}" type="presOf" srcId="{9DE6D056-5725-4BBA-A655-1989D8D65F37}" destId="{90EBE91B-D719-456E-9000-C96D552B6D28}" srcOrd="0" destOrd="0" presId="urn:microsoft.com/office/officeart/2005/8/layout/vList2"/>
    <dgm:cxn modelId="{99226C3D-A21D-4A1A-96EE-1ACD6DC20D24}" type="presOf" srcId="{F25AE337-CC30-4D0A-9E15-3D4F000E8B82}" destId="{519B9E62-26E9-4B91-BCE7-EC68171AA632}" srcOrd="0" destOrd="0" presId="urn:microsoft.com/office/officeart/2005/8/layout/vList2"/>
    <dgm:cxn modelId="{21FD0DC7-8111-442C-8AC1-A4281D73DFF7}" srcId="{6E21EC4E-B2D1-4F34-9869-594098D7E531}" destId="{9DE6D056-5725-4BBA-A655-1989D8D65F37}" srcOrd="2" destOrd="0" parTransId="{C8804E57-DC04-44DB-9021-68A8D4063176}" sibTransId="{F97180F2-BF02-4F44-8153-97AA967E38F4}"/>
    <dgm:cxn modelId="{762749A8-51B4-4CB2-A03A-612D4DE099C2}" srcId="{9DE6D056-5725-4BBA-A655-1989D8D65F37}" destId="{03B59157-E37C-403B-828A-1ECC26E506E8}" srcOrd="1" destOrd="0" parTransId="{91E0A771-FCE5-409C-9E42-701203FA8EBE}" sibTransId="{1AFFC215-7934-473E-9CDB-157790813F6C}"/>
    <dgm:cxn modelId="{AEAFB0D8-B737-452E-AFD5-6A1ED4190BD7}" type="presOf" srcId="{125F3616-B34C-4FCA-84CD-26724AC63F24}" destId="{A90B5CBC-F31A-43AE-B343-CFAAF5CEA9B2}" srcOrd="0" destOrd="1" presId="urn:microsoft.com/office/officeart/2005/8/layout/vList2"/>
    <dgm:cxn modelId="{D236BF91-846E-4F95-9BCE-C58723BD1832}" srcId="{2427D50F-47CB-4432-A494-37F74C626A4D}" destId="{A512F2AF-C93A-4F76-AE45-3632C49827B4}" srcOrd="0" destOrd="0" parTransId="{D593566C-36DC-4643-AF72-A42F96AA902E}" sibTransId="{CBA6D2F5-B476-4C87-9D8C-9CA56C35D985}"/>
    <dgm:cxn modelId="{A2F04B8F-54B4-428F-9F82-2FCB33F1BEDD}" srcId="{1646D0A4-B40D-48EB-8478-2DFE2122AF01}" destId="{3CA547DB-DAE2-405D-911B-14335FA1638B}" srcOrd="1" destOrd="0" parTransId="{F4A06D33-4AE9-492A-98B4-1C052C1336EC}" sibTransId="{1D81EA9D-45BD-41D0-A5EC-0D55B3818DA0}"/>
    <dgm:cxn modelId="{5EC272B3-9150-4F4A-979C-52A1FA19BBCD}" type="presOf" srcId="{A512F2AF-C93A-4F76-AE45-3632C49827B4}" destId="{A90B5CBC-F31A-43AE-B343-CFAAF5CEA9B2}" srcOrd="0" destOrd="0" presId="urn:microsoft.com/office/officeart/2005/8/layout/vList2"/>
    <dgm:cxn modelId="{7A500C16-53B7-4502-8E27-F513CCEC8F79}" srcId="{9DE6D056-5725-4BBA-A655-1989D8D65F37}" destId="{F25AE337-CC30-4D0A-9E15-3D4F000E8B82}" srcOrd="0" destOrd="0" parTransId="{4503D55D-E7CC-43BE-9FDD-B23D29D49652}" sibTransId="{295B39DD-12A9-48E2-8EFA-D5FFA7AE2610}"/>
    <dgm:cxn modelId="{5DCC4240-BBED-4FC6-9064-4439DBE19136}" type="presOf" srcId="{07EC8DEC-9FC4-4409-B448-E6578705CA26}" destId="{A90B5CBC-F31A-43AE-B343-CFAAF5CEA9B2}" srcOrd="0" destOrd="4" presId="urn:microsoft.com/office/officeart/2005/8/layout/vList2"/>
    <dgm:cxn modelId="{5758451C-F21D-43E8-AD09-B9D8D297CE61}" srcId="{2427D50F-47CB-4432-A494-37F74C626A4D}" destId="{5E820459-F78B-495B-A1FB-AD4A26CC2108}" srcOrd="3" destOrd="0" parTransId="{B6D0D661-A097-4317-AA93-9108DE0C6D8B}" sibTransId="{BD392F47-9535-4E19-BAA2-1ACC2FEE3F60}"/>
    <dgm:cxn modelId="{E8832B62-316F-4102-B6A0-C99E3E70FF79}" type="presOf" srcId="{6E21EC4E-B2D1-4F34-9869-594098D7E531}" destId="{6B0A7742-8695-47F2-A157-6ECE94E4FC1A}" srcOrd="0" destOrd="0" presId="urn:microsoft.com/office/officeart/2005/8/layout/vList2"/>
    <dgm:cxn modelId="{508E0C09-6D90-44B0-A3C8-55FA30791CB4}" type="presOf" srcId="{2427D50F-47CB-4432-A494-37F74C626A4D}" destId="{1A277B27-A745-4E1A-B1DE-DD03633BD6CC}" srcOrd="0" destOrd="0" presId="urn:microsoft.com/office/officeart/2005/8/layout/vList2"/>
    <dgm:cxn modelId="{8983E427-9979-48D9-9DEF-1F60063510A4}" srcId="{2427D50F-47CB-4432-A494-37F74C626A4D}" destId="{5B048229-E2CA-4069-9D76-D1A622CFA9CD}" srcOrd="2" destOrd="0" parTransId="{024800FD-67DF-4E77-A9DC-C50DEDED6A05}" sibTransId="{BF5DB1DF-9680-4AA2-BCC8-37103012575B}"/>
    <dgm:cxn modelId="{8512F722-D7E3-401C-8936-6390D8C9099B}" srcId="{2427D50F-47CB-4432-A494-37F74C626A4D}" destId="{125F3616-B34C-4FCA-84CD-26724AC63F24}" srcOrd="1" destOrd="0" parTransId="{BA18EF3B-5919-4DFB-8ECE-36B036390FC9}" sibTransId="{C2E1A6A3-9B69-4BD9-9999-A288A04E5119}"/>
    <dgm:cxn modelId="{49124647-6180-400A-9577-172EFD957572}" type="presOf" srcId="{00443741-4CD6-41D5-B6BC-FA6E1D00C4C8}" destId="{CC30347D-3F53-4718-B521-184596730699}" srcOrd="0" destOrd="0" presId="urn:microsoft.com/office/officeart/2005/8/layout/vList2"/>
    <dgm:cxn modelId="{99BD0D90-F994-4813-9CC7-E94FB0C7BBDC}" srcId="{2427D50F-47CB-4432-A494-37F74C626A4D}" destId="{07EC8DEC-9FC4-4409-B448-E6578705CA26}" srcOrd="4" destOrd="0" parTransId="{AAFBEF2C-6282-4BC2-88AB-5B9F7FA851C8}" sibTransId="{BF9AB405-58C5-4AE7-8940-ED6407A0D942}"/>
    <dgm:cxn modelId="{58D58088-5093-409D-A2D7-4B8757F99503}" type="presOf" srcId="{5E820459-F78B-495B-A1FB-AD4A26CC2108}" destId="{A90B5CBC-F31A-43AE-B343-CFAAF5CEA9B2}" srcOrd="0" destOrd="3" presId="urn:microsoft.com/office/officeart/2005/8/layout/vList2"/>
    <dgm:cxn modelId="{E98E734E-93A6-49BD-A182-49060C4C546E}" type="presParOf" srcId="{6B0A7742-8695-47F2-A157-6ECE94E4FC1A}" destId="{1A277B27-A745-4E1A-B1DE-DD03633BD6CC}" srcOrd="0" destOrd="0" presId="urn:microsoft.com/office/officeart/2005/8/layout/vList2"/>
    <dgm:cxn modelId="{3A3BF61C-2E81-4B7A-B898-F5D7FF8B0ACB}" type="presParOf" srcId="{6B0A7742-8695-47F2-A157-6ECE94E4FC1A}" destId="{A90B5CBC-F31A-43AE-B343-CFAAF5CEA9B2}" srcOrd="1" destOrd="0" presId="urn:microsoft.com/office/officeart/2005/8/layout/vList2"/>
    <dgm:cxn modelId="{5138B4B4-8CED-47D2-910A-D4C7686BAE3D}" type="presParOf" srcId="{6B0A7742-8695-47F2-A157-6ECE94E4FC1A}" destId="{CE7D5667-2FF6-4FE2-90EC-A700D91F29C3}" srcOrd="2" destOrd="0" presId="urn:microsoft.com/office/officeart/2005/8/layout/vList2"/>
    <dgm:cxn modelId="{7982B4C8-7A46-48D1-9CDF-134734236D20}" type="presParOf" srcId="{6B0A7742-8695-47F2-A157-6ECE94E4FC1A}" destId="{CC30347D-3F53-4718-B521-184596730699}" srcOrd="3" destOrd="0" presId="urn:microsoft.com/office/officeart/2005/8/layout/vList2"/>
    <dgm:cxn modelId="{715D44C9-A406-43E3-A5F4-8BA6D4A37E86}" type="presParOf" srcId="{6B0A7742-8695-47F2-A157-6ECE94E4FC1A}" destId="{90EBE91B-D719-456E-9000-C96D552B6D28}" srcOrd="4" destOrd="0" presId="urn:microsoft.com/office/officeart/2005/8/layout/vList2"/>
    <dgm:cxn modelId="{6B8024C9-D0C1-4E40-8508-ED2427743C32}" type="presParOf" srcId="{6B0A7742-8695-47F2-A157-6ECE94E4FC1A}" destId="{519B9E62-26E9-4B91-BCE7-EC68171AA63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B2D7B0-AD46-4D0E-8074-363BC0CE8F9A}" type="doc">
      <dgm:prSet loTypeId="urn:microsoft.com/office/officeart/2005/8/layout/default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3D6E643-A8F4-4C32-8E88-6C586DDB5C3E}">
      <dgm:prSet/>
      <dgm:spPr/>
      <dgm:t>
        <a:bodyPr/>
        <a:lstStyle/>
        <a:p>
          <a:r>
            <a:rPr lang="en-US" dirty="0"/>
            <a:t>Logistic Regression (GLM)</a:t>
          </a:r>
        </a:p>
      </dgm:t>
    </dgm:pt>
    <dgm:pt modelId="{944F30B9-DFBC-4606-A5E0-EFFF65FC6A1B}" type="parTrans" cxnId="{E3F1FF8C-C577-451C-A760-B5EFAF832990}">
      <dgm:prSet/>
      <dgm:spPr/>
      <dgm:t>
        <a:bodyPr/>
        <a:lstStyle/>
        <a:p>
          <a:endParaRPr lang="en-US"/>
        </a:p>
      </dgm:t>
    </dgm:pt>
    <dgm:pt modelId="{EF57BC07-E289-46CA-AFE0-462A2F5C98AD}" type="sibTrans" cxnId="{E3F1FF8C-C577-451C-A760-B5EFAF832990}">
      <dgm:prSet/>
      <dgm:spPr/>
      <dgm:t>
        <a:bodyPr/>
        <a:lstStyle/>
        <a:p>
          <a:endParaRPr lang="en-US"/>
        </a:p>
      </dgm:t>
    </dgm:pt>
    <dgm:pt modelId="{2F34DC1C-EC36-45A8-96AF-550FE108C66F}">
      <dgm:prSet/>
      <dgm:spPr/>
      <dgm:t>
        <a:bodyPr/>
        <a:lstStyle/>
        <a:p>
          <a:r>
            <a:rPr lang="en-US" dirty="0"/>
            <a:t>Linear Discriminate Analysis (LDA)</a:t>
          </a:r>
        </a:p>
      </dgm:t>
    </dgm:pt>
    <dgm:pt modelId="{B3FA74D9-DBFE-4198-BA38-B4123B9EEE54}" type="parTrans" cxnId="{B6FE5355-463B-4A0D-AF12-545DB4A7D56D}">
      <dgm:prSet/>
      <dgm:spPr/>
      <dgm:t>
        <a:bodyPr/>
        <a:lstStyle/>
        <a:p>
          <a:endParaRPr lang="en-US"/>
        </a:p>
      </dgm:t>
    </dgm:pt>
    <dgm:pt modelId="{2FB2FF8B-C062-4CD0-A5A8-648ED2936C07}" type="sibTrans" cxnId="{B6FE5355-463B-4A0D-AF12-545DB4A7D56D}">
      <dgm:prSet/>
      <dgm:spPr/>
      <dgm:t>
        <a:bodyPr/>
        <a:lstStyle/>
        <a:p>
          <a:endParaRPr lang="en-US"/>
        </a:p>
      </dgm:t>
    </dgm:pt>
    <dgm:pt modelId="{C196D1A5-BDF9-43AF-8A1F-D93AB5D5F83C}">
      <dgm:prSet/>
      <dgm:spPr/>
      <dgm:t>
        <a:bodyPr/>
        <a:lstStyle/>
        <a:p>
          <a:r>
            <a:rPr lang="en-US" dirty="0"/>
            <a:t>Decision Tree</a:t>
          </a:r>
        </a:p>
      </dgm:t>
    </dgm:pt>
    <dgm:pt modelId="{6CC3D1D4-3DFE-41DF-91EB-684463543F99}" type="parTrans" cxnId="{910CB5F8-6531-4896-BDE9-9BB0C4353E26}">
      <dgm:prSet/>
      <dgm:spPr/>
      <dgm:t>
        <a:bodyPr/>
        <a:lstStyle/>
        <a:p>
          <a:endParaRPr lang="en-US"/>
        </a:p>
      </dgm:t>
    </dgm:pt>
    <dgm:pt modelId="{7D186F8F-2F4E-4749-81A7-312D98B005F4}" type="sibTrans" cxnId="{910CB5F8-6531-4896-BDE9-9BB0C4353E26}">
      <dgm:prSet/>
      <dgm:spPr/>
      <dgm:t>
        <a:bodyPr/>
        <a:lstStyle/>
        <a:p>
          <a:endParaRPr lang="en-US"/>
        </a:p>
      </dgm:t>
    </dgm:pt>
    <dgm:pt modelId="{738D961D-54D5-4F5A-985A-5BDE36B8E890}">
      <dgm:prSet/>
      <dgm:spPr/>
      <dgm:t>
        <a:bodyPr/>
        <a:lstStyle/>
        <a:p>
          <a:r>
            <a:rPr lang="en-US"/>
            <a:t>Naïve Bayes</a:t>
          </a:r>
        </a:p>
      </dgm:t>
    </dgm:pt>
    <dgm:pt modelId="{CF251964-7F9E-459F-9F86-AF5189DBEA2D}" type="parTrans" cxnId="{7086A965-CFBE-42E8-8FEF-C33D617CFC78}">
      <dgm:prSet/>
      <dgm:spPr/>
      <dgm:t>
        <a:bodyPr/>
        <a:lstStyle/>
        <a:p>
          <a:endParaRPr lang="en-US"/>
        </a:p>
      </dgm:t>
    </dgm:pt>
    <dgm:pt modelId="{B5F2C4AD-1BCD-4E31-9160-13B6D2EE4DFD}" type="sibTrans" cxnId="{7086A965-CFBE-42E8-8FEF-C33D617CFC78}">
      <dgm:prSet/>
      <dgm:spPr/>
      <dgm:t>
        <a:bodyPr/>
        <a:lstStyle/>
        <a:p>
          <a:endParaRPr lang="en-US"/>
        </a:p>
      </dgm:t>
    </dgm:pt>
    <dgm:pt modelId="{F550C032-97C2-442C-A201-197CFE19CF05}">
      <dgm:prSet/>
      <dgm:spPr/>
      <dgm:t>
        <a:bodyPr/>
        <a:lstStyle/>
        <a:p>
          <a:r>
            <a:rPr lang="en-US"/>
            <a:t>Random Forest </a:t>
          </a:r>
        </a:p>
      </dgm:t>
    </dgm:pt>
    <dgm:pt modelId="{12040FEF-DF94-4A3C-862A-2C0313851391}" type="parTrans" cxnId="{F331A3DD-1103-4983-A756-B6D0A8573EC4}">
      <dgm:prSet/>
      <dgm:spPr/>
      <dgm:t>
        <a:bodyPr/>
        <a:lstStyle/>
        <a:p>
          <a:endParaRPr lang="en-US"/>
        </a:p>
      </dgm:t>
    </dgm:pt>
    <dgm:pt modelId="{073F41E5-16D5-4A7F-820F-1A9F95C2431C}" type="sibTrans" cxnId="{F331A3DD-1103-4983-A756-B6D0A8573EC4}">
      <dgm:prSet/>
      <dgm:spPr/>
      <dgm:t>
        <a:bodyPr/>
        <a:lstStyle/>
        <a:p>
          <a:endParaRPr lang="en-US"/>
        </a:p>
      </dgm:t>
    </dgm:pt>
    <dgm:pt modelId="{257701A1-23B3-4F3C-BC3D-AB09A5A91F33}">
      <dgm:prSet/>
      <dgm:spPr/>
      <dgm:t>
        <a:bodyPr/>
        <a:lstStyle/>
        <a:p>
          <a:r>
            <a:rPr lang="en-US"/>
            <a:t>Bagging</a:t>
          </a:r>
        </a:p>
      </dgm:t>
    </dgm:pt>
    <dgm:pt modelId="{98212124-B463-4CB2-926A-FA36D802B103}" type="parTrans" cxnId="{13D96632-FE08-4CAE-BF6D-A5BF8B61A20B}">
      <dgm:prSet/>
      <dgm:spPr/>
      <dgm:t>
        <a:bodyPr/>
        <a:lstStyle/>
        <a:p>
          <a:endParaRPr lang="en-US"/>
        </a:p>
      </dgm:t>
    </dgm:pt>
    <dgm:pt modelId="{D55DE3A9-BBEB-4BC7-AE3B-02CDCDF5656A}" type="sibTrans" cxnId="{13D96632-FE08-4CAE-BF6D-A5BF8B61A20B}">
      <dgm:prSet/>
      <dgm:spPr/>
      <dgm:t>
        <a:bodyPr/>
        <a:lstStyle/>
        <a:p>
          <a:endParaRPr lang="en-US"/>
        </a:p>
      </dgm:t>
    </dgm:pt>
    <dgm:pt modelId="{795D4036-87DB-492D-A849-1DFB09205E8C}">
      <dgm:prSet/>
      <dgm:spPr/>
      <dgm:t>
        <a:bodyPr/>
        <a:lstStyle/>
        <a:p>
          <a:r>
            <a:rPr lang="en-US"/>
            <a:t>Boosting</a:t>
          </a:r>
        </a:p>
      </dgm:t>
    </dgm:pt>
    <dgm:pt modelId="{B4AAFA1D-F8A6-4383-AD9C-1DBAFA978BB2}" type="parTrans" cxnId="{586192EC-CFB7-437C-8833-1BA2B649F919}">
      <dgm:prSet/>
      <dgm:spPr/>
      <dgm:t>
        <a:bodyPr/>
        <a:lstStyle/>
        <a:p>
          <a:endParaRPr lang="en-US"/>
        </a:p>
      </dgm:t>
    </dgm:pt>
    <dgm:pt modelId="{876365F6-F1E6-4D97-9993-0945CE4D96F6}" type="sibTrans" cxnId="{586192EC-CFB7-437C-8833-1BA2B649F919}">
      <dgm:prSet/>
      <dgm:spPr/>
      <dgm:t>
        <a:bodyPr/>
        <a:lstStyle/>
        <a:p>
          <a:endParaRPr lang="en-US"/>
        </a:p>
      </dgm:t>
    </dgm:pt>
    <dgm:pt modelId="{63FB2831-E1F8-44B0-9F12-DC58DBB0C249}">
      <dgm:prSet/>
      <dgm:spPr/>
      <dgm:t>
        <a:bodyPr/>
        <a:lstStyle/>
        <a:p>
          <a:r>
            <a:rPr lang="en-US" dirty="0"/>
            <a:t>Generalized Additive Model (GAM)</a:t>
          </a:r>
        </a:p>
      </dgm:t>
    </dgm:pt>
    <dgm:pt modelId="{63FBA9F5-B2DA-4FAD-AC61-38E0AF641C8E}" type="parTrans" cxnId="{EDF951F3-2E2B-40E1-B540-E74E4FE71DDD}">
      <dgm:prSet/>
      <dgm:spPr/>
      <dgm:t>
        <a:bodyPr/>
        <a:lstStyle/>
        <a:p>
          <a:endParaRPr lang="en-US"/>
        </a:p>
      </dgm:t>
    </dgm:pt>
    <dgm:pt modelId="{094DE23B-4D54-4200-A8BA-2BF0F95CB9B1}" type="sibTrans" cxnId="{EDF951F3-2E2B-40E1-B540-E74E4FE71DDD}">
      <dgm:prSet/>
      <dgm:spPr/>
      <dgm:t>
        <a:bodyPr/>
        <a:lstStyle/>
        <a:p>
          <a:endParaRPr lang="en-US"/>
        </a:p>
      </dgm:t>
    </dgm:pt>
    <dgm:pt modelId="{24D78BAF-9B68-445E-86E0-3D073BE9A2B2}">
      <dgm:prSet/>
      <dgm:spPr/>
      <dgm:t>
        <a:bodyPr/>
        <a:lstStyle/>
        <a:p>
          <a:r>
            <a:rPr lang="en-US" dirty="0"/>
            <a:t>Partial Least Square (PLS)</a:t>
          </a:r>
        </a:p>
      </dgm:t>
    </dgm:pt>
    <dgm:pt modelId="{8655F084-8B58-430C-B82E-73F23258A55A}" type="parTrans" cxnId="{87E82C40-5D5F-44A8-B130-CA6528963BB0}">
      <dgm:prSet/>
      <dgm:spPr/>
      <dgm:t>
        <a:bodyPr/>
        <a:lstStyle/>
        <a:p>
          <a:endParaRPr lang="en-US"/>
        </a:p>
      </dgm:t>
    </dgm:pt>
    <dgm:pt modelId="{3F40D09D-AFEC-4715-9C6A-8223A2586792}" type="sibTrans" cxnId="{87E82C40-5D5F-44A8-B130-CA6528963BB0}">
      <dgm:prSet/>
      <dgm:spPr/>
      <dgm:t>
        <a:bodyPr/>
        <a:lstStyle/>
        <a:p>
          <a:endParaRPr lang="en-US"/>
        </a:p>
      </dgm:t>
    </dgm:pt>
    <dgm:pt modelId="{7F3360CD-DC53-4199-86AE-7103664609F0}" type="pres">
      <dgm:prSet presAssocID="{1FB2D7B0-AD46-4D0E-8074-363BC0CE8F9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62B1D2-DA7C-414C-AD2A-869C3029622F}" type="pres">
      <dgm:prSet presAssocID="{03D6E643-A8F4-4C32-8E88-6C586DDB5C3E}" presName="node" presStyleLbl="node1" presStyleIdx="0" presStyleCnt="9" custLinFactNeighborX="-1256" custLinFactNeighborY="-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AFDC57-D297-4EAB-864C-31046886771B}" type="pres">
      <dgm:prSet presAssocID="{EF57BC07-E289-46CA-AFE0-462A2F5C98AD}" presName="sibTrans" presStyleCnt="0"/>
      <dgm:spPr/>
    </dgm:pt>
    <dgm:pt modelId="{1C88401D-CAC6-4602-BB9B-5976D88EC31B}" type="pres">
      <dgm:prSet presAssocID="{2F34DC1C-EC36-45A8-96AF-550FE108C66F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9A9476-6937-45B3-9D44-81B6698590DA}" type="pres">
      <dgm:prSet presAssocID="{2FB2FF8B-C062-4CD0-A5A8-648ED2936C07}" presName="sibTrans" presStyleCnt="0"/>
      <dgm:spPr/>
    </dgm:pt>
    <dgm:pt modelId="{506063C6-5F40-4F67-881D-5CD476852C32}" type="pres">
      <dgm:prSet presAssocID="{C196D1A5-BDF9-43AF-8A1F-D93AB5D5F83C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44C9D7-C93E-4F6B-87F5-53AE92698031}" type="pres">
      <dgm:prSet presAssocID="{7D186F8F-2F4E-4749-81A7-312D98B005F4}" presName="sibTrans" presStyleCnt="0"/>
      <dgm:spPr/>
    </dgm:pt>
    <dgm:pt modelId="{6C6A4C33-DB69-4898-8DC2-6117249E4757}" type="pres">
      <dgm:prSet presAssocID="{738D961D-54D5-4F5A-985A-5BDE36B8E890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7E609D-68E5-4CCF-B6BF-DE46A56F011C}" type="pres">
      <dgm:prSet presAssocID="{B5F2C4AD-1BCD-4E31-9160-13B6D2EE4DFD}" presName="sibTrans" presStyleCnt="0"/>
      <dgm:spPr/>
    </dgm:pt>
    <dgm:pt modelId="{929BCD9D-95B6-4D80-B5B5-5D97812094D7}" type="pres">
      <dgm:prSet presAssocID="{F550C032-97C2-442C-A201-197CFE19CF05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29088-F9EF-4AFA-8C91-3DFA275F7972}" type="pres">
      <dgm:prSet presAssocID="{073F41E5-16D5-4A7F-820F-1A9F95C2431C}" presName="sibTrans" presStyleCnt="0"/>
      <dgm:spPr/>
    </dgm:pt>
    <dgm:pt modelId="{FFC8552F-747E-4E42-88A4-CB24720BADAD}" type="pres">
      <dgm:prSet presAssocID="{257701A1-23B3-4F3C-BC3D-AB09A5A91F3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BEE4D5-70D3-4CF9-9051-3AC57AD580B8}" type="pres">
      <dgm:prSet presAssocID="{D55DE3A9-BBEB-4BC7-AE3B-02CDCDF5656A}" presName="sibTrans" presStyleCnt="0"/>
      <dgm:spPr/>
    </dgm:pt>
    <dgm:pt modelId="{19E3B83B-19B1-4403-931F-28EEAD7AC7DF}" type="pres">
      <dgm:prSet presAssocID="{795D4036-87DB-492D-A849-1DFB09205E8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0E132-D5FD-49B2-A269-68606E413628}" type="pres">
      <dgm:prSet presAssocID="{876365F6-F1E6-4D97-9993-0945CE4D96F6}" presName="sibTrans" presStyleCnt="0"/>
      <dgm:spPr/>
    </dgm:pt>
    <dgm:pt modelId="{F7D38E18-E168-48C4-8153-B2514F457207}" type="pres">
      <dgm:prSet presAssocID="{63FB2831-E1F8-44B0-9F12-DC58DBB0C249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659E5A-ECD1-415C-9280-167878268A7F}" type="pres">
      <dgm:prSet presAssocID="{094DE23B-4D54-4200-A8BA-2BF0F95CB9B1}" presName="sibTrans" presStyleCnt="0"/>
      <dgm:spPr/>
    </dgm:pt>
    <dgm:pt modelId="{562CF08A-4AB8-43EF-894E-F7F2ADA681DC}" type="pres">
      <dgm:prSet presAssocID="{24D78BAF-9B68-445E-86E0-3D073BE9A2B2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770BC5-C0D0-AD4A-940E-22930CE54689}" type="presOf" srcId="{795D4036-87DB-492D-A849-1DFB09205E8C}" destId="{19E3B83B-19B1-4403-931F-28EEAD7AC7DF}" srcOrd="0" destOrd="0" presId="urn:microsoft.com/office/officeart/2005/8/layout/default"/>
    <dgm:cxn modelId="{13D96632-FE08-4CAE-BF6D-A5BF8B61A20B}" srcId="{1FB2D7B0-AD46-4D0E-8074-363BC0CE8F9A}" destId="{257701A1-23B3-4F3C-BC3D-AB09A5A91F33}" srcOrd="5" destOrd="0" parTransId="{98212124-B463-4CB2-926A-FA36D802B103}" sibTransId="{D55DE3A9-BBEB-4BC7-AE3B-02CDCDF5656A}"/>
    <dgm:cxn modelId="{7086A965-CFBE-42E8-8FEF-C33D617CFC78}" srcId="{1FB2D7B0-AD46-4D0E-8074-363BC0CE8F9A}" destId="{738D961D-54D5-4F5A-985A-5BDE36B8E890}" srcOrd="3" destOrd="0" parTransId="{CF251964-7F9E-459F-9F86-AF5189DBEA2D}" sibTransId="{B5F2C4AD-1BCD-4E31-9160-13B6D2EE4DFD}"/>
    <dgm:cxn modelId="{3F693CD6-29A7-4247-91EC-532FE2D9952E}" type="presOf" srcId="{03D6E643-A8F4-4C32-8E88-6C586DDB5C3E}" destId="{BA62B1D2-DA7C-414C-AD2A-869C3029622F}" srcOrd="0" destOrd="0" presId="urn:microsoft.com/office/officeart/2005/8/layout/default"/>
    <dgm:cxn modelId="{DB9804AE-F860-6C4F-96A5-3B1384C54FCB}" type="presOf" srcId="{1FB2D7B0-AD46-4D0E-8074-363BC0CE8F9A}" destId="{7F3360CD-DC53-4199-86AE-7103664609F0}" srcOrd="0" destOrd="0" presId="urn:microsoft.com/office/officeart/2005/8/layout/default"/>
    <dgm:cxn modelId="{91B18600-DF4D-5F49-A83C-11BB3876F890}" type="presOf" srcId="{C196D1A5-BDF9-43AF-8A1F-D93AB5D5F83C}" destId="{506063C6-5F40-4F67-881D-5CD476852C32}" srcOrd="0" destOrd="0" presId="urn:microsoft.com/office/officeart/2005/8/layout/default"/>
    <dgm:cxn modelId="{586192EC-CFB7-437C-8833-1BA2B649F919}" srcId="{1FB2D7B0-AD46-4D0E-8074-363BC0CE8F9A}" destId="{795D4036-87DB-492D-A849-1DFB09205E8C}" srcOrd="6" destOrd="0" parTransId="{B4AAFA1D-F8A6-4383-AD9C-1DBAFA978BB2}" sibTransId="{876365F6-F1E6-4D97-9993-0945CE4D96F6}"/>
    <dgm:cxn modelId="{3E511033-C5C7-494A-93AC-A479D3236ED9}" type="presOf" srcId="{F550C032-97C2-442C-A201-197CFE19CF05}" destId="{929BCD9D-95B6-4D80-B5B5-5D97812094D7}" srcOrd="0" destOrd="0" presId="urn:microsoft.com/office/officeart/2005/8/layout/default"/>
    <dgm:cxn modelId="{065F5AD4-AE5F-3944-807A-C45FCC29E047}" type="presOf" srcId="{257701A1-23B3-4F3C-BC3D-AB09A5A91F33}" destId="{FFC8552F-747E-4E42-88A4-CB24720BADAD}" srcOrd="0" destOrd="0" presId="urn:microsoft.com/office/officeart/2005/8/layout/default"/>
    <dgm:cxn modelId="{910CB5F8-6531-4896-BDE9-9BB0C4353E26}" srcId="{1FB2D7B0-AD46-4D0E-8074-363BC0CE8F9A}" destId="{C196D1A5-BDF9-43AF-8A1F-D93AB5D5F83C}" srcOrd="2" destOrd="0" parTransId="{6CC3D1D4-3DFE-41DF-91EB-684463543F99}" sibTransId="{7D186F8F-2F4E-4749-81A7-312D98B005F4}"/>
    <dgm:cxn modelId="{883BF97F-4B9D-4C45-9461-BE6F3C1E0B9A}" type="presOf" srcId="{24D78BAF-9B68-445E-86E0-3D073BE9A2B2}" destId="{562CF08A-4AB8-43EF-894E-F7F2ADA681DC}" srcOrd="0" destOrd="0" presId="urn:microsoft.com/office/officeart/2005/8/layout/default"/>
    <dgm:cxn modelId="{E3F1FF8C-C577-451C-A760-B5EFAF832990}" srcId="{1FB2D7B0-AD46-4D0E-8074-363BC0CE8F9A}" destId="{03D6E643-A8F4-4C32-8E88-6C586DDB5C3E}" srcOrd="0" destOrd="0" parTransId="{944F30B9-DFBC-4606-A5E0-EFFF65FC6A1B}" sibTransId="{EF57BC07-E289-46CA-AFE0-462A2F5C98AD}"/>
    <dgm:cxn modelId="{828AC65F-6007-0F40-AC90-B83704A7E71A}" type="presOf" srcId="{2F34DC1C-EC36-45A8-96AF-550FE108C66F}" destId="{1C88401D-CAC6-4602-BB9B-5976D88EC31B}" srcOrd="0" destOrd="0" presId="urn:microsoft.com/office/officeart/2005/8/layout/default"/>
    <dgm:cxn modelId="{19078D35-784D-DB4B-96E5-DFAED2EADD81}" type="presOf" srcId="{63FB2831-E1F8-44B0-9F12-DC58DBB0C249}" destId="{F7D38E18-E168-48C4-8153-B2514F457207}" srcOrd="0" destOrd="0" presId="urn:microsoft.com/office/officeart/2005/8/layout/default"/>
    <dgm:cxn modelId="{C32B9EBC-FD8E-6342-A00A-674F64F950B2}" type="presOf" srcId="{738D961D-54D5-4F5A-985A-5BDE36B8E890}" destId="{6C6A4C33-DB69-4898-8DC2-6117249E4757}" srcOrd="0" destOrd="0" presId="urn:microsoft.com/office/officeart/2005/8/layout/default"/>
    <dgm:cxn modelId="{B6FE5355-463B-4A0D-AF12-545DB4A7D56D}" srcId="{1FB2D7B0-AD46-4D0E-8074-363BC0CE8F9A}" destId="{2F34DC1C-EC36-45A8-96AF-550FE108C66F}" srcOrd="1" destOrd="0" parTransId="{B3FA74D9-DBFE-4198-BA38-B4123B9EEE54}" sibTransId="{2FB2FF8B-C062-4CD0-A5A8-648ED2936C07}"/>
    <dgm:cxn modelId="{F331A3DD-1103-4983-A756-B6D0A8573EC4}" srcId="{1FB2D7B0-AD46-4D0E-8074-363BC0CE8F9A}" destId="{F550C032-97C2-442C-A201-197CFE19CF05}" srcOrd="4" destOrd="0" parTransId="{12040FEF-DF94-4A3C-862A-2C0313851391}" sibTransId="{073F41E5-16D5-4A7F-820F-1A9F95C2431C}"/>
    <dgm:cxn modelId="{87E82C40-5D5F-44A8-B130-CA6528963BB0}" srcId="{1FB2D7B0-AD46-4D0E-8074-363BC0CE8F9A}" destId="{24D78BAF-9B68-445E-86E0-3D073BE9A2B2}" srcOrd="8" destOrd="0" parTransId="{8655F084-8B58-430C-B82E-73F23258A55A}" sibTransId="{3F40D09D-AFEC-4715-9C6A-8223A2586792}"/>
    <dgm:cxn modelId="{EDF951F3-2E2B-40E1-B540-E74E4FE71DDD}" srcId="{1FB2D7B0-AD46-4D0E-8074-363BC0CE8F9A}" destId="{63FB2831-E1F8-44B0-9F12-DC58DBB0C249}" srcOrd="7" destOrd="0" parTransId="{63FBA9F5-B2DA-4FAD-AC61-38E0AF641C8E}" sibTransId="{094DE23B-4D54-4200-A8BA-2BF0F95CB9B1}"/>
    <dgm:cxn modelId="{ABFF1598-57E9-1840-834C-88DACA9C76F0}" type="presParOf" srcId="{7F3360CD-DC53-4199-86AE-7103664609F0}" destId="{BA62B1D2-DA7C-414C-AD2A-869C3029622F}" srcOrd="0" destOrd="0" presId="urn:microsoft.com/office/officeart/2005/8/layout/default"/>
    <dgm:cxn modelId="{D80C0075-734B-FB45-BBB9-9B3156473D2C}" type="presParOf" srcId="{7F3360CD-DC53-4199-86AE-7103664609F0}" destId="{0EAFDC57-D297-4EAB-864C-31046886771B}" srcOrd="1" destOrd="0" presId="urn:microsoft.com/office/officeart/2005/8/layout/default"/>
    <dgm:cxn modelId="{CA056535-1E3E-BB4B-AE5F-ABAD83C01725}" type="presParOf" srcId="{7F3360CD-DC53-4199-86AE-7103664609F0}" destId="{1C88401D-CAC6-4602-BB9B-5976D88EC31B}" srcOrd="2" destOrd="0" presId="urn:microsoft.com/office/officeart/2005/8/layout/default"/>
    <dgm:cxn modelId="{4B180B13-DD32-0948-91DC-E16EB968272F}" type="presParOf" srcId="{7F3360CD-DC53-4199-86AE-7103664609F0}" destId="{C89A9476-6937-45B3-9D44-81B6698590DA}" srcOrd="3" destOrd="0" presId="urn:microsoft.com/office/officeart/2005/8/layout/default"/>
    <dgm:cxn modelId="{B21E1B61-20A1-6B43-81F7-EA2CF9621C67}" type="presParOf" srcId="{7F3360CD-DC53-4199-86AE-7103664609F0}" destId="{506063C6-5F40-4F67-881D-5CD476852C32}" srcOrd="4" destOrd="0" presId="urn:microsoft.com/office/officeart/2005/8/layout/default"/>
    <dgm:cxn modelId="{8CB56F88-0AE8-064B-8B79-60ED342F6330}" type="presParOf" srcId="{7F3360CD-DC53-4199-86AE-7103664609F0}" destId="{4144C9D7-C93E-4F6B-87F5-53AE92698031}" srcOrd="5" destOrd="0" presId="urn:microsoft.com/office/officeart/2005/8/layout/default"/>
    <dgm:cxn modelId="{7687B7FE-FEDB-D64E-9C21-A5E381B95AFC}" type="presParOf" srcId="{7F3360CD-DC53-4199-86AE-7103664609F0}" destId="{6C6A4C33-DB69-4898-8DC2-6117249E4757}" srcOrd="6" destOrd="0" presId="urn:microsoft.com/office/officeart/2005/8/layout/default"/>
    <dgm:cxn modelId="{12D4BF41-4C85-5A4B-9603-6062EB7E834F}" type="presParOf" srcId="{7F3360CD-DC53-4199-86AE-7103664609F0}" destId="{7B7E609D-68E5-4CCF-B6BF-DE46A56F011C}" srcOrd="7" destOrd="0" presId="urn:microsoft.com/office/officeart/2005/8/layout/default"/>
    <dgm:cxn modelId="{C1C65A09-AE72-6C45-AC53-E3A88E6817A9}" type="presParOf" srcId="{7F3360CD-DC53-4199-86AE-7103664609F0}" destId="{929BCD9D-95B6-4D80-B5B5-5D97812094D7}" srcOrd="8" destOrd="0" presId="urn:microsoft.com/office/officeart/2005/8/layout/default"/>
    <dgm:cxn modelId="{F5F296EC-C027-5641-BC7B-749B6FD2763C}" type="presParOf" srcId="{7F3360CD-DC53-4199-86AE-7103664609F0}" destId="{87129088-F9EF-4AFA-8C91-3DFA275F7972}" srcOrd="9" destOrd="0" presId="urn:microsoft.com/office/officeart/2005/8/layout/default"/>
    <dgm:cxn modelId="{CBA8BAB8-9C06-B946-9093-A407EDE83AE8}" type="presParOf" srcId="{7F3360CD-DC53-4199-86AE-7103664609F0}" destId="{FFC8552F-747E-4E42-88A4-CB24720BADAD}" srcOrd="10" destOrd="0" presId="urn:microsoft.com/office/officeart/2005/8/layout/default"/>
    <dgm:cxn modelId="{DE3B3374-6B66-F64A-B741-57B5454FD58E}" type="presParOf" srcId="{7F3360CD-DC53-4199-86AE-7103664609F0}" destId="{E4BEE4D5-70D3-4CF9-9051-3AC57AD580B8}" srcOrd="11" destOrd="0" presId="urn:microsoft.com/office/officeart/2005/8/layout/default"/>
    <dgm:cxn modelId="{C184EF96-DD07-0946-A76E-227DED371C2C}" type="presParOf" srcId="{7F3360CD-DC53-4199-86AE-7103664609F0}" destId="{19E3B83B-19B1-4403-931F-28EEAD7AC7DF}" srcOrd="12" destOrd="0" presId="urn:microsoft.com/office/officeart/2005/8/layout/default"/>
    <dgm:cxn modelId="{9B515245-2089-3943-8549-A5283A1ED387}" type="presParOf" srcId="{7F3360CD-DC53-4199-86AE-7103664609F0}" destId="{FBB0E132-D5FD-49B2-A269-68606E413628}" srcOrd="13" destOrd="0" presId="urn:microsoft.com/office/officeart/2005/8/layout/default"/>
    <dgm:cxn modelId="{8AAAFC5D-678F-D643-82B4-723DEB1CFF14}" type="presParOf" srcId="{7F3360CD-DC53-4199-86AE-7103664609F0}" destId="{F7D38E18-E168-48C4-8153-B2514F457207}" srcOrd="14" destOrd="0" presId="urn:microsoft.com/office/officeart/2005/8/layout/default"/>
    <dgm:cxn modelId="{C6BBE7A9-650D-614B-8B2B-7CFE8413DDAD}" type="presParOf" srcId="{7F3360CD-DC53-4199-86AE-7103664609F0}" destId="{E6659E5A-ECD1-415C-9280-167878268A7F}" srcOrd="15" destOrd="0" presId="urn:microsoft.com/office/officeart/2005/8/layout/default"/>
    <dgm:cxn modelId="{7EAC6AB0-67A5-5B4A-99DA-7FD9E630D574}" type="presParOf" srcId="{7F3360CD-DC53-4199-86AE-7103664609F0}" destId="{562CF08A-4AB8-43EF-894E-F7F2ADA681DC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7170E-07E3-432C-990F-385B2205932E}">
      <dsp:nvSpPr>
        <dsp:cNvPr id="0" name=""/>
        <dsp:cNvSpPr/>
      </dsp:nvSpPr>
      <dsp:spPr>
        <a:xfrm>
          <a:off x="0" y="422014"/>
          <a:ext cx="7736408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8D904-4620-44B8-B6A8-82CD28D69B4B}">
      <dsp:nvSpPr>
        <dsp:cNvPr id="0" name=""/>
        <dsp:cNvSpPr/>
      </dsp:nvSpPr>
      <dsp:spPr>
        <a:xfrm>
          <a:off x="386820" y="38254"/>
          <a:ext cx="5415485" cy="767520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04692" tIns="0" rIns="204692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solidFill>
                <a:schemeClr val="tx1"/>
              </a:solidFill>
            </a:rPr>
            <a:t>Approach</a:t>
          </a:r>
        </a:p>
      </dsp:txBody>
      <dsp:txXfrm>
        <a:off x="424287" y="75721"/>
        <a:ext cx="5340551" cy="692586"/>
      </dsp:txXfrm>
    </dsp:sp>
    <dsp:sp modelId="{11CDEFB1-F917-4261-AB5C-0E2148C2679D}">
      <dsp:nvSpPr>
        <dsp:cNvPr id="0" name=""/>
        <dsp:cNvSpPr/>
      </dsp:nvSpPr>
      <dsp:spPr>
        <a:xfrm>
          <a:off x="0" y="1601374"/>
          <a:ext cx="7736408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FC237-6CAC-4BE8-92D9-1A05FE3019FD}">
      <dsp:nvSpPr>
        <dsp:cNvPr id="0" name=""/>
        <dsp:cNvSpPr/>
      </dsp:nvSpPr>
      <dsp:spPr>
        <a:xfrm>
          <a:off x="386820" y="1217614"/>
          <a:ext cx="5415485" cy="767520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04692" tIns="0" rIns="204692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solidFill>
                <a:schemeClr val="tx1"/>
              </a:solidFill>
            </a:rPr>
            <a:t>Models</a:t>
          </a:r>
        </a:p>
      </dsp:txBody>
      <dsp:txXfrm>
        <a:off x="424287" y="1255081"/>
        <a:ext cx="5340551" cy="692586"/>
      </dsp:txXfrm>
    </dsp:sp>
    <dsp:sp modelId="{3C34A480-F71A-4DD6-93D5-4B88567E05F8}">
      <dsp:nvSpPr>
        <dsp:cNvPr id="0" name=""/>
        <dsp:cNvSpPr/>
      </dsp:nvSpPr>
      <dsp:spPr>
        <a:xfrm>
          <a:off x="0" y="2780734"/>
          <a:ext cx="7736408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B9B9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91274-B500-485A-AEA2-723D47BCBEAD}">
      <dsp:nvSpPr>
        <dsp:cNvPr id="0" name=""/>
        <dsp:cNvSpPr/>
      </dsp:nvSpPr>
      <dsp:spPr>
        <a:xfrm>
          <a:off x="372724" y="2385147"/>
          <a:ext cx="5415485" cy="767520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04692" tIns="0" rIns="204692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solidFill>
                <a:schemeClr val="tx1"/>
              </a:solidFill>
            </a:rPr>
            <a:t>Main Findings</a:t>
          </a:r>
        </a:p>
      </dsp:txBody>
      <dsp:txXfrm>
        <a:off x="410191" y="2422614"/>
        <a:ext cx="5340551" cy="692586"/>
      </dsp:txXfrm>
    </dsp:sp>
    <dsp:sp modelId="{10AF5702-1B9E-4DAD-9BD8-633982FEF6AE}">
      <dsp:nvSpPr>
        <dsp:cNvPr id="0" name=""/>
        <dsp:cNvSpPr/>
      </dsp:nvSpPr>
      <dsp:spPr>
        <a:xfrm>
          <a:off x="0" y="3960094"/>
          <a:ext cx="7736408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B9B9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A91315-4402-4969-8807-5AA49FFBA1ED}">
      <dsp:nvSpPr>
        <dsp:cNvPr id="0" name=""/>
        <dsp:cNvSpPr/>
      </dsp:nvSpPr>
      <dsp:spPr>
        <a:xfrm>
          <a:off x="386820" y="3576334"/>
          <a:ext cx="5415485" cy="767520"/>
        </a:xfrm>
        <a:prstGeom prst="round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04692" tIns="0" rIns="204692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solidFill>
                <a:schemeClr val="tx1"/>
              </a:solidFill>
            </a:rPr>
            <a:t>Recommendation</a:t>
          </a:r>
        </a:p>
      </dsp:txBody>
      <dsp:txXfrm>
        <a:off x="424287" y="3613801"/>
        <a:ext cx="5340551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98782-F443-4F68-8500-69D7C492FD3D}">
      <dsp:nvSpPr>
        <dsp:cNvPr id="0" name=""/>
        <dsp:cNvSpPr/>
      </dsp:nvSpPr>
      <dsp:spPr>
        <a:xfrm>
          <a:off x="3290" y="1865159"/>
          <a:ext cx="4009523" cy="1603809"/>
        </a:xfrm>
        <a:prstGeom prst="chevron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Identify the possible predictors of H1B case status.</a:t>
          </a:r>
        </a:p>
      </dsp:txBody>
      <dsp:txXfrm>
        <a:off x="805195" y="1865159"/>
        <a:ext cx="2405714" cy="1603809"/>
      </dsp:txXfrm>
    </dsp:sp>
    <dsp:sp modelId="{66D44B7F-170D-4435-A0A4-7FB0DC62CA90}">
      <dsp:nvSpPr>
        <dsp:cNvPr id="0" name=""/>
        <dsp:cNvSpPr/>
      </dsp:nvSpPr>
      <dsp:spPr>
        <a:xfrm>
          <a:off x="3611862" y="1865159"/>
          <a:ext cx="4009523" cy="1603809"/>
        </a:xfrm>
        <a:prstGeom prst="chevron">
          <a:avLst/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Predict H1B case </a:t>
          </a:r>
          <a:r>
            <a:rPr lang="en-US" sz="23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status </a:t>
          </a:r>
          <a:r>
            <a:rPr lang="en-US" sz="2300" kern="120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and find Inference</a:t>
          </a:r>
          <a:endParaRPr lang="en-US" sz="23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13767" y="1865159"/>
        <a:ext cx="2405714" cy="1603809"/>
      </dsp:txXfrm>
    </dsp:sp>
    <dsp:sp modelId="{CCDDF50E-6857-47D6-86B1-9569C896A579}">
      <dsp:nvSpPr>
        <dsp:cNvPr id="0" name=""/>
        <dsp:cNvSpPr/>
      </dsp:nvSpPr>
      <dsp:spPr>
        <a:xfrm>
          <a:off x="7220433" y="1865159"/>
          <a:ext cx="4009523" cy="1603809"/>
        </a:xfrm>
        <a:prstGeom prst="chevron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Identify the best predictive model for determining the H1B case status</a:t>
          </a:r>
          <a:r>
            <a:rPr lang="en-US" sz="23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8022338" y="1865159"/>
        <a:ext cx="2405714" cy="16038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27A75-3F42-404F-9CE7-F7AE824379A8}">
      <dsp:nvSpPr>
        <dsp:cNvPr id="0" name=""/>
        <dsp:cNvSpPr/>
      </dsp:nvSpPr>
      <dsp:spPr>
        <a:xfrm>
          <a:off x="4331" y="1341986"/>
          <a:ext cx="2604664" cy="76313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Raw Data </a:t>
          </a:r>
        </a:p>
      </dsp:txBody>
      <dsp:txXfrm>
        <a:off x="4331" y="1341986"/>
        <a:ext cx="2604664" cy="763138"/>
      </dsp:txXfrm>
    </dsp:sp>
    <dsp:sp modelId="{628D6A24-BBB8-4317-AC5F-99A7ADAB6946}">
      <dsp:nvSpPr>
        <dsp:cNvPr id="0" name=""/>
        <dsp:cNvSpPr/>
      </dsp:nvSpPr>
      <dsp:spPr>
        <a:xfrm>
          <a:off x="4331" y="2105124"/>
          <a:ext cx="2604664" cy="14823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latin typeface="Arial" panose="020B0604020202020204" pitchFamily="34" charset="0"/>
              <a:cs typeface="Arial" panose="020B0604020202020204" pitchFamily="34" charset="0"/>
            </a:rPr>
            <a:t>Number of rows 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- 610304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latin typeface="Arial" panose="020B0604020202020204" pitchFamily="34" charset="0"/>
              <a:cs typeface="Arial" panose="020B0604020202020204" pitchFamily="34" charset="0"/>
            </a:rPr>
            <a:t>Number of columns 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- 52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latin typeface="Arial" panose="020B0604020202020204" pitchFamily="34" charset="0"/>
              <a:cs typeface="Arial" panose="020B0604020202020204" pitchFamily="34" charset="0"/>
            </a:rPr>
            <a:t>With 4 class in the response variable 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- Certified, Denied, Certified Withdrawn, Withdrawn</a:t>
          </a:r>
        </a:p>
      </dsp:txBody>
      <dsp:txXfrm>
        <a:off x="4331" y="2105124"/>
        <a:ext cx="2604664" cy="1482300"/>
      </dsp:txXfrm>
    </dsp:sp>
    <dsp:sp modelId="{490840EF-A891-4D0D-82C1-7C65D61CCF03}">
      <dsp:nvSpPr>
        <dsp:cNvPr id="0" name=""/>
        <dsp:cNvSpPr/>
      </dsp:nvSpPr>
      <dsp:spPr>
        <a:xfrm>
          <a:off x="2973649" y="1341986"/>
          <a:ext cx="2604664" cy="76313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Columns had unique values and many factor levels</a:t>
          </a:r>
        </a:p>
      </dsp:txBody>
      <dsp:txXfrm>
        <a:off x="2973649" y="1341986"/>
        <a:ext cx="2604664" cy="763138"/>
      </dsp:txXfrm>
    </dsp:sp>
    <dsp:sp modelId="{4C266DC7-0954-4810-8930-715FA6D966FB}">
      <dsp:nvSpPr>
        <dsp:cNvPr id="0" name=""/>
        <dsp:cNvSpPr/>
      </dsp:nvSpPr>
      <dsp:spPr>
        <a:xfrm>
          <a:off x="2973649" y="2105124"/>
          <a:ext cx="2604664" cy="14823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smtClean="0">
              <a:latin typeface="Arial" panose="020B0604020202020204" pitchFamily="34" charset="0"/>
              <a:cs typeface="Arial" panose="020B0604020202020204" pitchFamily="34" charset="0"/>
            </a:rPr>
            <a:t>Case Number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, Employer Name, Job Title </a:t>
          </a:r>
        </a:p>
      </dsp:txBody>
      <dsp:txXfrm>
        <a:off x="2973649" y="2105124"/>
        <a:ext cx="2604664" cy="1482300"/>
      </dsp:txXfrm>
    </dsp:sp>
    <dsp:sp modelId="{62D180FD-289C-47BC-AF71-4BA9D6899A61}">
      <dsp:nvSpPr>
        <dsp:cNvPr id="0" name=""/>
        <dsp:cNvSpPr/>
      </dsp:nvSpPr>
      <dsp:spPr>
        <a:xfrm>
          <a:off x="5942966" y="1341986"/>
          <a:ext cx="2604664" cy="76313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Columns had a preponderance of missing values</a:t>
          </a:r>
        </a:p>
      </dsp:txBody>
      <dsp:txXfrm>
        <a:off x="5942966" y="1341986"/>
        <a:ext cx="2604664" cy="763138"/>
      </dsp:txXfrm>
    </dsp:sp>
    <dsp:sp modelId="{F12F3222-F355-42FE-A31C-C3781013D650}">
      <dsp:nvSpPr>
        <dsp:cNvPr id="0" name=""/>
        <dsp:cNvSpPr/>
      </dsp:nvSpPr>
      <dsp:spPr>
        <a:xfrm>
          <a:off x="5942966" y="2105124"/>
          <a:ext cx="2604664" cy="14823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Original_cert_date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Public_disclosure_location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42966" y="2105124"/>
        <a:ext cx="2604664" cy="1482300"/>
      </dsp:txXfrm>
    </dsp:sp>
    <dsp:sp modelId="{0A4C48E1-34B5-4652-9FAD-6CF3DF8CB69B}">
      <dsp:nvSpPr>
        <dsp:cNvPr id="0" name=""/>
        <dsp:cNvSpPr/>
      </dsp:nvSpPr>
      <dsp:spPr>
        <a:xfrm>
          <a:off x="8912283" y="1341986"/>
          <a:ext cx="2604664" cy="76313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Response variable for the project</a:t>
          </a:r>
        </a:p>
      </dsp:txBody>
      <dsp:txXfrm>
        <a:off x="8912283" y="1341986"/>
        <a:ext cx="2604664" cy="763138"/>
      </dsp:txXfrm>
    </dsp:sp>
    <dsp:sp modelId="{361DBB21-1CC5-4C69-8755-1EC77D327301}">
      <dsp:nvSpPr>
        <dsp:cNvPr id="0" name=""/>
        <dsp:cNvSpPr/>
      </dsp:nvSpPr>
      <dsp:spPr>
        <a:xfrm>
          <a:off x="8912283" y="2105124"/>
          <a:ext cx="2604664" cy="14823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Certified, Denied</a:t>
          </a:r>
        </a:p>
      </dsp:txBody>
      <dsp:txXfrm>
        <a:off x="8912283" y="2105124"/>
        <a:ext cx="2604664" cy="14823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77B27-A745-4E1A-B1DE-DD03633BD6CC}">
      <dsp:nvSpPr>
        <dsp:cNvPr id="0" name=""/>
        <dsp:cNvSpPr/>
      </dsp:nvSpPr>
      <dsp:spPr>
        <a:xfrm>
          <a:off x="0" y="25705"/>
          <a:ext cx="11521280" cy="5996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Removed Predictors</a:t>
          </a:r>
        </a:p>
      </dsp:txBody>
      <dsp:txXfrm>
        <a:off x="29271" y="54976"/>
        <a:ext cx="11462738" cy="541083"/>
      </dsp:txXfrm>
    </dsp:sp>
    <dsp:sp modelId="{A90B5CBC-F31A-43AE-B343-CFAAF5CEA9B2}">
      <dsp:nvSpPr>
        <dsp:cNvPr id="0" name=""/>
        <dsp:cNvSpPr/>
      </dsp:nvSpPr>
      <dsp:spPr>
        <a:xfrm>
          <a:off x="0" y="625330"/>
          <a:ext cx="11521280" cy="1707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801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Irrelevant/Non predictive value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Missing value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Duplicates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Unique factor levels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Correlated to Response variable</a:t>
          </a:r>
        </a:p>
      </dsp:txBody>
      <dsp:txXfrm>
        <a:off x="0" y="625330"/>
        <a:ext cx="11521280" cy="1707750"/>
      </dsp:txXfrm>
    </dsp:sp>
    <dsp:sp modelId="{CE7D5667-2FF6-4FE2-90EC-A700D91F29C3}">
      <dsp:nvSpPr>
        <dsp:cNvPr id="0" name=""/>
        <dsp:cNvSpPr/>
      </dsp:nvSpPr>
      <dsp:spPr>
        <a:xfrm>
          <a:off x="0" y="2333080"/>
          <a:ext cx="11521280" cy="5996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Final number of predictors </a:t>
          </a:r>
        </a:p>
      </dsp:txBody>
      <dsp:txXfrm>
        <a:off x="29271" y="2362351"/>
        <a:ext cx="11462738" cy="541083"/>
      </dsp:txXfrm>
    </dsp:sp>
    <dsp:sp modelId="{CC30347D-3F53-4718-B521-184596730699}">
      <dsp:nvSpPr>
        <dsp:cNvPr id="0" name=""/>
        <dsp:cNvSpPr/>
      </dsp:nvSpPr>
      <dsp:spPr>
        <a:xfrm>
          <a:off x="0" y="2932705"/>
          <a:ext cx="11521280" cy="685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801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Categorical – 24 predictors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Numeric (Dummy coded) – 71 predictors</a:t>
          </a:r>
        </a:p>
      </dsp:txBody>
      <dsp:txXfrm>
        <a:off x="0" y="2932705"/>
        <a:ext cx="11521280" cy="685687"/>
      </dsp:txXfrm>
    </dsp:sp>
    <dsp:sp modelId="{90EBE91B-D719-456E-9000-C96D552B6D28}">
      <dsp:nvSpPr>
        <dsp:cNvPr id="0" name=""/>
        <dsp:cNvSpPr/>
      </dsp:nvSpPr>
      <dsp:spPr>
        <a:xfrm>
          <a:off x="0" y="3618393"/>
          <a:ext cx="11521280" cy="5996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Final number of rows</a:t>
          </a:r>
        </a:p>
      </dsp:txBody>
      <dsp:txXfrm>
        <a:off x="29271" y="3647664"/>
        <a:ext cx="11462738" cy="541083"/>
      </dsp:txXfrm>
    </dsp:sp>
    <dsp:sp modelId="{519B9E62-26E9-4B91-BCE7-EC68171AA632}">
      <dsp:nvSpPr>
        <dsp:cNvPr id="0" name=""/>
        <dsp:cNvSpPr/>
      </dsp:nvSpPr>
      <dsp:spPr>
        <a:xfrm>
          <a:off x="0" y="4218018"/>
          <a:ext cx="11521280" cy="685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801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Due to computational complexity we selected subset of our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Number of rows – 136, 674</a:t>
          </a:r>
        </a:p>
      </dsp:txBody>
      <dsp:txXfrm>
        <a:off x="0" y="4218018"/>
        <a:ext cx="11521280" cy="6856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2B1D2-DA7C-414C-AD2A-869C3029622F}">
      <dsp:nvSpPr>
        <dsp:cNvPr id="0" name=""/>
        <dsp:cNvSpPr/>
      </dsp:nvSpPr>
      <dsp:spPr>
        <a:xfrm>
          <a:off x="432040" y="1"/>
          <a:ext cx="2464023" cy="1478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Logistic Regression (GLM)</a:t>
          </a:r>
        </a:p>
      </dsp:txBody>
      <dsp:txXfrm>
        <a:off x="432040" y="1"/>
        <a:ext cx="2464023" cy="1478414"/>
      </dsp:txXfrm>
    </dsp:sp>
    <dsp:sp modelId="{1C88401D-CAC6-4602-BB9B-5976D88EC31B}">
      <dsp:nvSpPr>
        <dsp:cNvPr id="0" name=""/>
        <dsp:cNvSpPr/>
      </dsp:nvSpPr>
      <dsp:spPr>
        <a:xfrm>
          <a:off x="3173415" y="681"/>
          <a:ext cx="2464023" cy="1478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Linear Discriminate Analysis (LDA)</a:t>
          </a:r>
        </a:p>
      </dsp:txBody>
      <dsp:txXfrm>
        <a:off x="3173415" y="681"/>
        <a:ext cx="2464023" cy="1478414"/>
      </dsp:txXfrm>
    </dsp:sp>
    <dsp:sp modelId="{506063C6-5F40-4F67-881D-5CD476852C32}">
      <dsp:nvSpPr>
        <dsp:cNvPr id="0" name=""/>
        <dsp:cNvSpPr/>
      </dsp:nvSpPr>
      <dsp:spPr>
        <a:xfrm>
          <a:off x="5883841" y="681"/>
          <a:ext cx="2464023" cy="1478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Decision Tree</a:t>
          </a:r>
        </a:p>
      </dsp:txBody>
      <dsp:txXfrm>
        <a:off x="5883841" y="681"/>
        <a:ext cx="2464023" cy="1478414"/>
      </dsp:txXfrm>
    </dsp:sp>
    <dsp:sp modelId="{6C6A4C33-DB69-4898-8DC2-6117249E4757}">
      <dsp:nvSpPr>
        <dsp:cNvPr id="0" name=""/>
        <dsp:cNvSpPr/>
      </dsp:nvSpPr>
      <dsp:spPr>
        <a:xfrm>
          <a:off x="8594267" y="681"/>
          <a:ext cx="2464023" cy="1478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Naïve Bayes</a:t>
          </a:r>
        </a:p>
      </dsp:txBody>
      <dsp:txXfrm>
        <a:off x="8594267" y="681"/>
        <a:ext cx="2464023" cy="1478414"/>
      </dsp:txXfrm>
    </dsp:sp>
    <dsp:sp modelId="{929BCD9D-95B6-4D80-B5B5-5D97812094D7}">
      <dsp:nvSpPr>
        <dsp:cNvPr id="0" name=""/>
        <dsp:cNvSpPr/>
      </dsp:nvSpPr>
      <dsp:spPr>
        <a:xfrm>
          <a:off x="462988" y="1725498"/>
          <a:ext cx="2464023" cy="1478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Random Forest </a:t>
          </a:r>
        </a:p>
      </dsp:txBody>
      <dsp:txXfrm>
        <a:off x="462988" y="1725498"/>
        <a:ext cx="2464023" cy="1478414"/>
      </dsp:txXfrm>
    </dsp:sp>
    <dsp:sp modelId="{FFC8552F-747E-4E42-88A4-CB24720BADAD}">
      <dsp:nvSpPr>
        <dsp:cNvPr id="0" name=""/>
        <dsp:cNvSpPr/>
      </dsp:nvSpPr>
      <dsp:spPr>
        <a:xfrm>
          <a:off x="3173415" y="1725498"/>
          <a:ext cx="2464023" cy="1478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Bagging</a:t>
          </a:r>
        </a:p>
      </dsp:txBody>
      <dsp:txXfrm>
        <a:off x="3173415" y="1725498"/>
        <a:ext cx="2464023" cy="1478414"/>
      </dsp:txXfrm>
    </dsp:sp>
    <dsp:sp modelId="{19E3B83B-19B1-4403-931F-28EEAD7AC7DF}">
      <dsp:nvSpPr>
        <dsp:cNvPr id="0" name=""/>
        <dsp:cNvSpPr/>
      </dsp:nvSpPr>
      <dsp:spPr>
        <a:xfrm>
          <a:off x="5883841" y="1725498"/>
          <a:ext cx="2464023" cy="1478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Boosting</a:t>
          </a:r>
        </a:p>
      </dsp:txBody>
      <dsp:txXfrm>
        <a:off x="5883841" y="1725498"/>
        <a:ext cx="2464023" cy="1478414"/>
      </dsp:txXfrm>
    </dsp:sp>
    <dsp:sp modelId="{F7D38E18-E168-48C4-8153-B2514F457207}">
      <dsp:nvSpPr>
        <dsp:cNvPr id="0" name=""/>
        <dsp:cNvSpPr/>
      </dsp:nvSpPr>
      <dsp:spPr>
        <a:xfrm>
          <a:off x="8594267" y="1725498"/>
          <a:ext cx="2464023" cy="1478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Generalized Additive Model (GAM)</a:t>
          </a:r>
        </a:p>
      </dsp:txBody>
      <dsp:txXfrm>
        <a:off x="8594267" y="1725498"/>
        <a:ext cx="2464023" cy="1478414"/>
      </dsp:txXfrm>
    </dsp:sp>
    <dsp:sp modelId="{562CF08A-4AB8-43EF-894E-F7F2ADA681DC}">
      <dsp:nvSpPr>
        <dsp:cNvPr id="0" name=""/>
        <dsp:cNvSpPr/>
      </dsp:nvSpPr>
      <dsp:spPr>
        <a:xfrm>
          <a:off x="4528628" y="3450314"/>
          <a:ext cx="2464023" cy="1478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Partial Least Square (PLS)</a:t>
          </a:r>
        </a:p>
      </dsp:txBody>
      <dsp:txXfrm>
        <a:off x="4528628" y="3450314"/>
        <a:ext cx="2464023" cy="1478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538-2BB1-45B5-AD70-270B8AA3B3CE}" type="datetimeFigureOut">
              <a:rPr lang="de-DE" smtClean="0"/>
              <a:pPr/>
              <a:t>25.04.18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ACF36-EBB5-4264-B995-FEA1312D834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23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Introduction:</a:t>
            </a:r>
            <a:r>
              <a:rPr lang="en-GB" baseline="0" dirty="0"/>
              <a:t> About cloud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ACF36-EBB5-4264-B995-FEA1312D8341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65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ACF36-EBB5-4264-B995-FEA1312D834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089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ACF36-EBB5-4264-B995-FEA1312D8341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192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ACF36-EBB5-4264-B995-FEA1312D8341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379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ACF36-EBB5-4264-B995-FEA1312D8341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57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ACF36-EBB5-4264-B995-FEA1312D8341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259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 are % accuracy</a:t>
            </a:r>
          </a:p>
          <a:p>
            <a:r>
              <a:rPr lang="en-US" dirty="0"/>
              <a:t>Important factors</a:t>
            </a:r>
          </a:p>
          <a:p>
            <a:endParaRPr lang="en-US" dirty="0"/>
          </a:p>
          <a:p>
            <a:r>
              <a:rPr lang="en-US" dirty="0"/>
              <a:t>Our model helps to understand the variables that affects the H1B case status, this would reduce the risk of choosing the wrong candidate.</a:t>
            </a:r>
          </a:p>
          <a:p>
            <a:r>
              <a:rPr lang="en-US" dirty="0"/>
              <a:t>Save investment on sponsoring the wrong candidate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ACF36-EBB5-4264-B995-FEA1312D8341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407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 are % accuracy</a:t>
            </a:r>
          </a:p>
          <a:p>
            <a:r>
              <a:rPr lang="en-US" dirty="0"/>
              <a:t>Important factors</a:t>
            </a:r>
          </a:p>
          <a:p>
            <a:endParaRPr lang="en-US" dirty="0"/>
          </a:p>
          <a:p>
            <a:r>
              <a:rPr lang="en-US" dirty="0"/>
              <a:t>Our model helps to understand the variables that affects the H1B case status, this would reduce the risk of choosing the wrong candidate.</a:t>
            </a:r>
          </a:p>
          <a:p>
            <a:r>
              <a:rPr lang="en-US" dirty="0"/>
              <a:t>Save investment on sponsoring the wrong candidate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ACF36-EBB5-4264-B995-FEA1312D8341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1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3292-5636-4CC2-9597-6F5DA7B6D782}" type="datetime1">
              <a:rPr lang="de-DE" smtClean="0"/>
              <a:pPr/>
              <a:t>25.04.18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9F4-6E75-4A21-8824-E493A77BFDF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348" y="56626"/>
            <a:ext cx="8016891" cy="720080"/>
          </a:xfrm>
        </p:spPr>
        <p:txBody>
          <a:bodyPr/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1668-54C3-40EA-B1C7-961E30CE1B53}" type="datetime1">
              <a:rPr lang="de-DE" smtClean="0"/>
              <a:pPr/>
              <a:t>25.04.18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9F4-6E75-4A21-8824-E493A77BFDF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rledigte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itchFamily="49" charset="0"/>
              <a:buNone/>
              <a:tabLst/>
              <a:defRPr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itchFamily="49" charset="0"/>
              <a:buChar char="o"/>
              <a:tabLst/>
              <a:defRPr/>
            </a:pPr>
            <a:r>
              <a:rPr lang="de-DE" dirty="0"/>
              <a:t>Noch zu erledigende Punkte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itchFamily="49" charset="0"/>
              <a:buChar char="o"/>
              <a:tabLst/>
              <a:defRPr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468-7FE5-4654-B256-D6EA6EBCD0F6}" type="datetime1">
              <a:rPr lang="de-DE" smtClean="0"/>
              <a:pPr/>
              <a:t>25.04.18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9F4-6E75-4A21-8824-E493A77BFDF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196753"/>
            <a:ext cx="53848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196753"/>
            <a:ext cx="53848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BA40-F7FA-4658-92E5-4CB7C02CFD9F}" type="datetime1">
              <a:rPr lang="de-DE" smtClean="0"/>
              <a:pPr/>
              <a:t>25.04.18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9F4-6E75-4A21-8824-E493A77BFDF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0AA2-CEC5-4609-B0C5-5CEFBFDEE6EF}" type="datetime1">
              <a:rPr lang="de-DE" smtClean="0"/>
              <a:pPr/>
              <a:t>25.04.18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9F4-6E75-4A21-8824-E493A77BFDF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7753-DA4E-400B-9DF8-40197423388A}" type="datetime1">
              <a:rPr lang="de-DE" smtClean="0"/>
              <a:pPr/>
              <a:t>25.04.18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9F4-6E75-4A21-8824-E493A77BFDF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92000" cy="90872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39349" y="56626"/>
            <a:ext cx="6912768" cy="7200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196753"/>
            <a:ext cx="1152128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0" y="6484717"/>
            <a:ext cx="12192000" cy="373282"/>
          </a:xfrm>
          <a:prstGeom prst="rect">
            <a:avLst/>
          </a:prstGeom>
          <a:solidFill>
            <a:srgbClr val="9B9B9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80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99722" y="6563345"/>
            <a:ext cx="4992555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39348" y="6563345"/>
            <a:ext cx="284480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85CD7AD3-1C08-4867-9AB2-B58BC4C4A394}" type="datetime1">
              <a:rPr lang="de-DE" smtClean="0"/>
              <a:pPr/>
              <a:t>25.04.18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107851" y="6563345"/>
            <a:ext cx="2844800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24CA59F4-6E75-4A21-8824-E493A77BFDF1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026" name="Picture 2" descr="https://studentlifeandleadership.files.wordpress.com/2013/10/sdsu-logo.gi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94" y="68195"/>
            <a:ext cx="3829546" cy="77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5" r:id="rId6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Ø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Verdana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Calibri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Calibri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75520" y="1676400"/>
            <a:ext cx="8534400" cy="1752600"/>
          </a:xfrm>
        </p:spPr>
        <p:txBody>
          <a:bodyPr>
            <a:normAutofit/>
          </a:bodyPr>
          <a:lstStyle/>
          <a:p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H1B Case Status Analysis</a:t>
            </a:r>
            <a:endParaRPr lang="de-DE" sz="36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7568" y="980728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Project Presentation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79576" y="1484784"/>
            <a:ext cx="7632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85916" y="6052889"/>
            <a:ext cx="1123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: </a:t>
            </a: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Deepika Siriah, Ketul Patel, Rashmi Sawant,  Shraddha Masuti </a:t>
            </a:r>
          </a:p>
          <a:p>
            <a:endParaRPr lang="en-US" sz="2400" b="1" i="1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xmlns="" id="{8F0A13BD-48D7-445F-8464-7ACB5924E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5" y="2687194"/>
            <a:ext cx="4454296" cy="249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E0F230A-1410-437F-8827-964F278813C0}"/>
              </a:ext>
            </a:extLst>
          </p:cNvPr>
          <p:cNvSpPr/>
          <p:nvPr/>
        </p:nvSpPr>
        <p:spPr>
          <a:xfrm>
            <a:off x="4789460" y="5373216"/>
            <a:ext cx="2613080" cy="679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88900" algn="ctr">
              <a:lnSpc>
                <a:spcPct val="70000"/>
              </a:lnSpc>
              <a:buClr>
                <a:schemeClr val="dk1"/>
              </a:buClr>
              <a:buSzPts val="1400"/>
            </a:pPr>
            <a:r>
              <a:rPr lang="en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MIS 749 </a:t>
            </a: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Spring</a:t>
            </a:r>
            <a:r>
              <a:rPr lang="en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2018</a:t>
            </a:r>
          </a:p>
          <a:p>
            <a:pPr lvl="0" indent="-88900" algn="ctr">
              <a:lnSpc>
                <a:spcPct val="70000"/>
              </a:lnSpc>
              <a:buClr>
                <a:schemeClr val="dk1"/>
              </a:buClr>
              <a:buSzPts val="1400"/>
            </a:pPr>
            <a:r>
              <a:rPr lang="en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</a:p>
          <a:p>
            <a:pPr lvl="0" indent="-88900" algn="ctr">
              <a:lnSpc>
                <a:spcPct val="70000"/>
              </a:lnSpc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Stats Whispers </a:t>
            </a:r>
            <a:endParaRPr lang="en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5BEC31-E9B0-4444-A5C3-F8682682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Model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62C696-E290-4537-B5CA-47FC8F312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3"/>
            <a:ext cx="11521280" cy="53665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70/30</a:t>
            </a:r>
            <a:r>
              <a:rPr lang="en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split between training data and test data</a:t>
            </a: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10 folds cross validation</a:t>
            </a:r>
          </a:p>
          <a:p>
            <a:r>
              <a:rPr lang="en-US" dirty="0"/>
              <a:t>Class Imbalance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Techniques tried for balancing the data</a:t>
            </a:r>
          </a:p>
          <a:p>
            <a:pPr lvl="1"/>
            <a:r>
              <a:rPr lang="en-US" sz="1800" dirty="0"/>
              <a:t>ROSE</a:t>
            </a:r>
          </a:p>
          <a:p>
            <a:pPr lvl="1"/>
            <a:r>
              <a:rPr lang="en-US" sz="1800" dirty="0" err="1"/>
              <a:t>Ovun.Sample</a:t>
            </a:r>
            <a:endParaRPr lang="en-US" sz="1800" dirty="0"/>
          </a:p>
          <a:p>
            <a:pPr lvl="1"/>
            <a:r>
              <a:rPr lang="en-US" sz="1800" dirty="0" err="1"/>
              <a:t>Upsample</a:t>
            </a:r>
            <a:endParaRPr lang="en-US" sz="1800" dirty="0"/>
          </a:p>
          <a:p>
            <a:pPr lvl="1"/>
            <a:r>
              <a:rPr lang="en-US" sz="1800" dirty="0"/>
              <a:t>SMOTE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84E7D1-2491-4DD0-8DB2-25F51572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1668-54C3-40EA-B1C7-961E30CE1B53}" type="datetime1">
              <a:rPr lang="de-DE" smtClean="0"/>
              <a:pPr/>
              <a:t>25.04.18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0D5D30-F33E-43CE-820B-00DA7617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9F4-6E75-4A21-8824-E493A77BFDF1}" type="slidenum">
              <a:rPr lang="de-DE" smtClean="0"/>
              <a:pPr/>
              <a:t>10</a:t>
            </a:fld>
            <a:endParaRPr lang="de-D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C534274F-3EB9-4EC4-8817-C1CEFCB050B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5064" y="3409720"/>
          <a:ext cx="2504632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2316">
                  <a:extLst>
                    <a:ext uri="{9D8B030D-6E8A-4147-A177-3AD203B41FA5}">
                      <a16:colId xmlns:a16="http://schemas.microsoft.com/office/drawing/2014/main" xmlns="" val="2090755421"/>
                    </a:ext>
                  </a:extLst>
                </a:gridCol>
                <a:gridCol w="1252316">
                  <a:extLst>
                    <a:ext uri="{9D8B030D-6E8A-4147-A177-3AD203B41FA5}">
                      <a16:colId xmlns:a16="http://schemas.microsoft.com/office/drawing/2014/main" xmlns="" val="21813683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US" dirty="0"/>
                        <a:t>Certified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018658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/>
                        <a:t>94549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25402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CBC15C88-BE9D-4D7B-9F24-E0ABEC23D2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071" y="1648184"/>
          <a:ext cx="2422824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8671">
                  <a:extLst>
                    <a:ext uri="{9D8B030D-6E8A-4147-A177-3AD203B41FA5}">
                      <a16:colId xmlns:a16="http://schemas.microsoft.com/office/drawing/2014/main" xmlns="" val="4215456467"/>
                    </a:ext>
                  </a:extLst>
                </a:gridCol>
                <a:gridCol w="1184153">
                  <a:extLst>
                    <a:ext uri="{9D8B030D-6E8A-4147-A177-3AD203B41FA5}">
                      <a16:colId xmlns:a16="http://schemas.microsoft.com/office/drawing/2014/main" xmlns="" val="3140024195"/>
                    </a:ext>
                  </a:extLst>
                </a:gridCol>
              </a:tblGrid>
              <a:tr h="197057">
                <a:tc>
                  <a:txBody>
                    <a:bodyPr/>
                    <a:lstStyle/>
                    <a:p>
                      <a:r>
                        <a:rPr lang="en-US" dirty="0"/>
                        <a:t>Train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5555239"/>
                  </a:ext>
                </a:extLst>
              </a:tr>
              <a:tr h="306999">
                <a:tc>
                  <a:txBody>
                    <a:bodyPr/>
                    <a:lstStyle/>
                    <a:p>
                      <a:r>
                        <a:rPr lang="en-US" dirty="0"/>
                        <a:t> 95672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395445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4219053E-BE40-4813-8627-5FDFF85EEA6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27648" y="4917763"/>
          <a:ext cx="3246756" cy="1432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2838">
                  <a:extLst>
                    <a:ext uri="{9D8B030D-6E8A-4147-A177-3AD203B41FA5}">
                      <a16:colId xmlns:a16="http://schemas.microsoft.com/office/drawing/2014/main" xmlns="" val="1775696926"/>
                    </a:ext>
                  </a:extLst>
                </a:gridCol>
                <a:gridCol w="1713918">
                  <a:extLst>
                    <a:ext uri="{9D8B030D-6E8A-4147-A177-3AD203B41FA5}">
                      <a16:colId xmlns:a16="http://schemas.microsoft.com/office/drawing/2014/main" xmlns="" val="1763076051"/>
                    </a:ext>
                  </a:extLst>
                </a:gridCol>
              </a:tblGrid>
              <a:tr h="51202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FINAL CLASS BALANCE USING SMOTE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6427866"/>
                  </a:ext>
                </a:extLst>
              </a:tr>
              <a:tr h="1498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Certified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Denied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9679731"/>
                  </a:ext>
                </a:extLst>
              </a:tr>
              <a:tr h="261622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57273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57273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249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2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F9B110-83B0-4AD7-83FB-858907B6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2D4444-02A6-4D98-9606-2D38078C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1668-54C3-40EA-B1C7-961E30CE1B53}" type="datetime1">
              <a:rPr lang="de-DE" smtClean="0"/>
              <a:pPr/>
              <a:t>25.04.18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3CA4AB8-2A1F-4187-9060-E3B7D325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9F4-6E75-4A21-8824-E493A77BFDF1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6" y="1107865"/>
            <a:ext cx="6023992" cy="4121335"/>
          </a:xfrm>
          <a:prstGeom prst="rect">
            <a:avLst/>
          </a:prstGeom>
        </p:spPr>
      </p:pic>
      <p:pic>
        <p:nvPicPr>
          <p:cNvPr id="11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732" y="1082713"/>
            <a:ext cx="6023992" cy="412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8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1E0A14-216F-4C31-BA6F-B85932C3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704772-A39F-41C6-9186-4A42D1B3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1668-54C3-40EA-B1C7-961E30CE1B53}" type="datetime1">
              <a:rPr lang="de-DE" smtClean="0"/>
              <a:pPr/>
              <a:t>25.04.18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750EE2-85EB-4C05-83D1-694DB37B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4240" y="6606529"/>
            <a:ext cx="2844800" cy="216025"/>
          </a:xfrm>
        </p:spPr>
        <p:txBody>
          <a:bodyPr/>
          <a:lstStyle/>
          <a:p>
            <a:fld id="{24CA59F4-6E75-4A21-8824-E493A77BFDF1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="" xmlns:a16="http://schemas.microsoft.com/office/drawing/2014/main" id="{E56A9240-AC37-48FB-B3DF-9C9E7CB00C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127240"/>
              </p:ext>
            </p:extLst>
          </p:nvPr>
        </p:nvGraphicFramePr>
        <p:xfrm>
          <a:off x="335360" y="1177703"/>
          <a:ext cx="11521280" cy="492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1217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1E0A14-216F-4C31-BA6F-B85932C3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Variable Importance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9704772-A39F-41C6-9186-4A42D1B3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1668-54C3-40EA-B1C7-961E30CE1B53}" type="datetime1">
              <a:rPr lang="de-DE" smtClean="0"/>
              <a:pPr/>
              <a:t>25.04.18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750EE2-85EB-4C05-83D1-694DB37B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9F4-6E75-4A21-8824-E493A77BFDF1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239349" y="1988840"/>
          <a:ext cx="11713303" cy="22263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5491"/>
                <a:gridCol w="2060800"/>
                <a:gridCol w="1718362"/>
                <a:gridCol w="1315007"/>
                <a:gridCol w="1323131"/>
                <a:gridCol w="1185128"/>
                <a:gridCol w="1185128"/>
                <a:gridCol w="1185128"/>
                <a:gridCol w="1185128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000" u="none" strike="noStrike" dirty="0">
                          <a:effectLst/>
                        </a:rPr>
                        <a:t>GLM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u="none" strike="noStrike" dirty="0">
                          <a:effectLst/>
                        </a:rPr>
                        <a:t>LDA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u="none" strike="noStrike" dirty="0">
                          <a:effectLst/>
                        </a:rPr>
                        <a:t>DT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u="none" strike="noStrike">
                          <a:effectLst/>
                        </a:rPr>
                        <a:t>Naïve Bayes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u="none" strike="noStrike">
                          <a:effectLst/>
                        </a:rPr>
                        <a:t>PLS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u="none" strike="noStrike">
                          <a:effectLst/>
                        </a:rPr>
                        <a:t>Glmnet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u="none" strike="noStrike">
                          <a:effectLst/>
                        </a:rPr>
                        <a:t>Random Forest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200" u="none" strike="noStrike" dirty="0">
                          <a:effectLst/>
                        </a:rPr>
                        <a:t>Bagging without PCA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>
                          <a:effectLst/>
                        </a:rPr>
                        <a:t>PW_WAGE_LEVEL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 dirty="0">
                          <a:effectLst/>
                        </a:rPr>
                        <a:t>NEW_EMPLOYMENT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 dirty="0">
                          <a:effectLst/>
                        </a:rPr>
                        <a:t>AMENDED_PETITION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 dirty="0">
                          <a:effectLst/>
                        </a:rPr>
                        <a:t>NEW_EMPLOYMENT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>
                          <a:effectLst/>
                        </a:rPr>
                        <a:t>H1B_DEPENDENT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>
                          <a:effectLst/>
                        </a:rPr>
                        <a:t>SOC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>
                          <a:effectLst/>
                        </a:rPr>
                        <a:t>NEW_EMPLOYMENT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>
                          <a:effectLst/>
                        </a:rPr>
                        <a:t>AMENDED_PETITION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>
                          <a:effectLst/>
                        </a:rPr>
                        <a:t>2</a:t>
                      </a:r>
                      <a:endParaRPr lang="is-IS" sz="10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>
                          <a:effectLst/>
                        </a:rPr>
                        <a:t>FULL_TIME_POSITIONY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>
                          <a:effectLst/>
                        </a:rPr>
                        <a:t>SOC.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>
                          <a:effectLst/>
                        </a:rPr>
                        <a:t>NEW_EMPLOYMENT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 dirty="0">
                          <a:effectLst/>
                        </a:rPr>
                        <a:t>WAGE_RATE_OF_PAY_FROM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>
                          <a:effectLst/>
                        </a:rPr>
                        <a:t>SUPPORT_H1B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>
                          <a:effectLst/>
                        </a:rPr>
                        <a:t>PW_SOURCE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>
                          <a:effectLst/>
                        </a:rPr>
                        <a:t>AMENDED_PETITION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>
                          <a:effectLst/>
                        </a:rPr>
                        <a:t>NEW_EMPLOYMENT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>
                          <a:effectLst/>
                        </a:rPr>
                        <a:t>AGENT_REPRESENTING_EMPLOYERY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>
                          <a:effectLst/>
                        </a:rPr>
                        <a:t>H1B_DEPENDENT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>
                          <a:effectLst/>
                        </a:rPr>
                        <a:t>PW_SOURCE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>
                          <a:effectLst/>
                        </a:rPr>
                        <a:t>PW_SOURCE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 dirty="0">
                          <a:effectLst/>
                        </a:rPr>
                        <a:t>NEW_EMPLOYMENT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>
                          <a:effectLst/>
                        </a:rPr>
                        <a:t>H1B_DEPENDENT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>
                          <a:effectLst/>
                        </a:rPr>
                        <a:t>CHANGE_EMPLOYER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>
                          <a:effectLst/>
                        </a:rPr>
                        <a:t>CHANGE_EMPLOYER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>
                          <a:effectLst/>
                        </a:rPr>
                        <a:t>SOC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>
                          <a:effectLst/>
                        </a:rPr>
                        <a:t>SUPPORT_H1B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>
                          <a:effectLst/>
                        </a:rPr>
                        <a:t>CHANGE_EMPLOYER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>
                          <a:effectLst/>
                        </a:rPr>
                        <a:t>PREVAILING_WAGE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 dirty="0">
                          <a:effectLst/>
                        </a:rPr>
                        <a:t>SOC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>
                          <a:effectLst/>
                        </a:rPr>
                        <a:t>NAICS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>
                          <a:effectLst/>
                        </a:rPr>
                        <a:t>CONTINUED_EMPLOYMENT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>
                          <a:effectLst/>
                        </a:rPr>
                        <a:t>PW_SOURCE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>
                          <a:effectLst/>
                        </a:rPr>
                        <a:t>NEW_EMPLOYMENT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>
                          <a:effectLst/>
                        </a:rPr>
                        <a:t>PW_SOURCE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>
                          <a:effectLst/>
                        </a:rPr>
                        <a:t>SOC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>
                          <a:effectLst/>
                        </a:rPr>
                        <a:t>AGENT_REPRESENTING_EMPLOYER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>
                          <a:effectLst/>
                        </a:rPr>
                        <a:t>PW_SOURCE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 dirty="0">
                          <a:effectLst/>
                        </a:rPr>
                        <a:t>WILLFUL_VIOLATOR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 dirty="0">
                          <a:effectLst/>
                        </a:rPr>
                        <a:t>NAICS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000" u="none" strike="noStrike" dirty="0">
                          <a:effectLst/>
                        </a:rPr>
                        <a:t>SOC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14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1E0A14-216F-4C31-BA6F-B85932C3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Train Performance without PCA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704772-A39F-41C6-9186-4A42D1B3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1668-54C3-40EA-B1C7-961E30CE1B53}" type="datetime1">
              <a:rPr lang="de-DE" smtClean="0"/>
              <a:pPr/>
              <a:t>25.04.18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750EE2-85EB-4C05-83D1-694DB37B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9F4-6E75-4A21-8824-E493A77BFDF1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338215"/>
            <a:ext cx="8285851" cy="4663621"/>
          </a:xfrm>
        </p:spPr>
      </p:pic>
    </p:spTree>
    <p:extLst>
      <p:ext uri="{BB962C8B-B14F-4D97-AF65-F5344CB8AC3E}">
        <p14:creationId xmlns:p14="http://schemas.microsoft.com/office/powerpoint/2010/main" val="1239787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1E0A14-216F-4C31-BA6F-B85932C3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Train Performance without PCA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704772-A39F-41C6-9186-4A42D1B3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1668-54C3-40EA-B1C7-961E30CE1B53}" type="datetime1">
              <a:rPr lang="de-DE" smtClean="0"/>
              <a:pPr/>
              <a:t>25.04.18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750EE2-85EB-4C05-83D1-694DB37B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9F4-6E75-4A21-8824-E493A77BFDF1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48" y="1290776"/>
            <a:ext cx="8462527" cy="4763062"/>
          </a:xfrm>
        </p:spPr>
      </p:pic>
    </p:spTree>
    <p:extLst>
      <p:ext uri="{BB962C8B-B14F-4D97-AF65-F5344CB8AC3E}">
        <p14:creationId xmlns:p14="http://schemas.microsoft.com/office/powerpoint/2010/main" val="1393247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1E0A14-216F-4C31-BA6F-B85932C3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Train Performance with PCA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704772-A39F-41C6-9186-4A42D1B3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1668-54C3-40EA-B1C7-961E30CE1B53}" type="datetime1">
              <a:rPr lang="de-DE" smtClean="0"/>
              <a:pPr/>
              <a:t>25.04.18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750EE2-85EB-4C05-83D1-694DB37B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9F4-6E75-4A21-8824-E493A77BFDF1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3" y="1268760"/>
            <a:ext cx="7874739" cy="4608512"/>
          </a:xfrm>
        </p:spPr>
      </p:pic>
    </p:spTree>
    <p:extLst>
      <p:ext uri="{BB962C8B-B14F-4D97-AF65-F5344CB8AC3E}">
        <p14:creationId xmlns:p14="http://schemas.microsoft.com/office/powerpoint/2010/main" val="337897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1E0A14-216F-4C31-BA6F-B85932C3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Train Performance with PCA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704772-A39F-41C6-9186-4A42D1B3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1668-54C3-40EA-B1C7-961E30CE1B53}" type="datetime1">
              <a:rPr lang="de-DE" smtClean="0"/>
              <a:pPr/>
              <a:t>25.04.18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750EE2-85EB-4C05-83D1-694DB37B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9F4-6E75-4A21-8824-E493A77BFDF1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5" y="1390039"/>
            <a:ext cx="8036633" cy="4703257"/>
          </a:xfrm>
        </p:spPr>
      </p:pic>
    </p:spTree>
    <p:extLst>
      <p:ext uri="{BB962C8B-B14F-4D97-AF65-F5344CB8AC3E}">
        <p14:creationId xmlns:p14="http://schemas.microsoft.com/office/powerpoint/2010/main" val="109868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88F65AD-9239-468C-905D-6E48FA9463CD}"/>
              </a:ext>
            </a:extLst>
          </p:cNvPr>
          <p:cNvSpPr txBox="1"/>
          <p:nvPr/>
        </p:nvSpPr>
        <p:spPr>
          <a:xfrm>
            <a:off x="911424" y="144245"/>
            <a:ext cx="93885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Comparison Models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ithout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EAED6391-C11F-4274-ABF4-B67B6FB26B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947124"/>
              </p:ext>
            </p:extLst>
          </p:nvPr>
        </p:nvGraphicFramePr>
        <p:xfrm>
          <a:off x="861237" y="881061"/>
          <a:ext cx="9983972" cy="5594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9988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88F65AD-9239-468C-905D-6E48FA9463CD}"/>
              </a:ext>
            </a:extLst>
          </p:cNvPr>
          <p:cNvSpPr txBox="1"/>
          <p:nvPr/>
        </p:nvSpPr>
        <p:spPr>
          <a:xfrm>
            <a:off x="839416" y="287079"/>
            <a:ext cx="93885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 Models with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F1D81542-1B90-4297-A9E3-EEB2D2B722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066111"/>
              </p:ext>
            </p:extLst>
          </p:nvPr>
        </p:nvGraphicFramePr>
        <p:xfrm>
          <a:off x="1068681" y="955336"/>
          <a:ext cx="9159284" cy="5616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979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3"/>
            <a:ext cx="11521280" cy="4929411"/>
          </a:xfrm>
        </p:spPr>
        <p:txBody>
          <a:bodyPr/>
          <a:lstStyle/>
          <a:p>
            <a:pPr marL="177800" indent="-17145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6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Subject</a:t>
            </a:r>
            <a:r>
              <a:rPr lang="en-US" sz="26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: H1B case status analysis</a:t>
            </a:r>
          </a:p>
          <a:p>
            <a:pPr marL="6350" indent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100"/>
              <a:buNone/>
            </a:pPr>
            <a:r>
              <a:rPr lang="en-US" sz="26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               (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Data source:  H1B Disclosure data</a:t>
            </a:r>
          </a:p>
          <a:p>
            <a:pPr marL="6350" indent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100"/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Dataset :United States Department of Labor)</a:t>
            </a:r>
          </a:p>
          <a:p>
            <a:pPr marL="177800" lvl="0" indent="-17145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100"/>
              <a:buFont typeface="Arial"/>
              <a:buChar char="•"/>
            </a:pPr>
            <a:endParaRPr lang="en-US" sz="26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lvl="0" indent="-171450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ts val="2100"/>
              <a:buNone/>
            </a:pPr>
            <a:endParaRPr lang="en-US" sz="26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lvl="0" indent="-171450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6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Purpose</a:t>
            </a:r>
            <a:r>
              <a:rPr lang="en-US" sz="26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: Analyze the data, predict case status for H1B visa and </a:t>
            </a:r>
          </a:p>
          <a:p>
            <a:pPr marL="6350" lvl="0" indent="0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ts val="2100"/>
              <a:buNone/>
            </a:pPr>
            <a:r>
              <a:rPr lang="en-US" sz="26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             determine the predictors influencing the prediction.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1668-54C3-40EA-B1C7-961E30CE1B53}" type="datetime1">
              <a:rPr lang="de-DE" smtClean="0"/>
              <a:pPr/>
              <a:t>25.04.18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9F4-6E75-4A21-8824-E493A77BFDF1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8" name="Picture 7" descr="3d man businessman and a big question mark, on white">
            <a:extLst>
              <a:ext uri="{FF2B5EF4-FFF2-40B4-BE49-F238E27FC236}">
                <a16:creationId xmlns:a16="http://schemas.microsoft.com/office/drawing/2014/main" xmlns="" id="{8762F434-9991-49C4-9489-E7E9A4BD47E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92" y="3957204"/>
            <a:ext cx="2008510" cy="216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88F65AD-9239-468C-905D-6E48FA9463CD}"/>
              </a:ext>
            </a:extLst>
          </p:cNvPr>
          <p:cNvSpPr txBox="1"/>
          <p:nvPr/>
        </p:nvSpPr>
        <p:spPr>
          <a:xfrm>
            <a:off x="839416" y="287079"/>
            <a:ext cx="93885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Final Model Selection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076632"/>
            <a:ext cx="9222913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22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88F65AD-9239-468C-905D-6E48FA9463CD}"/>
              </a:ext>
            </a:extLst>
          </p:cNvPr>
          <p:cNvSpPr txBox="1"/>
          <p:nvPr/>
        </p:nvSpPr>
        <p:spPr>
          <a:xfrm>
            <a:off x="839416" y="287079"/>
            <a:ext cx="93885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Final Model Selection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3CF8EA63-F755-4913-ADA7-1800CF09DE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50399"/>
              </p:ext>
            </p:extLst>
          </p:nvPr>
        </p:nvGraphicFramePr>
        <p:xfrm>
          <a:off x="2783632" y="1340768"/>
          <a:ext cx="6632834" cy="4431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8831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55AB36-EADB-4E5B-A3EC-DF1837FF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1668-54C3-40EA-B1C7-961E30CE1B53}" type="datetime1">
              <a:rPr lang="de-DE" smtClean="0"/>
              <a:pPr/>
              <a:t>25.04.18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7DCBC87-7772-4D8B-9391-1312E40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9F4-6E75-4A21-8824-E493A77BFDF1}" type="slidenum">
              <a:rPr lang="de-DE" smtClean="0"/>
              <a:pPr/>
              <a:t>22</a:t>
            </a:fld>
            <a:endParaRPr lang="de-DE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3876FA09-C146-4006-AE9D-D4697247C5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83632" y="1222740"/>
          <a:ext cx="8128000" cy="41320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xmlns="" val="1770563038"/>
                    </a:ext>
                  </a:extLst>
                </a:gridCol>
                <a:gridCol w="1831752">
                  <a:extLst>
                    <a:ext uri="{9D8B030D-6E8A-4147-A177-3AD203B41FA5}">
                      <a16:colId xmlns:a16="http://schemas.microsoft.com/office/drawing/2014/main" xmlns="" val="42611300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714687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895403853"/>
                    </a:ext>
                  </a:extLst>
                </a:gridCol>
              </a:tblGrid>
              <a:tr h="80109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CONFUSION MATRIX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4937681"/>
                  </a:ext>
                </a:extLst>
              </a:tr>
              <a:tr h="801095">
                <a:tc>
                  <a:txBody>
                    <a:bodyPr/>
                    <a:lstStyle/>
                    <a:p>
                      <a:endParaRPr lang="en-US" sz="2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5814886"/>
                  </a:ext>
                </a:extLst>
              </a:tr>
              <a:tr h="801095">
                <a:tc rowSpan="3"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4724681"/>
                  </a:ext>
                </a:extLst>
              </a:tr>
              <a:tr h="80109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CERTIFIED</a:t>
                      </a:r>
                    </a:p>
                    <a:p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6072949"/>
                  </a:ext>
                </a:extLst>
              </a:tr>
              <a:tr h="80109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DENIED</a:t>
                      </a:r>
                    </a:p>
                    <a:p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3386942"/>
                  </a:ext>
                </a:extLst>
              </a:tr>
            </a:tbl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01212AFC-B464-4746-9A82-F8DC29C4D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24" y="824049"/>
            <a:ext cx="11521280" cy="49294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88F65AD-9239-468C-905D-6E48FA9463CD}"/>
              </a:ext>
            </a:extLst>
          </p:cNvPr>
          <p:cNvSpPr txBox="1"/>
          <p:nvPr/>
        </p:nvSpPr>
        <p:spPr>
          <a:xfrm>
            <a:off x="239348" y="223175"/>
            <a:ext cx="93885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Random Forest without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02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85B13F-52AA-4E80-83DC-D515667C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093F95-B227-4D6A-A571-C17593D11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Black box models like SVM, neural network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Modeling with predictors that has many unique factors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job title and employer name.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55AB36-EADB-4E5B-A3EC-DF1837FF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1668-54C3-40EA-B1C7-961E30CE1B53}" type="datetime1">
              <a:rPr lang="de-DE" smtClean="0"/>
              <a:pPr/>
              <a:t>25.04.18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7DCBC87-7772-4D8B-9391-1312E40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9F4-6E75-4A21-8824-E493A77BFDF1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383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DC9027-9FD5-47DC-A602-7A4AB063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D17B2D-E2C7-4BFE-9C84-FFEB86C8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Understanding the important factors affecting the H1B case status will help to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Reduce risk of sponsoring wrong candidate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Help in investment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 candidate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Choosing right candidate will help to speed up the process of applications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the model on test sample dataset before deploying in the production environment to understand the initial performance.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model will be used only once in the year, but run the model quarterly to get precise results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is scalable for any future scope expansion.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A1E2FD-694C-4FB3-AF54-7DC5699A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1668-54C3-40EA-B1C7-961E30CE1B53}" type="datetime1">
              <a:rPr lang="de-DE" smtClean="0"/>
              <a:pPr/>
              <a:t>25.04.18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A5F6F3-C8EB-43BF-804F-8ACB6A99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9F4-6E75-4A21-8824-E493A77BFDF1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473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D17B2D-E2C7-4BFE-9C84-FFEB86C8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6000" smtClean="0"/>
              <a:t>Q&amp;A</a:t>
            </a:r>
            <a:endParaRPr lang="en-US" sz="6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A1E2FD-694C-4FB3-AF54-7DC5699A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1668-54C3-40EA-B1C7-961E30CE1B53}" type="datetime1">
              <a:rPr lang="de-DE" smtClean="0"/>
              <a:pPr/>
              <a:t>25.04.18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A5F6F3-C8EB-43BF-804F-8ACB6A99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9F4-6E75-4A21-8824-E493A77BFDF1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5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48" y="28345"/>
            <a:ext cx="8016891" cy="72008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1668-54C3-40EA-B1C7-961E30CE1B53}" type="datetime1">
              <a:rPr lang="de-DE" smtClean="0"/>
              <a:pPr/>
              <a:t>25.04.18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9F4-6E75-4A21-8824-E493A77BFDF1}" type="slidenum">
              <a:rPr lang="de-DE" smtClean="0"/>
              <a:pPr/>
              <a:t>3</a:t>
            </a:fld>
            <a:endParaRPr lang="de-DE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E6A7E861-71BA-4F7E-B5B6-FC38D2CD8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2625878"/>
              </p:ext>
            </p:extLst>
          </p:nvPr>
        </p:nvGraphicFramePr>
        <p:xfrm>
          <a:off x="2423592" y="1484784"/>
          <a:ext cx="7736408" cy="4653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58FDC5-4661-4C51-A4B7-0C5FEE32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Approval Percentage of H1B visa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D22A45-EFE0-4736-8BDF-3146EDF4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1668-54C3-40EA-B1C7-961E30CE1B53}" type="datetime1">
              <a:rPr lang="de-DE" smtClean="0"/>
              <a:pPr/>
              <a:t>25.04.18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3BB1D3-92C3-4151-BB10-85A39631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9F4-6E75-4A21-8824-E493A77BFDF1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D73A309-7292-477F-9F59-C437EC919C8F}"/>
              </a:ext>
            </a:extLst>
          </p:cNvPr>
          <p:cNvSpPr txBox="1"/>
          <p:nvPr/>
        </p:nvSpPr>
        <p:spPr>
          <a:xfrm flipH="1">
            <a:off x="623392" y="558924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Redbus2US.com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A5D89CF-D1AE-4BF3-AFD1-5C04A5C87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D160D65-16A7-42D1-A650-966325CF9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001" y="1316604"/>
            <a:ext cx="6038850" cy="47625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7161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58FDC5-4661-4C51-A4B7-0C5FEE32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Hypothesis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D22A45-EFE0-4736-8BDF-3146EDF4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1668-54C3-40EA-B1C7-961E30CE1B53}" type="datetime1">
              <a:rPr lang="de-DE" smtClean="0"/>
              <a:pPr/>
              <a:t>25.04.18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3BB1D3-92C3-4151-BB10-85A39631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9F4-6E75-4A21-8824-E493A77BFDF1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A5D89CF-D1AE-4BF3-AFD1-5C04A5C87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Null Hypothesis</a:t>
            </a:r>
            <a:r>
              <a:rPr lang="en-US" dirty="0"/>
              <a:t>: There is a stratified randomness and hence there is a relationship between the predictors and case </a:t>
            </a:r>
            <a:r>
              <a:rPr lang="en-US" dirty="0" smtClean="0"/>
              <a:t>status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Alternative </a:t>
            </a:r>
            <a:r>
              <a:rPr lang="en-US" b="1" dirty="0"/>
              <a:t>Hypothesis</a:t>
            </a:r>
            <a:r>
              <a:rPr lang="en-US" dirty="0"/>
              <a:t>: There is no stratified randomness and hence there is no relationship between the predictors and case </a:t>
            </a:r>
            <a:r>
              <a:rPr lang="en-US" dirty="0" smtClean="0"/>
              <a:t>status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B1C2D0-E364-4C4E-BEF9-140BB0D4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Goals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022E36-F7B0-4E2B-A861-00EB4CCF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1668-54C3-40EA-B1C7-961E30CE1B53}" type="datetime1">
              <a:rPr lang="de-DE" smtClean="0"/>
              <a:pPr/>
              <a:t>25.04.18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7942A1-0775-404A-B088-4906388F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9F4-6E75-4A21-8824-E493A77BFDF1}" type="slidenum">
              <a:rPr lang="de-DE" smtClean="0"/>
              <a:pPr/>
              <a:t>6</a:t>
            </a:fld>
            <a:endParaRPr lang="de-DE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D2A510BF-9EF9-41E2-8C18-5AB3F9902F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8362732"/>
              </p:ext>
            </p:extLst>
          </p:nvPr>
        </p:nvGraphicFramePr>
        <p:xfrm>
          <a:off x="479376" y="975191"/>
          <a:ext cx="11233248" cy="5334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507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42854A-DA16-4EE8-87AB-07270FD6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First Look at the Data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xmlns="" id="{7979F704-13E6-44CA-B598-6D0B9C428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491864"/>
              </p:ext>
            </p:extLst>
          </p:nvPr>
        </p:nvGraphicFramePr>
        <p:xfrm>
          <a:off x="335360" y="1196753"/>
          <a:ext cx="11521280" cy="492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6490F5-C677-402C-BAC8-4A0C22D7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1668-54C3-40EA-B1C7-961E30CE1B53}" type="datetime1">
              <a:rPr lang="de-DE" smtClean="0"/>
              <a:pPr/>
              <a:t>25.04.18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BBD5AF3-D11F-419F-8307-8BBB8105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9F4-6E75-4A21-8824-E493A77BFDF1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13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7958EE-9B33-4D1E-9164-326C767A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28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Grooming the Data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xmlns="" id="{2F8C6103-B6D7-4524-BB6C-50FE6942CAF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35360" y="977011"/>
          <a:ext cx="11521280" cy="492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95203A-B9F8-4897-8486-B3710905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1668-54C3-40EA-B1C7-961E30CE1B53}" type="datetime1">
              <a:rPr lang="de-DE" smtClean="0"/>
              <a:pPr/>
              <a:t>25.04.18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950AE71-F0DC-44BD-913B-670DEC31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9F4-6E75-4A21-8824-E493A77BFDF1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25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42854A-DA16-4EE8-87AB-07270FD6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6490F5-C677-402C-BAC8-4A0C22D7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1668-54C3-40EA-B1C7-961E30CE1B53}" type="datetime1">
              <a:rPr lang="de-DE" smtClean="0"/>
              <a:pPr/>
              <a:t>25.04.18</a:t>
            </a:fld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BBD5AF3-D11F-419F-8307-8BBB8105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A59F4-6E75-4A21-8824-E493A77BFDF1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258658"/>
            <a:ext cx="8420960" cy="5079602"/>
          </a:xfrm>
        </p:spPr>
      </p:pic>
    </p:spTree>
    <p:extLst>
      <p:ext uri="{BB962C8B-B14F-4D97-AF65-F5344CB8AC3E}">
        <p14:creationId xmlns:p14="http://schemas.microsoft.com/office/powerpoint/2010/main" val="58471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745</Words>
  <Application>Microsoft Macintosh PowerPoint</Application>
  <PresentationFormat>Widescreen</PresentationFormat>
  <Paragraphs>261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Courier New</vt:lpstr>
      <vt:lpstr>Times New Roman</vt:lpstr>
      <vt:lpstr>Verdana</vt:lpstr>
      <vt:lpstr>Wingdings</vt:lpstr>
      <vt:lpstr>Arial</vt:lpstr>
      <vt:lpstr>Larissa-Design</vt:lpstr>
      <vt:lpstr>PowerPoint Presentation</vt:lpstr>
      <vt:lpstr>Project Overview</vt:lpstr>
      <vt:lpstr>Agenda</vt:lpstr>
      <vt:lpstr>Approval Percentage of H1B visa</vt:lpstr>
      <vt:lpstr>Hypothesis</vt:lpstr>
      <vt:lpstr>Project Goals</vt:lpstr>
      <vt:lpstr>First Look at the Data</vt:lpstr>
      <vt:lpstr>Grooming the Data</vt:lpstr>
      <vt:lpstr>Data Exploration</vt:lpstr>
      <vt:lpstr>Model Planning</vt:lpstr>
      <vt:lpstr>Principal Component Analysis</vt:lpstr>
      <vt:lpstr>Modelling</vt:lpstr>
      <vt:lpstr>Variable Importance</vt:lpstr>
      <vt:lpstr>Train Performance without PCA</vt:lpstr>
      <vt:lpstr>Train Performance without PCA</vt:lpstr>
      <vt:lpstr>Train Performance with PCA</vt:lpstr>
      <vt:lpstr>Train Performance with PCA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</vt:lpstr>
      <vt:lpstr>Recommendations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Rashmi Sawant</dc:creator>
  <cp:lastModifiedBy>Ketul Patel</cp:lastModifiedBy>
  <cp:revision>135</cp:revision>
  <dcterms:created xsi:type="dcterms:W3CDTF">2012-07-15T18:30:26Z</dcterms:created>
  <dcterms:modified xsi:type="dcterms:W3CDTF">2018-04-26T03:02:07Z</dcterms:modified>
</cp:coreProperties>
</file>