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  <p:sldMasterId id="2147483773" r:id="rId5"/>
  </p:sldMasterIdLst>
  <p:notesMasterIdLst>
    <p:notesMasterId r:id="rId20"/>
  </p:notesMasterIdLst>
  <p:sldIdLst>
    <p:sldId id="320" r:id="rId6"/>
    <p:sldId id="321" r:id="rId7"/>
    <p:sldId id="483" r:id="rId8"/>
    <p:sldId id="498" r:id="rId9"/>
    <p:sldId id="499" r:id="rId10"/>
    <p:sldId id="497" r:id="rId11"/>
    <p:sldId id="494" r:id="rId12"/>
    <p:sldId id="495" r:id="rId13"/>
    <p:sldId id="496" r:id="rId14"/>
    <p:sldId id="463" r:id="rId15"/>
    <p:sldId id="500" r:id="rId16"/>
    <p:sldId id="501" r:id="rId17"/>
    <p:sldId id="502" r:id="rId18"/>
    <p:sldId id="315" r:id="rId19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1009">
          <p15:clr>
            <a:srgbClr val="A4A3A4"/>
          </p15:clr>
        </p15:guide>
        <p15:guide id="3" orient="horz" pos="664">
          <p15:clr>
            <a:srgbClr val="A4A3A4"/>
          </p15:clr>
        </p15:guide>
        <p15:guide id="4" orient="horz" pos="4203">
          <p15:clr>
            <a:srgbClr val="A4A3A4"/>
          </p15:clr>
        </p15:guide>
        <p15:guide id="5" orient="horz" pos="3979">
          <p15:clr>
            <a:srgbClr val="A4A3A4"/>
          </p15:clr>
        </p15:guide>
        <p15:guide id="6" orient="horz" pos="3847">
          <p15:clr>
            <a:srgbClr val="A4A3A4"/>
          </p15:clr>
        </p15:guide>
        <p15:guide id="7" orient="horz" pos="1153">
          <p15:clr>
            <a:srgbClr val="A4A3A4"/>
          </p15:clr>
        </p15:guide>
        <p15:guide id="8" orient="horz" pos="2161">
          <p15:clr>
            <a:srgbClr val="A4A3A4"/>
          </p15:clr>
        </p15:guide>
        <p15:guide id="9" orient="horz" pos="892">
          <p15:clr>
            <a:srgbClr val="A4A3A4"/>
          </p15:clr>
        </p15:guide>
        <p15:guide id="10" orient="horz" pos="620">
          <p15:clr>
            <a:srgbClr val="A4A3A4"/>
          </p15:clr>
        </p15:guide>
        <p15:guide id="11" orient="horz" pos="173">
          <p15:clr>
            <a:srgbClr val="A4A3A4"/>
          </p15:clr>
        </p15:guide>
        <p15:guide id="12" orient="horz" pos="113">
          <p15:clr>
            <a:srgbClr val="A4A3A4"/>
          </p15:clr>
        </p15:guide>
        <p15:guide id="13" pos="3839">
          <p15:clr>
            <a:srgbClr val="A4A3A4"/>
          </p15:clr>
        </p15:guide>
        <p15:guide id="14" pos="643">
          <p15:clr>
            <a:srgbClr val="A4A3A4"/>
          </p15:clr>
        </p15:guide>
        <p15:guide id="15" pos="7294">
          <p15:clr>
            <a:srgbClr val="A4A3A4"/>
          </p15:clr>
        </p15:guide>
        <p15:guide id="16" pos="1195">
          <p15:clr>
            <a:srgbClr val="A4A3A4"/>
          </p15:clr>
        </p15:guide>
        <p15:guide id="17" pos="3756">
          <p15:clr>
            <a:srgbClr val="A4A3A4"/>
          </p15:clr>
        </p15:guide>
        <p15:guide id="18" pos="3921">
          <p15:clr>
            <a:srgbClr val="A4A3A4"/>
          </p15:clr>
        </p15:guide>
        <p15:guide id="19" pos="118">
          <p15:clr>
            <a:srgbClr val="A4A3A4"/>
          </p15:clr>
        </p15:guide>
        <p15:guide id="20" pos="440">
          <p15:clr>
            <a:srgbClr val="A4A3A4"/>
          </p15:clr>
        </p15:guide>
        <p15:guide id="21" pos="582">
          <p15:clr>
            <a:srgbClr val="A4A3A4"/>
          </p15:clr>
        </p15:guide>
        <p15:guide id="22" pos="384">
          <p15:clr>
            <a:srgbClr val="A4A3A4"/>
          </p15:clr>
        </p15:guide>
        <p15:guide id="23" pos="7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30"/>
    <a:srgbClr val="A8D5E2"/>
    <a:srgbClr val="00A7CA"/>
    <a:srgbClr val="9FD49A"/>
    <a:srgbClr val="004D71"/>
    <a:srgbClr val="FCD801"/>
    <a:srgbClr val="02A5CA"/>
    <a:srgbClr val="A9A9A9"/>
    <a:srgbClr val="E2E2E2"/>
    <a:srgbClr val="F06E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4176"/>
        <p:guide orient="horz" pos="1009"/>
        <p:guide orient="horz" pos="664"/>
        <p:guide orient="horz" pos="4203"/>
        <p:guide orient="horz" pos="3979"/>
        <p:guide orient="horz" pos="3847"/>
        <p:guide orient="horz" pos="1153"/>
        <p:guide orient="horz" pos="2161"/>
        <p:guide orient="horz" pos="892"/>
        <p:guide orient="horz" pos="620"/>
        <p:guide orient="horz" pos="173"/>
        <p:guide orient="horz" pos="113"/>
        <p:guide pos="3839"/>
        <p:guide pos="643"/>
        <p:guide pos="7294"/>
        <p:guide pos="1195"/>
        <p:guide pos="3756"/>
        <p:guide pos="3921"/>
        <p:guide pos="118"/>
        <p:guide pos="440"/>
        <p:guide pos="582"/>
        <p:guide pos="384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A6654-9E55-4B21-86D6-0CDCEC3C305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25A4A-E948-4C41-914A-68B9DB5F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699-A844-41E1-A01B-F2F32325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57D6-3068-4084-AAA4-7C899D6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F01A-3A40-43FC-A785-C16552B2B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24589" y="1600200"/>
            <a:ext cx="5354796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69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86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9266427" y="-179386"/>
            <a:ext cx="3457994" cy="3490307"/>
            <a:chOff x="0" y="-350837"/>
            <a:chExt cx="1358900" cy="1371600"/>
          </a:xfrm>
          <a:solidFill>
            <a:schemeClr val="tx2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6272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ub-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rgbClr val="00A6CA"/>
          </a:solidFill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793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918394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tx2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5604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87324" y="179388"/>
            <a:ext cx="11814176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 userDrawn="1"/>
        </p:nvGrpSpPr>
        <p:grpSpPr>
          <a:xfrm>
            <a:off x="9076268" y="0"/>
            <a:ext cx="3457994" cy="3490307"/>
            <a:chOff x="0" y="-350837"/>
            <a:chExt cx="1358900" cy="1371600"/>
          </a:xfrm>
          <a:solidFill>
            <a:srgbClr val="FCD800"/>
          </a:solidFill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 rot="10800000">
            <a:off x="-1" y="-1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8666163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2442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ub-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2784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ogo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919000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3074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87326" y="23927"/>
            <a:ext cx="11814176" cy="6492875"/>
          </a:xfrm>
          <a:prstGeom prst="rect">
            <a:avLst/>
          </a:prstGeom>
          <a:solidFill>
            <a:srgbClr val="EBEBEB"/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 userDrawn="1"/>
        </p:nvGrpSpPr>
        <p:grpSpPr>
          <a:xfrm>
            <a:off x="-14790" y="-63196"/>
            <a:ext cx="3457994" cy="3490307"/>
            <a:chOff x="0" y="-350837"/>
            <a:chExt cx="1358900" cy="1371600"/>
          </a:xfrm>
          <a:solidFill>
            <a:schemeClr val="tx2"/>
          </a:solidFill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D800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D800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 rot="10800000">
            <a:off x="-1" y="-1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8666163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3350129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83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699-A844-41E1-A01B-F2F32325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4" y="275433"/>
            <a:ext cx="9141619" cy="652295"/>
          </a:xfrm>
        </p:spPr>
        <p:txBody>
          <a:bodyPr anchor="t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F01A-3A40-43FC-A785-C16552B2B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7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ub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69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Logo 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0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225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94" y="1830918"/>
            <a:ext cx="5001892" cy="2321765"/>
          </a:xfrm>
        </p:spPr>
        <p:txBody>
          <a:bodyPr/>
          <a:lstStyle>
            <a:lvl1pPr>
              <a:spcAft>
                <a:spcPts val="16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3424" y="1830918"/>
            <a:ext cx="5001892" cy="2321765"/>
          </a:xfrm>
        </p:spPr>
        <p:txBody>
          <a:bodyPr/>
          <a:lstStyle>
            <a:lvl1pPr>
              <a:spcAft>
                <a:spcPts val="16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792351" y="777240"/>
            <a:ext cx="9424270" cy="30813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139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ED8A3C-CF92-42D5-9D84-E5C1711C3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11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15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0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12D-738D-4253-AF99-F12EED43DF84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82B9-D75F-4829-BEDF-BB1139B8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8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2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09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8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445" y="6145367"/>
            <a:ext cx="10965711" cy="297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6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98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8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8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978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1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4063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91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24589" y="1600200"/>
            <a:ext cx="5354796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3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12D-738D-4253-AF99-F12EED43DF84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82B9-D75F-4829-BEDF-BB1139B8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/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7652760" y="2402948"/>
            <a:ext cx="5156201" cy="5204386"/>
            <a:chOff x="0" y="-350837"/>
            <a:chExt cx="1358900" cy="1371600"/>
          </a:xfrm>
          <a:solidFill>
            <a:schemeClr val="accent2"/>
          </a:solidFill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 bwMode="black">
          <a:xfrm>
            <a:off x="609600" y="3086100"/>
            <a:ext cx="10356269" cy="474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738709"/>
            <a:ext cx="7439320" cy="182939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69863" indent="0">
              <a:buNone/>
              <a:defRPr sz="2000"/>
            </a:lvl2pPr>
            <a:lvl3pPr marL="398463" indent="0">
              <a:buNone/>
              <a:defRPr sz="2000"/>
            </a:lvl3pPr>
            <a:lvl4pPr marL="576263" indent="0">
              <a:buNone/>
              <a:defRPr sz="2000"/>
            </a:lvl4pPr>
            <a:lvl5pPr marL="804863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609600" y="1350032"/>
            <a:ext cx="1858102" cy="485325"/>
            <a:chOff x="44" y="1156"/>
            <a:chExt cx="5628" cy="1470"/>
          </a:xfrm>
          <a:solidFill>
            <a:schemeClr val="tx2"/>
          </a:solidFill>
        </p:grpSpPr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0" y="6678613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5" name="Rectangle 24"/>
          <p:cNvSpPr/>
          <p:nvPr userDrawn="1"/>
        </p:nvSpPr>
        <p:spPr>
          <a:xfrm rot="16200000">
            <a:off x="8666112" y="3335341"/>
            <a:ext cx="6858002" cy="187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762000" y="1502432"/>
            <a:ext cx="1858102" cy="485325"/>
            <a:chOff x="44" y="1156"/>
            <a:chExt cx="5628" cy="1470"/>
          </a:xfrm>
          <a:solidFill>
            <a:schemeClr val="bg1"/>
          </a:solidFill>
        </p:grpSpPr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570957"/>
            <a:ext cx="7441436" cy="246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09600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308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7840133" y="2582335"/>
            <a:ext cx="5156201" cy="5204386"/>
            <a:chOff x="0" y="-350837"/>
            <a:chExt cx="1358900" cy="1371600"/>
          </a:xfrm>
          <a:solidFill>
            <a:srgbClr val="00A6CA"/>
          </a:solidFill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 bwMode="black">
          <a:xfrm>
            <a:off x="609600" y="3086100"/>
            <a:ext cx="10356269" cy="474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738709"/>
            <a:ext cx="7439320" cy="182939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69863" indent="0">
              <a:buNone/>
              <a:defRPr sz="2000"/>
            </a:lvl2pPr>
            <a:lvl3pPr marL="398463" indent="0">
              <a:buNone/>
              <a:defRPr sz="2000"/>
            </a:lvl3pPr>
            <a:lvl4pPr marL="576263" indent="0">
              <a:buNone/>
              <a:defRPr sz="2000"/>
            </a:lvl4pPr>
            <a:lvl5pPr marL="804863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609600" y="1350032"/>
            <a:ext cx="1858102" cy="485325"/>
            <a:chOff x="44" y="1156"/>
            <a:chExt cx="5628" cy="1470"/>
          </a:xfrm>
          <a:solidFill>
            <a:schemeClr val="tx2"/>
          </a:solidFill>
        </p:grpSpPr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570957"/>
            <a:ext cx="7441436" cy="246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9600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734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4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d 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74845" y="1"/>
            <a:ext cx="1909259" cy="369332"/>
          </a:xfrm>
          <a:solidFill>
            <a:schemeClr val="tx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92869"/>
            <a:ext cx="557264" cy="533480"/>
          </a:xfrm>
          <a:solidFill>
            <a:schemeClr val="tx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27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611499" y="1601788"/>
            <a:ext cx="10967726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6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read 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74845" y="1"/>
            <a:ext cx="1909259" cy="369332"/>
          </a:xfrm>
          <a:solidFill>
            <a:schemeClr val="bg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90033"/>
            <a:ext cx="557264" cy="533480"/>
          </a:xfrm>
          <a:solidFill>
            <a:schemeClr val="bg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27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1499" y="1601789"/>
            <a:ext cx="10967726" cy="4528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EBDD1-156B-4259-91CF-66C9E54A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0AE9-9D67-4203-85E3-D12A9557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72" r:id="rId4"/>
    <p:sldLayoutId id="2147483737" r:id="rId5"/>
    <p:sldLayoutId id="2147483735" r:id="rId6"/>
    <p:sldLayoutId id="2147483719" r:id="rId7"/>
    <p:sldLayoutId id="2147483739" r:id="rId8"/>
    <p:sldLayoutId id="2147483740" r:id="rId9"/>
    <p:sldLayoutId id="2147483720" r:id="rId10"/>
    <p:sldLayoutId id="2147483736" r:id="rId11"/>
    <p:sldLayoutId id="2147483722" r:id="rId12"/>
    <p:sldLayoutId id="2147483723" r:id="rId13"/>
    <p:sldLayoutId id="2147483725" r:id="rId14"/>
    <p:sldLayoutId id="2147483726" r:id="rId15"/>
    <p:sldLayoutId id="2147483738" r:id="rId16"/>
    <p:sldLayoutId id="2147483729" r:id="rId17"/>
    <p:sldLayoutId id="2147483730" r:id="rId18"/>
    <p:sldLayoutId id="2147483741" r:id="rId19"/>
    <p:sldLayoutId id="2147483742" r:id="rId20"/>
    <p:sldLayoutId id="2147483743" r:id="rId21"/>
    <p:sldLayoutId id="2147483770" r:id="rId2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peoplematters.in/article/industrial-relations/3-years-of-digital-india-heres-what-has-worked-and-what-hasnt-1833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ka-TestAutomationUser/ECommerce-LoadTest-Project-" TargetMode="External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39305-4FF7-4042-A84A-DBC39BC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7B66-9637-463C-B84C-C1D33057EA0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23440" y="332423"/>
            <a:ext cx="7764463" cy="16462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Load Test – Ecommerce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EA7AC-AA64-4840-AA60-FC742DD582A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85991" y="1978660"/>
            <a:ext cx="7764463" cy="1096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User Guide and Observations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DECAB-7321-4820-8DD6-9DF72EF195C3}"/>
              </a:ext>
            </a:extLst>
          </p:cNvPr>
          <p:cNvSpPr txBox="1"/>
          <p:nvPr/>
        </p:nvSpPr>
        <p:spPr>
          <a:xfrm>
            <a:off x="873760" y="4759960"/>
            <a:ext cx="505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Created By,</a:t>
            </a:r>
          </a:p>
          <a:p>
            <a:r>
              <a:rPr lang="en-IN" dirty="0" err="1">
                <a:solidFill>
                  <a:schemeClr val="bg1"/>
                </a:solidFill>
              </a:rPr>
              <a:t>Deepikadevi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Thiyagarajan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0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GB" dirty="0"/>
              <a:t>1. Did the load test have an impact on the web application response time?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3FA7-B32D-4B28-A338-FDCD407FB943}"/>
              </a:ext>
            </a:extLst>
          </p:cNvPr>
          <p:cNvSpPr txBox="1"/>
          <p:nvPr/>
        </p:nvSpPr>
        <p:spPr>
          <a:xfrm>
            <a:off x="489528" y="1280160"/>
            <a:ext cx="985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Time for Single User – 856 </a:t>
            </a:r>
            <a:r>
              <a:rPr lang="en-IN" dirty="0" err="1"/>
              <a:t>ms</a:t>
            </a:r>
            <a:r>
              <a:rPr lang="en-IN" dirty="0"/>
              <a:t> </a:t>
            </a:r>
          </a:p>
          <a:p>
            <a:r>
              <a:rPr lang="en-IN" dirty="0"/>
              <a:t>Response Time for Load 1000 User – Ranged between 1275 -37975 </a:t>
            </a:r>
            <a:r>
              <a:rPr lang="en-IN" dirty="0" err="1"/>
              <a:t>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6095A-E350-4217-9FCE-EA7B177A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9" y="2419530"/>
            <a:ext cx="5604884" cy="3183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B072E-28B3-4B65-852C-7D62F663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53" y="2419530"/>
            <a:ext cx="5442585" cy="31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GB" dirty="0"/>
              <a:t>1. Did the load test have an impact on the web application response time?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3FA7-B32D-4B28-A338-FDCD407FB943}"/>
              </a:ext>
            </a:extLst>
          </p:cNvPr>
          <p:cNvSpPr txBox="1"/>
          <p:nvPr/>
        </p:nvSpPr>
        <p:spPr>
          <a:xfrm>
            <a:off x="489528" y="1280160"/>
            <a:ext cx="985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Below attached error observed during load test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62AFF-14DA-483C-A395-1127F567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755443"/>
            <a:ext cx="9855200" cy="43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6"/>
            <a:ext cx="10058400" cy="1181013"/>
          </a:xfrm>
        </p:spPr>
        <p:txBody>
          <a:bodyPr>
            <a:normAutofit/>
          </a:bodyPr>
          <a:lstStyle/>
          <a:p>
            <a:r>
              <a:rPr lang="en-GB" dirty="0"/>
              <a:t>2. </a:t>
            </a:r>
            <a:r>
              <a:rPr lang="en-GB" dirty="0" err="1"/>
              <a:t>Analyze</a:t>
            </a:r>
            <a:r>
              <a:rPr lang="en-GB" dirty="0"/>
              <a:t> a few HTTP/S responses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3FA7-B32D-4B28-A338-FDCD407FB943}"/>
              </a:ext>
            </a:extLst>
          </p:cNvPr>
          <p:cNvSpPr txBox="1"/>
          <p:nvPr/>
        </p:nvSpPr>
        <p:spPr>
          <a:xfrm>
            <a:off x="489528" y="1280160"/>
            <a:ext cx="985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Below mentioned response code observed during load test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139CF-9493-475A-B0B1-F0E42A54EA65}"/>
              </a:ext>
            </a:extLst>
          </p:cNvPr>
          <p:cNvSpPr txBox="1"/>
          <p:nvPr/>
        </p:nvSpPr>
        <p:spPr>
          <a:xfrm>
            <a:off x="489528" y="2123440"/>
            <a:ext cx="9349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200 – OK -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HTTP 200 OK success status response code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indicates that the request has succeeded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503 - Service Unavailable -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Transfer Protocol (HTTP) 503 Service Unavailable server error response code indicates that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server is not ready to handle the request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Common causes are a server that is down for maintenance or that is overloaded.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301 - Moved Permanently -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Transfer Protocol (HTTP) 301 Moved Permanently redirect status response code indicates that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requested resource has been definitively moved to the URL given by the Location headers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6"/>
            <a:ext cx="10058400" cy="1181013"/>
          </a:xfrm>
        </p:spPr>
        <p:txBody>
          <a:bodyPr>
            <a:normAutofit fontScale="90000"/>
          </a:bodyPr>
          <a:lstStyle/>
          <a:p>
            <a:r>
              <a:rPr lang="en-GB" dirty="0"/>
              <a:t>3. What is the optimal application response time for modern day web applications?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3FA7-B32D-4B28-A338-FDCD407FB943}"/>
              </a:ext>
            </a:extLst>
          </p:cNvPr>
          <p:cNvSpPr txBox="1"/>
          <p:nvPr/>
        </p:nvSpPr>
        <p:spPr>
          <a:xfrm>
            <a:off x="723208" y="1869440"/>
            <a:ext cx="98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one-second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response time is generally the maximum acceptable limit, as users still likely won't notice a delay. </a:t>
            </a: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Anything more than one second is problematic, and with a delay of around five or six seconds a user will typically leave the website or application entirely.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Complex applications can extend to 1-2 seconds with partial loading to engage users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3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375558"/>
            <a:ext cx="11185072" cy="5731556"/>
          </a:xfrm>
        </p:spPr>
      </p:pic>
    </p:spTree>
    <p:extLst>
      <p:ext uri="{BB962C8B-B14F-4D97-AF65-F5344CB8AC3E}">
        <p14:creationId xmlns:p14="http://schemas.microsoft.com/office/powerpoint/2010/main" val="3965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3170C-7DC0-4073-A41D-28A67925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600200"/>
            <a:ext cx="11318400" cy="5146040"/>
          </a:xfrm>
        </p:spPr>
        <p:txBody>
          <a:bodyPr>
            <a:normAutofit/>
          </a:bodyPr>
          <a:lstStyle/>
          <a:p>
            <a:r>
              <a:rPr lang="en-IN" b="1" dirty="0"/>
              <a:t>Git Repository 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https://github.com/Deepika-TestAutomationUser/ECommerce-LoadTest-Project-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Branch : Main</a:t>
            </a:r>
          </a:p>
          <a:p>
            <a:pPr marL="0" indent="0">
              <a:buNone/>
            </a:pPr>
            <a:r>
              <a:rPr lang="en-IN" dirty="0" err="1"/>
              <a:t>UserName:deepikadevi.testautomation@gmail.com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35F-434B-450B-86F5-FFEBF81B4C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22538" y="3190240"/>
            <a:ext cx="4698098" cy="13208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Software requirement to run in local</a:t>
            </a:r>
          </a:p>
          <a:p>
            <a:pPr marL="0" indent="0">
              <a:buNone/>
            </a:pPr>
            <a:r>
              <a:rPr lang="en-IN" dirty="0"/>
              <a:t>Apache </a:t>
            </a:r>
            <a:r>
              <a:rPr lang="en-IN" dirty="0" err="1"/>
              <a:t>Jmeter</a:t>
            </a:r>
            <a:r>
              <a:rPr lang="en-IN" dirty="0"/>
              <a:t> Open source software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Project can be imported directly for execution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C77FF-46CC-4E11-A80E-D54E0840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base and Jenkins Details</a:t>
            </a:r>
          </a:p>
        </p:txBody>
      </p:sp>
    </p:spTree>
    <p:extLst>
      <p:ext uri="{BB962C8B-B14F-4D97-AF65-F5344CB8AC3E}">
        <p14:creationId xmlns:p14="http://schemas.microsoft.com/office/powerpoint/2010/main" val="216207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Single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BA643-39B1-4FB6-8692-6173FC4253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247" t="-27396" r="-9434" b="9994"/>
          <a:stretch/>
        </p:blipFill>
        <p:spPr>
          <a:xfrm>
            <a:off x="0" y="247186"/>
            <a:ext cx="12188825" cy="65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Single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4AD0-B018-4F92-AAE1-BF4C743D3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955" t="-31034" r="-19985" b="6136"/>
          <a:stretch/>
        </p:blipFill>
        <p:spPr>
          <a:xfrm>
            <a:off x="-1" y="371286"/>
            <a:ext cx="12188825" cy="61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Single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1AE0-3D40-47F6-BF5C-343F64A75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" y="1798319"/>
            <a:ext cx="9792913" cy="46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4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– Multiple User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Jmeter</a:t>
            </a:r>
            <a:r>
              <a:rPr lang="en-US" dirty="0"/>
              <a:t>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55137-A850-421E-8907-748FABD514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00"/>
          <a:stretch/>
        </p:blipFill>
        <p:spPr>
          <a:xfrm>
            <a:off x="602932" y="1184031"/>
            <a:ext cx="10982960" cy="52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Jmeter</a:t>
            </a:r>
            <a:r>
              <a:rPr lang="en-US" dirty="0"/>
              <a:t>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CA4FB-ACB5-4CAC-8E77-9A4EA7BDC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22"/>
          <a:stretch/>
        </p:blipFill>
        <p:spPr>
          <a:xfrm>
            <a:off x="276424" y="1140059"/>
            <a:ext cx="11635975" cy="5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Jmeter</a:t>
            </a:r>
            <a:r>
              <a:rPr lang="en-US" dirty="0"/>
              <a:t>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AD800-0BA2-4325-A30C-2F58E896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" y="1618713"/>
            <a:ext cx="10400665" cy="48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Load Testing Project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Jmeter</a:t>
            </a:r>
            <a:r>
              <a:rPr lang="en-US" dirty="0"/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9664-D327-4264-9A4F-32C949DD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" y="1804671"/>
            <a:ext cx="10776585" cy="4616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E0B76-26BA-4612-B8CC-100957A61B3F}"/>
              </a:ext>
            </a:extLst>
          </p:cNvPr>
          <p:cNvSpPr/>
          <p:nvPr/>
        </p:nvSpPr>
        <p:spPr>
          <a:xfrm>
            <a:off x="8280400" y="2753360"/>
            <a:ext cx="1209040" cy="3444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54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RPORATE MARKET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rporate color palette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Presentation title&amp;quot;&quot;/&gt;&lt;property id=&quot;20307&quot; value=&quot;328&quot;/&gt;&lt;/object&gt;&lt;object type=&quot;3&quot; unique_id=&quot;10008&quot;&gt;&lt;property id=&quot;20148&quot; value=&quot;5&quot;/&gt;&lt;property id=&quot;20300&quot; value=&quot;Slide 5 - &amp;quot;Today’s agenda:  &amp;#x0D;&amp;#x0A;&amp;quot;&quot;/&gt;&lt;property id=&quot;20307&quot; value=&quot;329&quot;/&gt;&lt;/object&gt;&lt;object type=&quot;3&quot; unique_id=&quot;10009&quot;&gt;&lt;property id=&quot;20148&quot; value=&quot;5&quot;/&gt;&lt;property id=&quot;20300&quot; value=&quot;Slide 6 - &amp;quot;Headline here. Keep it to two lines. Not three. No one likes a sentence that runs on, and on, and on. Like this one&quot;/&gt;&lt;property id=&quot;20307&quot; value=&quot;330&quot;/&gt;&lt;/object&gt;&lt;object type=&quot;3&quot; unique_id=&quot;10010&quot;&gt;&lt;property id=&quot;20148&quot; value=&quot;5&quot;/&gt;&lt;property id=&quot;20300&quot; value=&quot;Slide 7 - &amp;quot;We get it, there are going to be times when it’s just easier to have three lines. But don’t be that presenter. Two &quot;/&gt;&lt;property id=&quot;20307&quot; value=&quot;331&quot;/&gt;&lt;/object&gt;&lt;object type=&quot;3&quot; unique_id=&quot;10011&quot;&gt;&lt;property id=&quot;20148&quot; value=&quot;5&quot;/&gt;&lt;property id=&quot;20300&quot; value=&quot;Slide 8 - &amp;quot;Headline here. Use two lines. Einstein’s Theory of Relativity? Six word title. So, something to shoot for.&amp;quot;&quot;/&gt;&lt;property id=&quot;20307&quot; value=&quot;332&quot;/&gt;&lt;/object&gt;&lt;object type=&quot;3&quot; unique_id=&quot;10012&quot;&gt;&lt;property id=&quot;20148&quot; value=&quot;5&quot;/&gt;&lt;property id=&quot;20300&quot; value=&quot;Slide 9 - &amp;quot;On this page, a three line headline fits perfectly. &amp;#x0D;&amp;#x0A;Just kidding. Two lines only.&amp;quot;&quot;/&gt;&lt;property id=&quot;20307&quot; value=&quot;333&quot;/&gt;&lt;/object&gt;&lt;object type=&quot;3&quot; unique_id=&quot;10013&quot;&gt;&lt;property id=&quot;20148&quot; value=&quot;5&quot;/&gt;&lt;property id=&quot;20300&quot; value=&quot;Slide 10 - &amp;quot;Headline with a chart below. Even here, use two lines. Short headlines work best.&amp;quot;&quot;/&gt;&lt;property id=&quot;20307&quot; value=&quot;334&quot;/&gt;&lt;/object&gt;&lt;object type=&quot;3&quot; unique_id=&quot;10014&quot;&gt;&lt;property id=&quot;20148&quot; value=&quot;5&quot;/&gt;&lt;property id=&quot;20300&quot; value=&quot;Slide 11 - &amp;quot;Section breaker name&amp;#x0D;&amp;#x0A;&amp;quot;&quot;/&gt;&lt;property id=&quot;20307&quot; value=&quot;335&quot;/&gt;&lt;/object&gt;&lt;object type=&quot;3&quot; unique_id=&quot;10015&quot;&gt;&lt;property id=&quot;20148&quot; value=&quot;5&quot;/&gt;&lt;property id=&quot;20300&quot; value=&quot;Slide 12 - &amp;quot;Sub-section name&amp;#x0D;&amp;#x0A;&amp;quot;&quot;/&gt;&lt;property id=&quot;20307&quot; value=&quot;336&quot;/&gt;&lt;/object&gt;&lt;object type=&quot;3&quot; unique_id=&quot;10016&quot;&gt;&lt;property id=&quot;20148&quot; value=&quot;5&quot;/&gt;&lt;property id=&quot;20300&quot; value=&quot;Slide 13 - &amp;quot;Section breaker name&amp;#x0D;&amp;#x0A;&amp;quot;&quot;/&gt;&lt;property id=&quot;20307&quot; value=&quot;337&quot;/&gt;&lt;/object&gt;&lt;object type=&quot;3&quot; unique_id=&quot;10017&quot;&gt;&lt;property id=&quot;20148&quot; value=&quot;5&quot;/&gt;&lt;property id=&quot;20300&quot; value=&quot;Slide 14 - &amp;quot;Sub-section name&amp;#x0D;&amp;#x0A;&amp;quot;&quot;/&gt;&lt;property id=&quot;20307&quot; value=&quot;338&quot;/&gt;&lt;/object&gt;&lt;object type=&quot;3&quot; unique_id=&quot;10018&quot;&gt;&lt;property id=&quot;20148&quot; value=&quot;5&quot;/&gt;&lt;property id=&quot;20300&quot; value=&quot;Slide 15&quot;/&gt;&lt;property id=&quot;20307&quot; value=&quot;339&quot;/&gt;&lt;/object&gt;&lt;object type=&quot;3&quot; unique_id=&quot;10019&quot;&gt;&lt;property id=&quot;20148&quot; value=&quot;5&quot;/&gt;&lt;property id=&quot;20300&quot; value=&quot;Slide 16&quot;/&gt;&lt;property id=&quot;20307&quot; value=&quot;340&quot;/&gt;&lt;/object&gt;&lt;object type=&quot;3&quot; unique_id=&quot;10020&quot;&gt;&lt;property id=&quot;20148&quot; value=&quot;5&quot;/&gt;&lt;property id=&quot;20300&quot; value=&quot;Slide 17&quot;/&gt;&lt;property id=&quot;20307&quot; value=&quot;341&quot;/&gt;&lt;/object&gt;&lt;object type=&quot;3&quot; unique_id=&quot;10021&quot;&gt;&lt;property id=&quot;20148&quot; value=&quot;5&quot;/&gt;&lt;property id=&quot;20300&quot; value=&quot;Slide 18 - &amp;quot;Creating heavy underlines for inspiring pages&amp;quot;&quot;/&gt;&lt;property id=&quot;20307&quot; value=&quot;342&quot;/&gt;&lt;/object&gt;&lt;object type=&quot;3&quot; unique_id=&quot;10022&quot;&gt;&lt;property id=&quot;20148&quot; value=&quot;5&quot;/&gt;&lt;property id=&quot;20300&quot; value=&quot;Slide 19 - &amp;quot;Corporate Marketing&amp;quot;&quot;/&gt;&lt;property id=&quot;20307&quot; value=&quot;259&quot;/&gt;&lt;/object&gt;&lt;object type=&quot;3&quot; unique_id=&quot;10023&quot;&gt;&lt;property id=&quot;20148&quot; value=&quot;5&quot;/&gt;&lt;property id=&quot;20300&quot; value=&quot;Slide 20 - &amp;quot;Table – highlighted row&amp;quot;&quot;/&gt;&lt;property id=&quot;20307&quot; value=&quot;260&quot;/&gt;&lt;/object&gt;&lt;object type=&quot;3&quot; unique_id=&quot;10024&quot;&gt;&lt;property id=&quot;20148&quot; value=&quot;5&quot;/&gt;&lt;property id=&quot;20300&quot; value=&quot;Slide 21 - &amp;quot;Table – highlighted column&amp;quot;&quot;/&gt;&lt;property id=&quot;20307&quot; value=&quot;261&quot;/&gt;&lt;/object&gt;&lt;object type=&quot;3&quot; unique_id=&quot;10025&quot;&gt;&lt;property id=&quot;20148&quot; value=&quot;5&quot;/&gt;&lt;property id=&quot;20300&quot; value=&quot;Slide 22 - &amp;quot;Table – highlighted columns&amp;quot;&quot;/&gt;&lt;property id=&quot;20307&quot; value=&quot;262&quot;/&gt;&lt;/object&gt;&lt;object type=&quot;3&quot; unique_id=&quot;10026&quot;&gt;&lt;property id=&quot;20148&quot; value=&quot;5&quot;/&gt;&lt;property id=&quot;20300&quot; value=&quot;Slide 23 - &amp;quot;Table – highlighted cells&amp;quot;&quot;/&gt;&lt;property id=&quot;20307&quot; value=&quot;263&quot;/&gt;&lt;/object&gt;&lt;object type=&quot;3&quot; unique_id=&quot;10027&quot;&gt;&lt;property id=&quot;20148&quot; value=&quot;5&quot;/&gt;&lt;property id=&quot;20300&quot; value=&quot;Slide 24 - &amp;quot;Table&amp;quot;&quot;/&gt;&lt;property id=&quot;20307&quot; value=&quot;264&quot;/&gt;&lt;/object&gt;&lt;object type=&quot;3&quot; unique_id=&quot;10028&quot;&gt;&lt;property id=&quot;20148&quot; value=&quot;5&quot;/&gt;&lt;property id=&quot;20300&quot; value=&quot;Slide 25 - &amp;quot;Table&amp;quot;&quot;/&gt;&lt;property id=&quot;20307&quot; value=&quot;265&quot;/&gt;&lt;/object&gt;&lt;object type=&quot;3&quot; unique_id=&quot;10029&quot;&gt;&lt;property id=&quot;20148&quot; value=&quot;5&quot;/&gt;&lt;property id=&quot;20300&quot; value=&quot;Slide 26 - &amp;quot;Table&amp;quot;&quot;/&gt;&lt;property id=&quot;20307&quot; value=&quot;266&quot;/&gt;&lt;/object&gt;&lt;object type=&quot;3&quot; unique_id=&quot;10030&quot;&gt;&lt;property id=&quot;20148&quot; value=&quot;5&quot;/&gt;&lt;property id=&quot;20300&quot; value=&quot;Slide 27 - &amp;quot;Table&amp;quot;&quot;/&gt;&lt;property id=&quot;20307&quot; value=&quot;267&quot;/&gt;&lt;/object&gt;&lt;object type=&quot;3&quot; unique_id=&quot;10031&quot;&gt;&lt;property id=&quot;20148&quot; value=&quot;5&quot;/&gt;&lt;property id=&quot;20300&quot; value=&quot;Slide 28 - &amp;quot;Table – comparison&amp;quot;&quot;/&gt;&lt;property id=&quot;20307&quot; value=&quot;268&quot;/&gt;&lt;/object&gt;&lt;object type=&quot;3&quot; unique_id=&quot;10032&quot;&gt;&lt;property id=&quot;20148&quot; value=&quot;5&quot;/&gt;&lt;property id=&quot;20300&quot; value=&quot;Slide 29 - &amp;quot;Checklist – 3 items&amp;quot;&quot;/&gt;&lt;property id=&quot;20307&quot; value=&quot;269&quot;/&gt;&lt;/object&gt;&lt;object type=&quot;3&quot; unique_id=&quot;10033&quot;&gt;&lt;property id=&quot;20148&quot; value=&quot;5&quot;/&gt;&lt;property id=&quot;20300&quot; value=&quot;Slide 30 - &amp;quot;Checklist – 8 items&amp;quot;&quot;/&gt;&lt;property id=&quot;20307&quot; value=&quot;270&quot;/&gt;&lt;/object&gt;&lt;object type=&quot;3&quot; unique_id=&quot;10034&quot;&gt;&lt;property id=&quot;20148&quot; value=&quot;5&quot;/&gt;&lt;property id=&quot;20300&quot; value=&quot;Slide 31 - &amp;quot;Corporate Marketing&amp;quot;&quot;/&gt;&lt;property id=&quot;20307&quot; value=&quot;271&quot;/&gt;&lt;/object&gt;&lt;object type=&quot;3&quot; unique_id=&quot;10035&quot;&gt;&lt;property id=&quot;20148&quot; value=&quot;5&quot;/&gt;&lt;property id=&quot;20300&quot; value=&quot;Slide 32 - &amp;quot;Step process – list&amp;quot;&quot;/&gt;&lt;property id=&quot;20307&quot; value=&quot;272&quot;/&gt;&lt;/object&gt;&lt;object type=&quot;3&quot; unique_id=&quot;10036&quot;&gt;&lt;property id=&quot;20148&quot; value=&quot;5&quot;/&gt;&lt;property id=&quot;20300&quot; value=&quot;Slide 33 - &amp;quot;Step process – list&amp;quot;&quot;/&gt;&lt;property id=&quot;20307&quot; value=&quot;273&quot;/&gt;&lt;/object&gt;&lt;object type=&quot;3&quot; unique_id=&quot;10037&quot;&gt;&lt;property id=&quot;20148&quot; value=&quot;5&quot;/&gt;&lt;property id=&quot;20300&quot; value=&quot;Slide 34 - &amp;quot;Step process – chart&amp;quot;&quot;/&gt;&lt;property id=&quot;20307&quot; value=&quot;274&quot;/&gt;&lt;/object&gt;&lt;object type=&quot;3&quot; unique_id=&quot;10038&quot;&gt;&lt;property id=&quot;20148&quot; value=&quot;5&quot;/&gt;&lt;property id=&quot;20300&quot; value=&quot;Slide 35 - &amp;quot;Step process – chart&amp;quot;&quot;/&gt;&lt;property id=&quot;20307&quot; value=&quot;275&quot;/&gt;&lt;/object&gt;&lt;object type=&quot;3&quot; unique_id=&quot;10039&quot;&gt;&lt;property id=&quot;20148&quot; value=&quot;5&quot;/&gt;&lt;property id=&quot;20300&quot; value=&quot;Slide 36 - &amp;quot;Step process – chart&amp;quot;&quot;/&gt;&lt;property id=&quot;20307&quot; value=&quot;276&quot;/&gt;&lt;/object&gt;&lt;object type=&quot;3&quot; unique_id=&quot;10040&quot;&gt;&lt;property id=&quot;20148&quot; value=&quot;5&quot;/&gt;&lt;property id=&quot;20300&quot; value=&quot;Slide 37 - &amp;quot;Step process – chart&amp;quot;&quot;/&gt;&lt;property id=&quot;20307&quot; value=&quot;277&quot;/&gt;&lt;/object&gt;&lt;object type=&quot;3&quot; unique_id=&quot;10041&quot;&gt;&lt;property id=&quot;20148&quot; value=&quot;5&quot;/&gt;&lt;property id=&quot;20300&quot; value=&quot;Slide 38 - &amp;quot;Corporate Marketing&amp;quot;&quot;/&gt;&lt;property id=&quot;20307&quot; value=&quot;278&quot;/&gt;&lt;/object&gt;&lt;object type=&quot;3&quot; unique_id=&quot;10042&quot;&gt;&lt;property id=&quot;20148&quot; value=&quot;5&quot;/&gt;&lt;property id=&quot;20300&quot; value=&quot;Slide 39 - &amp;quot;Radial diagram&amp;quot;&quot;/&gt;&lt;property id=&quot;20307&quot; value=&quot;279&quot;/&gt;&lt;/object&gt;&lt;object type=&quot;3&quot; unique_id=&quot;10043&quot;&gt;&lt;property id=&quot;20148&quot; value=&quot;5&quot;/&gt;&lt;property id=&quot;20300&quot; value=&quot;Slide 40 - &amp;quot;Radial diagram&amp;quot;&quot;/&gt;&lt;property id=&quot;20307&quot; value=&quot;280&quot;/&gt;&lt;/object&gt;&lt;object type=&quot;3&quot; unique_id=&quot;10044&quot;&gt;&lt;property id=&quot;20148&quot; value=&quot;5&quot;/&gt;&lt;property id=&quot;20300&quot; value=&quot;Slide 41 - &amp;quot;Radial diagram&amp;quot;&quot;/&gt;&lt;property id=&quot;20307&quot; value=&quot;281&quot;/&gt;&lt;/object&gt;&lt;object type=&quot;3&quot; unique_id=&quot;10045&quot;&gt;&lt;property id=&quot;20148&quot; value=&quot;5&quot;/&gt;&lt;property id=&quot;20300&quot; value=&quot;Slide 42 - &amp;quot;Radial diagram&amp;quot;&quot;/&gt;&lt;property id=&quot;20307&quot; value=&quot;282&quot;/&gt;&lt;/object&gt;&lt;object type=&quot;3&quot; unique_id=&quot;10046&quot;&gt;&lt;property id=&quot;20148&quot; value=&quot;5&quot;/&gt;&lt;property id=&quot;20300&quot; value=&quot;Slide 43 - &amp;quot;Oval egg chart&amp;quot;&quot;/&gt;&lt;property id=&quot;20307&quot; value=&quot;283&quot;/&gt;&lt;/object&gt;&lt;object type=&quot;3&quot; unique_id=&quot;10047&quot;&gt;&lt;property id=&quot;20148&quot; value=&quot;5&quot;/&gt;&lt;property id=&quot;20300&quot; value=&quot;Slide 44 - &amp;quot;Ring chart&amp;quot;&quot;/&gt;&lt;property id=&quot;20307&quot; value=&quot;284&quot;/&gt;&lt;/object&gt;&lt;object type=&quot;3&quot; unique_id=&quot;10048&quot;&gt;&lt;property id=&quot;20148&quot; value=&quot;5&quot;/&gt;&lt;property id=&quot;20300&quot; value=&quot;Slide 45 - &amp;quot;Seesaw chart&amp;quot;&quot;/&gt;&lt;property id=&quot;20307&quot; value=&quot;288&quot;/&gt;&lt;/object&gt;&lt;object type=&quot;3&quot; unique_id=&quot;10049&quot;&gt;&lt;property id=&quot;20148&quot; value=&quot;5&quot;/&gt;&lt;property id=&quot;20300&quot; value=&quot;Slide 46 - &amp;quot;Organizational chart&amp;quot;&quot;/&gt;&lt;property id=&quot;20307&quot; value=&quot;289&quot;/&gt;&lt;/object&gt;&lt;object type=&quot;3&quot; unique_id=&quot;10050&quot;&gt;&lt;property id=&quot;20148&quot; value=&quot;5&quot;/&gt;&lt;property id=&quot;20300&quot; value=&quot;Slide 47 - &amp;quot;Corporate Marketing&amp;quot;&quot;/&gt;&lt;property id=&quot;20307&quot; value=&quot;290&quot;/&gt;&lt;/object&gt;&lt;object type=&quot;3&quot; unique_id=&quot;10051&quot;&gt;&lt;property id=&quot;20148&quot; value=&quot;5&quot;/&gt;&lt;property id=&quot;20300&quot; value=&quot;Slide 48 - &amp;quot;Comparison chart&amp;quot;&quot;/&gt;&lt;property id=&quot;20307&quot; value=&quot;291&quot;/&gt;&lt;/object&gt;&lt;object type=&quot;3&quot; unique_id=&quot;10052&quot;&gt;&lt;property id=&quot;20148&quot; value=&quot;5&quot;/&gt;&lt;property id=&quot;20300&quot; value=&quot;Slide 49 - &amp;quot;Comparison chart&amp;quot;&quot;/&gt;&lt;property id=&quot;20307&quot; value=&quot;292&quot;/&gt;&lt;/object&gt;&lt;object type=&quot;3&quot; unique_id=&quot;10053&quot;&gt;&lt;property id=&quot;20148&quot; value=&quot;5&quot;/&gt;&lt;property id=&quot;20300&quot; value=&quot;Slide 50 - &amp;quot;Comparison matrix&amp;quot;&quot;/&gt;&lt;property id=&quot;20307&quot; value=&quot;293&quot;/&gt;&lt;/object&gt;&lt;object type=&quot;3&quot; unique_id=&quot;10054&quot;&gt;&lt;property id=&quot;20148&quot; value=&quot;5&quot;/&gt;&lt;property id=&quot;20300&quot; value=&quot;Slide 51 - &amp;quot;Comparison matrix&amp;quot;&quot;/&gt;&lt;property id=&quot;20307&quot; value=&quot;294&quot;/&gt;&lt;/object&gt;&lt;object type=&quot;3&quot; unique_id=&quot;10055&quot;&gt;&lt;property id=&quot;20148&quot; value=&quot;5&quot;/&gt;&lt;property id=&quot;20300&quot; value=&quot;Slide 52 - &amp;quot;Corporate Marketing&amp;quot;&quot;/&gt;&lt;property id=&quot;20307&quot; value=&quot;295&quot;/&gt;&lt;/object&gt;&lt;object type=&quot;3&quot; unique_id=&quot;10056&quot;&gt;&lt;property id=&quot;20148&quot; value=&quot;5&quot;/&gt;&lt;property id=&quot;20300&quot; value=&quot;Slide 53 - &amp;quot;Flow chart&amp;quot;&quot;/&gt;&lt;property id=&quot;20307&quot; value=&quot;296&quot;/&gt;&lt;/object&gt;&lt;object type=&quot;3&quot; unique_id=&quot;10057&quot;&gt;&lt;property id=&quot;20148&quot; value=&quot;5&quot;/&gt;&lt;property id=&quot;20300&quot; value=&quot;Slide 54 - &amp;quot;Flow chart&amp;quot;&quot;/&gt;&lt;property id=&quot;20307&quot; value=&quot;297&quot;/&gt;&lt;/object&gt;&lt;object type=&quot;3&quot; unique_id=&quot;10058&quot;&gt;&lt;property id=&quot;20148&quot; value=&quot;5&quot;/&gt;&lt;property id=&quot;20300&quot; value=&quot;Slide 55 - &amp;quot;Flow chart&amp;quot;&quot;/&gt;&lt;property id=&quot;20307&quot; value=&quot;298&quot;/&gt;&lt;/object&gt;&lt;object type=&quot;3&quot; unique_id=&quot;10059&quot;&gt;&lt;property id=&quot;20148&quot; value=&quot;5&quot;/&gt;&lt;property id=&quot;20300&quot; value=&quot;Slide 56 - &amp;quot;Flow chart&amp;quot;&quot;/&gt;&lt;property id=&quot;20307&quot; value=&quot;299&quot;/&gt;&lt;/object&gt;&lt;object type=&quot;3&quot; unique_id=&quot;10060&quot;&gt;&lt;property id=&quot;20148&quot; value=&quot;5&quot;/&gt;&lt;property id=&quot;20300&quot; value=&quot;Slide 57 - &amp;quot;Flow chart&amp;quot;&quot;/&gt;&lt;property id=&quot;20307&quot; value=&quot;300&quot;/&gt;&lt;/object&gt;&lt;object type=&quot;3&quot; unique_id=&quot;10061&quot;&gt;&lt;property id=&quot;20148&quot; value=&quot;5&quot;/&gt;&lt;property id=&quot;20300&quot; value=&quot;Slide 58 - &amp;quot;Flow chart&amp;quot;&quot;/&gt;&lt;property id=&quot;20307&quot; value=&quot;301&quot;/&gt;&lt;/object&gt;&lt;object type=&quot;3&quot; unique_id=&quot;10062&quot;&gt;&lt;property id=&quot;20148&quot; value=&quot;5&quot;/&gt;&lt;property id=&quot;20300&quot; value=&quot;Slide 59 - &amp;quot;Flow chart&amp;quot;&quot;/&gt;&lt;property id=&quot;20307&quot; value=&quot;302&quot;/&gt;&lt;/object&gt;&lt;object type=&quot;3&quot; unique_id=&quot;10063&quot;&gt;&lt;property id=&quot;20148&quot; value=&quot;5&quot;/&gt;&lt;property id=&quot;20300&quot; value=&quot;Slide 60 - &amp;quot;Flow chart&amp;quot;&quot;/&gt;&lt;property id=&quot;20307&quot; value=&quot;303&quot;/&gt;&lt;/object&gt;&lt;object type=&quot;3&quot; unique_id=&quot;10064&quot;&gt;&lt;property id=&quot;20148&quot; value=&quot;5&quot;/&gt;&lt;property id=&quot;20300&quot; value=&quot;Slide 61 - &amp;quot;Flow chart – symbols 1 of 3&amp;quot;&quot;/&gt;&lt;property id=&quot;20307&quot; value=&quot;304&quot;/&gt;&lt;/object&gt;&lt;object type=&quot;3&quot; unique_id=&quot;10065&quot;&gt;&lt;property id=&quot;20148&quot; value=&quot;5&quot;/&gt;&lt;property id=&quot;20300&quot; value=&quot;Slide 62 - &amp;quot;Flow chart – symbols 2 of 3&amp;quot;&quot;/&gt;&lt;property id=&quot;20307&quot; value=&quot;305&quot;/&gt;&lt;/object&gt;&lt;object type=&quot;3&quot; unique_id=&quot;10066&quot;&gt;&lt;property id=&quot;20148&quot; value=&quot;5&quot;/&gt;&lt;property id=&quot;20300&quot; value=&quot;Slide 63 - &amp;quot;Flow chart – symbols 3 of 3&amp;quot;&quot;/&gt;&lt;property id=&quot;20307&quot; value=&quot;306&quot;/&gt;&lt;/object&gt;&lt;object type=&quot;3&quot; unique_id=&quot;10067&quot;&gt;&lt;property id=&quot;20148&quot; value=&quot;5&quot;/&gt;&lt;property id=&quot;20300&quot; value=&quot;Slide 64 - &amp;quot;Corporate Marketing&amp;quot;&quot;/&gt;&lt;property id=&quot;20307&quot; value=&quot;307&quot;/&gt;&lt;/object&gt;&lt;object type=&quot;3&quot; unique_id=&quot;10068&quot;&gt;&lt;property id=&quot;20148&quot; value=&quot;5&quot;/&gt;&lt;property id=&quot;20300&quot; value=&quot;Slide 65 - &amp;quot;Process chart&amp;quot;&quot;/&gt;&lt;property id=&quot;20307&quot; value=&quot;308&quot;/&gt;&lt;/object&gt;&lt;object type=&quot;3&quot; unique_id=&quot;10069&quot;&gt;&lt;property id=&quot;20148&quot; value=&quot;5&quot;/&gt;&lt;property id=&quot;20300&quot; value=&quot;Slide 66 - &amp;quot;Process chart&amp;quot;&quot;/&gt;&lt;property id=&quot;20307&quot; value=&quot;309&quot;/&gt;&lt;/object&gt;&lt;object type=&quot;3&quot; unique_id=&quot;10070&quot;&gt;&lt;property id=&quot;20148&quot; value=&quot;5&quot;/&gt;&lt;property id=&quot;20300&quot; value=&quot;Slide 67 - &amp;quot;Corporate Marketing&amp;quot;&quot;/&gt;&lt;property id=&quot;20307&quot; value=&quot;310&quot;/&gt;&lt;/object&gt;&lt;object type=&quot;3&quot; unique_id=&quot;10071&quot;&gt;&lt;property id=&quot;20148&quot; value=&quot;5&quot;/&gt;&lt;property id=&quot;20300&quot; value=&quot;Slide 68 - &amp;quot;Pyramid chart&amp;quot;&quot;/&gt;&lt;property id=&quot;20307&quot; value=&quot;311&quot;/&gt;&lt;/object&gt;&lt;object type=&quot;3&quot; unique_id=&quot;10072&quot;&gt;&lt;property id=&quot;20148&quot; value=&quot;5&quot;/&gt;&lt;property id=&quot;20300&quot; value=&quot;Slide 69 - &amp;quot;CORPORATE MARKETING&amp;quot;&quot;/&gt;&lt;property id=&quot;20307&quot; value=&quot;312&quot;/&gt;&lt;/object&gt;&lt;object type=&quot;3&quot; unique_id=&quot;10073&quot;&gt;&lt;property id=&quot;20148&quot; value=&quot;5&quot;/&gt;&lt;property id=&quot;20300&quot; value=&quot;Slide 70 - &amp;quot;Trend chart&amp;quot;&quot;/&gt;&lt;property id=&quot;20307&quot; value=&quot;313&quot;/&gt;&lt;/object&gt;&lt;object type=&quot;3&quot; unique_id=&quot;10074&quot;&gt;&lt;property id=&quot;20148&quot; value=&quot;5&quot;/&gt;&lt;property id=&quot;20300&quot; value=&quot;Slide 71 - &amp;quot;Corporate Marketing&amp;quot;&quot;/&gt;&lt;property id=&quot;20307&quot; value=&quot;314&quot;/&gt;&lt;/object&gt;&lt;object type=&quot;3&quot; unique_id=&quot;10075&quot;&gt;&lt;property id=&quot;20148&quot; value=&quot;5&quot;/&gt;&lt;property id=&quot;20300&quot; value=&quot;Slide 72 - &amp;quot;Dashboard view – charts&amp;quot;&quot;/&gt;&lt;property id=&quot;20307&quot; value=&quot;315&quot;/&gt;&lt;/object&gt;&lt;object type=&quot;3&quot; unique_id=&quot;10076&quot;&gt;&lt;property id=&quot;20148&quot; value=&quot;5&quot;/&gt;&lt;property id=&quot;20300&quot; value=&quot;Slide 73 - &amp;quot;Dashboard view – tables&amp;quot;&quot;/&gt;&lt;property id=&quot;20307&quot; value=&quot;316&quot;/&gt;&lt;/object&gt;&lt;object type=&quot;3&quot; unique_id=&quot;10077&quot;&gt;&lt;property id=&quot;20148&quot; value=&quot;5&quot;/&gt;&lt;property id=&quot;20300&quot; value=&quot;Slide 74 - &amp;quot;Corporate Marketing&amp;quot;&quot;/&gt;&lt;property id=&quot;20307&quot; value=&quot;317&quot;/&gt;&lt;/object&gt;&lt;object type=&quot;3&quot; unique_id=&quot;10078&quot;&gt;&lt;property id=&quot;20148&quot; value=&quot;5&quot;/&gt;&lt;property id=&quot;20300&quot; value=&quot;Slide 75 - &amp;quot;Roadmapping&amp;quot;&quot;/&gt;&lt;property id=&quot;20307&quot; value=&quot;318&quot;/&gt;&lt;/object&gt;&lt;object type=&quot;3&quot; unique_id=&quot;10079&quot;&gt;&lt;property id=&quot;20148&quot; value=&quot;5&quot;/&gt;&lt;property id=&quot;20300&quot; value=&quot;Slide 76 - &amp;quot;Corporate Marketing&amp;quot;&quot;/&gt;&lt;property id=&quot;20307&quot; value=&quot;319&quot;/&gt;&lt;/object&gt;&lt;object type=&quot;3&quot; unique_id=&quot;10080&quot;&gt;&lt;property id=&quot;20148&quot; value=&quot;5&quot;/&gt;&lt;property id=&quot;20300&quot; value=&quot;Slide 77 - &amp;quot;TU Icons&amp;quot;&quot;/&gt;&lt;property id=&quot;20307&quot; value=&quot;320&quot;/&gt;&lt;/object&gt;&lt;object type=&quot;3&quot; unique_id=&quot;10081&quot;&gt;&lt;property id=&quot;20148&quot; value=&quot;5&quot;/&gt;&lt;property id=&quot;20300&quot; value=&quot;Slide 78 - &amp;quot;TU Icons&amp;quot;&quot;/&gt;&lt;property id=&quot;20307&quot; value=&quot;321&quot;/&gt;&lt;/object&gt;&lt;object type=&quot;3&quot; unique_id=&quot;10082&quot;&gt;&lt;property id=&quot;20148&quot; value=&quot;5&quot;/&gt;&lt;property id=&quot;20300&quot; value=&quot;Slide 79 - &amp;quot;TU Icons&amp;quot;&quot;/&gt;&lt;property id=&quot;20307&quot; value=&quot;322&quot;/&gt;&lt;/object&gt;&lt;object type=&quot;3&quot; unique_id=&quot;10083&quot;&gt;&lt;property id=&quot;20148&quot; value=&quot;5&quot;/&gt;&lt;property id=&quot;20300&quot; value=&quot;Slide 80 - &amp;quot;TU Icons&amp;quot;&quot;/&gt;&lt;property id=&quot;20307&quot; value=&quot;323&quot;/&gt;&lt;/object&gt;&lt;object type=&quot;3&quot; unique_id=&quot;10084&quot;&gt;&lt;property id=&quot;20148&quot; value=&quot;5&quot;/&gt;&lt;property id=&quot;20300&quot; value=&quot;Slide 81 - &amp;quot;IFG Icons&amp;quot;&quot;/&gt;&lt;property id=&quot;20307&quot; value=&quot;324&quot;/&gt;&lt;/object&gt;&lt;object type=&quot;3&quot; unique_id=&quot;10085&quot;&gt;&lt;property id=&quot;20148&quot; value=&quot;5&quot;/&gt;&lt;property id=&quot;20300&quot; value=&quot;Slide 82 - &amp;quot;TU Functional Icons&amp;quot;&quot;/&gt;&lt;property id=&quot;20307&quot; value=&quot;325&quot;/&gt;&lt;/object&gt;&lt;object type=&quot;3&quot; unique_id=&quot;10086&quot;&gt;&lt;property id=&quot;20148&quot; value=&quot;5&quot;/&gt;&lt;property id=&quot;20300&quot; value=&quot;Slide 83 - &amp;quot;TU Functional Icons&amp;quot;&quot;/&gt;&lt;property id=&quot;20307&quot; value=&quot;326&quot;/&gt;&lt;/object&gt;&lt;object type=&quot;3&quot; unique_id=&quot;10087&quot;&gt;&lt;property id=&quot;20148&quot; value=&quot;5&quot;/&gt;&lt;property id=&quot;20300&quot; value=&quot;Slide 84 - &amp;quot;TU Functional Icons&amp;quot;&quot;/&gt;&lt;property id=&quot;20307&quot; value=&quot;32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nhFA4pQdmB4_PGEVGnKg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0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4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5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6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7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8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9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912A69280F14684BA20087BD3C842" ma:contentTypeVersion="0" ma:contentTypeDescription="Create a new document." ma:contentTypeScope="" ma:versionID="46efb2df280b0a88f21e5db9cdc32c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188387e60966567a278dbc47af58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581B7C-5CBE-4F07-9367-4B44CC131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E457A9-E265-4B49-AD1B-F0F3F6EA7A49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F35710-90DC-4AF1-BD00-936661C957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365</Words>
  <Application>Microsoft Office PowerPoint</Application>
  <PresentationFormat>Custom</PresentationFormat>
  <Paragraphs>58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Trebuchet MS</vt:lpstr>
      <vt:lpstr>Wingdings</vt:lpstr>
      <vt:lpstr>Wingdings 3</vt:lpstr>
      <vt:lpstr>1_Custom Design</vt:lpstr>
      <vt:lpstr>Facet</vt:lpstr>
      <vt:lpstr>think-cell Slide</vt:lpstr>
      <vt:lpstr>Load Test – Ecommerce Site</vt:lpstr>
      <vt:lpstr>Code base and Jenkins Details</vt:lpstr>
      <vt:lpstr>Load Testing Project</vt:lpstr>
      <vt:lpstr>Load Testing Project</vt:lpstr>
      <vt:lpstr>Load Testing Project</vt:lpstr>
      <vt:lpstr>Load Testing – Multiple User</vt:lpstr>
      <vt:lpstr>Load Testing Project</vt:lpstr>
      <vt:lpstr>Load Testing Project</vt:lpstr>
      <vt:lpstr>Load Testing Project</vt:lpstr>
      <vt:lpstr>1. Did the load test have an impact on the web application response time? </vt:lpstr>
      <vt:lpstr>1. Did the load test have an impact on the web application response time? </vt:lpstr>
      <vt:lpstr>2. Analyze a few HTTP/S responses</vt:lpstr>
      <vt:lpstr>3. What is the optimal application response time for modern day web applications?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deepika miglani</dc:creator>
  <cp:lastModifiedBy>dinesh T</cp:lastModifiedBy>
  <cp:revision>273</cp:revision>
  <dcterms:created xsi:type="dcterms:W3CDTF">2020-07-22T16:20:42Z</dcterms:created>
  <dcterms:modified xsi:type="dcterms:W3CDTF">2022-03-11T13:14:47Z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ransUnion Department">
    <vt:lpwstr>4;#Global Marketing|ed8dcf37-daf3-4a2a-8bcf-efab26f773e8</vt:lpwstr>
  </property>
  <property fmtid="{D5CDD505-2E9C-101B-9397-08002B2CF9AE}" pid="3" name="ContentTypeId">
    <vt:lpwstr>0x010100D55912A69280F14684BA20087BD3C842</vt:lpwstr>
  </property>
  <property fmtid="{D5CDD505-2E9C-101B-9397-08002B2CF9AE}" pid="4" name="IsMyDocuments">
    <vt:bool>true</vt:bool>
  </property>
</Properties>
</file>