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11/14/2024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960906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885119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152791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10959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9568461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16590648"/>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62719465"/>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4444896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230189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544667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39409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3622071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6491600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258635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965639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42736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325719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343964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448694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3994175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8703357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8896245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915311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689033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70945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261175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4015625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243163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956262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11/14/2024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9933072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2.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3.png"/><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4.png"/><Relationship Id="rId3" Type="http://schemas.openxmlformats.org/officeDocument/2006/relationships/slideLayout" Target="../slideLayouts/slideLayout13.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title"/>
          </p:nvPr>
        </p:nvSpPr>
        <p:spPr>
          <a:xfrm rot="0">
            <a:off x="609590" y="273595"/>
            <a:ext cx="10977433"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spcBef>
                <a:spcPts val="130"/>
              </a:spcBef>
            </a:pPr>
            <a:r>
              <a:rPr lang="en-US" altLang="zh-CN" sz="3200" b="1" i="0">
                <a:solidFill>
                  <a:srgbClr val="0F0F0F"/>
                </a:solidFill>
                <a:latin typeface="Times New Roman" pitchFamily="18" charset="0"/>
                <a:cs typeface="Times New Roman" pitchFamily="18" charset="0"/>
              </a:rPr>
              <a:t>Employee Data Analysis using Excel</a:t>
            </a:r>
            <a:r>
              <a:rPr lang="en-US" altLang="zh-CN" sz="3200" b="1" i="0">
                <a:solidFill>
                  <a:srgbClr val="0F0F0F"/>
                </a:solidFill>
                <a:latin typeface="Times New Roman" pitchFamily="18" charset="0"/>
                <a:cs typeface="Times New Roman" pitchFamily="18" charset="0"/>
              </a:rPr>
              <a:t> </a:t>
            </a:r>
            <a:br>
              <a:rPr lang="zh-CN" altLang="en-US" sz="3200" b="1" i="0">
                <a:solidFill>
                  <a:srgbClr val="0F0F0F"/>
                </a:solidFill>
                <a:latin typeface="Roboto" pitchFamily="2" charset="0"/>
                <a:cs typeface="Trebuchet MS" pitchFamily="0" charset="0"/>
              </a:rPr>
            </a:br>
            <a:endParaRPr lang="zh-CN" altLang="en-US" sz="3200" b="0" i="0" spc="15">
              <a:solidFill>
                <a:schemeClr val="tx1"/>
              </a:solidFill>
              <a:latin typeface="Trebuchet MS" pitchFamily="0" charset="0"/>
              <a:cs typeface="Trebuchet MS" pitchFamily="0" charset="0"/>
            </a:endParaRPr>
          </a:p>
        </p:txBody>
      </p:sp>
      <p:sp>
        <p:nvSpPr>
          <p:cNvPr id="186" name="文本框"/>
          <p:cNvSpPr>
            <a:spLocks noGrp="1"/>
          </p:cNvSpPr>
          <p:nvPr>
            <p:ph type="body" idx="1"/>
          </p:nvPr>
        </p:nvSpPr>
        <p:spPr>
          <a:xfrm rot="0">
            <a:off x="609590" y="3213003"/>
            <a:ext cx="4046431" cy="1871971"/>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DEEPIKA V</a:t>
            </a:r>
            <a:endParaRPr lang="en-US" altLang="zh-CN"/>
          </a:p>
          <a:p>
            <a:r>
              <a:rPr lang="en-US" altLang="zh-CN"/>
              <a:t>B.COM ACCOUNTING AND FINANCE </a:t>
            </a:r>
            <a:endParaRPr lang="zh-CN" altLang="en-US"/>
          </a:p>
        </p:txBody>
      </p:sp>
      <p:sp>
        <p:nvSpPr>
          <p:cNvPr id="187" name="文本框"/>
          <p:cNvSpPr>
            <a:spLocks noGrp="1"/>
          </p:cNvSpPr>
          <p:nvPr>
            <p:ph type="body" idx="2"/>
          </p:nvPr>
        </p:nvSpPr>
        <p:spPr>
          <a:xfrm rot="0">
            <a:off x="6255328" y="1601975"/>
            <a:ext cx="5331695"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8482696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948267" y="1642532"/>
            <a:ext cx="8720666" cy="5078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Calibri" pitchFamily="0" charset="0"/>
                <a:cs typeface="Calibri" pitchFamily="0" charset="0"/>
              </a:rPr>
              <a:t>Data Preparation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Calibri" pitchFamily="0" charset="0"/>
                <a:ea typeface="Calibri" pitchFamily="0" charset="0"/>
                <a:cs typeface="Calibri" pitchFamily="0" charset="0"/>
              </a:rPr>
              <a:t>Data Cleaning</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Calibri" pitchFamily="0" charset="0"/>
                <a:ea typeface="Calibri" pitchFamily="0" charset="0"/>
                <a:cs typeface="Calibri" pitchFamily="0" charset="0"/>
              </a:rPr>
              <a:t>Data Transformation</a:t>
            </a:r>
            <a:endParaRPr lang="en-US" altLang="zh-CN" sz="1800" b="1"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Calibri" pitchFamily="0" charset="0"/>
                <a:cs typeface="Calibri" pitchFamily="0" charset="0"/>
              </a:rPr>
              <a:t>Chart and Diagram Types</a:t>
            </a:r>
            <a:r>
              <a:rPr lang="en-US" altLang="zh-CN" sz="1800" b="0" i="0" u="none" strike="noStrike" kern="1200" cap="none" spc="0" baseline="0">
                <a:solidFill>
                  <a:schemeClr val="tx1"/>
                </a:solidFill>
                <a:latin typeface="Calibri" pitchFamily="0" charset="0"/>
                <a:ea typeface="Calibri"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Calibri" pitchFamily="0" charset="0"/>
                <a:ea typeface="Calibri" pitchFamily="0" charset="0"/>
                <a:cs typeface="Calibri" pitchFamily="0" charset="0"/>
              </a:rPr>
              <a:t>Bar Charts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1200" cap="none" spc="0" baseline="0">
                <a:solidFill>
                  <a:schemeClr val="tx1"/>
                </a:solidFill>
                <a:latin typeface="Calibri" pitchFamily="0" charset="0"/>
                <a:ea typeface="Calibri" pitchFamily="0" charset="0"/>
                <a:cs typeface="Calibri" pitchFamily="0" charset="0"/>
              </a:rPr>
              <a:t>Column Charts</a:t>
            </a:r>
            <a:endParaRPr lang="en-US" altLang="zh-CN" sz="1800" b="1" i="0" u="none" strike="noStrike" kern="1200" cap="none" spc="0" baseline="0">
              <a:solidFill>
                <a:schemeClr val="tx1"/>
              </a:solidFill>
              <a:latin typeface="Calibri" pitchFamily="0" charset="0"/>
              <a:ea typeface="Calibri"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1200" cap="none" spc="0" baseline="0">
                <a:solidFill>
                  <a:schemeClr val="tx1"/>
                </a:solidFill>
                <a:latin typeface="Calibri" pitchFamily="0" charset="0"/>
                <a:ea typeface="Calibri" pitchFamily="0" charset="0"/>
                <a:cs typeface="Calibri" pitchFamily="0" charset="0"/>
              </a:rPr>
              <a:t>Stacked Bar Charts</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1200" cap="none" spc="0" baseline="0">
                <a:solidFill>
                  <a:schemeClr val="tx1"/>
                </a:solidFill>
                <a:latin typeface="Calibri" pitchFamily="0" charset="0"/>
                <a:ea typeface="Calibri" pitchFamily="0" charset="0"/>
                <a:cs typeface="Calibri" pitchFamily="0" charset="0"/>
              </a:rPr>
              <a:t>Grouped Bar Charts</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Calibri" pitchFamily="0" charset="0"/>
                <a:cs typeface="Calibri" pitchFamily="0" charset="0"/>
              </a:rPr>
              <a:t>Validation and Refinement</a:t>
            </a:r>
            <a:r>
              <a:rPr lang="en-US" altLang="zh-CN" sz="1800" b="0" i="0" u="none" strike="noStrike" kern="1200" cap="none" spc="0" baseline="0">
                <a:solidFill>
                  <a:schemeClr val="tx1"/>
                </a:solidFill>
                <a:latin typeface="Calibri" pitchFamily="0" charset="0"/>
                <a:ea typeface="Calibri"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1" i="0" u="none" strike="noStrike" kern="1200" cap="none" spc="0" baseline="0">
                <a:solidFill>
                  <a:schemeClr val="tx1"/>
                </a:solidFill>
                <a:latin typeface="Calibri" pitchFamily="0" charset="0"/>
                <a:ea typeface="Calibri" pitchFamily="0" charset="0"/>
                <a:cs typeface="Calibri" pitchFamily="0" charset="0"/>
              </a:rPr>
              <a:t>Accuracy Check</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1200" cap="none" spc="0" baseline="0">
                <a:solidFill>
                  <a:schemeClr val="tx1"/>
                </a:solidFill>
                <a:latin typeface="Calibri" pitchFamily="0" charset="0"/>
                <a:ea typeface="Calibri" pitchFamily="0" charset="0"/>
                <a:cs typeface="Calibri" pitchFamily="0" charset="0"/>
              </a:rPr>
              <a:t>Feedback Integration</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Calibri" pitchFamily="0" charset="0"/>
                <a:cs typeface="Calibri" pitchFamily="0" charset="0"/>
              </a:rPr>
              <a:t>Tool Selection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1200" cap="none" spc="0" baseline="0">
                <a:solidFill>
                  <a:schemeClr val="tx1"/>
                </a:solidFill>
                <a:latin typeface="Calibri" pitchFamily="0" charset="0"/>
                <a:ea typeface="Calibri" pitchFamily="0" charset="0"/>
                <a:cs typeface="Calibri" pitchFamily="0" charset="0"/>
              </a:rPr>
              <a:t>Software Options</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285750" indent="-285750" algn="l">
              <a:lnSpc>
                <a:spcPct val="100000"/>
              </a:lnSpc>
              <a:spcBef>
                <a:spcPts val="0"/>
              </a:spcBef>
              <a:spcAft>
                <a:spcPts val="0"/>
              </a:spcAft>
              <a:buFont typeface="Arial" pitchFamily="0" charset="0"/>
              <a:buChar char="•"/>
            </a:pPr>
            <a:r>
              <a:rPr lang="en-US" altLang="zh-CN" sz="1800" b="0" i="0" u="none" strike="noStrike" kern="1200" cap="none" spc="0" baseline="0">
                <a:solidFill>
                  <a:schemeClr val="tx1"/>
                </a:solidFill>
                <a:latin typeface="Calibri" pitchFamily="0" charset="0"/>
                <a:ea typeface="Calibri" pitchFamily="0" charset="0"/>
                <a:cs typeface="Calibri" pitchFamily="0" charset="0"/>
              </a:rPr>
              <a:t>Customization Features</a:t>
            </a: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Font typeface="Arial" pitchFamily="0" charset="0"/>
              <a:buChar char="•"/>
            </a:pPr>
            <a:endParaRPr lang="zh-CN" altLang="en-US" sz="18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95759583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0"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2" name="图片" descr="A pie chart with a number of dots&#10;&#10;Description automatically generated"/>
          <p:cNvPicPr>
            <a:picLocks noChangeAspect="1"/>
          </p:cNvPicPr>
          <p:nvPr/>
        </p:nvPicPr>
        <p:blipFill>
          <a:blip r:embed="rId2" cstate="print"/>
          <a:stretch>
            <a:fillRect/>
          </a:stretch>
        </p:blipFill>
        <p:spPr>
          <a:xfrm rot="0">
            <a:off x="1670739" y="1447891"/>
            <a:ext cx="7010219" cy="4379162"/>
          </a:xfrm>
          <a:prstGeom prst="rect"/>
          <a:noFill/>
          <a:ln w="12700" cmpd="sng" cap="flat">
            <a:noFill/>
            <a:prstDash val="solid"/>
            <a:miter/>
          </a:ln>
        </p:spPr>
      </p:pic>
    </p:spTree>
    <p:extLst>
      <p:ext uri="{BB962C8B-B14F-4D97-AF65-F5344CB8AC3E}">
        <p14:creationId xmlns:p14="http://schemas.microsoft.com/office/powerpoint/2010/main" val="789682602"/>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7"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9" name="图片" descr="A graph with blue squares&#10;&#10;Description automatically generated"/>
          <p:cNvPicPr>
            <a:picLocks noChangeAspect="1"/>
          </p:cNvPicPr>
          <p:nvPr/>
        </p:nvPicPr>
        <p:blipFill>
          <a:blip r:embed="rId2" cstate="print"/>
          <a:stretch>
            <a:fillRect/>
          </a:stretch>
        </p:blipFill>
        <p:spPr>
          <a:xfrm rot="0">
            <a:off x="1694641" y="1495605"/>
            <a:ext cx="6301057" cy="3866790"/>
          </a:xfrm>
          <a:prstGeom prst="rect"/>
          <a:noFill/>
          <a:ln w="12700" cmpd="sng" cap="flat">
            <a:noFill/>
            <a:prstDash val="solid"/>
            <a:miter/>
          </a:ln>
        </p:spPr>
      </p:pic>
    </p:spTree>
    <p:extLst>
      <p:ext uri="{BB962C8B-B14F-4D97-AF65-F5344CB8AC3E}">
        <p14:creationId xmlns:p14="http://schemas.microsoft.com/office/powerpoint/2010/main" val="1339081674"/>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4"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5"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76" name="图片" descr="A pie chart with colorful circles&#10;&#10;Description automatically generated"/>
          <p:cNvPicPr>
            <a:picLocks noChangeAspect="1"/>
          </p:cNvPicPr>
          <p:nvPr/>
        </p:nvPicPr>
        <p:blipFill>
          <a:blip r:embed="rId2" cstate="print"/>
          <a:stretch>
            <a:fillRect/>
          </a:stretch>
        </p:blipFill>
        <p:spPr>
          <a:xfrm rot="0">
            <a:off x="1469007" y="1457144"/>
            <a:ext cx="6982363" cy="4346275"/>
          </a:xfrm>
          <a:prstGeom prst="rect"/>
          <a:noFill/>
          <a:ln w="12700" cmpd="sng" cap="flat">
            <a:noFill/>
            <a:prstDash val="solid"/>
            <a:miter/>
          </a:ln>
        </p:spPr>
      </p:pic>
    </p:spTree>
    <p:extLst>
      <p:ext uri="{BB962C8B-B14F-4D97-AF65-F5344CB8AC3E}">
        <p14:creationId xmlns:p14="http://schemas.microsoft.com/office/powerpoint/2010/main" val="188745608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1"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14</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83" name="图片" descr="A pie chart with text&#10;&#10;Description automatically generated"/>
          <p:cNvPicPr>
            <a:picLocks noChangeAspect="1"/>
          </p:cNvPicPr>
          <p:nvPr/>
        </p:nvPicPr>
        <p:blipFill>
          <a:blip r:embed="rId2" cstate="print"/>
          <a:stretch>
            <a:fillRect/>
          </a:stretch>
        </p:blipFill>
        <p:spPr>
          <a:xfrm rot="0">
            <a:off x="1468557" y="1442499"/>
            <a:ext cx="7414582" cy="4548096"/>
          </a:xfrm>
          <a:prstGeom prst="rect"/>
          <a:noFill/>
          <a:ln w="12700" cmpd="sng" cap="flat">
            <a:noFill/>
            <a:prstDash val="solid"/>
            <a:miter/>
          </a:ln>
        </p:spPr>
      </p:pic>
    </p:spTree>
    <p:extLst>
      <p:ext uri="{BB962C8B-B14F-4D97-AF65-F5344CB8AC3E}">
        <p14:creationId xmlns:p14="http://schemas.microsoft.com/office/powerpoint/2010/main" val="67241107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643466" y="1642532"/>
            <a:ext cx="88900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Calibri" pitchFamily="0" charset="0"/>
                <a:cs typeface="Calibri" pitchFamily="0" charset="0"/>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455071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223913"/>
            <a:ext cx="8593228"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Making Charts and Bar diagrams</a:t>
            </a:r>
            <a:endParaRPr lang="en-US" altLang="zh-CN" sz="2800" b="0" i="0" u="none" strike="noStrike" kern="1200" cap="none" spc="0" baseline="0">
              <a:solidFill>
                <a:srgbClr val="7030A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8968328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7869925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1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4" name="矩形"/>
          <p:cNvSpPr>
            <a:spLocks/>
          </p:cNvSpPr>
          <p:nvPr/>
        </p:nvSpPr>
        <p:spPr>
          <a:xfrm rot="0">
            <a:off x="751749" y="1695448"/>
            <a:ext cx="7239726" cy="4377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Calibri" pitchFamily="0" charset="0"/>
                <a:cs typeface="Calibri" pitchFamily="0" charset="0"/>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9086127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829733" y="2065867"/>
            <a:ext cx="7840133" cy="2929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Calibri" pitchFamily="0" charset="0"/>
                <a:cs typeface="Calibri" pitchFamily="0" charset="0"/>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5508141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906372" y="1699932"/>
            <a:ext cx="5566912" cy="3006090"/>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Font typeface="Arial" pitchFamily="0" charset="0"/>
              <a:buChar char="•"/>
            </a:pPr>
            <a:r>
              <a:rPr lang="en-US" altLang="zh-CN" sz="3200" b="0" i="0" u="none" strike="noStrike" kern="1200" cap="none" spc="0" baseline="0">
                <a:solidFill>
                  <a:schemeClr val="tx1"/>
                </a:solidFill>
                <a:latin typeface="Calibri" pitchFamily="0" charset="0"/>
                <a:ea typeface="Calibri" pitchFamily="0" charset="0"/>
                <a:cs typeface="Calibri" pitchFamily="0" charset="0"/>
              </a:rPr>
              <a:t>Business Analysts</a:t>
            </a:r>
            <a:r>
              <a:rPr lang="en-US" altLang="zh-CN" sz="3200" b="0" i="0" u="none" strike="noStrike" kern="1200" cap="none" spc="0" baseline="0">
                <a:solidFill>
                  <a:schemeClr val="tx1"/>
                </a:solidFill>
                <a:latin typeface="Calibri" pitchFamily="0" charset="0"/>
                <a:ea typeface="宋体" pitchFamily="0" charset="0"/>
                <a:cs typeface="Calibri" pitchFamily="0" charset="0"/>
              </a:rPr>
              <a:t> </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457200" indent="-457200" algn="l">
              <a:lnSpc>
                <a:spcPct val="100000"/>
              </a:lnSpc>
              <a:spcBef>
                <a:spcPts val="0"/>
              </a:spcBef>
              <a:spcAft>
                <a:spcPts val="0"/>
              </a:spcAft>
              <a:buFont typeface="Arial" pitchFamily="0" charset="0"/>
              <a:buChar char="•"/>
            </a:pPr>
            <a:r>
              <a:rPr lang="en-US" altLang="zh-CN" sz="3200" b="0" i="0" u="none" strike="noStrike" kern="1200" cap="none" spc="0" baseline="0">
                <a:solidFill>
                  <a:schemeClr val="tx1"/>
                </a:solidFill>
                <a:latin typeface="Calibri" pitchFamily="0" charset="0"/>
                <a:ea typeface="Calibri" pitchFamily="0" charset="0"/>
                <a:cs typeface="Calibri" pitchFamily="0" charset="0"/>
              </a:rPr>
              <a:t>Managers and Executives</a:t>
            </a:r>
            <a:endParaRPr lang="en-US" altLang="zh-CN" sz="3200" b="0" i="0" u="none" strike="noStrike" kern="1200" cap="none" spc="0" baseline="0">
              <a:solidFill>
                <a:schemeClr val="tx1"/>
              </a:solidFill>
              <a:latin typeface="Calibri" pitchFamily="0" charset="0"/>
              <a:ea typeface="Calibri" pitchFamily="0" charset="0"/>
              <a:cs typeface="Calibri" pitchFamily="0" charset="0"/>
            </a:endParaRPr>
          </a:p>
          <a:p>
            <a:pPr marL="457200" indent="-457200" algn="l">
              <a:lnSpc>
                <a:spcPct val="100000"/>
              </a:lnSpc>
              <a:spcBef>
                <a:spcPts val="0"/>
              </a:spcBef>
              <a:spcAft>
                <a:spcPts val="0"/>
              </a:spcAft>
              <a:buFont typeface="Arial" pitchFamily="0" charset="0"/>
              <a:buChar char="•"/>
            </a:pPr>
            <a:r>
              <a:rPr lang="en-US" altLang="zh-CN" sz="3200" b="0" i="0" u="none" strike="noStrike" kern="1200" cap="none" spc="0" baseline="0">
                <a:solidFill>
                  <a:schemeClr val="tx1"/>
                </a:solidFill>
                <a:latin typeface="Calibri" pitchFamily="0" charset="0"/>
                <a:ea typeface="Calibri" pitchFamily="0" charset="0"/>
                <a:cs typeface="Calibri" pitchFamily="0" charset="0"/>
              </a:rPr>
              <a:t>Sales and Marketing Teams</a:t>
            </a:r>
            <a:endParaRPr lang="en-US" altLang="zh-CN" sz="3200" b="0" i="0" u="none" strike="noStrike" kern="1200" cap="none" spc="0" baseline="0">
              <a:solidFill>
                <a:schemeClr val="tx1"/>
              </a:solidFill>
              <a:latin typeface="Calibri" pitchFamily="0" charset="0"/>
              <a:ea typeface="Calibri" pitchFamily="0" charset="0"/>
              <a:cs typeface="Calibri" pitchFamily="0" charset="0"/>
            </a:endParaRPr>
          </a:p>
          <a:p>
            <a:pPr marL="457200" indent="-457200" algn="l">
              <a:lnSpc>
                <a:spcPct val="100000"/>
              </a:lnSpc>
              <a:spcBef>
                <a:spcPts val="0"/>
              </a:spcBef>
              <a:spcAft>
                <a:spcPts val="0"/>
              </a:spcAft>
              <a:buFont typeface="Arial" pitchFamily="0" charset="0"/>
              <a:buChar char="•"/>
            </a:pPr>
            <a:r>
              <a:rPr lang="en-US" altLang="zh-CN" sz="3200" b="0" i="0" u="none" strike="noStrike" kern="1200" cap="none" spc="0" baseline="0">
                <a:solidFill>
                  <a:schemeClr val="tx1"/>
                </a:solidFill>
                <a:latin typeface="Calibri" pitchFamily="0" charset="0"/>
                <a:ea typeface="Calibri" pitchFamily="0" charset="0"/>
                <a:cs typeface="Calibri" pitchFamily="0" charset="0"/>
              </a:rPr>
              <a:t>Financial Analysts</a:t>
            </a:r>
            <a:endParaRPr lang="en-US" altLang="zh-CN" sz="3200" b="0" i="0" u="none" strike="noStrike" kern="1200" cap="none" spc="0" baseline="0">
              <a:solidFill>
                <a:schemeClr val="tx1"/>
              </a:solidFill>
              <a:latin typeface="Calibri" pitchFamily="0" charset="0"/>
              <a:ea typeface="Calibri" pitchFamily="0" charset="0"/>
              <a:cs typeface="Calibri" pitchFamily="0" charset="0"/>
            </a:endParaRPr>
          </a:p>
          <a:p>
            <a:pPr marL="457200" indent="-457200" algn="l">
              <a:lnSpc>
                <a:spcPct val="100000"/>
              </a:lnSpc>
              <a:spcBef>
                <a:spcPts val="0"/>
              </a:spcBef>
              <a:spcAft>
                <a:spcPts val="0"/>
              </a:spcAft>
              <a:buFont typeface="Arial" pitchFamily="0" charset="0"/>
              <a:buChar char="•"/>
            </a:pPr>
            <a:r>
              <a:rPr lang="en-US" altLang="zh-CN" sz="3200" b="0" i="0" u="none" strike="noStrike" kern="1200" cap="none" spc="0" baseline="0">
                <a:solidFill>
                  <a:schemeClr val="tx1"/>
                </a:solidFill>
                <a:latin typeface="Calibri" pitchFamily="0" charset="0"/>
                <a:ea typeface="Calibri" pitchFamily="0" charset="0"/>
                <a:cs typeface="Calibri" pitchFamily="0" charset="0"/>
              </a:rPr>
              <a:t>Researchers and Academics</a:t>
            </a:r>
            <a:endParaRPr lang="en-US" altLang="zh-CN" sz="3200" b="0" i="0" u="none" strike="noStrike" kern="1200" cap="none" spc="0" baseline="0">
              <a:solidFill>
                <a:schemeClr val="tx1"/>
              </a:solidFill>
              <a:latin typeface="Calibri" pitchFamily="0" charset="0"/>
              <a:ea typeface="Calibri" pitchFamily="0" charset="0"/>
              <a:cs typeface="Calibri" pitchFamily="0" charset="0"/>
            </a:endParaRPr>
          </a:p>
          <a:p>
            <a:pPr marL="457200" indent="-457200" algn="l">
              <a:lnSpc>
                <a:spcPct val="100000"/>
              </a:lnSpc>
              <a:spcBef>
                <a:spcPts val="0"/>
              </a:spcBef>
              <a:spcAft>
                <a:spcPts val="0"/>
              </a:spcAft>
              <a:buFont typeface="Arial" pitchFamily="0" charset="0"/>
              <a:buChar char="•"/>
            </a:pPr>
            <a:r>
              <a:rPr lang="en-US" altLang="zh-CN" sz="3200" b="0" i="0" u="none" strike="noStrike" kern="1200" cap="none" spc="0" baseline="0">
                <a:solidFill>
                  <a:schemeClr val="tx1"/>
                </a:solidFill>
                <a:latin typeface="Calibri" pitchFamily="0" charset="0"/>
                <a:ea typeface="Calibri" pitchFamily="0" charset="0"/>
                <a:cs typeface="Calibri" pitchFamily="0" charset="0"/>
              </a:rPr>
              <a:t>Stakeholders and Investors</a:t>
            </a:r>
            <a:endParaRPr lang="zh-CN" altLang="en-US" sz="32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63377385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3040331" y="1858514"/>
            <a:ext cx="7955151" cy="39703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Calibri" pitchFamily="0" charset="0"/>
                <a:cs typeface="Calibri" pitchFamily="0" charset="0"/>
              </a:rPr>
              <a:t>Solution</a:t>
            </a:r>
            <a:r>
              <a:rPr lang="en-US" altLang="zh-CN" sz="2800" b="0" i="0" u="none" strike="noStrike" kern="1200" cap="none" spc="0" baseline="0">
                <a:solidFill>
                  <a:schemeClr val="tx1"/>
                </a:solidFill>
                <a:latin typeface="Calibri" pitchFamily="0" charset="0"/>
                <a:ea typeface="Calibri" pitchFamily="0" charset="0"/>
                <a:cs typeface="Calibri" pitchFamily="0" charset="0"/>
              </a:rPr>
              <a:t>: Develop a user-friendly data visualization toolkit that simplifies the creation of accurate and aesthetically pleasing charts and bar diagrams.</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Calibri" pitchFamily="0" charset="0"/>
                <a:ea typeface="Calibri" pitchFamily="0" charset="0"/>
                <a:cs typeface="Calibri" pitchFamily="0" charset="0"/>
              </a:rPr>
              <a:t>Value Proposition</a:t>
            </a:r>
            <a:r>
              <a:rPr lang="en-US" altLang="zh-CN" sz="2800" b="0" i="0" u="none" strike="noStrike" kern="1200" cap="none" spc="0" baseline="0">
                <a:solidFill>
                  <a:schemeClr val="tx1"/>
                </a:solidFill>
                <a:latin typeface="Calibri" pitchFamily="0" charset="0"/>
                <a:ea typeface="Calibri" pitchFamily="0" charset="0"/>
                <a:cs typeface="Calibri" pitchFamily="0" charset="0"/>
              </a:rPr>
              <a:t>: This toolkit enhances data clarity and insight by providing intuitive design options and customization features, enabling users to easily generate effective visualizations that support informed decision-making and clear communication.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121987286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982133" y="1693333"/>
            <a:ext cx="9414933" cy="353943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Calibri" pitchFamily="0" charset="0"/>
                <a:cs typeface="Calibri" pitchFamily="0" charset="0"/>
              </a:rPr>
              <a:t>Dataset: </a:t>
            </a:r>
            <a:r>
              <a:rPr lang="en-US" altLang="zh-CN" sz="2800" b="0" i="0" u="none" strike="noStrike" kern="1200" cap="none" spc="0" baseline="0">
                <a:solidFill>
                  <a:schemeClr val="tx1"/>
                </a:solidFill>
                <a:latin typeface="Calibri" pitchFamily="0" charset="0"/>
                <a:ea typeface="Calibri" pitchFamily="0" charset="0"/>
                <a:cs typeface="Calibri" pitchFamily="0" charset="0"/>
              </a:rPr>
              <a:t>Edunet</a:t>
            </a:r>
            <a:r>
              <a:rPr lang="en-US" altLang="zh-CN" sz="2800" b="0" i="0" u="none" strike="noStrike" kern="1200" cap="none" spc="0" baseline="0">
                <a:solidFill>
                  <a:schemeClr val="tx1"/>
                </a:solidFill>
                <a:latin typeface="Calibri" pitchFamily="0" charset="0"/>
                <a:ea typeface="Calibri" pitchFamily="0" charset="0"/>
                <a:cs typeface="Calibri" pitchFamily="0" charset="0"/>
              </a:rPr>
              <a:t> Foundation Dashboard</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Calibri" pitchFamily="0" charset="0"/>
                <a:cs typeface="Calibri" pitchFamily="0" charset="0"/>
              </a:rPr>
              <a:t>Features: 34</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Calibri" pitchFamily="0" charset="0"/>
                <a:cs typeface="Calibri" pitchFamily="0" charset="0"/>
              </a:rPr>
              <a:t>Features used: 4</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Calibri" pitchFamily="0" charset="0"/>
                <a:cs typeface="Calibri" pitchFamily="0" charset="0"/>
              </a:rPr>
              <a:t>Count of Marital Status: text</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Calibri" pitchFamily="0" charset="0"/>
                <a:cs typeface="Calibri" pitchFamily="0" charset="0"/>
              </a:rPr>
              <a:t>Count of Education Field: text</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Calibri" pitchFamily="0" charset="0"/>
                <a:cs typeface="Calibri" pitchFamily="0" charset="0"/>
              </a:rPr>
              <a:t>Count of Over Time: numbers</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Calibri" pitchFamily="0" charset="0"/>
                <a:cs typeface="Calibri" pitchFamily="0" charset="0"/>
              </a:rPr>
              <a:t>Count of Job Role: text</a:t>
            </a:r>
            <a:endParaRPr lang="en-US" altLang="zh-CN" sz="28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24279226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49" name="矩形"/>
          <p:cNvSpPr>
            <a:spLocks/>
          </p:cNvSpPr>
          <p:nvPr/>
        </p:nvSpPr>
        <p:spPr>
          <a:xfrm rot="0">
            <a:off x="2489200" y="2302933"/>
            <a:ext cx="7399866" cy="295465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Calibri" pitchFamily="0" charset="0"/>
                <a:cs typeface="Calibri" pitchFamily="0" charset="0"/>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altLang="zh-CN" sz="2400" b="0" i="0" u="none" strike="noStrike" kern="1200" cap="none" spc="0" baseline="0">
              <a:solidFill>
                <a:schemeClr val="tx1"/>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Calibri" pitchFamily="0" charset="0"/>
              <a:cs typeface="Calibri" pitchFamily="0" charset="0"/>
            </a:endParaRPr>
          </a:p>
        </p:txBody>
      </p:sp>
    </p:spTree>
    <p:extLst>
      <p:ext uri="{BB962C8B-B14F-4D97-AF65-F5344CB8AC3E}">
        <p14:creationId xmlns:p14="http://schemas.microsoft.com/office/powerpoint/2010/main" val="205263570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178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24</cp:revision>
  <dcterms:created xsi:type="dcterms:W3CDTF">2024-03-29T15:07:22Z</dcterms:created>
  <dcterms:modified xsi:type="dcterms:W3CDTF">2024-11-14T07:42:16Z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