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8" r:id="rId4"/>
  </p:sldMasterIdLst>
  <p:sldIdLst>
    <p:sldId id="257" r:id="rId5"/>
    <p:sldId id="259" r:id="rId6"/>
    <p:sldId id="261" r:id="rId7"/>
    <p:sldId id="260"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3552" autoAdjust="0"/>
  </p:normalViewPr>
  <p:slideViewPr>
    <p:cSldViewPr snapToGrid="0">
      <p:cViewPr varScale="1">
        <p:scale>
          <a:sx n="69" d="100"/>
          <a:sy n="69" d="100"/>
        </p:scale>
        <p:origin x="9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31B4FC-0D96-4357-AF6B-9270B8E23D03}"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469F82BF-3376-4EED-B8FC-5E9108A393E8}">
      <dgm:prSet/>
      <dgm:spPr/>
      <dgm:t>
        <a:bodyPr/>
        <a:lstStyle/>
        <a:p>
          <a:r>
            <a:rPr lang="en-US" dirty="0"/>
            <a:t>The goal of this project is to develop an artificial intelligence (AI) model for the detection of pneumonia from chest radiography images. The project will involve the use of CNN (Convolution Neural Network) algorithms to train and test the model on a dataset of chest X-ray images. </a:t>
          </a:r>
        </a:p>
      </dgm:t>
    </dgm:pt>
    <dgm:pt modelId="{5D3D9534-8288-4AB8-9958-4D9063924F00}" type="parTrans" cxnId="{40362F0F-767B-4007-B201-A3A8DB1F2314}">
      <dgm:prSet/>
      <dgm:spPr/>
      <dgm:t>
        <a:bodyPr/>
        <a:lstStyle/>
        <a:p>
          <a:endParaRPr lang="en-US"/>
        </a:p>
      </dgm:t>
    </dgm:pt>
    <dgm:pt modelId="{3F81861C-A812-4288-8B88-E897BBB52DC5}" type="sibTrans" cxnId="{40362F0F-767B-4007-B201-A3A8DB1F2314}">
      <dgm:prSet/>
      <dgm:spPr/>
      <dgm:t>
        <a:bodyPr/>
        <a:lstStyle/>
        <a:p>
          <a:endParaRPr lang="en-US"/>
        </a:p>
      </dgm:t>
    </dgm:pt>
    <dgm:pt modelId="{39B5A780-378C-4DB1-83E3-69179FB2FF8B}">
      <dgm:prSet/>
      <dgm:spPr/>
      <dgm:t>
        <a:bodyPr/>
        <a:lstStyle/>
        <a:p>
          <a:r>
            <a:rPr lang="en-US" dirty="0"/>
            <a:t>The model will be evaluated using various metrics to assess its accuracy and efficiency in detecting pneumonia.</a:t>
          </a:r>
        </a:p>
      </dgm:t>
    </dgm:pt>
    <dgm:pt modelId="{4B747823-771A-4270-985D-ED7985A83F54}" type="parTrans" cxnId="{948A83E2-13B1-49F4-8881-B19177E1E333}">
      <dgm:prSet/>
      <dgm:spPr/>
      <dgm:t>
        <a:bodyPr/>
        <a:lstStyle/>
        <a:p>
          <a:endParaRPr lang="en-US"/>
        </a:p>
      </dgm:t>
    </dgm:pt>
    <dgm:pt modelId="{B801C207-63A6-42A2-B899-893A37D9A558}" type="sibTrans" cxnId="{948A83E2-13B1-49F4-8881-B19177E1E333}">
      <dgm:prSet/>
      <dgm:spPr/>
      <dgm:t>
        <a:bodyPr/>
        <a:lstStyle/>
        <a:p>
          <a:endParaRPr lang="en-US"/>
        </a:p>
      </dgm:t>
    </dgm:pt>
    <dgm:pt modelId="{872B0EB2-1B4E-4D17-9A5F-5B706C8E64CA}">
      <dgm:prSet/>
      <dgm:spPr/>
      <dgm:t>
        <a:bodyPr/>
        <a:lstStyle/>
        <a:p>
          <a:r>
            <a:rPr lang="en-US" dirty="0"/>
            <a:t>To achieve this goal, an AI model might help to diagnose Pneumonia disease from the chest x- rays more quickly and accurately.</a:t>
          </a:r>
        </a:p>
      </dgm:t>
    </dgm:pt>
    <dgm:pt modelId="{ACFE1A17-2FA2-406D-B4ED-98CD5EB607D4}" type="parTrans" cxnId="{07B41A5C-48CE-4736-BBEC-CCB3638DD10E}">
      <dgm:prSet/>
      <dgm:spPr/>
      <dgm:t>
        <a:bodyPr/>
        <a:lstStyle/>
        <a:p>
          <a:endParaRPr lang="en-US"/>
        </a:p>
      </dgm:t>
    </dgm:pt>
    <dgm:pt modelId="{6E009689-A3D6-445F-B49C-3DDB229CFB1E}" type="sibTrans" cxnId="{07B41A5C-48CE-4736-BBEC-CCB3638DD10E}">
      <dgm:prSet/>
      <dgm:spPr/>
      <dgm:t>
        <a:bodyPr/>
        <a:lstStyle/>
        <a:p>
          <a:endParaRPr lang="en-US"/>
        </a:p>
      </dgm:t>
    </dgm:pt>
    <dgm:pt modelId="{DB2D6345-945B-41CE-9E9B-25D0EE3A5946}">
      <dgm:prSet/>
      <dgm:spPr/>
      <dgm:t>
        <a:bodyPr/>
        <a:lstStyle/>
        <a:p>
          <a:r>
            <a:rPr lang="en-US" dirty="0"/>
            <a:t>The project will ultimately aim to develop a highly accurate and efficient AI model for pneumonia detection. This model has the potential to significantly improve patient outcomes and reduce the burden on healthcare systems worldwide.</a:t>
          </a:r>
        </a:p>
      </dgm:t>
    </dgm:pt>
    <dgm:pt modelId="{5F30BE8D-A382-4400-A36E-85390C32B75F}" type="parTrans" cxnId="{2EBD352D-ED55-43F7-ACDD-2199D0027CA9}">
      <dgm:prSet/>
      <dgm:spPr/>
      <dgm:t>
        <a:bodyPr/>
        <a:lstStyle/>
        <a:p>
          <a:endParaRPr lang="en-US"/>
        </a:p>
      </dgm:t>
    </dgm:pt>
    <dgm:pt modelId="{420F20BB-0C6B-44E6-9C66-8D7B573DBE3A}" type="sibTrans" cxnId="{2EBD352D-ED55-43F7-ACDD-2199D0027CA9}">
      <dgm:prSet/>
      <dgm:spPr/>
      <dgm:t>
        <a:bodyPr/>
        <a:lstStyle/>
        <a:p>
          <a:endParaRPr lang="en-US"/>
        </a:p>
      </dgm:t>
    </dgm:pt>
    <dgm:pt modelId="{D9B6BE6D-2B96-4B4F-89DA-D79168F79DB6}" type="pres">
      <dgm:prSet presAssocID="{4231B4FC-0D96-4357-AF6B-9270B8E23D03}" presName="vert0" presStyleCnt="0">
        <dgm:presLayoutVars>
          <dgm:dir/>
          <dgm:animOne val="branch"/>
          <dgm:animLvl val="lvl"/>
        </dgm:presLayoutVars>
      </dgm:prSet>
      <dgm:spPr/>
    </dgm:pt>
    <dgm:pt modelId="{9F1DEEEE-E6E3-4CAB-AD52-5F5DA053737F}" type="pres">
      <dgm:prSet presAssocID="{469F82BF-3376-4EED-B8FC-5E9108A393E8}" presName="thickLine" presStyleLbl="alignNode1" presStyleIdx="0" presStyleCnt="4"/>
      <dgm:spPr/>
    </dgm:pt>
    <dgm:pt modelId="{E965FC49-1BA7-400F-94EF-FEE222FEEC83}" type="pres">
      <dgm:prSet presAssocID="{469F82BF-3376-4EED-B8FC-5E9108A393E8}" presName="horz1" presStyleCnt="0"/>
      <dgm:spPr/>
    </dgm:pt>
    <dgm:pt modelId="{54A1558C-0317-49B7-B749-D744E8A777BF}" type="pres">
      <dgm:prSet presAssocID="{469F82BF-3376-4EED-B8FC-5E9108A393E8}" presName="tx1" presStyleLbl="revTx" presStyleIdx="0" presStyleCnt="4"/>
      <dgm:spPr/>
    </dgm:pt>
    <dgm:pt modelId="{B749EBEA-AB97-4F2D-A081-1AC578DCE813}" type="pres">
      <dgm:prSet presAssocID="{469F82BF-3376-4EED-B8FC-5E9108A393E8}" presName="vert1" presStyleCnt="0"/>
      <dgm:spPr/>
    </dgm:pt>
    <dgm:pt modelId="{DB8028F6-E20E-402A-9577-DB8D95AEC9B2}" type="pres">
      <dgm:prSet presAssocID="{39B5A780-378C-4DB1-83E3-69179FB2FF8B}" presName="thickLine" presStyleLbl="alignNode1" presStyleIdx="1" presStyleCnt="4"/>
      <dgm:spPr/>
    </dgm:pt>
    <dgm:pt modelId="{D29BF3B0-4803-4853-A0EE-1B1FBC866920}" type="pres">
      <dgm:prSet presAssocID="{39B5A780-378C-4DB1-83E3-69179FB2FF8B}" presName="horz1" presStyleCnt="0"/>
      <dgm:spPr/>
    </dgm:pt>
    <dgm:pt modelId="{76811EBB-9CE1-43A2-80CE-22DC8B1C454B}" type="pres">
      <dgm:prSet presAssocID="{39B5A780-378C-4DB1-83E3-69179FB2FF8B}" presName="tx1" presStyleLbl="revTx" presStyleIdx="1" presStyleCnt="4"/>
      <dgm:spPr/>
    </dgm:pt>
    <dgm:pt modelId="{5EC77B56-C451-4DE4-8935-B366AC7963E8}" type="pres">
      <dgm:prSet presAssocID="{39B5A780-378C-4DB1-83E3-69179FB2FF8B}" presName="vert1" presStyleCnt="0"/>
      <dgm:spPr/>
    </dgm:pt>
    <dgm:pt modelId="{4ECD2E71-F010-4355-B100-D657182D9F7B}" type="pres">
      <dgm:prSet presAssocID="{872B0EB2-1B4E-4D17-9A5F-5B706C8E64CA}" presName="thickLine" presStyleLbl="alignNode1" presStyleIdx="2" presStyleCnt="4"/>
      <dgm:spPr/>
    </dgm:pt>
    <dgm:pt modelId="{7DDD0066-5A3D-4425-B32E-A10E6DF1F682}" type="pres">
      <dgm:prSet presAssocID="{872B0EB2-1B4E-4D17-9A5F-5B706C8E64CA}" presName="horz1" presStyleCnt="0"/>
      <dgm:spPr/>
    </dgm:pt>
    <dgm:pt modelId="{0E1109AE-4264-40CA-8A07-AD8BEF1EE4B4}" type="pres">
      <dgm:prSet presAssocID="{872B0EB2-1B4E-4D17-9A5F-5B706C8E64CA}" presName="tx1" presStyleLbl="revTx" presStyleIdx="2" presStyleCnt="4"/>
      <dgm:spPr/>
    </dgm:pt>
    <dgm:pt modelId="{CF7257E4-064D-4897-98F9-4347AB42CDE5}" type="pres">
      <dgm:prSet presAssocID="{872B0EB2-1B4E-4D17-9A5F-5B706C8E64CA}" presName="vert1" presStyleCnt="0"/>
      <dgm:spPr/>
    </dgm:pt>
    <dgm:pt modelId="{67F668ED-855E-4D42-AC6C-07FAAA663A3C}" type="pres">
      <dgm:prSet presAssocID="{DB2D6345-945B-41CE-9E9B-25D0EE3A5946}" presName="thickLine" presStyleLbl="alignNode1" presStyleIdx="3" presStyleCnt="4"/>
      <dgm:spPr/>
    </dgm:pt>
    <dgm:pt modelId="{4320D47D-3DF7-461F-8CEE-9C9410AF55CD}" type="pres">
      <dgm:prSet presAssocID="{DB2D6345-945B-41CE-9E9B-25D0EE3A5946}" presName="horz1" presStyleCnt="0"/>
      <dgm:spPr/>
    </dgm:pt>
    <dgm:pt modelId="{A19CE156-38C1-4CAD-9C89-5F06C6F35A41}" type="pres">
      <dgm:prSet presAssocID="{DB2D6345-945B-41CE-9E9B-25D0EE3A5946}" presName="tx1" presStyleLbl="revTx" presStyleIdx="3" presStyleCnt="4"/>
      <dgm:spPr/>
    </dgm:pt>
    <dgm:pt modelId="{0CEBF189-A2F3-4E4F-BEFB-6AC95B7FD817}" type="pres">
      <dgm:prSet presAssocID="{DB2D6345-945B-41CE-9E9B-25D0EE3A5946}" presName="vert1" presStyleCnt="0"/>
      <dgm:spPr/>
    </dgm:pt>
  </dgm:ptLst>
  <dgm:cxnLst>
    <dgm:cxn modelId="{40362F0F-767B-4007-B201-A3A8DB1F2314}" srcId="{4231B4FC-0D96-4357-AF6B-9270B8E23D03}" destId="{469F82BF-3376-4EED-B8FC-5E9108A393E8}" srcOrd="0" destOrd="0" parTransId="{5D3D9534-8288-4AB8-9958-4D9063924F00}" sibTransId="{3F81861C-A812-4288-8B88-E897BBB52DC5}"/>
    <dgm:cxn modelId="{C64D8C0F-1FCB-4155-BD25-A71B8F3420A0}" type="presOf" srcId="{39B5A780-378C-4DB1-83E3-69179FB2FF8B}" destId="{76811EBB-9CE1-43A2-80CE-22DC8B1C454B}" srcOrd="0" destOrd="0" presId="urn:microsoft.com/office/officeart/2008/layout/LinedList"/>
    <dgm:cxn modelId="{2EBD352D-ED55-43F7-ACDD-2199D0027CA9}" srcId="{4231B4FC-0D96-4357-AF6B-9270B8E23D03}" destId="{DB2D6345-945B-41CE-9E9B-25D0EE3A5946}" srcOrd="3" destOrd="0" parTransId="{5F30BE8D-A382-4400-A36E-85390C32B75F}" sibTransId="{420F20BB-0C6B-44E6-9C66-8D7B573DBE3A}"/>
    <dgm:cxn modelId="{07B41A5C-48CE-4736-BBEC-CCB3638DD10E}" srcId="{4231B4FC-0D96-4357-AF6B-9270B8E23D03}" destId="{872B0EB2-1B4E-4D17-9A5F-5B706C8E64CA}" srcOrd="2" destOrd="0" parTransId="{ACFE1A17-2FA2-406D-B4ED-98CD5EB607D4}" sibTransId="{6E009689-A3D6-445F-B49C-3DDB229CFB1E}"/>
    <dgm:cxn modelId="{4030AF73-5F1F-4BF8-B3DB-53898ECB3EE6}" type="presOf" srcId="{469F82BF-3376-4EED-B8FC-5E9108A393E8}" destId="{54A1558C-0317-49B7-B749-D744E8A777BF}" srcOrd="0" destOrd="0" presId="urn:microsoft.com/office/officeart/2008/layout/LinedList"/>
    <dgm:cxn modelId="{C8674875-DE86-4F58-9667-ECF244837861}" type="presOf" srcId="{4231B4FC-0D96-4357-AF6B-9270B8E23D03}" destId="{D9B6BE6D-2B96-4B4F-89DA-D79168F79DB6}" srcOrd="0" destOrd="0" presId="urn:microsoft.com/office/officeart/2008/layout/LinedList"/>
    <dgm:cxn modelId="{19BFC876-AA04-4180-8D17-BF46A12582F5}" type="presOf" srcId="{DB2D6345-945B-41CE-9E9B-25D0EE3A5946}" destId="{A19CE156-38C1-4CAD-9C89-5F06C6F35A41}" srcOrd="0" destOrd="0" presId="urn:microsoft.com/office/officeart/2008/layout/LinedList"/>
    <dgm:cxn modelId="{C0FD3057-0E22-4FC2-ABBF-029983B5783D}" type="presOf" srcId="{872B0EB2-1B4E-4D17-9A5F-5B706C8E64CA}" destId="{0E1109AE-4264-40CA-8A07-AD8BEF1EE4B4}" srcOrd="0" destOrd="0" presId="urn:microsoft.com/office/officeart/2008/layout/LinedList"/>
    <dgm:cxn modelId="{948A83E2-13B1-49F4-8881-B19177E1E333}" srcId="{4231B4FC-0D96-4357-AF6B-9270B8E23D03}" destId="{39B5A780-378C-4DB1-83E3-69179FB2FF8B}" srcOrd="1" destOrd="0" parTransId="{4B747823-771A-4270-985D-ED7985A83F54}" sibTransId="{B801C207-63A6-42A2-B899-893A37D9A558}"/>
    <dgm:cxn modelId="{736D4CF8-E6D2-4D4A-8FDB-811295EDCE1A}" type="presParOf" srcId="{D9B6BE6D-2B96-4B4F-89DA-D79168F79DB6}" destId="{9F1DEEEE-E6E3-4CAB-AD52-5F5DA053737F}" srcOrd="0" destOrd="0" presId="urn:microsoft.com/office/officeart/2008/layout/LinedList"/>
    <dgm:cxn modelId="{1CC24D69-7982-462B-8EAF-9074C4CE30B2}" type="presParOf" srcId="{D9B6BE6D-2B96-4B4F-89DA-D79168F79DB6}" destId="{E965FC49-1BA7-400F-94EF-FEE222FEEC83}" srcOrd="1" destOrd="0" presId="urn:microsoft.com/office/officeart/2008/layout/LinedList"/>
    <dgm:cxn modelId="{48007443-42C9-4733-87C4-137587362CC7}" type="presParOf" srcId="{E965FC49-1BA7-400F-94EF-FEE222FEEC83}" destId="{54A1558C-0317-49B7-B749-D744E8A777BF}" srcOrd="0" destOrd="0" presId="urn:microsoft.com/office/officeart/2008/layout/LinedList"/>
    <dgm:cxn modelId="{A56A03BC-951D-464A-A477-D45FE5722417}" type="presParOf" srcId="{E965FC49-1BA7-400F-94EF-FEE222FEEC83}" destId="{B749EBEA-AB97-4F2D-A081-1AC578DCE813}" srcOrd="1" destOrd="0" presId="urn:microsoft.com/office/officeart/2008/layout/LinedList"/>
    <dgm:cxn modelId="{F8CD5FF3-6ADD-4AD2-8631-63B5D661D4E9}" type="presParOf" srcId="{D9B6BE6D-2B96-4B4F-89DA-D79168F79DB6}" destId="{DB8028F6-E20E-402A-9577-DB8D95AEC9B2}" srcOrd="2" destOrd="0" presId="urn:microsoft.com/office/officeart/2008/layout/LinedList"/>
    <dgm:cxn modelId="{622F21B2-34D8-41C9-BB0D-E5A554585689}" type="presParOf" srcId="{D9B6BE6D-2B96-4B4F-89DA-D79168F79DB6}" destId="{D29BF3B0-4803-4853-A0EE-1B1FBC866920}" srcOrd="3" destOrd="0" presId="urn:microsoft.com/office/officeart/2008/layout/LinedList"/>
    <dgm:cxn modelId="{776CC6B9-E555-4ECC-9C87-B3B07B694228}" type="presParOf" srcId="{D29BF3B0-4803-4853-A0EE-1B1FBC866920}" destId="{76811EBB-9CE1-43A2-80CE-22DC8B1C454B}" srcOrd="0" destOrd="0" presId="urn:microsoft.com/office/officeart/2008/layout/LinedList"/>
    <dgm:cxn modelId="{E34C3241-8F6B-48C4-9027-5D321F318201}" type="presParOf" srcId="{D29BF3B0-4803-4853-A0EE-1B1FBC866920}" destId="{5EC77B56-C451-4DE4-8935-B366AC7963E8}" srcOrd="1" destOrd="0" presId="urn:microsoft.com/office/officeart/2008/layout/LinedList"/>
    <dgm:cxn modelId="{5E692DA6-EB0C-4787-8536-105657065918}" type="presParOf" srcId="{D9B6BE6D-2B96-4B4F-89DA-D79168F79DB6}" destId="{4ECD2E71-F010-4355-B100-D657182D9F7B}" srcOrd="4" destOrd="0" presId="urn:microsoft.com/office/officeart/2008/layout/LinedList"/>
    <dgm:cxn modelId="{3A3BC891-E88A-4300-B748-35EDB49958C6}" type="presParOf" srcId="{D9B6BE6D-2B96-4B4F-89DA-D79168F79DB6}" destId="{7DDD0066-5A3D-4425-B32E-A10E6DF1F682}" srcOrd="5" destOrd="0" presId="urn:microsoft.com/office/officeart/2008/layout/LinedList"/>
    <dgm:cxn modelId="{0D24E493-0748-4327-8590-F2A43D1F1FA0}" type="presParOf" srcId="{7DDD0066-5A3D-4425-B32E-A10E6DF1F682}" destId="{0E1109AE-4264-40CA-8A07-AD8BEF1EE4B4}" srcOrd="0" destOrd="0" presId="urn:microsoft.com/office/officeart/2008/layout/LinedList"/>
    <dgm:cxn modelId="{C886C2C2-5689-4574-8A63-15A95F45E0B6}" type="presParOf" srcId="{7DDD0066-5A3D-4425-B32E-A10E6DF1F682}" destId="{CF7257E4-064D-4897-98F9-4347AB42CDE5}" srcOrd="1" destOrd="0" presId="urn:microsoft.com/office/officeart/2008/layout/LinedList"/>
    <dgm:cxn modelId="{C9CD84BC-4BF2-40FF-8BDD-59F39D3601D8}" type="presParOf" srcId="{D9B6BE6D-2B96-4B4F-89DA-D79168F79DB6}" destId="{67F668ED-855E-4D42-AC6C-07FAAA663A3C}" srcOrd="6" destOrd="0" presId="urn:microsoft.com/office/officeart/2008/layout/LinedList"/>
    <dgm:cxn modelId="{D0D74E4F-A86C-4157-9708-32A653BE65F5}" type="presParOf" srcId="{D9B6BE6D-2B96-4B4F-89DA-D79168F79DB6}" destId="{4320D47D-3DF7-461F-8CEE-9C9410AF55CD}" srcOrd="7" destOrd="0" presId="urn:microsoft.com/office/officeart/2008/layout/LinedList"/>
    <dgm:cxn modelId="{44ACC7E5-E5BE-4F91-8450-68CEFC6C7271}" type="presParOf" srcId="{4320D47D-3DF7-461F-8CEE-9C9410AF55CD}" destId="{A19CE156-38C1-4CAD-9C89-5F06C6F35A41}" srcOrd="0" destOrd="0" presId="urn:microsoft.com/office/officeart/2008/layout/LinedList"/>
    <dgm:cxn modelId="{86800948-BEE8-4CBA-B547-565CCE7C77CE}" type="presParOf" srcId="{4320D47D-3DF7-461F-8CEE-9C9410AF55CD}" destId="{0CEBF189-A2F3-4E4F-BEFB-6AC95B7FD817}"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1DEEEE-E6E3-4CAB-AD52-5F5DA053737F}">
      <dsp:nvSpPr>
        <dsp:cNvPr id="0" name=""/>
        <dsp:cNvSpPr/>
      </dsp:nvSpPr>
      <dsp:spPr>
        <a:xfrm>
          <a:off x="0" y="0"/>
          <a:ext cx="6683374" cy="0"/>
        </a:xfrm>
        <a:prstGeom prst="line">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w="9525" cap="flat" cmpd="sng" algn="ctr">
          <a:solidFill>
            <a:schemeClr val="accent2">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54A1558C-0317-49B7-B749-D744E8A777BF}">
      <dsp:nvSpPr>
        <dsp:cNvPr id="0" name=""/>
        <dsp:cNvSpPr/>
      </dsp:nvSpPr>
      <dsp:spPr>
        <a:xfrm>
          <a:off x="0" y="0"/>
          <a:ext cx="6683374" cy="1151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The goal of this project is to develop an artificial intelligence (AI) model for the detection of pneumonia from chest radiography images. The project will involve the use of CNN (Convolution Neural Network) algorithms to train and test the model on a dataset of chest X-ray images. </a:t>
          </a:r>
        </a:p>
      </dsp:txBody>
      <dsp:txXfrm>
        <a:off x="0" y="0"/>
        <a:ext cx="6683374" cy="1151731"/>
      </dsp:txXfrm>
    </dsp:sp>
    <dsp:sp modelId="{DB8028F6-E20E-402A-9577-DB8D95AEC9B2}">
      <dsp:nvSpPr>
        <dsp:cNvPr id="0" name=""/>
        <dsp:cNvSpPr/>
      </dsp:nvSpPr>
      <dsp:spPr>
        <a:xfrm>
          <a:off x="0" y="1151731"/>
          <a:ext cx="6683374" cy="0"/>
        </a:xfrm>
        <a:prstGeom prst="line">
          <a:avLst/>
        </a:prstGeom>
        <a:gradFill rotWithShape="0">
          <a:gsLst>
            <a:gs pos="0">
              <a:schemeClr val="accent2">
                <a:hueOff val="-1458064"/>
                <a:satOff val="-2807"/>
                <a:lumOff val="196"/>
                <a:alphaOff val="0"/>
                <a:tint val="94000"/>
                <a:satMod val="100000"/>
                <a:lumMod val="108000"/>
              </a:schemeClr>
            </a:gs>
            <a:gs pos="50000">
              <a:schemeClr val="accent2">
                <a:hueOff val="-1458064"/>
                <a:satOff val="-2807"/>
                <a:lumOff val="196"/>
                <a:alphaOff val="0"/>
                <a:tint val="98000"/>
                <a:shade val="100000"/>
                <a:satMod val="100000"/>
                <a:lumMod val="100000"/>
              </a:schemeClr>
            </a:gs>
            <a:gs pos="100000">
              <a:schemeClr val="accent2">
                <a:hueOff val="-1458064"/>
                <a:satOff val="-2807"/>
                <a:lumOff val="196"/>
                <a:alphaOff val="0"/>
                <a:shade val="72000"/>
                <a:satMod val="120000"/>
                <a:lumMod val="100000"/>
              </a:schemeClr>
            </a:gs>
          </a:gsLst>
          <a:lin ang="5400000" scaled="0"/>
        </a:gradFill>
        <a:ln w="9525" cap="flat" cmpd="sng" algn="ctr">
          <a:solidFill>
            <a:schemeClr val="accent2">
              <a:hueOff val="-1458064"/>
              <a:satOff val="-2807"/>
              <a:lumOff val="196"/>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76811EBB-9CE1-43A2-80CE-22DC8B1C454B}">
      <dsp:nvSpPr>
        <dsp:cNvPr id="0" name=""/>
        <dsp:cNvSpPr/>
      </dsp:nvSpPr>
      <dsp:spPr>
        <a:xfrm>
          <a:off x="0" y="1151731"/>
          <a:ext cx="6683374" cy="1151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The model will be evaluated using various metrics to assess its accuracy and efficiency in detecting pneumonia.</a:t>
          </a:r>
        </a:p>
      </dsp:txBody>
      <dsp:txXfrm>
        <a:off x="0" y="1151731"/>
        <a:ext cx="6683374" cy="1151731"/>
      </dsp:txXfrm>
    </dsp:sp>
    <dsp:sp modelId="{4ECD2E71-F010-4355-B100-D657182D9F7B}">
      <dsp:nvSpPr>
        <dsp:cNvPr id="0" name=""/>
        <dsp:cNvSpPr/>
      </dsp:nvSpPr>
      <dsp:spPr>
        <a:xfrm>
          <a:off x="0" y="2303462"/>
          <a:ext cx="6683374" cy="0"/>
        </a:xfrm>
        <a:prstGeom prst="line">
          <a:avLst/>
        </a:prstGeom>
        <a:gradFill rotWithShape="0">
          <a:gsLst>
            <a:gs pos="0">
              <a:schemeClr val="accent2">
                <a:hueOff val="-2916128"/>
                <a:satOff val="-5613"/>
                <a:lumOff val="392"/>
                <a:alphaOff val="0"/>
                <a:tint val="94000"/>
                <a:satMod val="100000"/>
                <a:lumMod val="108000"/>
              </a:schemeClr>
            </a:gs>
            <a:gs pos="50000">
              <a:schemeClr val="accent2">
                <a:hueOff val="-2916128"/>
                <a:satOff val="-5613"/>
                <a:lumOff val="392"/>
                <a:alphaOff val="0"/>
                <a:tint val="98000"/>
                <a:shade val="100000"/>
                <a:satMod val="100000"/>
                <a:lumMod val="100000"/>
              </a:schemeClr>
            </a:gs>
            <a:gs pos="100000">
              <a:schemeClr val="accent2">
                <a:hueOff val="-2916128"/>
                <a:satOff val="-5613"/>
                <a:lumOff val="392"/>
                <a:alphaOff val="0"/>
                <a:shade val="72000"/>
                <a:satMod val="120000"/>
                <a:lumMod val="100000"/>
              </a:schemeClr>
            </a:gs>
          </a:gsLst>
          <a:lin ang="5400000" scaled="0"/>
        </a:gradFill>
        <a:ln w="9525" cap="flat" cmpd="sng" algn="ctr">
          <a:solidFill>
            <a:schemeClr val="accent2">
              <a:hueOff val="-2916128"/>
              <a:satOff val="-5613"/>
              <a:lumOff val="392"/>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0E1109AE-4264-40CA-8A07-AD8BEF1EE4B4}">
      <dsp:nvSpPr>
        <dsp:cNvPr id="0" name=""/>
        <dsp:cNvSpPr/>
      </dsp:nvSpPr>
      <dsp:spPr>
        <a:xfrm>
          <a:off x="0" y="2303462"/>
          <a:ext cx="6683374" cy="1151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To achieve this goal, an AI model might help to diagnose Pneumonia disease from the chest x- rays more quickly and accurately.</a:t>
          </a:r>
        </a:p>
      </dsp:txBody>
      <dsp:txXfrm>
        <a:off x="0" y="2303462"/>
        <a:ext cx="6683374" cy="1151731"/>
      </dsp:txXfrm>
    </dsp:sp>
    <dsp:sp modelId="{67F668ED-855E-4D42-AC6C-07FAAA663A3C}">
      <dsp:nvSpPr>
        <dsp:cNvPr id="0" name=""/>
        <dsp:cNvSpPr/>
      </dsp:nvSpPr>
      <dsp:spPr>
        <a:xfrm>
          <a:off x="0" y="3455193"/>
          <a:ext cx="6683374" cy="0"/>
        </a:xfrm>
        <a:prstGeom prst="line">
          <a:avLst/>
        </a:prstGeom>
        <a:gradFill rotWithShape="0">
          <a:gsLst>
            <a:gs pos="0">
              <a:schemeClr val="accent2">
                <a:hueOff val="-4374192"/>
                <a:satOff val="-8420"/>
                <a:lumOff val="588"/>
                <a:alphaOff val="0"/>
                <a:tint val="94000"/>
                <a:satMod val="100000"/>
                <a:lumMod val="108000"/>
              </a:schemeClr>
            </a:gs>
            <a:gs pos="50000">
              <a:schemeClr val="accent2">
                <a:hueOff val="-4374192"/>
                <a:satOff val="-8420"/>
                <a:lumOff val="588"/>
                <a:alphaOff val="0"/>
                <a:tint val="98000"/>
                <a:shade val="100000"/>
                <a:satMod val="100000"/>
                <a:lumMod val="100000"/>
              </a:schemeClr>
            </a:gs>
            <a:gs pos="100000">
              <a:schemeClr val="accent2">
                <a:hueOff val="-4374192"/>
                <a:satOff val="-8420"/>
                <a:lumOff val="588"/>
                <a:alphaOff val="0"/>
                <a:shade val="72000"/>
                <a:satMod val="120000"/>
                <a:lumMod val="100000"/>
              </a:schemeClr>
            </a:gs>
          </a:gsLst>
          <a:lin ang="5400000" scaled="0"/>
        </a:gradFill>
        <a:ln w="9525" cap="flat" cmpd="sng" algn="ctr">
          <a:solidFill>
            <a:schemeClr val="accent2">
              <a:hueOff val="-4374192"/>
              <a:satOff val="-8420"/>
              <a:lumOff val="588"/>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A19CE156-38C1-4CAD-9C89-5F06C6F35A41}">
      <dsp:nvSpPr>
        <dsp:cNvPr id="0" name=""/>
        <dsp:cNvSpPr/>
      </dsp:nvSpPr>
      <dsp:spPr>
        <a:xfrm>
          <a:off x="0" y="3455193"/>
          <a:ext cx="6683374" cy="1151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The project will ultimately aim to develop a highly accurate and efficient AI model for pneumonia detection. This model has the potential to significantly improve patient outcomes and reduce the burden on healthcare systems worldwide.</a:t>
          </a:r>
        </a:p>
      </dsp:txBody>
      <dsp:txXfrm>
        <a:off x="0" y="3455193"/>
        <a:ext cx="6683374" cy="115173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2230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9436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6311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72904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9251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9453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730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3333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5694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1401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041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270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644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0660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542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3414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1920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3057925"/>
      </p:ext>
    </p:extLst>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 id="2147484001" r:id="rId13"/>
    <p:sldLayoutId id="2147484002" r:id="rId14"/>
    <p:sldLayoutId id="2147484003" r:id="rId15"/>
    <p:sldLayoutId id="2147484004" r:id="rId16"/>
    <p:sldLayoutId id="214748400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3" name="Rectangle 42">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4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45" name="Picture 44">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899D501F-510C-81C5-BB3E-43F704F7ED62}"/>
              </a:ext>
            </a:extLst>
          </p:cNvPr>
          <p:cNvSpPr>
            <a:spLocks noGrp="1"/>
          </p:cNvSpPr>
          <p:nvPr>
            <p:ph type="title"/>
          </p:nvPr>
        </p:nvSpPr>
        <p:spPr>
          <a:xfrm>
            <a:off x="1286933" y="2213361"/>
            <a:ext cx="6247721" cy="2204815"/>
          </a:xfrm>
        </p:spPr>
        <p:txBody>
          <a:bodyPr vert="horz" lIns="91440" tIns="45720" rIns="91440" bIns="45720" rtlCol="0" anchor="b">
            <a:normAutofit/>
          </a:bodyPr>
          <a:lstStyle/>
          <a:p>
            <a:pPr algn="l"/>
            <a:r>
              <a:rPr lang="en-US" sz="3700" b="1"/>
              <a:t>Diagnostic Performance    of Artificial Intelligence Model For Pneumonia From CXR (chest x-ray) </a:t>
            </a:r>
            <a:endParaRPr lang="en-US" sz="3700" b="1" dirty="0"/>
          </a:p>
        </p:txBody>
      </p:sp>
      <p:sp>
        <p:nvSpPr>
          <p:cNvPr id="6" name="Text Placeholder 5">
            <a:extLst>
              <a:ext uri="{FF2B5EF4-FFF2-40B4-BE49-F238E27FC236}">
                <a16:creationId xmlns:a16="http://schemas.microsoft.com/office/drawing/2014/main" id="{12BF887D-61AA-158F-F575-D755FBCA82EF}"/>
              </a:ext>
            </a:extLst>
          </p:cNvPr>
          <p:cNvSpPr>
            <a:spLocks noGrp="1"/>
          </p:cNvSpPr>
          <p:nvPr>
            <p:ph type="body" idx="1"/>
          </p:nvPr>
        </p:nvSpPr>
        <p:spPr>
          <a:xfrm>
            <a:off x="1286934" y="4418176"/>
            <a:ext cx="6247721" cy="1264209"/>
          </a:xfrm>
        </p:spPr>
        <p:txBody>
          <a:bodyPr vert="horz" lIns="91440" tIns="45720" rIns="91440" bIns="45720" rtlCol="0">
            <a:normAutofit/>
          </a:bodyPr>
          <a:lstStyle/>
          <a:p>
            <a:pPr algn="l">
              <a:lnSpc>
                <a:spcPct val="110000"/>
              </a:lnSpc>
            </a:pPr>
            <a:r>
              <a:rPr lang="en-US" sz="1700" dirty="0">
                <a:solidFill>
                  <a:schemeClr val="tx1">
                    <a:lumMod val="50000"/>
                    <a:lumOff val="50000"/>
                  </a:schemeClr>
                </a:solidFill>
              </a:rPr>
              <a:t>-Ramya Krishna Gadiparthi</a:t>
            </a:r>
          </a:p>
          <a:p>
            <a:pPr algn="l">
              <a:lnSpc>
                <a:spcPct val="110000"/>
              </a:lnSpc>
            </a:pPr>
            <a:r>
              <a:rPr lang="en-US" sz="1700" dirty="0">
                <a:solidFill>
                  <a:schemeClr val="tx1">
                    <a:lumMod val="50000"/>
                    <a:lumOff val="50000"/>
                  </a:schemeClr>
                </a:solidFill>
              </a:rPr>
              <a:t>-Deepika Linga</a:t>
            </a:r>
          </a:p>
          <a:p>
            <a:pPr algn="l">
              <a:lnSpc>
                <a:spcPct val="110000"/>
              </a:lnSpc>
            </a:pPr>
            <a:r>
              <a:rPr lang="en-US" sz="1700" dirty="0">
                <a:solidFill>
                  <a:schemeClr val="tx1">
                    <a:lumMod val="50000"/>
                    <a:lumOff val="50000"/>
                  </a:schemeClr>
                </a:solidFill>
              </a:rPr>
              <a:t>-Sushma Nagubandi</a:t>
            </a:r>
          </a:p>
        </p:txBody>
      </p:sp>
      <p:pic>
        <p:nvPicPr>
          <p:cNvPr id="46" name="Picture 45">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47" name="Picture 46">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Tree>
    <p:extLst>
      <p:ext uri="{BB962C8B-B14F-4D97-AF65-F5344CB8AC3E}">
        <p14:creationId xmlns:p14="http://schemas.microsoft.com/office/powerpoint/2010/main" val="2620475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0"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5F86BEAF-FD24-4827-AD37-6785EBC9C2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4" name="Rectangle 23">
            <a:extLst>
              <a:ext uri="{FF2B5EF4-FFF2-40B4-BE49-F238E27FC236}">
                <a16:creationId xmlns:a16="http://schemas.microsoft.com/office/drawing/2014/main" id="{C08B58CE-A486-4D86-A04C-CEBEC0C6E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a:extLst>
              <a:ext uri="{FF2B5EF4-FFF2-40B4-BE49-F238E27FC236}">
                <a16:creationId xmlns:a16="http://schemas.microsoft.com/office/drawing/2014/main" id="{7EF397AE-0609-4FFB-A98F-ECD05F0EF2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Desk with stethoscope and computer keyboard">
            <a:extLst>
              <a:ext uri="{FF2B5EF4-FFF2-40B4-BE49-F238E27FC236}">
                <a16:creationId xmlns:a16="http://schemas.microsoft.com/office/drawing/2014/main" id="{2E175BD1-2645-FC96-3A51-CFE737117376}"/>
              </a:ext>
            </a:extLst>
          </p:cNvPr>
          <p:cNvPicPr>
            <a:picLocks noChangeAspect="1"/>
          </p:cNvPicPr>
          <p:nvPr/>
        </p:nvPicPr>
        <p:blipFill rotWithShape="1">
          <a:blip r:embed="rId4">
            <a:duotone>
              <a:schemeClr val="bg2">
                <a:shade val="45000"/>
                <a:satMod val="135000"/>
              </a:schemeClr>
              <a:prstClr val="white"/>
            </a:duotone>
            <a:alphaModFix amt="25000"/>
          </a:blip>
          <a:srcRect t="821" b="14910"/>
          <a:stretch/>
        </p:blipFill>
        <p:spPr>
          <a:xfrm>
            <a:off x="20" y="10"/>
            <a:ext cx="12191980" cy="6857990"/>
          </a:xfrm>
          <a:prstGeom prst="rect">
            <a:avLst/>
          </a:prstGeom>
        </p:spPr>
      </p:pic>
      <p:pic>
        <p:nvPicPr>
          <p:cNvPr id="28" name="Picture 27">
            <a:extLst>
              <a:ext uri="{FF2B5EF4-FFF2-40B4-BE49-F238E27FC236}">
                <a16:creationId xmlns:a16="http://schemas.microsoft.com/office/drawing/2014/main" id="{FF0509A6-53B5-44A9-B59C-1D9C4DD3C2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963EC10-E246-709C-B6B4-EA16906B3C98}"/>
              </a:ext>
            </a:extLst>
          </p:cNvPr>
          <p:cNvSpPr txBox="1"/>
          <p:nvPr/>
        </p:nvSpPr>
        <p:spPr>
          <a:xfrm>
            <a:off x="332509" y="618517"/>
            <a:ext cx="8257309" cy="9978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lvl="8" algn="ctr" defTabSz="914400">
              <a:lnSpc>
                <a:spcPct val="90000"/>
              </a:lnSpc>
              <a:spcBef>
                <a:spcPct val="0"/>
              </a:spcBef>
              <a:spcAft>
                <a:spcPts val="600"/>
              </a:spcAft>
            </a:pPr>
            <a:r>
              <a:rPr lang="en-US" sz="3600" b="1" cap="all" dirty="0">
                <a:latin typeface="+mj-lt"/>
                <a:ea typeface="+mj-ea"/>
                <a:cs typeface="+mj-cs"/>
              </a:rPr>
              <a:t>INTRODUCTION</a:t>
            </a:r>
          </a:p>
        </p:txBody>
      </p:sp>
      <p:sp>
        <p:nvSpPr>
          <p:cNvPr id="3" name="TextBox 2">
            <a:extLst>
              <a:ext uri="{FF2B5EF4-FFF2-40B4-BE49-F238E27FC236}">
                <a16:creationId xmlns:a16="http://schemas.microsoft.com/office/drawing/2014/main" id="{9AAADC65-389F-FDD5-6DC5-A95A89719EA4}"/>
              </a:ext>
            </a:extLst>
          </p:cNvPr>
          <p:cNvSpPr txBox="1"/>
          <p:nvPr/>
        </p:nvSpPr>
        <p:spPr>
          <a:xfrm>
            <a:off x="489527" y="1847274"/>
            <a:ext cx="10788073" cy="394392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defTabSz="914400">
              <a:lnSpc>
                <a:spcPct val="110000"/>
              </a:lnSpc>
              <a:spcAft>
                <a:spcPts val="600"/>
              </a:spcAft>
              <a:buClr>
                <a:schemeClr val="tx1"/>
              </a:buClr>
              <a:buFont typeface="Arial" panose="020B0604020202020204" pitchFamily="34" charset="0"/>
              <a:buChar char="•"/>
            </a:pPr>
            <a:r>
              <a:rPr lang="en-US" sz="1400" b="0" i="0" cap="all" dirty="0"/>
              <a:t>                    The chest X-ray (CXR) is the most readily available and common imaging modality for the assessment of pneumonia. However, detecting pneumonia from chest radiography is a challenging task, even for experienced radiologists. An artificial intelligence (AI) model might help to diagnose pneumonia from CXR more quickly and accurately. We aim to develop an AI model for pneumonia from CXR images and to evaluate diagnostic performance with external dataset.</a:t>
            </a:r>
          </a:p>
          <a:p>
            <a:pPr indent="-228600" defTabSz="914400">
              <a:lnSpc>
                <a:spcPct val="110000"/>
              </a:lnSpc>
              <a:spcAft>
                <a:spcPts val="600"/>
              </a:spcAft>
              <a:buClr>
                <a:schemeClr val="tx1"/>
              </a:buClr>
              <a:buFont typeface="Arial" panose="020B0604020202020204" pitchFamily="34" charset="0"/>
              <a:buChar char="•"/>
            </a:pPr>
            <a:r>
              <a:rPr lang="en-US" sz="1400" cap="all" dirty="0"/>
              <a:t>                   T</a:t>
            </a:r>
            <a:r>
              <a:rPr lang="en-US" sz="1400" b="0" i="0" cap="all" dirty="0"/>
              <a:t>o train the pneumonia model, a total of 157,016 CXR images from the National Institutes of Health (NIH) and the Korean National Tuberculosis Association (KNTA) were used (normal vs. pneumonia = 120,722 vs.36,294). An ensemble model of two neural networks with DenseNet classifies each CXR image into pneumonia or not. To test the accuracy of the models, a separate external dataset of pneumonia CXR images (n = 212) from a tertiary university hospital (</a:t>
            </a:r>
            <a:r>
              <a:rPr lang="en-US" sz="1400" b="0" i="0" cap="all" dirty="0" err="1"/>
              <a:t>Gachon</a:t>
            </a:r>
            <a:r>
              <a:rPr lang="en-US" sz="1400" b="0" i="0" cap="all" dirty="0"/>
              <a:t> University Gil Medical Center GUGMC, Incheon, South Korea) was used; the diagnosis of pneumonia was based on both the chest CT findings and clinical information, and the performance evaluated using the area under the receiver operating characteristic curve (AUC). Moreover, we tested the change of the AI probability score for pneumonia using the follow-up CXR images (7 days after the diagnosis of pneumonia, n = 100)</a:t>
            </a:r>
            <a:endParaRPr lang="en-US" sz="1400" cap="all" dirty="0"/>
          </a:p>
        </p:txBody>
      </p:sp>
    </p:spTree>
    <p:extLst>
      <p:ext uri="{BB962C8B-B14F-4D97-AF65-F5344CB8AC3E}">
        <p14:creationId xmlns:p14="http://schemas.microsoft.com/office/powerpoint/2010/main" val="4067175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5" name="Rectangle 14">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EDB6041-AE41-6F1C-ABB1-AAB59F1D4D14}"/>
              </a:ext>
            </a:extLst>
          </p:cNvPr>
          <p:cNvSpPr txBox="1"/>
          <p:nvPr/>
        </p:nvSpPr>
        <p:spPr>
          <a:xfrm>
            <a:off x="508000" y="640831"/>
            <a:ext cx="4146289" cy="15738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lvl="2" defTabSz="914400">
              <a:lnSpc>
                <a:spcPct val="90000"/>
              </a:lnSpc>
              <a:spcBef>
                <a:spcPct val="0"/>
              </a:spcBef>
              <a:spcAft>
                <a:spcPts val="600"/>
              </a:spcAft>
            </a:pPr>
            <a:r>
              <a:rPr lang="en-US" sz="3600" b="1" cap="all" dirty="0">
                <a:latin typeface="+mj-lt"/>
                <a:ea typeface="+mj-ea"/>
                <a:cs typeface="+mj-cs"/>
              </a:rPr>
              <a:t>WHAT'S PNEUMONIA?</a:t>
            </a:r>
          </a:p>
        </p:txBody>
      </p:sp>
      <p:sp>
        <p:nvSpPr>
          <p:cNvPr id="6" name="TextBox 5">
            <a:extLst>
              <a:ext uri="{FF2B5EF4-FFF2-40B4-BE49-F238E27FC236}">
                <a16:creationId xmlns:a16="http://schemas.microsoft.com/office/drawing/2014/main" id="{941D861F-3CF9-DC4C-E936-2A3FE9D20114}"/>
              </a:ext>
            </a:extLst>
          </p:cNvPr>
          <p:cNvSpPr txBox="1"/>
          <p:nvPr/>
        </p:nvSpPr>
        <p:spPr>
          <a:xfrm>
            <a:off x="913774" y="2367092"/>
            <a:ext cx="3740509" cy="3881309"/>
          </a:xfrm>
          <a:prstGeom prst="rect">
            <a:avLst/>
          </a:prstGeom>
        </p:spPr>
        <p:txBody>
          <a:bodyPr vert="horz" lIns="91440" tIns="45720" rIns="91440" bIns="45720" rtlCol="0">
            <a:normAutofit/>
          </a:bodyPr>
          <a:lstStyle/>
          <a:p>
            <a:pPr indent="-228600" defTabSz="914400">
              <a:lnSpc>
                <a:spcPct val="120000"/>
              </a:lnSpc>
              <a:spcAft>
                <a:spcPts val="600"/>
              </a:spcAft>
              <a:buClr>
                <a:schemeClr val="tx1"/>
              </a:buClr>
              <a:buFont typeface="Arial" panose="020B0604020202020204" pitchFamily="34" charset="0"/>
              <a:buChar char="•"/>
            </a:pPr>
            <a:r>
              <a:rPr lang="en-US" b="0" i="0" cap="all"/>
              <a:t>Pneumonia is an infection that inflames the air sacs in one or both lungs. The air sacs may fill with fluid or pus (purulent material), causing cough with phlegm or pus, fever, chills, and difficulty breathing. A variety of organisms, including bacteria, viruses and fungi, can cause pneumonia.  </a:t>
            </a:r>
            <a:endParaRPr lang="en-US" cap="all"/>
          </a:p>
        </p:txBody>
      </p:sp>
      <p:pic>
        <p:nvPicPr>
          <p:cNvPr id="5" name="Picture 41" descr="Diagram&#10;&#10;Description automatically generated">
            <a:extLst>
              <a:ext uri="{FF2B5EF4-FFF2-40B4-BE49-F238E27FC236}">
                <a16:creationId xmlns:a16="http://schemas.microsoft.com/office/drawing/2014/main" id="{941CA8E3-2C48-00BB-0D45-296ACD66F249}"/>
              </a:ext>
            </a:extLst>
          </p:cNvPr>
          <p:cNvPicPr>
            <a:picLocks noChangeAspect="1"/>
          </p:cNvPicPr>
          <p:nvPr/>
        </p:nvPicPr>
        <p:blipFill rotWithShape="1">
          <a:blip r:embed="rId4"/>
          <a:srcRect l="10909" r="4" b="4"/>
          <a:stretch/>
        </p:blipFill>
        <p:spPr>
          <a:xfrm>
            <a:off x="6464518" y="640831"/>
            <a:ext cx="3868137" cy="5461389"/>
          </a:xfrm>
          <a:prstGeom prst="rect">
            <a:avLst/>
          </a:prstGeom>
        </p:spPr>
      </p:pic>
      <p:pic>
        <p:nvPicPr>
          <p:cNvPr id="17" name="Picture 16">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54308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7407B0FF-43E0-4B2E-B48B-C2A472D10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7CAC6C18-4147-48ED-8B6A-19B3E0D891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71FCE14-90B9-48D8-A2B1-091BE24710D5}"/>
              </a:ext>
            </a:extLst>
          </p:cNvPr>
          <p:cNvSpPr txBox="1"/>
          <p:nvPr/>
        </p:nvSpPr>
        <p:spPr>
          <a:xfrm>
            <a:off x="341745" y="1314450"/>
            <a:ext cx="3143331" cy="368024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4400" b="1" cap="all" dirty="0">
                <a:latin typeface="+mj-lt"/>
                <a:ea typeface="+mj-ea"/>
                <a:cs typeface="+mj-cs"/>
              </a:rPr>
              <a:t>            PROJECT STATEMENT </a:t>
            </a:r>
          </a:p>
        </p:txBody>
      </p:sp>
      <p:pic>
        <p:nvPicPr>
          <p:cNvPr id="18" name="Picture 17">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20" name="Picture 19">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5" name="TextBox 2">
            <a:extLst>
              <a:ext uri="{FF2B5EF4-FFF2-40B4-BE49-F238E27FC236}">
                <a16:creationId xmlns:a16="http://schemas.microsoft.com/office/drawing/2014/main" id="{83B34289-0140-D516-0F71-7B289F077B84}"/>
              </a:ext>
            </a:extLst>
          </p:cNvPr>
          <p:cNvGraphicFramePr/>
          <p:nvPr>
            <p:extLst>
              <p:ext uri="{D42A27DB-BD31-4B8C-83A1-F6EECF244321}">
                <p14:modId xmlns:p14="http://schemas.microsoft.com/office/powerpoint/2010/main" val="3644652348"/>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75336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1F4531-FBFC-B606-327C-A594AB943163}"/>
              </a:ext>
            </a:extLst>
          </p:cNvPr>
          <p:cNvSpPr txBox="1"/>
          <p:nvPr/>
        </p:nvSpPr>
        <p:spPr>
          <a:xfrm>
            <a:off x="1143000" y="609599"/>
            <a:ext cx="6132446" cy="200977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457200">
              <a:spcBef>
                <a:spcPct val="0"/>
              </a:spcBef>
              <a:spcAft>
                <a:spcPts val="600"/>
              </a:spcAft>
            </a:pPr>
            <a:r>
              <a:rPr lang="en-US"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Packages used in the project</a:t>
            </a:r>
          </a:p>
        </p:txBody>
      </p:sp>
      <p:pic>
        <p:nvPicPr>
          <p:cNvPr id="4" name="Picture 4" descr="A picture containing text, clipart&#10;&#10;Description automatically generated">
            <a:extLst>
              <a:ext uri="{FF2B5EF4-FFF2-40B4-BE49-F238E27FC236}">
                <a16:creationId xmlns:a16="http://schemas.microsoft.com/office/drawing/2014/main" id="{D448D33E-CE1B-B194-F2AB-8D33CBFC97D6}"/>
              </a:ext>
            </a:extLst>
          </p:cNvPr>
          <p:cNvPicPr>
            <a:picLocks noChangeAspect="1"/>
          </p:cNvPicPr>
          <p:nvPr/>
        </p:nvPicPr>
        <p:blipFill>
          <a:blip r:embed="rId2"/>
          <a:stretch>
            <a:fillRect/>
          </a:stretch>
        </p:blipFill>
        <p:spPr>
          <a:xfrm>
            <a:off x="7552042" y="1398398"/>
            <a:ext cx="3416888" cy="1268600"/>
          </a:xfrm>
          <a:custGeom>
            <a:avLst/>
            <a:gdLst/>
            <a:ahLst/>
            <a:cxnLst/>
            <a:rect l="l" t="t" r="r" b="b"/>
            <a:pathLst>
              <a:path w="3416888" h="2057399">
                <a:moveTo>
                  <a:pt x="120172" y="0"/>
                </a:moveTo>
                <a:lnTo>
                  <a:pt x="3296716" y="0"/>
                </a:lnTo>
                <a:cubicBezTo>
                  <a:pt x="3363085" y="0"/>
                  <a:pt x="3416888" y="53803"/>
                  <a:pt x="3416888" y="120172"/>
                </a:cubicBezTo>
                <a:lnTo>
                  <a:pt x="3416888" y="2057399"/>
                </a:lnTo>
                <a:lnTo>
                  <a:pt x="0" y="2057399"/>
                </a:lnTo>
                <a:lnTo>
                  <a:pt x="0" y="120172"/>
                </a:lnTo>
                <a:cubicBezTo>
                  <a:pt x="0" y="53803"/>
                  <a:pt x="53803" y="0"/>
                  <a:pt x="120172" y="0"/>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3" name="TextBox 2">
            <a:extLst>
              <a:ext uri="{FF2B5EF4-FFF2-40B4-BE49-F238E27FC236}">
                <a16:creationId xmlns:a16="http://schemas.microsoft.com/office/drawing/2014/main" id="{251B503C-B3A6-811D-25DA-07E8E2E6303A}"/>
              </a:ext>
            </a:extLst>
          </p:cNvPr>
          <p:cNvSpPr txBox="1"/>
          <p:nvPr/>
        </p:nvSpPr>
        <p:spPr>
          <a:xfrm>
            <a:off x="1143000" y="2774425"/>
            <a:ext cx="6132446" cy="328844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20000"/>
              </a:spcBef>
              <a:spcAft>
                <a:spcPts val="600"/>
              </a:spcAft>
              <a:buClr>
                <a:schemeClr val="tx1"/>
              </a:buClr>
              <a:buSzPct val="100000"/>
              <a:buFont typeface="Arial"/>
              <a:buChar char="•"/>
            </a:pPr>
            <a:r>
              <a:rPr lang="en-US" dirty="0">
                <a:latin typeface="Times New Roman"/>
                <a:ea typeface="+mn-lt"/>
                <a:cs typeface="+mn-lt"/>
              </a:rPr>
              <a:t> Python libraries such as NumPy, Pandas, Matplotlib</a:t>
            </a:r>
          </a:p>
          <a:p>
            <a:pPr defTabSz="457200">
              <a:spcBef>
                <a:spcPct val="20000"/>
              </a:spcBef>
              <a:spcAft>
                <a:spcPts val="600"/>
              </a:spcAft>
              <a:buClr>
                <a:schemeClr val="tx1"/>
              </a:buClr>
              <a:buSzPct val="100000"/>
              <a:buFont typeface="Arial"/>
              <a:buChar char="•"/>
            </a:pPr>
            <a:r>
              <a:rPr lang="en-US">
                <a:latin typeface="Times New Roman"/>
                <a:ea typeface="+mn-lt"/>
                <a:cs typeface="+mn-lt"/>
              </a:rPr>
              <a:t> TensorFlow </a:t>
            </a:r>
            <a:r>
              <a:rPr lang="en-US" dirty="0">
                <a:latin typeface="Times New Roman"/>
                <a:ea typeface="+mn-lt"/>
                <a:cs typeface="+mn-lt"/>
              </a:rPr>
              <a:t>and </a:t>
            </a:r>
            <a:r>
              <a:rPr lang="en-US" dirty="0" err="1">
                <a:latin typeface="Times New Roman"/>
                <a:ea typeface="+mn-lt"/>
                <a:cs typeface="+mn-lt"/>
              </a:rPr>
              <a:t>Keras</a:t>
            </a:r>
            <a:r>
              <a:rPr lang="en-US" dirty="0">
                <a:latin typeface="Times New Roman"/>
                <a:ea typeface="+mn-lt"/>
                <a:cs typeface="+mn-lt"/>
              </a:rPr>
              <a:t> for building and training deep learning models, particularly Convolutional Neural Networks (CNNs).</a:t>
            </a:r>
          </a:p>
          <a:p>
            <a:pPr defTabSz="457200">
              <a:spcBef>
                <a:spcPct val="20000"/>
              </a:spcBef>
              <a:spcAft>
                <a:spcPts val="600"/>
              </a:spcAft>
              <a:buClr>
                <a:schemeClr val="tx1"/>
              </a:buClr>
              <a:buSzPct val="100000"/>
              <a:buFont typeface="Arial"/>
              <a:buChar char="•"/>
            </a:pPr>
            <a:endPar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p:txBody>
      </p:sp>
      <p:pic>
        <p:nvPicPr>
          <p:cNvPr id="7" name="Picture 7" descr="Icon&#10;&#10;Description automatically generated">
            <a:extLst>
              <a:ext uri="{FF2B5EF4-FFF2-40B4-BE49-F238E27FC236}">
                <a16:creationId xmlns:a16="http://schemas.microsoft.com/office/drawing/2014/main" id="{D547417F-AE7C-FAD8-BF9F-39358ED11D6C}"/>
              </a:ext>
            </a:extLst>
          </p:cNvPr>
          <p:cNvPicPr>
            <a:picLocks noChangeAspect="1"/>
          </p:cNvPicPr>
          <p:nvPr/>
        </p:nvPicPr>
        <p:blipFill>
          <a:blip r:embed="rId3"/>
          <a:stretch>
            <a:fillRect/>
          </a:stretch>
        </p:blipFill>
        <p:spPr>
          <a:xfrm>
            <a:off x="7876408" y="2918297"/>
            <a:ext cx="2768155" cy="3039797"/>
          </a:xfrm>
          <a:custGeom>
            <a:avLst/>
            <a:gdLst/>
            <a:ahLst/>
            <a:cxnLst/>
            <a:rect l="l" t="t" r="r" b="b"/>
            <a:pathLst>
              <a:path w="3416888" h="3240120">
                <a:moveTo>
                  <a:pt x="0" y="0"/>
                </a:moveTo>
                <a:lnTo>
                  <a:pt x="3416888" y="0"/>
                </a:lnTo>
                <a:lnTo>
                  <a:pt x="3416888" y="3119948"/>
                </a:lnTo>
                <a:cubicBezTo>
                  <a:pt x="3416888" y="3186317"/>
                  <a:pt x="3363085" y="3240120"/>
                  <a:pt x="3296716" y="3240120"/>
                </a:cubicBezTo>
                <a:lnTo>
                  <a:pt x="120172" y="3240120"/>
                </a:lnTo>
                <a:cubicBezTo>
                  <a:pt x="53803" y="3240120"/>
                  <a:pt x="0" y="3186317"/>
                  <a:pt x="0" y="3119948"/>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179038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CE85BA-0219-2780-6172-5C6771F77B25}"/>
              </a:ext>
            </a:extLst>
          </p:cNvPr>
          <p:cNvPicPr>
            <a:picLocks noChangeAspect="1"/>
          </p:cNvPicPr>
          <p:nvPr/>
        </p:nvPicPr>
        <p:blipFill>
          <a:blip r:embed="rId2"/>
          <a:stretch>
            <a:fillRect/>
          </a:stretch>
        </p:blipFill>
        <p:spPr>
          <a:xfrm>
            <a:off x="3190240" y="1137920"/>
            <a:ext cx="5699760" cy="4318000"/>
          </a:xfrm>
          <a:prstGeom prst="rect">
            <a:avLst/>
          </a:prstGeom>
        </p:spPr>
      </p:pic>
    </p:spTree>
    <p:extLst>
      <p:ext uri="{BB962C8B-B14F-4D97-AF65-F5344CB8AC3E}">
        <p14:creationId xmlns:p14="http://schemas.microsoft.com/office/powerpoint/2010/main" val="348652519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BF0BDC89C6204BA47194040CB15BC8" ma:contentTypeVersion="4" ma:contentTypeDescription="Create a new document." ma:contentTypeScope="" ma:versionID="e969dd4078d720fb031bd112299f6e9b">
  <xsd:schema xmlns:xsd="http://www.w3.org/2001/XMLSchema" xmlns:xs="http://www.w3.org/2001/XMLSchema" xmlns:p="http://schemas.microsoft.com/office/2006/metadata/properties" xmlns:ns3="a39417ca-7236-45ef-92bf-9341203fa034" targetNamespace="http://schemas.microsoft.com/office/2006/metadata/properties" ma:root="true" ma:fieldsID="898eeba52ea85fde5bacd49fbb416baf" ns3:_="">
    <xsd:import namespace="a39417ca-7236-45ef-92bf-9341203fa034"/>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9417ca-7236-45ef-92bf-9341203fa0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D7E76E-A240-4DFF-A76A-D4A4931328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9417ca-7236-45ef-92bf-9341203fa0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3931A2-FBEC-421C-B422-9E2578A8EC7F}">
  <ds:schemaRefs>
    <ds:schemaRef ds:uri="http://schemas.microsoft.com/office/2006/documentManagement/types"/>
    <ds:schemaRef ds:uri="a39417ca-7236-45ef-92bf-9341203fa034"/>
    <ds:schemaRef ds:uri="http://schemas.microsoft.com/office/infopath/2007/PartnerControls"/>
    <ds:schemaRef ds:uri="http://schemas.openxmlformats.org/package/2006/metadata/core-properties"/>
    <ds:schemaRef ds:uri="http://schemas.microsoft.com/office/2006/metadata/properties"/>
    <ds:schemaRef ds:uri="http://purl.org/dc/elements/1.1/"/>
    <ds:schemaRef ds:uri="http://www.w3.org/XML/1998/namespace"/>
    <ds:schemaRef ds:uri="http://purl.org/dc/dcmitype/"/>
    <ds:schemaRef ds:uri="http://purl.org/dc/terms/"/>
  </ds:schemaRefs>
</ds:datastoreItem>
</file>

<file path=customXml/itemProps3.xml><?xml version="1.0" encoding="utf-8"?>
<ds:datastoreItem xmlns:ds="http://schemas.openxmlformats.org/officeDocument/2006/customXml" ds:itemID="{C7E43CFE-A0C5-4A75-8ED5-397A25657D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TM04033925[[fn=Droplet]]</Template>
  <TotalTime>194</TotalTime>
  <Words>502</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Times New Roman</vt:lpstr>
      <vt:lpstr>Tw Cen MT</vt:lpstr>
      <vt:lpstr>Droplet</vt:lpstr>
      <vt:lpstr>Diagnostic Performance    of Artificial Intelligence Model For Pneumonia From CXR (chest x-ray)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Deepika Linga</dc:creator>
  <cp:lastModifiedBy>Linga, Deepika</cp:lastModifiedBy>
  <cp:revision>266</cp:revision>
  <dcterms:created xsi:type="dcterms:W3CDTF">2023-04-29T18:34:55Z</dcterms:created>
  <dcterms:modified xsi:type="dcterms:W3CDTF">2023-12-07T21:08:34Z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0x01010003BF0BDC89C6204BA47194040CB15BC8</vt:lpwstr>
  </property>
</Properties>
</file>