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64267552493444"/>
          <c:y val="8.6478270745003014E-2"/>
          <c:w val="0.60997190780839916"/>
          <c:h val="0.44876438522107825"/>
        </c:manualLayout>
      </c:layout>
      <c:lineChart>
        <c:grouping val="stack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1237-344D-A96C-D0509DAC38A2}"/>
            </c:ext>
          </c:extLst>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1237-344D-A96C-D0509DAC38A2}"/>
            </c:ext>
          </c:extLst>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1237-344D-A96C-D0509DAC38A2}"/>
            </c:ext>
          </c:extLst>
        </c:ser>
        <c:dLbls>
          <c:showLegendKey val="0"/>
          <c:showVal val="0"/>
          <c:showCatName val="0"/>
          <c:showSerName val="0"/>
          <c:showPercent val="0"/>
          <c:showBubbleSize val="0"/>
        </c:dLbls>
        <c:marker val="1"/>
        <c:smooth val="0"/>
        <c:axId val="150879816"/>
        <c:axId val="150876680"/>
      </c:lineChart>
      <c:catAx>
        <c:axId val="150879816"/>
        <c:scaling>
          <c:orientation val="minMax"/>
        </c:scaling>
        <c:delete val="0"/>
        <c:axPos val="b"/>
        <c:numFmt formatCode="General" sourceLinked="0"/>
        <c:majorTickMark val="out"/>
        <c:minorTickMark val="none"/>
        <c:tickLblPos val="nextTo"/>
        <c:crossAx val="150876680"/>
        <c:crosses val="autoZero"/>
        <c:auto val="1"/>
        <c:lblAlgn val="ctr"/>
        <c:lblOffset val="100"/>
        <c:noMultiLvlLbl val="0"/>
      </c:catAx>
      <c:valAx>
        <c:axId val="150876680"/>
        <c:scaling>
          <c:orientation val="minMax"/>
        </c:scaling>
        <c:delete val="0"/>
        <c:axPos val="l"/>
        <c:majorGridlines/>
        <c:numFmt formatCode="General" sourceLinked="1"/>
        <c:majorTickMark val="out"/>
        <c:minorTickMark val="none"/>
        <c:tickLblPos val="nextTo"/>
        <c:crossAx val="150879816"/>
        <c:crosses val="autoZero"/>
        <c:crossBetween val="between"/>
      </c:valAx>
    </c:plotArea>
    <c:legend>
      <c:legendPos val="r"/>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overlay val="0"/>
      <c:spPr>
        <a:ln>
          <a:noFill/>
        </a:ln>
      </c:spPr>
    </c:title>
    <c:autoTitleDeleted val="0"/>
    <c:plotArea>
      <c:layout/>
      <c:barChart>
        <c:barDir val="col"/>
        <c:grouping val="clustered"/>
        <c:varyColors val="0"/>
        <c:ser>
          <c:idx val="0"/>
          <c:order val="0"/>
          <c:tx>
            <c:v>High</c:v>
          </c:tx>
          <c:spPr>
            <a:solidFill>
              <a:srgbClr val="4F81B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xmlns:c16r2="http://schemas.microsoft.com/office/drawing/2015/06/chart">
            <c:ext xmlns:c16="http://schemas.microsoft.com/office/drawing/2014/chart" uri="{C3380CC4-5D6E-409C-BE32-E72D297353CC}">
              <c16:uniqueId val="{00000000-54B2-114C-B365-DA83E692A5F7}"/>
            </c:ext>
          </c:extLst>
        </c:ser>
        <c:ser>
          <c:idx val="1"/>
          <c:order val="1"/>
          <c:tx>
            <c:v>Low</c:v>
          </c:tx>
          <c:spPr>
            <a:solidFill>
              <a:srgbClr val="C0504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xmlns:c16r2="http://schemas.microsoft.com/office/drawing/2015/06/chart">
            <c:ext xmlns:c16="http://schemas.microsoft.com/office/drawing/2014/chart" uri="{C3380CC4-5D6E-409C-BE32-E72D297353CC}">
              <c16:uniqueId val="{00000001-54B2-114C-B365-DA83E692A5F7}"/>
            </c:ext>
          </c:extLst>
        </c:ser>
        <c:ser>
          <c:idx val="2"/>
          <c:order val="2"/>
          <c:tx>
            <c:v>Medium</c:v>
          </c:tx>
          <c:spPr>
            <a:solidFill>
              <a:srgbClr val="9BBB59"/>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xmlns:c16r2="http://schemas.microsoft.com/office/drawing/2015/06/chart">
            <c:ext xmlns:c16="http://schemas.microsoft.com/office/drawing/2014/chart" uri="{C3380CC4-5D6E-409C-BE32-E72D297353CC}">
              <c16:uniqueId val="{00000002-54B2-114C-B365-DA83E692A5F7}"/>
            </c:ext>
          </c:extLst>
        </c:ser>
        <c:ser>
          <c:idx val="3"/>
          <c:order val="3"/>
          <c:tx>
            <c:v>Very High</c:v>
          </c:tx>
          <c:spPr>
            <a:solidFill>
              <a:srgbClr val="8064A2"/>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xmlns:c16r2="http://schemas.microsoft.com/office/drawing/2015/06/chart">
            <c:ext xmlns:c16="http://schemas.microsoft.com/office/drawing/2014/chart" uri="{C3380CC4-5D6E-409C-BE32-E72D297353CC}">
              <c16:uniqueId val="{00000003-54B2-114C-B365-DA83E692A5F7}"/>
            </c:ext>
          </c:extLst>
        </c:ser>
        <c:dLbls>
          <c:showLegendKey val="0"/>
          <c:showVal val="0"/>
          <c:showCatName val="0"/>
          <c:showSerName val="0"/>
          <c:showPercent val="0"/>
          <c:showBubbleSize val="0"/>
        </c:dLbls>
        <c:gapWidth val="150"/>
        <c:axId val="150877464"/>
        <c:axId val="150878248"/>
      </c:barChart>
      <c:catAx>
        <c:axId val="150877464"/>
        <c:scaling>
          <c:orientation val="minMax"/>
        </c:scaling>
        <c:delete val="0"/>
        <c:axPos val="b"/>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150878248"/>
        <c:crosses val="autoZero"/>
        <c:auto val="1"/>
        <c:lblAlgn val="ctr"/>
        <c:lblOffset val="100"/>
        <c:noMultiLvlLbl val="0"/>
      </c:catAx>
      <c:valAx>
        <c:axId val="150878248"/>
        <c:scaling>
          <c:orientation val="minMax"/>
        </c:scaling>
        <c:delete val="0"/>
        <c:axPos val="l"/>
        <c:majorGridlines/>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150877464"/>
        <c:crosses val="autoZero"/>
        <c:crossBetween val="between"/>
      </c:valAx>
      <c:spPr>
        <a:solidFill>
          <a:srgbClr val="FFFFFF"/>
        </a:solidFill>
      </c:spPr>
    </c:plotArea>
    <c:legend>
      <c:legendPos val="r"/>
      <c:overlay val="0"/>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pPr/>
              <a:t>9/27/2024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pPr/>
              <a:t>‹#›</a:t>
            </a:fld>
            <a:endParaRPr lang="en-US" dirty="0"/>
          </a:p>
        </p:txBody>
      </p:sp>
    </p:spTree>
    <p:extLst>
      <p:ext uri="{BB962C8B-B14F-4D97-AF65-F5344CB8AC3E}">
        <p14:creationId xmlns:p14="http://schemas.microsoft.com/office/powerpoint/2010/main" val="111571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pPr/>
              <a:t>7</a:t>
            </a:fld>
            <a:endParaRPr lang="en-US" dirty="0"/>
          </a:p>
        </p:txBody>
      </p:sp>
    </p:spTree>
    <p:extLst>
      <p:ext uri="{BB962C8B-B14F-4D97-AF65-F5344CB8AC3E}">
        <p14:creationId xmlns:p14="http://schemas.microsoft.com/office/powerpoint/2010/main" val="296519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00170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59208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232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424865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9902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727003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05336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6843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00534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50441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7041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51232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89886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295898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1807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DA0F64-BBDE-4E81-AF9A-5C64D0B63C46}" type="datetimeFigureOut">
              <a:rPr lang="en-US" smtClean="0"/>
              <a:pPr/>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190050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DA0F64-BBDE-4E81-AF9A-5C64D0B63C46}" type="datetimeFigureOut">
              <a:rPr lang="en-US" smtClean="0"/>
              <a:pPr/>
              <a:t>9/27/2024</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29CFF4C-5CF4-41A0-B5CF-D6E80C3FE795}" type="slidenum">
              <a:rPr lang="en-US" smtClean="0"/>
              <a:pPr/>
              <a:t>‹#›</a:t>
            </a:fld>
            <a:endParaRPr lang="en-US" dirty="0"/>
          </a:p>
        </p:txBody>
      </p:sp>
    </p:spTree>
    <p:extLst>
      <p:ext uri="{BB962C8B-B14F-4D97-AF65-F5344CB8AC3E}">
        <p14:creationId xmlns:p14="http://schemas.microsoft.com/office/powerpoint/2010/main" val="338270793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1143000" y="3048000"/>
            <a:ext cx="8382000" cy="2362200"/>
          </a:xfrm>
        </p:spPr>
        <p:txBody>
          <a:bodyPr>
            <a:normAutofit/>
          </a:bodyPr>
          <a:lstStyle/>
          <a:p>
            <a:pPr algn="l"/>
            <a:r>
              <a:rPr lang="en-US" sz="2200" dirty="0">
                <a:solidFill>
                  <a:schemeClr val="tx1"/>
                </a:solidFill>
                <a:latin typeface="Cambria Math" pitchFamily="18" charset="0"/>
                <a:ea typeface="Cambria Math" pitchFamily="18" charset="0"/>
              </a:rPr>
              <a:t>STUDENT NAME: </a:t>
            </a:r>
            <a:r>
              <a:rPr lang="en-US" sz="2200" dirty="0" smtClean="0">
                <a:solidFill>
                  <a:schemeClr val="tx1"/>
                </a:solidFill>
                <a:latin typeface="Cambria Math" pitchFamily="18" charset="0"/>
                <a:ea typeface="Cambria Math" pitchFamily="18" charset="0"/>
              </a:rPr>
              <a:t>DEEPIKA.K</a:t>
            </a:r>
            <a:r>
              <a:rPr lang="en-US" sz="2200" dirty="0" smtClean="0">
                <a:solidFill>
                  <a:schemeClr val="tx1"/>
                </a:solidFill>
                <a:latin typeface="Cambria Math" pitchFamily="18" charset="0"/>
                <a:ea typeface="Cambria Math" pitchFamily="18" charset="0"/>
              </a:rPr>
              <a:t> </a:t>
            </a:r>
            <a:endParaRPr lang="en-US" sz="2200" dirty="0">
              <a:solidFill>
                <a:schemeClr val="tx1"/>
              </a:solidFill>
              <a:latin typeface="Cambria Math" pitchFamily="18" charset="0"/>
              <a:ea typeface="Cambria Math" pitchFamily="18" charset="0"/>
            </a:endParaRPr>
          </a:p>
          <a:p>
            <a:pPr algn="l"/>
            <a:r>
              <a:rPr lang="en-US" sz="2200" dirty="0">
                <a:solidFill>
                  <a:schemeClr val="tx1"/>
                </a:solidFill>
                <a:latin typeface="Cambria Math" pitchFamily="18" charset="0"/>
                <a:ea typeface="Cambria Math" pitchFamily="18" charset="0"/>
              </a:rPr>
              <a:t>REGISTER NO: 3122</a:t>
            </a:r>
            <a:r>
              <a:rPr lang="en-IN" sz="2200" dirty="0" smtClean="0">
                <a:solidFill>
                  <a:schemeClr val="tx1"/>
                </a:solidFill>
                <a:latin typeface="Cambria Math" pitchFamily="18" charset="0"/>
                <a:ea typeface="Cambria Math" pitchFamily="18" charset="0"/>
              </a:rPr>
              <a:t>11090</a:t>
            </a:r>
            <a:r>
              <a:rPr lang="en-US" sz="2200" dirty="0" smtClean="0">
                <a:solidFill>
                  <a:schemeClr val="tx1"/>
                </a:solidFill>
                <a:latin typeface="Cambria Math" pitchFamily="18" charset="0"/>
                <a:ea typeface="Cambria Math" pitchFamily="18" charset="0"/>
              </a:rPr>
              <a:t>[asunm1423312211090]</a:t>
            </a:r>
            <a:endParaRPr lang="en-US" sz="2200" dirty="0">
              <a:solidFill>
                <a:schemeClr val="tx1"/>
              </a:solidFill>
              <a:latin typeface="Cambria Math" pitchFamily="18" charset="0"/>
              <a:ea typeface="Cambria Math" pitchFamily="18" charset="0"/>
            </a:endParaRPr>
          </a:p>
          <a:p>
            <a:pPr algn="l"/>
            <a:r>
              <a:rPr lang="en-US" sz="2200" dirty="0">
                <a:solidFill>
                  <a:schemeClr val="tx1"/>
                </a:solidFill>
                <a:latin typeface="Cambria Math" pitchFamily="18" charset="0"/>
                <a:ea typeface="Cambria Math" pitchFamily="18" charset="0"/>
              </a:rPr>
              <a:t>DEPARTMENT: B.com(Accounting &amp; Finance)</a:t>
            </a:r>
          </a:p>
          <a:p>
            <a:r>
              <a:rPr lang="en-US" sz="2200" dirty="0">
                <a:solidFill>
                  <a:schemeClr val="tx1"/>
                </a:solidFill>
                <a:latin typeface="Cambria Math" pitchFamily="18" charset="0"/>
                <a:ea typeface="Cambria Math" pitchFamily="18" charset="0"/>
              </a:rPr>
              <a:t>COLLEGE: Dr. M.G.R. Janaki College of Arts &amp; Science for Women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a:latin typeface="Gill Sans MT" pitchFamily="34" charset="0"/>
              </a:rPr>
              <a:t>THE</a:t>
            </a:r>
            <a:r>
              <a:rPr lang="en-US" sz="3600" b="1" spc="20" dirty="0">
                <a:latin typeface="Gill Sans MT" pitchFamily="34" charset="0"/>
              </a:rPr>
              <a:t> "</a:t>
            </a:r>
            <a:r>
              <a:rPr lang="en-US" sz="3600" b="1" spc="10" dirty="0">
                <a:latin typeface="Gill Sans MT" pitchFamily="34" charset="0"/>
              </a:rPr>
              <a:t>WOW"</a:t>
            </a:r>
            <a:r>
              <a:rPr lang="en-US" sz="3600" b="1" spc="85" dirty="0">
                <a:latin typeface="Gill Sans MT" pitchFamily="34" charset="0"/>
              </a:rPr>
              <a:t> </a:t>
            </a:r>
            <a:r>
              <a:rPr lang="en-US" sz="3600" b="1" spc="10" dirty="0">
                <a:latin typeface="Gill Sans MT" pitchFamily="34" charset="0"/>
              </a:rPr>
              <a:t>IN</a:t>
            </a:r>
            <a:r>
              <a:rPr lang="en-US" sz="3600" b="1" spc="-5" dirty="0">
                <a:latin typeface="Gill Sans MT" pitchFamily="34" charset="0"/>
              </a:rPr>
              <a:t> </a:t>
            </a:r>
            <a:r>
              <a:rPr lang="en-US" sz="3600" b="1" spc="15" dirty="0">
                <a:latin typeface="Gill Sans MT" pitchFamily="34" charset="0"/>
              </a:rPr>
              <a:t>OUR</a:t>
            </a:r>
            <a:r>
              <a:rPr lang="en-US" sz="3600" b="1" spc="-10" dirty="0">
                <a:latin typeface="Gill Sans MT" pitchFamily="34" charset="0"/>
              </a:rPr>
              <a:t> </a:t>
            </a:r>
            <a:r>
              <a:rPr lang="en-US" sz="3600" b="1" spc="20" dirty="0">
                <a:latin typeface="Gill Sans MT" pitchFamily="34" charset="0"/>
              </a:rPr>
              <a:t>SOLUTION</a:t>
            </a:r>
            <a:r>
              <a:rPr lang="en-US" sz="3600" b="1" spc="20" dirty="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92500" lnSpcReduction="20000"/>
          </a:bodyPr>
          <a:lstStyle/>
          <a:p>
            <a:pPr>
              <a:buNone/>
            </a:pPr>
            <a:r>
              <a:rPr lang="en-IN" sz="3000" dirty="0">
                <a:latin typeface="Calibri" pitchFamily="34" charset="0"/>
                <a:ea typeface="Microsoft Himalaya" pitchFamily="2" charset="0"/>
                <a:cs typeface="Calibri" pitchFamily="34" charset="0"/>
              </a:rPr>
              <a:t>Formula:</a:t>
            </a:r>
          </a:p>
          <a:p>
            <a:pPr>
              <a:buNone/>
            </a:pPr>
            <a:endParaRPr lang="en-IN" sz="3000" dirty="0">
              <a:latin typeface="Calibri" pitchFamily="34" charset="0"/>
              <a:ea typeface="Microsoft Himalaya" pitchFamily="2" charset="0"/>
              <a:cs typeface="Calibri" pitchFamily="34" charset="0"/>
            </a:endParaRPr>
          </a:p>
          <a:p>
            <a:pPr>
              <a:buNone/>
            </a:pPr>
            <a:r>
              <a:rPr lang="en-IN" b="1" dirty="0">
                <a:latin typeface="Microsoft Himalaya" pitchFamily="2" charset="0"/>
                <a:ea typeface="Microsoft Himalaya" pitchFamily="2" charset="0"/>
                <a:cs typeface="Microsoft Himalaya" pitchFamily="2" charset="0"/>
              </a:rPr>
              <a:t>=IFS(Z2&gt;=5,”VERYHIGH”,Z2&gt;=4,”HIGH”,Z2&gt;=3,”MED”,TRUE,”LOW”)</a:t>
            </a:r>
          </a:p>
          <a:p>
            <a:pPr>
              <a:buNone/>
            </a:pPr>
            <a:endParaRPr lang="en-IN" b="1" dirty="0">
              <a:latin typeface="Microsoft Himalaya" pitchFamily="2" charset="0"/>
              <a:ea typeface="Microsoft Himalaya" pitchFamily="2" charset="0"/>
              <a:cs typeface="Microsoft Himalaya" pitchFamily="2" charset="0"/>
            </a:endParaRPr>
          </a:p>
          <a:p>
            <a:pPr>
              <a:buNone/>
            </a:pPr>
            <a:r>
              <a:rPr lang="en-IN" sz="3300" dirty="0">
                <a:latin typeface="Calibri" pitchFamily="34" charset="0"/>
                <a:ea typeface="Microsoft Himalaya" pitchFamily="2" charset="0"/>
                <a:cs typeface="Calibri" pitchFamily="34" charset="0"/>
              </a:rPr>
              <a:t>Creating a charts :</a:t>
            </a: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a:cs typeface="Trebuchet MS"/>
              </a:rPr>
              <a:t>M</a:t>
            </a:r>
            <a:r>
              <a:rPr lang="en-US" sz="3600" b="1" dirty="0">
                <a:cs typeface="Trebuchet MS"/>
              </a:rPr>
              <a:t>O</a:t>
            </a:r>
            <a:r>
              <a:rPr lang="en-US" sz="3600" b="1" spc="-15" dirty="0">
                <a:cs typeface="Trebuchet MS"/>
              </a:rPr>
              <a:t>D</a:t>
            </a:r>
            <a:r>
              <a:rPr lang="en-US" sz="3600" b="1" spc="-35" dirty="0">
                <a:cs typeface="Trebuchet MS"/>
              </a:rPr>
              <a:t>E</a:t>
            </a:r>
            <a:r>
              <a:rPr lang="en-US" sz="3600" b="1" spc="-30" dirty="0">
                <a:cs typeface="Trebuchet MS"/>
              </a:rPr>
              <a:t>LL</a:t>
            </a:r>
            <a:r>
              <a:rPr lang="en-US" sz="3600" b="1" spc="-5" dirty="0">
                <a:cs typeface="Trebuchet MS"/>
              </a:rPr>
              <a:t>I</a:t>
            </a:r>
            <a:r>
              <a:rPr lang="en-US" sz="3600" b="1" spc="30" dirty="0">
                <a:cs typeface="Trebuchet MS"/>
              </a:rPr>
              <a:t>N</a:t>
            </a:r>
            <a:r>
              <a:rPr lang="en-US" sz="3600" b="1" spc="5" dirty="0">
                <a:cs typeface="Trebuchet MS"/>
              </a:rPr>
              <a:t>G</a:t>
            </a:r>
            <a:r>
              <a:rPr lang="en-US" sz="3600" b="1" spc="5" dirty="0">
                <a:latin typeface="Trebuchet MS"/>
                <a:cs typeface="Trebuchet MS"/>
              </a:rPr>
              <a:t>:</a:t>
            </a:r>
            <a:r>
              <a:rPr lang="en-US" sz="3600" b="1" dirty="0">
                <a:latin typeface="Trebuchet MS"/>
                <a:cs typeface="Trebuchet MS"/>
              </a:rPr>
              <a:t/>
            </a:r>
            <a:br>
              <a:rPr lang="en-US" sz="3600" b="1" dirty="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fontScale="92500" lnSpcReduction="10000"/>
          </a:bodyPr>
          <a:lstStyle/>
          <a:p>
            <a:pPr>
              <a:buBlip>
                <a:blip r:embed="rId2"/>
              </a:buBlip>
            </a:pPr>
            <a:r>
              <a:rPr lang="en-US" sz="2800" dirty="0"/>
              <a:t>Data Collection:</a:t>
            </a:r>
          </a:p>
          <a:p>
            <a:r>
              <a:rPr lang="en-US" sz="1800" dirty="0">
                <a:latin typeface="Times New Roman" pitchFamily="18" charset="0"/>
                <a:cs typeface="Times New Roman" pitchFamily="18" charset="0"/>
              </a:rPr>
              <a:t>Step 1: To download data on kaggle, you need to define what you want to learn from your research. ...</a:t>
            </a:r>
          </a:p>
          <a:p>
            <a:r>
              <a:rPr lang="en-US" sz="1800" dirty="0">
                <a:latin typeface="Times New Roman" pitchFamily="18" charset="0"/>
                <a:cs typeface="Times New Roman" pitchFamily="18" charset="0"/>
              </a:rPr>
              <a:t>Step 2: Choosing Data Collection Method. ...</a:t>
            </a:r>
          </a:p>
          <a:p>
            <a:r>
              <a:rPr lang="en-US" sz="1800" dirty="0">
                <a:latin typeface="Times New Roman" pitchFamily="18" charset="0"/>
                <a:cs typeface="Times New Roman" pitchFamily="18" charset="0"/>
              </a:rPr>
              <a:t>Step 3: Planning Data Collection Procedures. ...</a:t>
            </a:r>
          </a:p>
          <a:p>
            <a:r>
              <a:rPr lang="en-US" sz="1800" dirty="0">
                <a:latin typeface="Times New Roman" pitchFamily="18" charset="0"/>
                <a:cs typeface="Times New Roman" pitchFamily="18" charset="0"/>
              </a:rPr>
              <a:t>Step 4: Collecting Data. ...</a:t>
            </a:r>
          </a:p>
          <a:p>
            <a:pPr>
              <a:buBlip>
                <a:blip r:embed="rId2"/>
              </a:buBlip>
            </a:pPr>
            <a:r>
              <a:rPr lang="en-US" sz="2800" dirty="0"/>
              <a:t>Feature Collection:</a:t>
            </a:r>
          </a:p>
          <a:p>
            <a:r>
              <a:rPr lang="en-US" sz="1700" dirty="0">
                <a:latin typeface="Times New Roman" pitchFamily="18" charset="0"/>
                <a:cs typeface="Times New Roman" pitchFamily="18" charset="0"/>
              </a:rPr>
              <a:t>Step 1:In  Employee performance data sheet have a 26 features.</a:t>
            </a:r>
          </a:p>
          <a:p>
            <a:r>
              <a:rPr lang="en-US" sz="1700" dirty="0">
                <a:latin typeface="Times New Roman" pitchFamily="18" charset="0"/>
                <a:cs typeface="Times New Roman" pitchFamily="18" charset="0"/>
              </a:rPr>
              <a:t>Step 2: I used  only 7 features to prepare a chart.</a:t>
            </a:r>
          </a:p>
          <a:p>
            <a:r>
              <a:rPr lang="en-US" sz="1700" dirty="0">
                <a:latin typeface="Times New Roman" pitchFamily="18" charset="0"/>
                <a:cs typeface="Times New Roman" pitchFamily="18" charset="0"/>
              </a:rPr>
              <a:t>Step 3: They are ( Emp Id, Name, Business Unit, Emp Type,  Gender, Emp Code, Performance Level).</a:t>
            </a:r>
          </a:p>
          <a:p>
            <a:pPr>
              <a:buBlip>
                <a:blip r:embed="rId2"/>
              </a:buBlip>
            </a:pPr>
            <a:r>
              <a:rPr lang="en-US" sz="2800" dirty="0"/>
              <a:t>Data Cleaning:</a:t>
            </a:r>
          </a:p>
          <a:p>
            <a:r>
              <a:rPr lang="en-US" sz="1700" dirty="0">
                <a:latin typeface="Times New Roman" pitchFamily="18" charset="0"/>
                <a:cs typeface="Times New Roman" pitchFamily="18" charset="0"/>
              </a:rPr>
              <a:t>Step 1:To identify the missing values.</a:t>
            </a:r>
          </a:p>
          <a:p>
            <a:r>
              <a:rPr lang="en-US" sz="1700" dirty="0">
                <a:latin typeface="Times New Roman" pitchFamily="18" charset="0"/>
                <a:cs typeface="Times New Roman" pitchFamily="18" charset="0"/>
              </a:rPr>
              <a:t>Step 2:Then filter out the missing values.</a:t>
            </a:r>
          </a:p>
          <a:p>
            <a:r>
              <a:rPr lang="en-US" sz="1600" dirty="0">
                <a:latin typeface="Times New Roman" pitchFamily="18" charset="0"/>
                <a:cs typeface="Times New Roman" pitchFamily="18" charset="0"/>
              </a:rPr>
              <a:t>Step 3: Cleaning and Organizing the Data.</a:t>
            </a:r>
          </a:p>
          <a:p>
            <a:endParaRPr lang="en-US" sz="1700" dirty="0"/>
          </a:p>
          <a:p>
            <a:endParaRPr lang="en-US" sz="1700" dirty="0"/>
          </a:p>
          <a:p>
            <a:pPr>
              <a:buNone/>
            </a:pPr>
            <a:endParaRPr 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6848029"/>
          </a:xfrm>
          <a:prstGeom prst="rect">
            <a:avLst/>
          </a:prstGeom>
        </p:spPr>
        <p:txBody>
          <a:bodyPr wrap="square">
            <a:spAutoFit/>
          </a:bodyPr>
          <a:lstStyle/>
          <a:p>
            <a:pPr>
              <a:buBlip>
                <a:blip r:embed="rId2"/>
              </a:buBlip>
            </a:pPr>
            <a:endParaRPr lang="en-US" sz="2800" dirty="0"/>
          </a:p>
          <a:p>
            <a:pPr>
              <a:buBlip>
                <a:blip r:embed="rId2"/>
              </a:buBlip>
            </a:pPr>
            <a:endParaRPr lang="en-US" sz="2800" dirty="0"/>
          </a:p>
          <a:p>
            <a:pPr>
              <a:buBlip>
                <a:blip r:embed="rId2"/>
              </a:buBlip>
            </a:pPr>
            <a:r>
              <a:rPr lang="en-US" sz="2800" dirty="0"/>
              <a:t>Performance Level:</a:t>
            </a:r>
          </a:p>
          <a:p>
            <a:pPr>
              <a:buFont typeface="Arial" pitchFamily="34" charset="0"/>
              <a:buChar char="•"/>
            </a:pPr>
            <a:r>
              <a:rPr lang="en-US" sz="1700" dirty="0">
                <a:latin typeface="Times New Roman" pitchFamily="18" charset="0"/>
                <a:cs typeface="Times New Roman" pitchFamily="18" charset="0"/>
              </a:rPr>
              <a:t>Step 1: Identify performance or behavioral issues that need improvement.</a:t>
            </a:r>
          </a:p>
          <a:p>
            <a:pPr>
              <a:buFont typeface="Arial" pitchFamily="34" charset="0"/>
              <a:buChar char="•"/>
            </a:pPr>
            <a:r>
              <a:rPr lang="en-US" sz="1700" dirty="0">
                <a:latin typeface="Times New Roman" pitchFamily="18" charset="0"/>
                <a:cs typeface="Times New Roman" pitchFamily="18" charset="0"/>
              </a:rPr>
              <a:t>Step 2:Explain the level of performance and behavior expected.</a:t>
            </a:r>
          </a:p>
          <a:p>
            <a:pPr>
              <a:buFont typeface="Arial" pitchFamily="34" charset="0"/>
              <a:buChar char="•"/>
            </a:pPr>
            <a:r>
              <a:rPr lang="en-US" sz="1700" dirty="0">
                <a:latin typeface="Times New Roman" pitchFamily="18" charset="0"/>
                <a:cs typeface="Times New Roman" pitchFamily="18" charset="0"/>
              </a:rPr>
              <a:t>Step 3:lSchedule progress meetings with the employee.</a:t>
            </a:r>
          </a:p>
          <a:p>
            <a:endParaRPr lang="en-US" sz="1700" dirty="0"/>
          </a:p>
          <a:p>
            <a:pPr>
              <a:buBlip>
                <a:blip r:embed="rId2"/>
              </a:buBlip>
            </a:pPr>
            <a:endParaRPr lang="en-US" sz="2800" dirty="0"/>
          </a:p>
          <a:p>
            <a:pPr>
              <a:buBlip>
                <a:blip r:embed="rId2"/>
              </a:buBlip>
            </a:pPr>
            <a:endParaRPr lang="en-US" sz="2800" dirty="0"/>
          </a:p>
          <a:p>
            <a:pPr>
              <a:buBlip>
                <a:blip r:embed="rId2"/>
              </a:buBlip>
            </a:pPr>
            <a:r>
              <a:rPr lang="en-US" sz="2800" dirty="0"/>
              <a:t>Pivot Table:</a:t>
            </a:r>
          </a:p>
          <a:p>
            <a:pPr>
              <a:buFont typeface="Arial" pitchFamily="34" charset="0"/>
              <a:buChar char="•"/>
            </a:pPr>
            <a:r>
              <a:rPr lang="en-US" sz="1700" dirty="0">
                <a:latin typeface="Times New Roman" pitchFamily="18" charset="0"/>
                <a:cs typeface="Times New Roman" pitchFamily="18" charset="0"/>
              </a:rPr>
              <a:t>Step 1:</a:t>
            </a:r>
            <a:r>
              <a:rPr lang="en-US" sz="1700" dirty="0"/>
              <a:t>Enter your data into a range of rows and columns.</a:t>
            </a:r>
            <a:endParaRPr lang="en-US" sz="1700" dirty="0">
              <a:latin typeface="Times New Roman" pitchFamily="18" charset="0"/>
              <a:cs typeface="Times New Roman" pitchFamily="18" charset="0"/>
            </a:endParaRPr>
          </a:p>
          <a:p>
            <a:pPr>
              <a:buFont typeface="Arial" pitchFamily="34" charset="0"/>
              <a:buChar char="•"/>
            </a:pPr>
            <a:r>
              <a:rPr lang="en-US" sz="1700" dirty="0">
                <a:latin typeface="Times New Roman" pitchFamily="18" charset="0"/>
                <a:cs typeface="Times New Roman" pitchFamily="18" charset="0"/>
              </a:rPr>
              <a:t>Step 2:</a:t>
            </a:r>
            <a:r>
              <a:rPr lang="en-US" sz="1700" dirty="0"/>
              <a:t> Sort your data by a specific attribute (if needed).</a:t>
            </a:r>
          </a:p>
          <a:p>
            <a:pPr>
              <a:buFont typeface="Arial" pitchFamily="34" charset="0"/>
              <a:buChar char="•"/>
            </a:pPr>
            <a:r>
              <a:rPr lang="en-US" sz="1700" dirty="0">
                <a:latin typeface="Times New Roman" pitchFamily="18" charset="0"/>
                <a:cs typeface="Times New Roman" pitchFamily="18" charset="0"/>
              </a:rPr>
              <a:t>Step 3:Highlight your cells to create your pivot table.</a:t>
            </a:r>
          </a:p>
          <a:p>
            <a:pPr>
              <a:buFont typeface="Arial" pitchFamily="34" charset="0"/>
              <a:buChar char="•"/>
            </a:pPr>
            <a:r>
              <a:rPr lang="en-US" sz="1700" dirty="0">
                <a:latin typeface="Times New Roman" pitchFamily="18" charset="0"/>
                <a:cs typeface="Times New Roman" pitchFamily="18" charset="0"/>
              </a:rPr>
              <a:t>Step 4:Drag and drop a field into the “Row Labels” area</a:t>
            </a:r>
          </a:p>
          <a:p>
            <a:pPr>
              <a:buFont typeface="Arial" pitchFamily="34" charset="0"/>
              <a:buChar char="•"/>
            </a:pPr>
            <a:r>
              <a:rPr lang="en-US" sz="1700" dirty="0">
                <a:latin typeface="Times New Roman" pitchFamily="18" charset="0"/>
                <a:cs typeface="Times New Roman" pitchFamily="18" charset="0"/>
              </a:rPr>
              <a:t>Step 5:Drag and drop a field into the “Values” </a:t>
            </a:r>
            <a:r>
              <a:rPr lang="en-US" sz="1700" dirty="0" err="1">
                <a:latin typeface="Times New Roman" pitchFamily="18" charset="0"/>
                <a:cs typeface="Times New Roman" pitchFamily="18" charset="0"/>
              </a:rPr>
              <a:t>area.Fine</a:t>
            </a:r>
            <a:r>
              <a:rPr lang="en-US" sz="1700" dirty="0">
                <a:latin typeface="Times New Roman" pitchFamily="18" charset="0"/>
                <a:cs typeface="Times New Roman" pitchFamily="18" charset="0"/>
              </a:rPr>
              <a:t>-tune your calculations.</a:t>
            </a:r>
          </a:p>
          <a:p>
            <a:pPr>
              <a:buFont typeface="Arial" pitchFamily="34" charset="0"/>
              <a:buChar char="•"/>
            </a:pPr>
            <a:endParaRPr lang="en-US" sz="1700" dirty="0">
              <a:latin typeface="Times New Roman" pitchFamily="18" charset="0"/>
              <a:cs typeface="Times New Roman" pitchFamily="18" charset="0"/>
            </a:endParaRPr>
          </a:p>
          <a:p>
            <a:pPr>
              <a:buFont typeface="Arial" pitchFamily="34" charset="0"/>
              <a:buChar char="•"/>
            </a:pPr>
            <a:endParaRPr lang="en-US" sz="1700" dirty="0">
              <a:latin typeface="Times New Roman" pitchFamily="18" charset="0"/>
              <a:cs typeface="Times New Roman" pitchFamily="18" charset="0"/>
            </a:endParaRPr>
          </a:p>
          <a:p>
            <a:r>
              <a:rPr lang="en-US" sz="2800" dirty="0"/>
              <a:t>.</a:t>
            </a:r>
            <a:endParaRPr lang="en-US" sz="1700" dirty="0"/>
          </a:p>
          <a:p>
            <a:endParaRPr lang="en-US" sz="2800" dirty="0"/>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a:p>
        </p:txBody>
      </p:sp>
      <p:sp>
        <p:nvSpPr>
          <p:cNvPr id="3" name="Rectangle 2"/>
          <p:cNvSpPr/>
          <p:nvPr/>
        </p:nvSpPr>
        <p:spPr>
          <a:xfrm>
            <a:off x="609600" y="533400"/>
            <a:ext cx="2667000" cy="646331"/>
          </a:xfrm>
          <a:prstGeom prst="rect">
            <a:avLst/>
          </a:prstGeom>
        </p:spPr>
        <p:txBody>
          <a:bodyPr wrap="square">
            <a:spAutoFit/>
          </a:bodyPr>
          <a:lstStyle/>
          <a:p>
            <a:r>
              <a:rPr lang="en-US" sz="3600" b="1" dirty="0">
                <a:latin typeface="Gill Sans MT" pitchFamily="34" charset="0"/>
              </a:rPr>
              <a:t>R</a:t>
            </a:r>
            <a:r>
              <a:rPr lang="en-US" sz="3600" b="1" spc="-40" dirty="0">
                <a:latin typeface="Gill Sans MT" pitchFamily="34" charset="0"/>
              </a:rPr>
              <a:t>E</a:t>
            </a:r>
            <a:r>
              <a:rPr lang="en-US" sz="3600" b="1" spc="15" dirty="0">
                <a:latin typeface="Gill Sans MT" pitchFamily="34" charset="0"/>
              </a:rPr>
              <a:t>S</a:t>
            </a:r>
            <a:r>
              <a:rPr lang="en-US" sz="3600" b="1" spc="-30" dirty="0">
                <a:latin typeface="Gill Sans MT" pitchFamily="34" charset="0"/>
              </a:rPr>
              <a:t>U</a:t>
            </a:r>
            <a:r>
              <a:rPr lang="en-US" sz="3600" b="1" spc="-405" dirty="0">
                <a:latin typeface="Gill Sans MT" pitchFamily="34" charset="0"/>
              </a:rPr>
              <a:t>L</a:t>
            </a:r>
            <a:r>
              <a:rPr lang="en-US" sz="3600" b="1" dirty="0">
                <a:latin typeface="Gill Sans MT" pitchFamily="34" charset="0"/>
              </a:rPr>
              <a:t>TS:</a:t>
            </a:r>
          </a:p>
        </p:txBody>
      </p:sp>
      <p:graphicFrame>
        <p:nvGraphicFramePr>
          <p:cNvPr id="4" name="图表"/>
          <p:cNvGraphicFramePr/>
          <p:nvPr/>
        </p:nvGraphicFramePr>
        <p:xfrm>
          <a:off x="1219201" y="1524000"/>
          <a:ext cx="73152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a:latin typeface="+mj-lt"/>
              </a:rPr>
              <a:t>CONCLUSION:</a:t>
            </a:r>
          </a:p>
        </p:txBody>
      </p:sp>
      <p:sp>
        <p:nvSpPr>
          <p:cNvPr id="3" name="Rectangle 2"/>
          <p:cNvSpPr/>
          <p:nvPr/>
        </p:nvSpPr>
        <p:spPr>
          <a:xfrm>
            <a:off x="990600" y="1219200"/>
            <a:ext cx="7772400" cy="5262979"/>
          </a:xfrm>
          <a:prstGeom prst="rect">
            <a:avLst/>
          </a:prstGeom>
        </p:spPr>
        <p:txBody>
          <a:bodyPr wrap="square">
            <a:spAutoFit/>
          </a:bodyPr>
          <a:lstStyle/>
          <a:p>
            <a:r>
              <a:rPr lang="en-US" altLang="zh-CN" sz="2800" kern="0" dirty="0">
                <a:latin typeface="Times New Roman" pitchFamily="18" charset="0"/>
                <a:ea typeface="宋体" charset="0"/>
                <a:cs typeface="Times New Roman" pitchFamily="18" charset="0"/>
              </a:rPr>
              <a:t>This having a powerful tools that helps to me understand . This project created an excel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dashboard that does just that , it:</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Tracks your progress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Highlights your strengths and </a:t>
            </a:r>
            <a:r>
              <a:rPr lang="en-US" altLang="zh-CN" sz="2800" kern="0" dirty="0" err="1">
                <a:latin typeface="Times New Roman" pitchFamily="18" charset="0"/>
                <a:ea typeface="宋体" charset="0"/>
                <a:cs typeface="Times New Roman" pitchFamily="18" charset="0"/>
              </a:rPr>
              <a:t>weakneses</a:t>
            </a:r>
            <a:r>
              <a:rPr lang="en-US" altLang="zh-CN" sz="2800" kern="0" dirty="0">
                <a:latin typeface="Times New Roman" pitchFamily="18" charset="0"/>
                <a:ea typeface="宋体" charset="0"/>
                <a:cs typeface="Times New Roman" pitchFamily="18" charset="0"/>
              </a:rPr>
              <a:t>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Helps your supervisor make informed decisions about your growth.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This project can help me like;</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Improve skills ,</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Get better job opportunities,</a:t>
            </a:r>
            <a:r>
              <a:rPr lang="zh-CN" altLang="en-US" sz="2800" kern="0" dirty="0">
                <a:latin typeface="Times New Roman" pitchFamily="18" charset="0"/>
                <a:ea typeface="宋体" charset="0"/>
                <a:cs typeface="Times New Roman" pitchFamily="18" charset="0"/>
              </a:rPr>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Achieve career goals.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a:t>PROJECT</a:t>
            </a:r>
            <a:r>
              <a:rPr lang="en-US" sz="3600" b="1" spc="-85" dirty="0"/>
              <a:t> </a:t>
            </a:r>
            <a:r>
              <a:rPr lang="en-US" sz="3600" b="1" spc="25" dirty="0"/>
              <a:t>TITLE:</a:t>
            </a:r>
            <a:endParaRPr lang="en-US" sz="3600" b="1" dirty="0"/>
          </a:p>
        </p:txBody>
      </p:sp>
      <p:sp>
        <p:nvSpPr>
          <p:cNvPr id="3" name="Subtitle 2"/>
          <p:cNvSpPr>
            <a:spLocks noGrp="1"/>
          </p:cNvSpPr>
          <p:nvPr>
            <p:ph type="subTitle" idx="1"/>
          </p:nvPr>
        </p:nvSpPr>
        <p:spPr>
          <a:xfrm>
            <a:off x="1447800" y="2590800"/>
            <a:ext cx="7315200" cy="1752600"/>
          </a:xfrm>
        </p:spPr>
        <p:txBody>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a:t>A</a:t>
            </a:r>
            <a:r>
              <a:rPr lang="en-US" sz="3600" b="1" spc="-5" dirty="0"/>
              <a:t>G</a:t>
            </a:r>
            <a:r>
              <a:rPr lang="en-US" sz="3600" b="1" spc="-35" dirty="0"/>
              <a:t>E</a:t>
            </a:r>
            <a:r>
              <a:rPr lang="en-US" sz="3600" b="1" spc="15" dirty="0"/>
              <a:t>N</a:t>
            </a:r>
            <a:r>
              <a:rPr lang="en-US" sz="3600" b="1" dirty="0"/>
              <a:t>DA:</a:t>
            </a:r>
          </a:p>
        </p:txBody>
      </p:sp>
      <p:sp>
        <p:nvSpPr>
          <p:cNvPr id="3" name="Content Placeholder 2"/>
          <p:cNvSpPr>
            <a:spLocks noGrp="1"/>
          </p:cNvSpPr>
          <p:nvPr>
            <p:ph idx="1"/>
          </p:nvPr>
        </p:nvSpPr>
        <p:spPr>
          <a:xfrm>
            <a:off x="533400" y="1524000"/>
            <a:ext cx="8229600" cy="4525963"/>
          </a:xfrm>
        </p:spPr>
        <p:txBody>
          <a:bodyPr>
            <a:normAutofit/>
          </a:bodyPr>
          <a:lstStyle/>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Results and </a:t>
            </a:r>
            <a:r>
              <a:rPr lang="en-US" dirty="0">
                <a:solidFill>
                  <a:srgbClr val="0D0D0D"/>
                </a:solidFill>
                <a:latin typeface="Times New Roman" panose="02020603050405020304" pitchFamily="18" charset="0"/>
                <a:cs typeface="Times New Roman" panose="02020603050405020304" pitchFamily="18" charset="0"/>
              </a:rPr>
              <a:t>Discussion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a:t>P</a:t>
            </a:r>
            <a:r>
              <a:rPr lang="en-US" sz="3600" b="1" spc="15" dirty="0"/>
              <a:t>ROB</a:t>
            </a:r>
            <a:r>
              <a:rPr lang="en-US" sz="3600" b="1" spc="55" dirty="0"/>
              <a:t>L</a:t>
            </a:r>
            <a:r>
              <a:rPr lang="en-US" sz="3600" b="1" spc="-20" dirty="0"/>
              <a:t>E</a:t>
            </a:r>
            <a:r>
              <a:rPr lang="en-US" sz="3600" b="1" spc="20" dirty="0"/>
              <a:t>M </a:t>
            </a:r>
            <a:r>
              <a:rPr lang="en-US" sz="3600" b="1" spc="10" dirty="0"/>
              <a:t>S</a:t>
            </a:r>
            <a:r>
              <a:rPr lang="en-US" sz="3600" b="1" spc="-370" dirty="0"/>
              <a:t>T</a:t>
            </a:r>
            <a:r>
              <a:rPr lang="en-US" sz="3600" b="1" spc="-375" dirty="0"/>
              <a:t>A</a:t>
            </a:r>
            <a:r>
              <a:rPr lang="en-US" sz="3600" b="1" spc="15" dirty="0"/>
              <a:t>T</a:t>
            </a:r>
            <a:r>
              <a:rPr lang="en-US" sz="3600" b="1" spc="-10" dirty="0"/>
              <a:t>E</a:t>
            </a:r>
            <a:r>
              <a:rPr lang="en-US" sz="3600" b="1" spc="-20" dirty="0"/>
              <a:t>ME</a:t>
            </a:r>
            <a:r>
              <a:rPr lang="en-US" sz="3600" b="1" spc="10" dirty="0"/>
              <a:t>NT</a:t>
            </a:r>
            <a:r>
              <a:rPr lang="en-US" sz="4000" b="1" spc="10" dirty="0"/>
              <a:t>:</a:t>
            </a:r>
            <a:endParaRPr lang="en-US" sz="4000" b="1" dirty="0"/>
          </a:p>
        </p:txBody>
      </p:sp>
      <p:sp>
        <p:nvSpPr>
          <p:cNvPr id="3" name="Content Placeholder 2"/>
          <p:cNvSpPr>
            <a:spLocks noGrp="1"/>
          </p:cNvSpPr>
          <p:nvPr>
            <p:ph idx="1"/>
          </p:nvPr>
        </p:nvSpPr>
        <p:spPr/>
        <p:txBody>
          <a:bodyPr/>
          <a:lstStyle/>
          <a:p>
            <a:pPr>
              <a:buNone/>
            </a:pPr>
            <a:r>
              <a:rPr lang="en-US" dirty="0">
                <a:latin typeface="Calibri" pitchFamily="34" charset="0"/>
                <a:cs typeface="Calibri" pitchFamily="34" charset="0"/>
              </a:rPr>
              <a:t>   </a:t>
            </a:r>
            <a:r>
              <a:rPr lang="en-US"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a:t>PROJECT </a:t>
            </a:r>
            <a:r>
              <a:rPr lang="en-US" sz="3600" b="1" spc="-20" dirty="0"/>
              <a:t>OVERVIEW:</a:t>
            </a:r>
            <a:endParaRPr lang="en-US" sz="3600" b="1" dirty="0"/>
          </a:p>
        </p:txBody>
      </p:sp>
      <p:sp>
        <p:nvSpPr>
          <p:cNvPr id="3" name="Content Placeholder 2"/>
          <p:cNvSpPr>
            <a:spLocks noGrp="1"/>
          </p:cNvSpPr>
          <p:nvPr>
            <p:ph idx="1"/>
          </p:nvPr>
        </p:nvSpPr>
        <p:spPr/>
        <p:txBody>
          <a:bodyPr>
            <a:normAutofit/>
          </a:bodyPr>
          <a:lstStyle/>
          <a:p>
            <a:pPr>
              <a:buNone/>
            </a:pPr>
            <a:r>
              <a:rPr lang="en-US" dirty="0"/>
              <a:t>    </a:t>
            </a:r>
            <a:r>
              <a:rPr lang="en-US" dirty="0">
                <a:latin typeface="Times New Roman" pitchFamily="18" charset="0"/>
                <a:cs typeface="Times New Roman" pitchFamily="18" charset="0"/>
              </a:rPr>
              <a:t>A performance review is a formal assessment in which a manager evaluates an employee’s work performance. Also called a performance appraisal or an </a:t>
            </a:r>
            <a:r>
              <a:rPr lang="en-US" u="sng" dirty="0">
                <a:latin typeface="Times New Roman" pitchFamily="18" charset="0"/>
                <a:cs typeface="Times New Roman" pitchFamily="18" charset="0"/>
                <a:hlinkClick r:id="rId2" tooltip="employee evaluation"/>
              </a:rPr>
              <a:t>employee evaluation</a:t>
            </a:r>
            <a:r>
              <a:rPr lang="en-US" dirty="0">
                <a:latin typeface="Times New Roman" pitchFamily="18" charset="0"/>
                <a:cs typeface="Times New Roman" pitchFamily="18" charset="0"/>
              </a:rPr>
              <a:t>, it can be structured in different ways to effectively identify strengths and weaknesses, offer constructive feedback, and set goals for the future.</a:t>
            </a:r>
            <a:r>
              <a:rPr lang="en-US" sz="2800" spc="-20" dirty="0">
                <a:latin typeface="Times New Roman" pitchFamily="18" charset="0"/>
                <a:cs typeface="Times New Roman" pitchFamily="18" charset="0"/>
              </a:rPr>
              <a:t/>
            </a:r>
            <a:br>
              <a:rPr lang="en-US" sz="2800" spc="-20"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600" spc="25" dirty="0"/>
              <a:t> </a:t>
            </a:r>
            <a:r>
              <a:rPr lang="en-US" sz="3600" b="1" spc="25" dirty="0"/>
              <a:t>W</a:t>
            </a:r>
            <a:r>
              <a:rPr lang="en-US" sz="3600" b="1" spc="-20" dirty="0"/>
              <a:t>H</a:t>
            </a:r>
            <a:r>
              <a:rPr lang="en-US" sz="3600" b="1" spc="20" dirty="0"/>
              <a:t>O</a:t>
            </a:r>
            <a:r>
              <a:rPr lang="en-US" sz="3600" b="1" spc="-235" dirty="0"/>
              <a:t> </a:t>
            </a:r>
            <a:r>
              <a:rPr lang="en-US" sz="3600" b="1" spc="-10" dirty="0"/>
              <a:t>AR</a:t>
            </a:r>
            <a:r>
              <a:rPr lang="en-US" sz="3600" b="1" spc="15" dirty="0"/>
              <a:t>E</a:t>
            </a:r>
            <a:r>
              <a:rPr lang="en-US" sz="3600" b="1" spc="-35" dirty="0"/>
              <a:t> </a:t>
            </a:r>
            <a:r>
              <a:rPr lang="en-US" sz="3600" b="1" spc="-10" dirty="0"/>
              <a:t>T</a:t>
            </a:r>
            <a:r>
              <a:rPr lang="en-US" sz="3600" b="1" spc="-15" dirty="0"/>
              <a:t>H</a:t>
            </a:r>
            <a:r>
              <a:rPr lang="en-US" sz="3600" b="1" spc="15" dirty="0"/>
              <a:t>E</a:t>
            </a:r>
            <a:r>
              <a:rPr lang="en-US" sz="3600" b="1" spc="-35" dirty="0"/>
              <a:t> </a:t>
            </a:r>
            <a:r>
              <a:rPr lang="en-US" sz="3600" b="1" spc="-20" dirty="0"/>
              <a:t>E</a:t>
            </a:r>
            <a:r>
              <a:rPr lang="en-US" sz="3600" b="1" spc="30" dirty="0"/>
              <a:t>N</a:t>
            </a:r>
            <a:r>
              <a:rPr lang="en-US" sz="3600" b="1" spc="15" dirty="0"/>
              <a:t>D</a:t>
            </a:r>
            <a:r>
              <a:rPr lang="en-US" sz="3600" b="1" spc="-45" dirty="0"/>
              <a:t> </a:t>
            </a:r>
            <a:r>
              <a:rPr lang="en-US" sz="3600" b="1" dirty="0"/>
              <a:t>U</a:t>
            </a:r>
            <a:r>
              <a:rPr lang="en-US" sz="3600" b="1" spc="10" dirty="0"/>
              <a:t>S</a:t>
            </a:r>
            <a:r>
              <a:rPr lang="en-US" sz="3600" b="1" spc="-25" dirty="0"/>
              <a:t>E</a:t>
            </a:r>
            <a:r>
              <a:rPr lang="en-US" sz="3600" b="1" spc="-10" dirty="0"/>
              <a:t>R</a:t>
            </a:r>
            <a:r>
              <a:rPr lang="en-US" sz="3600" b="1" spc="5" dirty="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lgn="just">
              <a:buNone/>
            </a:pPr>
            <a:r>
              <a:rPr lang="en-US" sz="2400" dirty="0"/>
              <a:t>     </a:t>
            </a:r>
            <a:r>
              <a:rPr lang="en-US" sz="2400" dirty="0">
                <a:latin typeface="Times New Roman" pitchFamily="18" charset="0"/>
                <a:cs typeface="Times New Roman" pitchFamily="18" charset="0"/>
              </a:rPr>
              <a:t>An end user is a person or other entity that consumes or makes use of the goods or services produced by businesses. In this way, an end user may differ from a customer since the entity or person that buys a product or service may not be the one who actually uses it. End users are the people or entities that use a product or service. They are often the customers who buy the product, but they aren't always the same thing.</a:t>
            </a:r>
          </a:p>
        </p:txBody>
      </p:sp>
      <p:pic>
        <p:nvPicPr>
          <p:cNvPr id="4" name="Picture 3" descr="WhatsApp Image 2024-09-08 at 12.57.44 PM.jpeg"/>
          <p:cNvPicPr>
            <a:picLocks noChangeAspect="1"/>
          </p:cNvPicPr>
          <p:nvPr/>
        </p:nvPicPr>
        <p:blipFill>
          <a:blip r:embed="rId2"/>
          <a:stretch>
            <a:fillRect/>
          </a:stretch>
        </p:blipFill>
        <p:spPr>
          <a:xfrm>
            <a:off x="381000" y="4038600"/>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WhatsApp Image 2024-09-08 at 1.03.45 PM.jpeg"/>
          <p:cNvPicPr>
            <a:picLocks noChangeAspect="1"/>
          </p:cNvPicPr>
          <p:nvPr/>
        </p:nvPicPr>
        <p:blipFill>
          <a:blip r:embed="rId3"/>
          <a:stretch>
            <a:fillRect/>
          </a:stretch>
        </p:blipFill>
        <p:spPr>
          <a:xfrm>
            <a:off x="3657600" y="3886200"/>
            <a:ext cx="5105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a:t>O</a:t>
            </a:r>
            <a:r>
              <a:rPr lang="en-US" sz="3600" b="1" spc="25" dirty="0"/>
              <a:t>U</a:t>
            </a:r>
            <a:r>
              <a:rPr lang="en-US" sz="3600" b="1" dirty="0"/>
              <a:t>R</a:t>
            </a:r>
            <a:r>
              <a:rPr lang="en-US" sz="3600" b="1" spc="5" dirty="0"/>
              <a:t> </a:t>
            </a:r>
            <a:r>
              <a:rPr lang="en-US" sz="3600" b="1" spc="25" dirty="0"/>
              <a:t>S</a:t>
            </a:r>
            <a:r>
              <a:rPr lang="en-US" sz="3600" b="1" spc="10" dirty="0"/>
              <a:t>O</a:t>
            </a:r>
            <a:r>
              <a:rPr lang="en-US" sz="3600" b="1" spc="25" dirty="0"/>
              <a:t>LU</a:t>
            </a:r>
            <a:r>
              <a:rPr lang="en-US" sz="3600" b="1" spc="-35" dirty="0"/>
              <a:t>T</a:t>
            </a:r>
            <a:r>
              <a:rPr lang="en-US" sz="3600" b="1" spc="-30" dirty="0"/>
              <a:t>I</a:t>
            </a:r>
            <a:r>
              <a:rPr lang="en-US" sz="3600" b="1" spc="10" dirty="0"/>
              <a:t>O</a:t>
            </a:r>
            <a:r>
              <a:rPr lang="en-US" sz="3600" b="1" dirty="0"/>
              <a:t>N</a:t>
            </a:r>
            <a:r>
              <a:rPr lang="en-US" sz="3600" b="1" spc="-345" dirty="0"/>
              <a:t> </a:t>
            </a:r>
            <a:r>
              <a:rPr lang="en-US" sz="3600" b="1" spc="-35" dirty="0"/>
              <a:t>A</a:t>
            </a:r>
            <a:r>
              <a:rPr lang="en-US" sz="3600" b="1" spc="-5" dirty="0"/>
              <a:t>N</a:t>
            </a:r>
            <a:r>
              <a:rPr lang="en-US" sz="3600" b="1" dirty="0"/>
              <a:t>D</a:t>
            </a:r>
            <a:r>
              <a:rPr lang="en-US" sz="3600" b="1" spc="35" dirty="0"/>
              <a:t> </a:t>
            </a:r>
            <a:r>
              <a:rPr lang="en-US" sz="3600" b="1" spc="-30" dirty="0"/>
              <a:t>I</a:t>
            </a:r>
            <a:r>
              <a:rPr lang="en-US" sz="3600" b="1" spc="-35" dirty="0"/>
              <a:t>T</a:t>
            </a:r>
            <a:r>
              <a:rPr lang="en-US" sz="3600" b="1" dirty="0"/>
              <a:t>S</a:t>
            </a:r>
            <a:r>
              <a:rPr lang="en-US" sz="3600" b="1" spc="60" dirty="0"/>
              <a:t> </a:t>
            </a:r>
            <a:r>
              <a:rPr lang="en-US" sz="3600" b="1" spc="-295" dirty="0"/>
              <a:t>V</a:t>
            </a:r>
            <a:r>
              <a:rPr lang="en-US" sz="3600" b="1" spc="-35" dirty="0"/>
              <a:t>A</a:t>
            </a:r>
            <a:r>
              <a:rPr lang="en-US" sz="3600" b="1" spc="25" dirty="0"/>
              <a:t>LU</a:t>
            </a:r>
            <a:r>
              <a:rPr lang="en-US" sz="3600" b="1" dirty="0"/>
              <a:t>E</a:t>
            </a:r>
            <a:r>
              <a:rPr lang="en-US" sz="3600" b="1" spc="-65" dirty="0"/>
              <a:t> </a:t>
            </a:r>
            <a:r>
              <a:rPr lang="en-US" sz="3600" b="1" spc="-15" dirty="0"/>
              <a:t>P</a:t>
            </a:r>
            <a:r>
              <a:rPr lang="en-US" sz="3600" b="1" spc="-30" dirty="0"/>
              <a:t>R</a:t>
            </a:r>
            <a:r>
              <a:rPr lang="en-US" sz="3600" b="1" spc="10" dirty="0"/>
              <a:t>O</a:t>
            </a:r>
            <a:r>
              <a:rPr lang="en-US" sz="3600" b="1" spc="-15" dirty="0"/>
              <a:t>P</a:t>
            </a:r>
            <a:r>
              <a:rPr lang="en-US" sz="3600" b="1" spc="10" dirty="0"/>
              <a:t>O</a:t>
            </a:r>
            <a:r>
              <a:rPr lang="en-US" sz="3600" b="1" spc="25" dirty="0"/>
              <a:t>S</a:t>
            </a:r>
            <a:r>
              <a:rPr lang="en-US" sz="3600" b="1" spc="-30" dirty="0"/>
              <a:t>I</a:t>
            </a:r>
            <a:r>
              <a:rPr lang="en-US" sz="3600" b="1" spc="-35" dirty="0"/>
              <a:t>T</a:t>
            </a:r>
            <a:r>
              <a:rPr lang="en-US" sz="3600" b="1" spc="-30" dirty="0"/>
              <a:t>I</a:t>
            </a:r>
            <a:r>
              <a:rPr lang="en-US" sz="3600" b="1" spc="10" dirty="0"/>
              <a:t>O</a:t>
            </a:r>
            <a:r>
              <a:rPr lang="en-US" sz="3600" b="1" dirty="0"/>
              <a:t>N:</a:t>
            </a:r>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a:p>
          <a:p>
            <a:pPr>
              <a:buNone/>
            </a:pPr>
            <a:r>
              <a:rPr lang="en-US" sz="2800" dirty="0"/>
              <a:t>CONDITIONAL FORMATTING:</a:t>
            </a:r>
          </a:p>
          <a:p>
            <a:pPr algn="just">
              <a:buNone/>
            </a:pPr>
            <a:r>
              <a:rPr lang="en-US" sz="2000" dirty="0"/>
              <a:t>      Conditional formatting in Excel can be used </a:t>
            </a:r>
            <a:r>
              <a:rPr lang="en-US" sz="2000" b="1" i="1" dirty="0">
                <a:solidFill>
                  <a:srgbClr val="7030A0"/>
                </a:solidFill>
              </a:rPr>
              <a:t>to highlight patterns and trends in data, and to make it easier to identify specific cells.</a:t>
            </a:r>
            <a:r>
              <a:rPr lang="en-US" sz="2000" dirty="0">
                <a:solidFill>
                  <a:srgbClr val="7030A0"/>
                </a:solidFill>
              </a:rPr>
              <a:t> Conditional formatting </a:t>
            </a:r>
            <a:r>
              <a:rPr lang="en-US" sz="2000" b="1" i="1" dirty="0">
                <a:solidFill>
                  <a:srgbClr val="7030A0"/>
                </a:solidFill>
              </a:rPr>
              <a:t>makes it easy to highlight certain values or make particular cells easy to identify.</a:t>
            </a:r>
            <a:r>
              <a:rPr lang="en-US" sz="2000" dirty="0">
                <a:solidFill>
                  <a:srgbClr val="7030A0"/>
                </a:solidFill>
              </a:rPr>
              <a:t> </a:t>
            </a:r>
            <a:r>
              <a:rPr lang="en-US" sz="2000" dirty="0"/>
              <a:t>This changes the appearance of a cell range based on a condition (or criteria). </a:t>
            </a:r>
          </a:p>
          <a:p>
            <a:pPr algn="just">
              <a:buNone/>
            </a:pPr>
            <a:endParaRPr lang="en-US" sz="2000" dirty="0"/>
          </a:p>
          <a:p>
            <a:pPr algn="just">
              <a:buNone/>
            </a:pPr>
            <a:r>
              <a:rPr lang="en-US" sz="2800" dirty="0"/>
              <a:t>FILTER:</a:t>
            </a:r>
          </a:p>
          <a:p>
            <a:pPr algn="just">
              <a:buNone/>
            </a:pPr>
            <a:r>
              <a:rPr lang="en-US" sz="2000" dirty="0"/>
              <a:t>      Filters in Excel can be used </a:t>
            </a:r>
            <a:r>
              <a:rPr lang="en-US" sz="2000" b="1" i="1" dirty="0">
                <a:solidFill>
                  <a:srgbClr val="7030A0"/>
                </a:solidFill>
              </a:rPr>
              <a:t>to temporarily hide data in a table or range of cells. </a:t>
            </a:r>
            <a:r>
              <a:rPr lang="en-US" sz="2000" dirty="0"/>
              <a:t>The FILTER function </a:t>
            </a:r>
            <a:r>
              <a:rPr lang="en-US" sz="2000" b="1" i="1" dirty="0">
                <a:solidFill>
                  <a:srgbClr val="7030A0"/>
                </a:solidFill>
              </a:rPr>
              <a:t>allows you to filter a range of data based on criteria you define.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7140416"/>
          </a:xfrm>
          <a:prstGeom prst="rect">
            <a:avLst/>
          </a:prstGeom>
        </p:spPr>
        <p:txBody>
          <a:bodyPr wrap="square">
            <a:spAutoFit/>
          </a:bodyPr>
          <a:lstStyle/>
          <a:p>
            <a:pPr algn="just">
              <a:buNone/>
            </a:pPr>
            <a:r>
              <a:rPr lang="en-US" sz="2800" dirty="0"/>
              <a:t>FORMULA:</a:t>
            </a:r>
          </a:p>
          <a:p>
            <a:pPr algn="just">
              <a:buNone/>
            </a:pPr>
            <a:r>
              <a:rPr lang="en-US" dirty="0"/>
              <a:t> </a:t>
            </a:r>
            <a:r>
              <a:rPr lang="en-US" sz="2000" dirty="0"/>
              <a:t>Formulas in Excel are used </a:t>
            </a:r>
            <a:r>
              <a:rPr lang="en-US" sz="2000" b="1" i="1" dirty="0">
                <a:solidFill>
                  <a:srgbClr val="7030A0"/>
                </a:solidFill>
              </a:rPr>
              <a:t>to perform calculations and solve                       problems.</a:t>
            </a:r>
            <a:r>
              <a:rPr lang="en-US" sz="2000" dirty="0"/>
              <a:t> Formulas</a:t>
            </a:r>
            <a:r>
              <a:rPr lang="en-US" sz="2000" i="1" dirty="0"/>
              <a:t> </a:t>
            </a:r>
            <a:r>
              <a:rPr lang="en-US" sz="2000" b="1" i="1" dirty="0">
                <a:solidFill>
                  <a:srgbClr val="7030A0"/>
                </a:solidFill>
              </a:rPr>
              <a:t>calculate values in a specific order</a:t>
            </a:r>
            <a:r>
              <a:rPr lang="en-US" sz="2000" b="1" i="1" dirty="0"/>
              <a:t>. </a:t>
            </a:r>
            <a:r>
              <a:rPr lang="en-US" sz="2000" dirty="0"/>
              <a:t>A formula always begins with an equal sign (=). Excel for the web interprets the characters that follow the equal sign as a formula.</a:t>
            </a:r>
          </a:p>
          <a:p>
            <a:pPr algn="just">
              <a:buNone/>
            </a:pPr>
            <a:endParaRPr lang="en-US" dirty="0"/>
          </a:p>
          <a:p>
            <a:pPr algn="just">
              <a:buNone/>
            </a:pPr>
            <a:r>
              <a:rPr lang="en-US" sz="2800" dirty="0"/>
              <a:t>GRAPH:</a:t>
            </a:r>
          </a:p>
          <a:p>
            <a:pPr algn="just">
              <a:buNone/>
            </a:pPr>
            <a:r>
              <a:rPr lang="en-US" sz="2000" dirty="0"/>
              <a:t>In simple terms, a graph is a visual element that </a:t>
            </a:r>
            <a:r>
              <a:rPr lang="en-US" sz="2000" b="1" i="1" dirty="0">
                <a:solidFill>
                  <a:srgbClr val="7030A0"/>
                </a:solidFill>
              </a:rPr>
              <a:t>represents data in a worksheet.</a:t>
            </a:r>
            <a:r>
              <a:rPr lang="en-US" sz="2000" b="1" i="1" dirty="0"/>
              <a:t> </a:t>
            </a:r>
            <a:r>
              <a:rPr lang="en-US" sz="2000" dirty="0"/>
              <a:t>You will be able to analyze the data more efficiently by looking at a graph in Excel rather than numbers in a dataset. Graphs are a common method</a:t>
            </a:r>
            <a:r>
              <a:rPr lang="en-US" sz="2000" dirty="0">
                <a:solidFill>
                  <a:srgbClr val="7030A0"/>
                </a:solidFill>
              </a:rPr>
              <a:t> </a:t>
            </a:r>
            <a:r>
              <a:rPr lang="en-US" sz="2000" b="1" i="1" dirty="0">
                <a:solidFill>
                  <a:srgbClr val="7030A0"/>
                </a:solidFill>
              </a:rPr>
              <a:t>to visually illustrate relationships in the data. </a:t>
            </a:r>
          </a:p>
          <a:p>
            <a:pPr algn="just">
              <a:buNone/>
            </a:pPr>
            <a:endParaRPr lang="en-US" sz="2000" b="1" i="1" dirty="0"/>
          </a:p>
          <a:p>
            <a:pPr algn="just">
              <a:buNone/>
            </a:pPr>
            <a:r>
              <a:rPr lang="en-US" sz="2800" dirty="0"/>
              <a:t>PIVOT TABLE:</a:t>
            </a:r>
          </a:p>
          <a:p>
            <a:pPr algn="just">
              <a:buNone/>
            </a:pPr>
            <a:r>
              <a:rPr lang="en-US" sz="2000" dirty="0"/>
              <a:t>A PivotTable is an interactive way to quickly summarize large amounts of data. You can use a PivotTable </a:t>
            </a:r>
            <a:r>
              <a:rPr lang="en-US" sz="2000" b="1" i="1" dirty="0">
                <a:solidFill>
                  <a:srgbClr val="7030A0"/>
                </a:solidFill>
              </a:rPr>
              <a:t>to analyze numerical data in detail, and answer unanticipated questions about your data</a:t>
            </a:r>
            <a:r>
              <a:rPr lang="en-US" sz="2000" b="1" i="1" dirty="0"/>
              <a:t>.</a:t>
            </a:r>
            <a:r>
              <a:rPr lang="en-US" sz="2000" dirty="0"/>
              <a:t> A Pivot Table is used </a:t>
            </a:r>
            <a:r>
              <a:rPr lang="en-US" sz="2000" b="1" i="1" dirty="0"/>
              <a:t>to </a:t>
            </a:r>
            <a:r>
              <a:rPr lang="en-US" sz="2000" b="1" i="1" dirty="0">
                <a:solidFill>
                  <a:srgbClr val="7030A0"/>
                </a:solidFill>
              </a:rPr>
              <a:t>summarise, sort, reorganise, group, count, total or average data stored in a table.</a:t>
            </a:r>
            <a:r>
              <a:rPr lang="en-US" sz="2000" dirty="0">
                <a:solidFill>
                  <a:srgbClr val="7030A0"/>
                </a:solidFill>
              </a:rPr>
              <a:t> </a:t>
            </a:r>
            <a:r>
              <a:rPr lang="en-US" sz="2000" dirty="0"/>
              <a:t>It allows us to transform columns into rows and rows into columns.</a:t>
            </a:r>
          </a:p>
          <a:p>
            <a:pPr algn="just">
              <a:buNone/>
            </a:pPr>
            <a:endParaRPr lang="en-US" sz="2000" dirty="0"/>
          </a:p>
          <a:p>
            <a:pPr algn="just">
              <a:buNone/>
            </a:pPr>
            <a:endParaRPr lang="en-US" dirty="0"/>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t>Dataset </a:t>
            </a:r>
            <a:r>
              <a:rPr lang="en-IN" sz="3600" b="1" dirty="0"/>
              <a:t>Description</a:t>
            </a:r>
            <a:r>
              <a:rPr lang="en-IN" b="1" dirty="0"/>
              <a:t>:</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000" dirty="0">
                <a:latin typeface="Times New Roman" pitchFamily="18" charset="0"/>
                <a:cs typeface="Times New Roman" pitchFamily="18" charset="0"/>
              </a:rPr>
              <a:t>Employee Performance Data – Downloaded at KAGGLE.</a:t>
            </a:r>
          </a:p>
          <a:p>
            <a:pPr>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Totally 26 features are there but we are considering at 7 features.That features are mentioned below,</a:t>
            </a:r>
          </a:p>
          <a:p>
            <a:pPr>
              <a:buNone/>
            </a:pPr>
            <a:endParaRPr lang="en-US" sz="2000" dirty="0">
              <a:latin typeface="Times New Roman" pitchFamily="18" charset="0"/>
              <a:cs typeface="Times New Roman" pitchFamily="18" charset="0"/>
            </a:endParaRPr>
          </a:p>
          <a:p>
            <a:pPr>
              <a:buFont typeface="Wingdings" pitchFamily="2" charset="2"/>
              <a:buChar char="v"/>
            </a:pPr>
            <a:r>
              <a:rPr lang="en-IN" sz="2000" dirty="0">
                <a:latin typeface="Times New Roman" pitchFamily="18" charset="0"/>
                <a:cs typeface="Times New Roman" pitchFamily="18" charset="0"/>
              </a:rPr>
              <a:t>Employee id- Numerical Values.</a:t>
            </a:r>
          </a:p>
          <a:p>
            <a:pPr>
              <a:buFont typeface="Wingdings" pitchFamily="2" charset="2"/>
              <a:buChar char="v"/>
            </a:pPr>
            <a:r>
              <a:rPr lang="en-IN" sz="2000" dirty="0">
                <a:latin typeface="Times New Roman" pitchFamily="18" charset="0"/>
                <a:cs typeface="Times New Roman" pitchFamily="18" charset="0"/>
              </a:rPr>
              <a:t>First Name- Text Format.</a:t>
            </a:r>
          </a:p>
          <a:p>
            <a:pPr>
              <a:buFont typeface="Wingdings" pitchFamily="2" charset="2"/>
              <a:buChar char="v"/>
            </a:pPr>
            <a:r>
              <a:rPr lang="en-US" sz="2000" dirty="0">
                <a:latin typeface="Times New Roman" pitchFamily="18" charset="0"/>
                <a:cs typeface="Times New Roman" pitchFamily="18" charset="0"/>
              </a:rPr>
              <a:t>Business Unit- Text Format(BPC/ CCDR/ EW/ MSC/ NEL/ PL/ ect..).</a:t>
            </a:r>
          </a:p>
          <a:p>
            <a:pPr>
              <a:buFont typeface="Wingdings" pitchFamily="2" charset="2"/>
              <a:buChar char="v"/>
            </a:pPr>
            <a:r>
              <a:rPr lang="en-US" sz="2000" dirty="0">
                <a:latin typeface="Times New Roman" pitchFamily="18" charset="0"/>
                <a:cs typeface="Times New Roman" pitchFamily="18" charset="0"/>
              </a:rPr>
              <a:t>Employee Type- </a:t>
            </a:r>
            <a:r>
              <a:rPr lang="en-IN" sz="2000" dirty="0">
                <a:latin typeface="Times New Roman" pitchFamily="18" charset="0"/>
                <a:cs typeface="Times New Roman" pitchFamily="18" charset="0"/>
              </a:rPr>
              <a:t>Text Format(Contract/ Full-Time/ Part-Time).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Gender Code- </a:t>
            </a:r>
            <a:r>
              <a:rPr lang="en-IN" sz="2000" dirty="0">
                <a:latin typeface="Times New Roman" pitchFamily="18" charset="0"/>
                <a:cs typeface="Times New Roman" pitchFamily="18" charset="0"/>
              </a:rPr>
              <a:t>Text Format(Male/ Female).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Employee Rating- Numerical Values(1 to 5).</a:t>
            </a:r>
          </a:p>
          <a:p>
            <a:pPr>
              <a:buFont typeface="Wingdings" pitchFamily="2" charset="2"/>
              <a:buChar char="v"/>
            </a:pPr>
            <a:r>
              <a:rPr lang="en-US" sz="2000" dirty="0">
                <a:latin typeface="Times New Roman" pitchFamily="18" charset="0"/>
                <a:cs typeface="Times New Roman" pitchFamily="18" charset="0"/>
              </a:rPr>
              <a:t>Performance Level- Formula Based( VERY HIGH/ HIGH/ MEDIUM/ LOW).</a:t>
            </a:r>
          </a:p>
          <a:p>
            <a:pPr>
              <a:buNone/>
            </a:pPr>
            <a:r>
              <a:rPr lang="en-US" sz="2000" dirty="0"/>
              <a:t>                  </a:t>
            </a:r>
          </a:p>
          <a:p>
            <a:pPr>
              <a:buNone/>
            </a:pPr>
            <a:r>
              <a:rPr lang="en-US" sz="2000" dirty="0"/>
              <a:t>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409</TotalTime>
  <Words>580</Words>
  <Application>Microsoft Office PowerPoint</Application>
  <PresentationFormat>On-screen Show (4:3)</PresentationFormat>
  <Paragraphs>96</Paragraphs>
  <Slides>14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宋体</vt:lpstr>
      <vt:lpstr>Arial</vt:lpstr>
      <vt:lpstr>Calibri</vt:lpstr>
      <vt:lpstr>Cambria Math</vt:lpstr>
      <vt:lpstr>Droid Sans</vt:lpstr>
      <vt:lpstr>Gill Sans MT</vt:lpstr>
      <vt:lpstr>Lucida Sans</vt:lpstr>
      <vt:lpstr>Microsoft Himalaya</vt:lpstr>
      <vt:lpstr>Times New Roman</vt:lpstr>
      <vt:lpstr>Trebuchet MS</vt:lpstr>
      <vt:lpstr>Wingdings</vt:lpstr>
      <vt:lpstr>Wingdings 3</vt:lpstr>
      <vt:lpstr>Facet</vt:lpstr>
      <vt:lpstr>Employee Data Analysis using Excel</vt:lpstr>
      <vt:lpstr>PROJECT TITLE:</vt:lpstr>
      <vt:lpstr>AGENDA:</vt:lpstr>
      <vt:lpstr>PROBLEM STATEMENT:</vt:lpstr>
      <vt:lpstr>PROJECT OVERVIEW:</vt:lpstr>
      <vt:lpstr> WHO ARE THE END USERS?</vt:lpstr>
      <vt:lpstr>OUR SOLUTION AND ITS VALUE PROPOSITION:</vt:lpstr>
      <vt:lpstr>PowerPoint Presentation</vt:lpstr>
      <vt:lpstr>Dataset Description:</vt:lpstr>
      <vt:lpstr>THE "WOW" IN OUR SOLUTION:</vt:lpstr>
      <vt:lpstr>MODELLING: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HP</cp:lastModifiedBy>
  <cp:revision>43</cp:revision>
  <dcterms:created xsi:type="dcterms:W3CDTF">2024-09-08T07:06:59Z</dcterms:created>
  <dcterms:modified xsi:type="dcterms:W3CDTF">2024-09-27T16:03:42Z</dcterms:modified>
</cp:coreProperties>
</file>