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2"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[deepick.xlsx]Sheet1!PivotTable1</c:name>
    <c:fmtId val="5"/>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146981627296588"/>
          <c:y val="0.24795858850976962"/>
          <c:w val="0.58421741032370955"/>
          <c:h val="0.51631634587343245"/>
        </c:manualLayout>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WBL</c:v>
                </c:pt>
                <c:pt idx="1">
                  <c:v>TNS</c:v>
                </c:pt>
                <c:pt idx="2">
                  <c:v>SVG</c:v>
                </c:pt>
                <c:pt idx="3">
                  <c:v>PYZ</c:v>
                </c:pt>
                <c:pt idx="4">
                  <c:v>PL</c:v>
                </c:pt>
                <c:pt idx="5">
                  <c:v>NEL</c:v>
                </c:pt>
                <c:pt idx="6">
                  <c:v>MSC</c:v>
                </c:pt>
                <c:pt idx="7">
                  <c:v>EW</c:v>
                </c:pt>
                <c:pt idx="8">
                  <c:v>CCDR</c:v>
                </c:pt>
                <c:pt idx="9">
                  <c:v>BPC</c:v>
                </c:pt>
              </c:strCache>
            </c:strRef>
          </c:cat>
          <c:val>
            <c:numRef>
              <c:f>Sheet1!$B$5:$B$15</c:f>
              <c:numCache>
                <c:formatCode>General</c:formatCode>
                <c:ptCount val="10"/>
                <c:pt idx="0">
                  <c:v>2</c:v>
                </c:pt>
                <c:pt idx="3">
                  <c:v>1</c:v>
                </c:pt>
                <c:pt idx="4">
                  <c:v>1</c:v>
                </c:pt>
              </c:numCache>
            </c:numRef>
          </c:val>
          <c:extLst>
            <c:ext xmlns:c16="http://schemas.microsoft.com/office/drawing/2014/chart" uri="{C3380CC4-5D6E-409C-BE32-E72D297353CC}">
              <c16:uniqueId val="{00000000-8C71-43DD-A3DF-4E749309682D}"/>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WBL</c:v>
                </c:pt>
                <c:pt idx="1">
                  <c:v>TNS</c:v>
                </c:pt>
                <c:pt idx="2">
                  <c:v>SVG</c:v>
                </c:pt>
                <c:pt idx="3">
                  <c:v>PYZ</c:v>
                </c:pt>
                <c:pt idx="4">
                  <c:v>PL</c:v>
                </c:pt>
                <c:pt idx="5">
                  <c:v>NEL</c:v>
                </c:pt>
                <c:pt idx="6">
                  <c:v>MSC</c:v>
                </c:pt>
                <c:pt idx="7">
                  <c:v>EW</c:v>
                </c:pt>
                <c:pt idx="8">
                  <c:v>CCDR</c:v>
                </c:pt>
                <c:pt idx="9">
                  <c:v>BPC</c:v>
                </c:pt>
              </c:strCache>
            </c:strRef>
          </c:cat>
          <c:val>
            <c:numRef>
              <c:f>Sheet1!$C$5:$C$15</c:f>
              <c:numCache>
                <c:formatCode>General</c:formatCode>
                <c:ptCount val="10"/>
                <c:pt idx="3">
                  <c:v>1</c:v>
                </c:pt>
                <c:pt idx="7">
                  <c:v>1</c:v>
                </c:pt>
              </c:numCache>
            </c:numRef>
          </c:val>
          <c:extLst>
            <c:ext xmlns:c16="http://schemas.microsoft.com/office/drawing/2014/chart" uri="{C3380CC4-5D6E-409C-BE32-E72D297353CC}">
              <c16:uniqueId val="{00000001-8C71-43DD-A3DF-4E749309682D}"/>
            </c:ext>
          </c:extLst>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WBL</c:v>
                </c:pt>
                <c:pt idx="1">
                  <c:v>TNS</c:v>
                </c:pt>
                <c:pt idx="2">
                  <c:v>SVG</c:v>
                </c:pt>
                <c:pt idx="3">
                  <c:v>PYZ</c:v>
                </c:pt>
                <c:pt idx="4">
                  <c:v>PL</c:v>
                </c:pt>
                <c:pt idx="5">
                  <c:v>NEL</c:v>
                </c:pt>
                <c:pt idx="6">
                  <c:v>MSC</c:v>
                </c:pt>
                <c:pt idx="7">
                  <c:v>EW</c:v>
                </c:pt>
                <c:pt idx="8">
                  <c:v>CCDR</c:v>
                </c:pt>
                <c:pt idx="9">
                  <c:v>BPC</c:v>
                </c:pt>
              </c:strCache>
            </c:strRef>
          </c:cat>
          <c:val>
            <c:numRef>
              <c:f>Sheet1!$D$5:$D$15</c:f>
              <c:numCache>
                <c:formatCode>General</c:formatCode>
                <c:ptCount val="10"/>
                <c:pt idx="0">
                  <c:v>2</c:v>
                </c:pt>
                <c:pt idx="2">
                  <c:v>2</c:v>
                </c:pt>
                <c:pt idx="4">
                  <c:v>1</c:v>
                </c:pt>
                <c:pt idx="5">
                  <c:v>1</c:v>
                </c:pt>
                <c:pt idx="6">
                  <c:v>1</c:v>
                </c:pt>
                <c:pt idx="7">
                  <c:v>1</c:v>
                </c:pt>
              </c:numCache>
            </c:numRef>
          </c:val>
          <c:extLst>
            <c:ext xmlns:c16="http://schemas.microsoft.com/office/drawing/2014/chart" uri="{C3380CC4-5D6E-409C-BE32-E72D297353CC}">
              <c16:uniqueId val="{00000002-8C71-43DD-A3DF-4E749309682D}"/>
            </c:ext>
          </c:extLst>
        </c:ser>
        <c:ser>
          <c:idx val="3"/>
          <c:order val="3"/>
          <c:tx>
            <c:strRef>
              <c:f>Sheet1!$E$3:$E$4</c:f>
              <c:strCache>
                <c:ptCount val="1"/>
                <c:pt idx="0">
                  <c:v>(blank)</c:v>
                </c:pt>
              </c:strCache>
            </c:strRef>
          </c:tx>
          <c:spPr>
            <a:solidFill>
              <a:schemeClr val="accent4"/>
            </a:solidFill>
            <a:ln>
              <a:noFill/>
            </a:ln>
            <a:effectLst/>
            <a:sp3d/>
          </c:spPr>
          <c:invertIfNegative val="0"/>
          <c:cat>
            <c:strRef>
              <c:f>Sheet1!$A$5:$A$15</c:f>
              <c:strCache>
                <c:ptCount val="10"/>
                <c:pt idx="0">
                  <c:v>WBL</c:v>
                </c:pt>
                <c:pt idx="1">
                  <c:v>TNS</c:v>
                </c:pt>
                <c:pt idx="2">
                  <c:v>SVG</c:v>
                </c:pt>
                <c:pt idx="3">
                  <c:v>PYZ</c:v>
                </c:pt>
                <c:pt idx="4">
                  <c:v>PL</c:v>
                </c:pt>
                <c:pt idx="5">
                  <c:v>NEL</c:v>
                </c:pt>
                <c:pt idx="6">
                  <c:v>MSC</c:v>
                </c:pt>
                <c:pt idx="7">
                  <c:v>EW</c:v>
                </c:pt>
                <c:pt idx="8">
                  <c:v>CCDR</c:v>
                </c:pt>
                <c:pt idx="9">
                  <c:v>BPC</c:v>
                </c:pt>
              </c:strCache>
            </c:strRef>
          </c:cat>
          <c:val>
            <c:numRef>
              <c:f>Sheet1!$E$5:$E$15</c:f>
              <c:numCache>
                <c:formatCode>General</c:formatCode>
                <c:ptCount val="10"/>
                <c:pt idx="0">
                  <c:v>97</c:v>
                </c:pt>
                <c:pt idx="1">
                  <c:v>99</c:v>
                </c:pt>
                <c:pt idx="2">
                  <c:v>94</c:v>
                </c:pt>
                <c:pt idx="3">
                  <c:v>106</c:v>
                </c:pt>
                <c:pt idx="4">
                  <c:v>103</c:v>
                </c:pt>
                <c:pt idx="5">
                  <c:v>99</c:v>
                </c:pt>
                <c:pt idx="6">
                  <c:v>105</c:v>
                </c:pt>
                <c:pt idx="7">
                  <c:v>97</c:v>
                </c:pt>
                <c:pt idx="8">
                  <c:v>116</c:v>
                </c:pt>
                <c:pt idx="9">
                  <c:v>108</c:v>
                </c:pt>
              </c:numCache>
            </c:numRef>
          </c:val>
          <c:extLst>
            <c:ext xmlns:c16="http://schemas.microsoft.com/office/drawing/2014/chart" uri="{C3380CC4-5D6E-409C-BE32-E72D297353CC}">
              <c16:uniqueId val="{00000003-8C71-43DD-A3DF-4E749309682D}"/>
            </c:ext>
          </c:extLst>
        </c:ser>
        <c:dLbls>
          <c:showLegendKey val="0"/>
          <c:showVal val="0"/>
          <c:showCatName val="0"/>
          <c:showSerName val="0"/>
          <c:showPercent val="0"/>
          <c:showBubbleSize val="0"/>
        </c:dLbls>
        <c:gapWidth val="150"/>
        <c:shape val="box"/>
        <c:axId val="1368517039"/>
        <c:axId val="1368524239"/>
        <c:axId val="1553235359"/>
      </c:bar3DChart>
      <c:catAx>
        <c:axId val="13685170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524239"/>
        <c:crosses val="autoZero"/>
        <c:auto val="1"/>
        <c:lblAlgn val="ctr"/>
        <c:lblOffset val="100"/>
        <c:noMultiLvlLbl val="0"/>
      </c:catAx>
      <c:valAx>
        <c:axId val="1368524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517039"/>
        <c:crosses val="autoZero"/>
        <c:crossBetween val="between"/>
      </c:valAx>
      <c:serAx>
        <c:axId val="1553235359"/>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524239"/>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841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837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538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9994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0047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8632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5478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0852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398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795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781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868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801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686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8271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BD707-D9CF-40AE-B4C6-C98DA3205C09}" type="datetimeFigureOut">
              <a:rPr lang="en-US" smtClean="0"/>
              <a:t>8/29/2024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4750005"/>
      </p:ext>
    </p:extLst>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s://pixabay.com/illustrations/executive-businesswoman-511708/" TargetMode="External"/><Relationship Id="rId13" Type="http://schemas.openxmlformats.org/officeDocument/2006/relationships/image" Target="../media/image14.jpg"/><Relationship Id="rId3" Type="http://schemas.openxmlformats.org/officeDocument/2006/relationships/image" Target="../media/image9.jpeg"/><Relationship Id="rId7" Type="http://schemas.openxmlformats.org/officeDocument/2006/relationships/image" Target="../media/image11.jpeg"/><Relationship Id="rId12" Type="http://schemas.openxmlformats.org/officeDocument/2006/relationships/hyperlink" Target="https://www.goodfreephotos.com/people/female-warehouse-worker.jpg.php" TargetMode="Externa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hyperlink" Target="https://courses.lumenlearning.com/vccs-bus100-17fa/chapter/reading-organizing/" TargetMode="External"/><Relationship Id="rId11" Type="http://schemas.openxmlformats.org/officeDocument/2006/relationships/image" Target="../media/image13.jpeg"/><Relationship Id="rId5" Type="http://schemas.openxmlformats.org/officeDocument/2006/relationships/image" Target="../media/image10.jpeg"/><Relationship Id="rId15" Type="http://schemas.openxmlformats.org/officeDocument/2006/relationships/hyperlink" Target="https://creativecommons.org/licenses/by-nc-sa/3.0/" TargetMode="External"/><Relationship Id="rId10" Type="http://schemas.openxmlformats.org/officeDocument/2006/relationships/hyperlink" Target="https://www.picpedia.org/highway-signs/d/data-analyst.html" TargetMode="External"/><Relationship Id="rId4" Type="http://schemas.openxmlformats.org/officeDocument/2006/relationships/hyperlink" Target="https://www.rawpixel.com/search/human%20resources" TargetMode="External"/><Relationship Id="rId9" Type="http://schemas.openxmlformats.org/officeDocument/2006/relationships/image" Target="../media/image12.jpeg"/><Relationship Id="rId14" Type="http://schemas.openxmlformats.org/officeDocument/2006/relationships/hyperlink" Target="https://dybbugt.no/2017/36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240118"/>
            <a:ext cx="9753600" cy="1001556"/>
          </a:xfrm>
          <a:prstGeom prst="rect">
            <a:avLst/>
          </a:prstGeom>
        </p:spPr>
        <p:txBody>
          <a:bodyPr vert="horz" wrap="square" lIns="0" tIns="16510" rIns="0" bIns="0" rtlCol="0">
            <a:spAutoFit/>
          </a:bodyPr>
          <a:lstStyle/>
          <a:p>
            <a:pPr marL="3213735">
              <a:spcBef>
                <a:spcPts val="130"/>
              </a:spcBef>
            </a:pPr>
            <a:r>
              <a:rPr lang="en-US" b="1" dirty="0">
                <a:latin typeface="Times New Roman" panose="02020603050405020304" pitchFamily="18" charset="0"/>
                <a:cs typeface="Times New Roman" panose="02020603050405020304" pitchFamily="18" charset="0"/>
              </a:rPr>
              <a:t>Employee Data Analysis using Excel</a:t>
            </a:r>
            <a:r>
              <a:rPr lang="en-US" b="1" i="0" dirty="0">
                <a:effectLst/>
                <a:latin typeface="Times New Roman" panose="02020603050405020304" pitchFamily="18" charset="0"/>
                <a:cs typeface="Times New Roman" panose="02020603050405020304" pitchFamily="18" charset="0"/>
              </a:rPr>
              <a:t> </a:t>
            </a:r>
            <a:br>
              <a:rPr lang="en-US" b="1" i="0" dirty="0">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47837" y="2462726"/>
            <a:ext cx="9200536" cy="2308324"/>
          </a:xfrm>
          <a:prstGeom prst="rect">
            <a:avLst/>
          </a:prstGeom>
          <a:noFill/>
        </p:spPr>
        <p:txBody>
          <a:bodyPr wrap="square" rtlCol="0">
            <a:spAutoFit/>
          </a:bodyPr>
          <a:lstStyle/>
          <a:p>
            <a:r>
              <a:rPr lang="en-US" sz="2400" dirty="0"/>
              <a:t>STUDENT NAME: DEEPICKA. C</a:t>
            </a:r>
          </a:p>
          <a:p>
            <a:r>
              <a:rPr lang="en-US" sz="2400" dirty="0"/>
              <a:t>REGISTER NO: 312218000</a:t>
            </a:r>
          </a:p>
          <a:p>
            <a:r>
              <a:rPr lang="en-US" sz="2400" dirty="0"/>
              <a:t>NAAN MUDHALVAN: B5439FC30A048A899C1432F0203640AB</a:t>
            </a:r>
          </a:p>
          <a:p>
            <a:r>
              <a:rPr lang="en-US" sz="2400" dirty="0"/>
              <a:t>DEPARTMENT: B. COM GENERAL COMMERCE</a:t>
            </a:r>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93CEE463-6B1A-B05D-82F1-42C2E8940F9E}"/>
              </a:ext>
            </a:extLst>
          </p:cNvPr>
          <p:cNvSpPr txBox="1"/>
          <p:nvPr/>
        </p:nvSpPr>
        <p:spPr>
          <a:xfrm>
            <a:off x="228600" y="1270238"/>
            <a:ext cx="11582400" cy="6217087"/>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COLLECTION</a:t>
            </a:r>
            <a:r>
              <a:rPr lang="en-US" sz="2000" dirty="0">
                <a:latin typeface="Arial" panose="020B0604020202020204" pitchFamily="34" charset="0"/>
                <a:cs typeface="Arial" panose="020B0604020202020204" pitchFamily="34" charset="0"/>
              </a:rPr>
              <a:t>:</a:t>
            </a:r>
          </a:p>
          <a:p>
            <a:pPr marL="342900" indent="-342900">
              <a:buFont typeface="Courier New" panose="02070309020205020404" pitchFamily="49" charset="0"/>
              <a:buChar char="o"/>
            </a:pPr>
            <a:r>
              <a:rPr lang="en-US" sz="2000" dirty="0"/>
              <a:t>Gather all relevant data related to employees. Common fields include employee ID, name, business unit, employee status, employee type, employees classification type,   current employee rating, and more.</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CLEANING</a:t>
            </a:r>
            <a:r>
              <a:rPr lang="en-US"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a:t>Handle Missing Values</a:t>
            </a:r>
            <a:r>
              <a:rPr lang="en-US" dirty="0"/>
              <a:t>:</a:t>
            </a:r>
          </a:p>
          <a:p>
            <a:pPr marL="742950" lvl="1" indent="-285750">
              <a:buFont typeface="Arial" panose="020B0604020202020204" pitchFamily="34" charset="0"/>
              <a:buChar char="•"/>
            </a:pPr>
            <a:r>
              <a:rPr lang="en-US" dirty="0"/>
              <a:t>Identify missing values in each column using conditional formatting.</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PERFORMANCE LEVEL:</a:t>
            </a:r>
          </a:p>
          <a:p>
            <a:pPr marL="800100" lvl="1" indent="-342900">
              <a:buFont typeface="Arial" panose="020B0604020202020204" pitchFamily="34" charset="0"/>
              <a:buChar char="•"/>
            </a:pPr>
            <a:r>
              <a:rPr lang="en-US" dirty="0">
                <a:cs typeface="Arial" panose="020B0604020202020204" pitchFamily="34" charset="0"/>
              </a:rPr>
              <a:t>Creating the new column called performance level by using the formula </a:t>
            </a:r>
            <a:r>
              <a:rPr lang="en-US" sz="1800" dirty="0"/>
              <a:t>IFS(Z8&gt;=5,"VERY HIGH",Z8&gt;=4,“HIGH",Z8&gt;=3,"MED ",TRUE,"LOW”)</a:t>
            </a:r>
            <a:endParaRPr lang="en-US" dirty="0">
              <a:cs typeface="Arial" panose="020B0604020202020204" pitchFamily="34" charset="0"/>
            </a:endParaRPr>
          </a:p>
          <a:p>
            <a:pPr marL="742950" lvl="1" indent="-285750">
              <a:buFont typeface="Arial" panose="020B0604020202020204" pitchFamily="34" charset="0"/>
              <a:buChar char="•"/>
            </a:pPr>
            <a:r>
              <a:rPr lang="en-US" dirty="0">
                <a:cs typeface="Arial" panose="020B0604020202020204" pitchFamily="34" charset="0"/>
              </a:rPr>
              <a:t>It shoes that how his formula is used to </a:t>
            </a:r>
            <a:r>
              <a:rPr lang="en-US" dirty="0" err="1">
                <a:cs typeface="Arial" panose="020B0604020202020204" pitchFamily="34" charset="0"/>
              </a:rPr>
              <a:t>categorised</a:t>
            </a:r>
            <a:r>
              <a:rPr lang="en-US" dirty="0">
                <a:cs typeface="Arial" panose="020B0604020202020204" pitchFamily="34" charset="0"/>
              </a:rPr>
              <a:t> the employees based on their ratings like very high, high , low.</a:t>
            </a:r>
          </a:p>
          <a:p>
            <a:pPr marL="742950" lvl="1" indent="-285750">
              <a:buFont typeface="Arial" panose="020B0604020202020204" pitchFamily="34" charset="0"/>
              <a:buChar char="•"/>
            </a:pPr>
            <a:endParaRPr lang="en-US" dirty="0">
              <a:cs typeface="Arial" panose="020B0604020202020204" pitchFamily="34" charset="0"/>
            </a:endParaRPr>
          </a:p>
          <a:p>
            <a:r>
              <a:rPr lang="en-US" sz="2000" b="1" dirty="0">
                <a:latin typeface="Arial" panose="020B0604020202020204" pitchFamily="34" charset="0"/>
                <a:cs typeface="Arial" panose="020B0604020202020204" pitchFamily="34" charset="0"/>
              </a:rPr>
              <a:t>SUMMARY</a:t>
            </a:r>
            <a:r>
              <a:rPr lang="en-US" sz="2000" b="1" dirty="0">
                <a:latin typeface="+mj-lt"/>
                <a:cs typeface="Arial" panose="020B0604020202020204" pitchFamily="34" charset="0"/>
              </a:rPr>
              <a:t>:</a:t>
            </a:r>
          </a:p>
          <a:p>
            <a:pPr marL="342900" indent="-342900">
              <a:buFont typeface="Arial" panose="020B0604020202020204" pitchFamily="34" charset="0"/>
              <a:buChar char="•"/>
            </a:pPr>
            <a:r>
              <a:rPr lang="en-US" b="1" dirty="0">
                <a:latin typeface="+mj-lt"/>
                <a:cs typeface="Arial" panose="020B0604020202020204" pitchFamily="34" charset="0"/>
              </a:rPr>
              <a:t>Pivot Table:</a:t>
            </a:r>
          </a:p>
          <a:p>
            <a:pPr marL="800100" lvl="1" indent="-342900">
              <a:buFont typeface="Arial" panose="020B0604020202020204" pitchFamily="34" charset="0"/>
              <a:buChar char="•"/>
            </a:pPr>
            <a:r>
              <a:rPr lang="en-US" dirty="0">
                <a:latin typeface="+mj-lt"/>
                <a:cs typeface="Arial" panose="020B0604020202020204" pitchFamily="34" charset="0"/>
              </a:rPr>
              <a:t>In the pivot table it should work in the new worksheet.</a:t>
            </a:r>
          </a:p>
          <a:p>
            <a:endParaRPr lang="en-US" dirty="0">
              <a:cs typeface="Arial" panose="020B0604020202020204" pitchFamily="34" charset="0"/>
            </a:endParaRPr>
          </a:p>
          <a:p>
            <a:pPr marL="285750" indent="-285750">
              <a:buFont typeface="Arial" panose="020B0604020202020204" pitchFamily="34" charset="0"/>
              <a:buChar char="•"/>
            </a:pPr>
            <a:endParaRPr lang="en-US" dirty="0"/>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3AA3A8-6FD1-E366-ABC8-80DB774F6673}"/>
              </a:ext>
            </a:extLst>
          </p:cNvPr>
          <p:cNvSpPr>
            <a:spLocks noGrp="1"/>
          </p:cNvSpPr>
          <p:nvPr>
            <p:ph type="subTitle" idx="4"/>
          </p:nvPr>
        </p:nvSpPr>
        <p:spPr>
          <a:xfrm>
            <a:off x="609600" y="838200"/>
            <a:ext cx="9677400" cy="3662541"/>
          </a:xfrm>
        </p:spPr>
        <p:txBody>
          <a:bodyPr/>
          <a:lstStyle/>
          <a:p>
            <a:pPr lvl="1">
              <a:buFont typeface="Arial" panose="020B0604020202020204" pitchFamily="34" charset="0"/>
              <a:buChar char="•"/>
            </a:pPr>
            <a:r>
              <a:rPr lang="en-US" sz="1800" dirty="0"/>
              <a:t>Remove </a:t>
            </a:r>
            <a:r>
              <a:rPr lang="en-US" sz="1800" dirty="0">
                <a:latin typeface="Aptos" panose="020B0004020202020204" pitchFamily="34" charset="0"/>
              </a:rPr>
              <a:t>the</a:t>
            </a:r>
            <a:r>
              <a:rPr lang="en-US" sz="1800" dirty="0"/>
              <a:t> blank values.</a:t>
            </a:r>
          </a:p>
          <a:p>
            <a:r>
              <a:rPr lang="en-US" sz="2000" b="1" dirty="0">
                <a:latin typeface="Arial" panose="020B0604020202020204" pitchFamily="34" charset="0"/>
                <a:cs typeface="Arial" panose="020B0604020202020204" pitchFamily="34" charset="0"/>
              </a:rPr>
              <a:t>VISUALISATION:</a:t>
            </a:r>
          </a:p>
          <a:p>
            <a:pPr lvl="1"/>
            <a:r>
              <a:rPr lang="en-US" sz="1800" b="1" dirty="0">
                <a:latin typeface="Arial" panose="020B0604020202020204" pitchFamily="34" charset="0"/>
                <a:cs typeface="Arial" panose="020B0604020202020204" pitchFamily="34" charset="0"/>
              </a:rPr>
              <a:t>Graphical Representation:</a:t>
            </a:r>
          </a:p>
          <a:p>
            <a:pPr lvl="2"/>
            <a:r>
              <a:rPr lang="en-US" sz="1800" dirty="0">
                <a:latin typeface="Arial" panose="020B0604020202020204" pitchFamily="34" charset="0"/>
                <a:cs typeface="Arial" panose="020B0604020202020204" pitchFamily="34" charset="0"/>
              </a:rPr>
              <a:t>Make a graph based on the table which we have created. </a:t>
            </a:r>
          </a:p>
          <a:p>
            <a:pPr lvl="2"/>
            <a:r>
              <a:rPr lang="en-US" sz="1800" dirty="0">
                <a:latin typeface="Arial" panose="020B0604020202020204" pitchFamily="34" charset="0"/>
                <a:cs typeface="Arial" panose="020B0604020202020204" pitchFamily="34" charset="0"/>
              </a:rPr>
              <a:t>There is the feature of recommended graph</a:t>
            </a:r>
          </a:p>
          <a:p>
            <a:pPr lvl="1"/>
            <a:r>
              <a:rPr lang="en-US" sz="2200" b="1" dirty="0">
                <a:latin typeface="Arial" panose="020B0604020202020204" pitchFamily="34" charset="0"/>
                <a:cs typeface="Arial" panose="020B0604020202020204" pitchFamily="34" charset="0"/>
              </a:rPr>
              <a:t>Filter:</a:t>
            </a:r>
          </a:p>
          <a:p>
            <a:pPr lvl="2"/>
            <a:r>
              <a:rPr lang="en-US" sz="1800" dirty="0">
                <a:cs typeface="Arial" panose="020B0604020202020204" pitchFamily="34" charset="0"/>
              </a:rPr>
              <a:t>We can also filter the graph like male, female etc.</a:t>
            </a:r>
          </a:p>
          <a:p>
            <a:pPr lvl="2"/>
            <a:r>
              <a:rPr lang="en-US" sz="1800" dirty="0">
                <a:cs typeface="Arial" panose="020B0604020202020204" pitchFamily="34" charset="0"/>
              </a:rPr>
              <a:t>We also filter the analysis by our choose</a:t>
            </a:r>
            <a:endParaRPr lang="en-US" sz="1800" dirty="0"/>
          </a:p>
          <a:p>
            <a:pPr marL="0" indent="0">
              <a:buNone/>
            </a:pPr>
            <a:endParaRPr lang="en-IN" dirty="0"/>
          </a:p>
        </p:txBody>
      </p:sp>
    </p:spTree>
    <p:extLst>
      <p:ext uri="{BB962C8B-B14F-4D97-AF65-F5344CB8AC3E}">
        <p14:creationId xmlns:p14="http://schemas.microsoft.com/office/powerpoint/2010/main" val="161344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541C1DA-A6C3-D926-E096-810487C06B11}"/>
              </a:ext>
            </a:extLst>
          </p:cNvPr>
          <p:cNvGraphicFramePr>
            <a:graphicFrameLocks/>
          </p:cNvGraphicFramePr>
          <p:nvPr>
            <p:extLst>
              <p:ext uri="{D42A27DB-BD31-4B8C-83A1-F6EECF244321}">
                <p14:modId xmlns:p14="http://schemas.microsoft.com/office/powerpoint/2010/main" val="1308484119"/>
              </p:ext>
            </p:extLst>
          </p:nvPr>
        </p:nvGraphicFramePr>
        <p:xfrm>
          <a:off x="457200" y="1512016"/>
          <a:ext cx="7626668" cy="45649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E7B1305-581C-457F-51C9-6A508828034E}"/>
              </a:ext>
            </a:extLst>
          </p:cNvPr>
          <p:cNvSpPr txBox="1"/>
          <p:nvPr/>
        </p:nvSpPr>
        <p:spPr>
          <a:xfrm>
            <a:off x="533400" y="2364658"/>
            <a:ext cx="10571998" cy="2031325"/>
          </a:xfrm>
          <a:prstGeom prst="rect">
            <a:avLst/>
          </a:prstGeom>
          <a:noFill/>
        </p:spPr>
        <p:txBody>
          <a:bodyPr wrap="square" rtlCol="0">
            <a:spAutoFit/>
          </a:bodyPr>
          <a:lstStyle/>
          <a:p>
            <a:pPr marL="285750" indent="-285750">
              <a:buFont typeface="Wingdings" panose="05000000000000000000" pitchFamily="2" charset="2"/>
              <a:buChar char="v"/>
            </a:pPr>
            <a:r>
              <a:rPr lang="en-US" sz="180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1800"/>
              <a:t>The conclusion can also include plans for the employee’s future development.</a:t>
            </a:r>
          </a:p>
          <a:p>
            <a:pPr marL="285750" indent="-285750">
              <a:buFont typeface="Wingdings" panose="05000000000000000000" pitchFamily="2" charset="2"/>
              <a:buChar char="v"/>
            </a:pPr>
            <a:r>
              <a:rPr lang="en-US" sz="1800">
                <a:latin typeface="Google Sans"/>
              </a:rPr>
              <a:t>E</a:t>
            </a:r>
            <a:r>
              <a:rPr lang="en-US" sz="1800" b="0" i="0">
                <a:effectLst/>
                <a:latin typeface="Google Sans"/>
              </a:rPr>
              <a:t>mployee performance management is an essential part of any successful organization.  It provides the necessary feedback to develop employees, encourage growth, and align goals goals with company objectives.</a:t>
            </a:r>
          </a:p>
          <a:p>
            <a:pPr marL="285750" indent="-285750">
              <a:buFont typeface="Wingdings" panose="05000000000000000000" pitchFamily="2" charset="2"/>
              <a:buChar char="v"/>
            </a:pPr>
            <a:r>
              <a:rPr lang="en-US" sz="1800" b="0" i="0">
                <a:effectLst/>
                <a:latin typeface="Google Sans"/>
              </a:rPr>
              <a:t> It is used as the basis for a salary increase, promotion or termination of an employee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87458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B9A8E50-D1A3-3083-AFCF-7EE174785FF3}"/>
              </a:ext>
            </a:extLst>
          </p:cNvPr>
          <p:cNvSpPr txBox="1"/>
          <p:nvPr/>
        </p:nvSpPr>
        <p:spPr>
          <a:xfrm>
            <a:off x="532630" y="2743200"/>
            <a:ext cx="5791970" cy="2031325"/>
          </a:xfrm>
          <a:prstGeom prst="rect">
            <a:avLst/>
          </a:prstGeom>
          <a:noFill/>
        </p:spPr>
        <p:txBody>
          <a:bodyPr wrap="square" rtlCol="0">
            <a:sp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8896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a:t>
            </a:r>
            <a:r>
              <a:rPr lang="en-US" sz="4250" spc="-20" dirty="0"/>
              <a:t>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06622A2F-6C7B-0336-9BC0-AC5568BF91F5}"/>
              </a:ext>
            </a:extLst>
          </p:cNvPr>
          <p:cNvSpPr txBox="1"/>
          <p:nvPr/>
        </p:nvSpPr>
        <p:spPr>
          <a:xfrm>
            <a:off x="676275" y="2083517"/>
            <a:ext cx="6296025" cy="3970318"/>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80DBE2C6-57E0-B95B-0D31-F6C2B74253C2}"/>
              </a:ext>
            </a:extLst>
          </p:cNvPr>
          <p:cNvSpPr txBox="1"/>
          <p:nvPr/>
        </p:nvSpPr>
        <p:spPr>
          <a:xfrm>
            <a:off x="723900" y="1066800"/>
            <a:ext cx="5410200" cy="5909310"/>
          </a:xfrm>
          <a:prstGeom prst="rect">
            <a:avLst/>
          </a:prstGeom>
          <a:noFill/>
        </p:spPr>
        <p:txBody>
          <a:bodyPr wrap="square" rtlCol="0">
            <a:spAutoFit/>
          </a:bodyPr>
          <a:lstStyle/>
          <a:p>
            <a:pPr marL="342900" indent="-342900">
              <a:buAutoNum type="arabicPeriod"/>
            </a:pPr>
            <a:r>
              <a:rPr lang="en-US" dirty="0"/>
              <a:t>HR MANAGER</a:t>
            </a:r>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DEPARTMENT MANAGER</a:t>
            </a:r>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EXECUTIVES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r>
              <a:rPr lang="en-US" dirty="0"/>
              <a:t>5. EMPLOYEE</a:t>
            </a:r>
          </a:p>
          <a:p>
            <a:pPr marL="342900" indent="-342900">
              <a:buAutoNum type="arabicPeriod"/>
            </a:pPr>
            <a:endParaRPr lang="en-US" dirty="0"/>
          </a:p>
          <a:p>
            <a:r>
              <a:rPr lang="en-US" dirty="0"/>
              <a:t>EMPLOYEES</a:t>
            </a:r>
          </a:p>
          <a:p>
            <a:endParaRPr lang="en-IN" dirty="0"/>
          </a:p>
        </p:txBody>
      </p:sp>
      <p:pic>
        <p:nvPicPr>
          <p:cNvPr id="10" name="Picture 9">
            <a:extLst>
              <a:ext uri="{FF2B5EF4-FFF2-40B4-BE49-F238E27FC236}">
                <a16:creationId xmlns:a16="http://schemas.microsoft.com/office/drawing/2014/main" id="{E6017BAD-E132-8632-CF52-BA136421A386}"/>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01177" y="1139482"/>
            <a:ext cx="1399209" cy="989134"/>
          </a:xfrm>
          <a:prstGeom prst="rect">
            <a:avLst/>
          </a:prstGeom>
        </p:spPr>
      </p:pic>
      <p:pic>
        <p:nvPicPr>
          <p:cNvPr id="12" name="Picture 11">
            <a:extLst>
              <a:ext uri="{FF2B5EF4-FFF2-40B4-BE49-F238E27FC236}">
                <a16:creationId xmlns:a16="http://schemas.microsoft.com/office/drawing/2014/main" id="{90D4A1FA-F3DE-1BF4-D7BA-57227D3B2A71}"/>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558845" y="2485663"/>
            <a:ext cx="1098755" cy="837970"/>
          </a:xfrm>
          <a:prstGeom prst="rect">
            <a:avLst/>
          </a:prstGeom>
        </p:spPr>
      </p:pic>
      <p:pic>
        <p:nvPicPr>
          <p:cNvPr id="15" name="Picture 14">
            <a:extLst>
              <a:ext uri="{FF2B5EF4-FFF2-40B4-BE49-F238E27FC236}">
                <a16:creationId xmlns:a16="http://schemas.microsoft.com/office/drawing/2014/main" id="{AD2EBCFB-AF6C-7798-8B28-D2E88AA2BA58}"/>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468840" y="3466468"/>
            <a:ext cx="1399209" cy="988192"/>
          </a:xfrm>
          <a:prstGeom prst="rect">
            <a:avLst/>
          </a:prstGeom>
        </p:spPr>
      </p:pic>
      <p:pic>
        <p:nvPicPr>
          <p:cNvPr id="17" name="Picture 16">
            <a:extLst>
              <a:ext uri="{FF2B5EF4-FFF2-40B4-BE49-F238E27FC236}">
                <a16:creationId xmlns:a16="http://schemas.microsoft.com/office/drawing/2014/main" id="{D7265DB3-F94D-3050-6BC4-9F1DB85F8A91}"/>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905125" y="4764574"/>
            <a:ext cx="1399209" cy="931640"/>
          </a:xfrm>
          <a:prstGeom prst="rect">
            <a:avLst/>
          </a:prstGeom>
        </p:spPr>
      </p:pic>
      <p:pic>
        <p:nvPicPr>
          <p:cNvPr id="20" name="Picture 19">
            <a:extLst>
              <a:ext uri="{FF2B5EF4-FFF2-40B4-BE49-F238E27FC236}">
                <a16:creationId xmlns:a16="http://schemas.microsoft.com/office/drawing/2014/main" id="{3ECE8A5A-D236-AAAE-53EA-358DE4E7273D}"/>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981332" y="6006128"/>
            <a:ext cx="1561697" cy="879829"/>
          </a:xfrm>
          <a:prstGeom prst="rect">
            <a:avLst/>
          </a:prstGeom>
        </p:spPr>
      </p:pic>
      <p:pic>
        <p:nvPicPr>
          <p:cNvPr id="22" name="Picture 21">
            <a:extLst>
              <a:ext uri="{FF2B5EF4-FFF2-40B4-BE49-F238E27FC236}">
                <a16:creationId xmlns:a16="http://schemas.microsoft.com/office/drawing/2014/main" id="{D8BE27C1-AD8D-143E-9484-C5AADEF37AB5}"/>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6340354" y="2266950"/>
            <a:ext cx="4337977" cy="2895600"/>
          </a:xfrm>
          <a:prstGeom prst="rect">
            <a:avLst/>
          </a:prstGeom>
        </p:spPr>
      </p:pic>
      <p:sp>
        <p:nvSpPr>
          <p:cNvPr id="23" name="TextBox 22">
            <a:extLst>
              <a:ext uri="{FF2B5EF4-FFF2-40B4-BE49-F238E27FC236}">
                <a16:creationId xmlns:a16="http://schemas.microsoft.com/office/drawing/2014/main" id="{C536AA97-2FE7-FCF7-AEF8-4F27D207E476}"/>
              </a:ext>
            </a:extLst>
          </p:cNvPr>
          <p:cNvSpPr txBox="1"/>
          <p:nvPr/>
        </p:nvSpPr>
        <p:spPr>
          <a:xfrm>
            <a:off x="6340354" y="5295920"/>
            <a:ext cx="3841679" cy="230832"/>
          </a:xfrm>
          <a:prstGeom prst="rect">
            <a:avLst/>
          </a:prstGeom>
          <a:noFill/>
        </p:spPr>
        <p:txBody>
          <a:bodyPr wrap="square" rtlCol="0">
            <a:spAutoFit/>
          </a:bodyPr>
          <a:lstStyle/>
          <a:p>
            <a:r>
              <a:rPr lang="en-IN" sz="900">
                <a:hlinkClick r:id="rId14" tooltip="https://dybbugt.no/2017/365/"/>
              </a:rPr>
              <a:t>This Photo</a:t>
            </a:r>
            <a:r>
              <a:rPr lang="en-IN" sz="900"/>
              <a:t> by Unknown Author is licensed under </a:t>
            </a:r>
            <a:r>
              <a:rPr lang="en-IN" sz="900">
                <a:hlinkClick r:id="rId15" tooltip="https://creativecommons.org/licenses/by-nc-sa/3.0/"/>
              </a:rPr>
              <a:t>CC BY-SA-NC</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73879418-8605-0C31-4782-E7867FE802B3}"/>
              </a:ext>
            </a:extLst>
          </p:cNvPr>
          <p:cNvSpPr txBox="1"/>
          <p:nvPr/>
        </p:nvSpPr>
        <p:spPr>
          <a:xfrm>
            <a:off x="3352800" y="2281555"/>
            <a:ext cx="53340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 Missing</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a:ln>
                  <a:noFill/>
                </a:ln>
                <a:effectLst/>
                <a:latin typeface="Arial" panose="020B0604020202020204" pitchFamily="34" charset="0"/>
              </a:rPr>
              <a:t>: Remove</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 Performance level</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Summary</a:t>
            </a: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 Filter</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10000" y="447188"/>
            <a:ext cx="10571998" cy="772012"/>
          </a:xfrm>
        </p:spPr>
        <p:txBody>
          <a:bodyPr/>
          <a:lstStyle/>
          <a:p>
            <a:r>
              <a:rPr lang="en-IN" dirty="0"/>
              <a:t>Dataset Description</a:t>
            </a:r>
          </a:p>
        </p:txBody>
      </p:sp>
      <p:sp>
        <p:nvSpPr>
          <p:cNvPr id="3" name="TextBox 2">
            <a:extLst>
              <a:ext uri="{FF2B5EF4-FFF2-40B4-BE49-F238E27FC236}">
                <a16:creationId xmlns:a16="http://schemas.microsoft.com/office/drawing/2014/main" id="{0B9C8602-BEB8-3D00-DCDF-97FDFD2202AE}"/>
              </a:ext>
            </a:extLst>
          </p:cNvPr>
          <p:cNvSpPr txBox="1"/>
          <p:nvPr/>
        </p:nvSpPr>
        <p:spPr>
          <a:xfrm>
            <a:off x="769187" y="1219200"/>
            <a:ext cx="8839200" cy="5786199"/>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solidFill>
                  <a:schemeClr val="accent6">
                    <a:lumMod val="20000"/>
                    <a:lumOff val="80000"/>
                  </a:schemeClr>
                </a:solidFill>
              </a:rPr>
              <a:t>FORMULA:</a:t>
            </a:r>
          </a:p>
          <a:p>
            <a:pPr marL="0" lvl="1" indent="0" fontAlgn="auto">
              <a:spcAft>
                <a:spcPts val="0"/>
              </a:spcAft>
              <a:buFont typeface="Arial" panose="020B0604020202020204" pitchFamily="34" charset="0"/>
              <a:buNone/>
            </a:pPr>
            <a:endParaRPr lang="en-US" sz="2600" dirty="0">
              <a:solidFill>
                <a:schemeClr val="accent6">
                  <a:lumMod val="20000"/>
                  <a:lumOff val="80000"/>
                </a:schemeClr>
              </a:solidFill>
            </a:endParaRPr>
          </a:p>
          <a:p>
            <a:pPr lvl="1" fontAlgn="auto">
              <a:spcAft>
                <a:spcPts val="0"/>
              </a:spcAft>
              <a:buFont typeface="Wingdings" panose="05000000000000000000" pitchFamily="2" charset="2"/>
              <a:buChar char="q"/>
            </a:pPr>
            <a:r>
              <a:rPr lang="en-US" sz="2200" dirty="0">
                <a:solidFill>
                  <a:schemeClr val="accent6">
                    <a:lumMod val="20000"/>
                    <a:lumOff val="80000"/>
                  </a:schemeClr>
                </a:solidFill>
              </a:rPr>
              <a:t>Performance level =IFS(Z8&gt;=5,"VERY HIGH",Z8&gt;=4,“HIGH",Z8&gt;=3,"MED",TRUE,"LOW")</a:t>
            </a:r>
          </a:p>
          <a:p>
            <a:pPr marL="0" lvl="1" indent="0" fontAlgn="auto">
              <a:spcAft>
                <a:spcPts val="0"/>
              </a:spcAft>
              <a:buFont typeface="Arial" panose="020B0604020202020204" pitchFamily="34" charset="0"/>
              <a:buNone/>
            </a:pPr>
            <a:endParaRPr lang="en-US" dirty="0">
              <a:solidFill>
                <a:schemeClr val="accent6">
                  <a:lumMod val="20000"/>
                  <a:lumOff val="80000"/>
                </a:schemeClr>
              </a:solidFill>
            </a:endParaRPr>
          </a:p>
          <a:p>
            <a:pPr marL="0" lvl="1" indent="0" fontAlgn="auto">
              <a:spcAft>
                <a:spcPts val="0"/>
              </a:spcAft>
              <a:buFont typeface="Arial" panose="020B0604020202020204" pitchFamily="34" charset="0"/>
              <a:buNone/>
            </a:pPr>
            <a:endParaRPr lang="en-US" dirty="0">
              <a:solidFill>
                <a:schemeClr val="accent6">
                  <a:lumMod val="20000"/>
                  <a:lumOff val="80000"/>
                </a:schemeClr>
              </a:solidFill>
            </a:endParaRPr>
          </a:p>
          <a:p>
            <a:pPr marL="0" lvl="1" indent="0" fontAlgn="auto">
              <a:spcAft>
                <a:spcPts val="0"/>
              </a:spcAft>
              <a:buFont typeface="Arial" panose="020B0604020202020204" pitchFamily="34" charset="0"/>
              <a:buNone/>
            </a:pPr>
            <a:endParaRPr lang="en-US" dirty="0">
              <a:solidFill>
                <a:schemeClr val="accent6">
                  <a:lumMod val="20000"/>
                  <a:lumOff val="80000"/>
                </a:schemeClr>
              </a:solidFill>
            </a:endParaRPr>
          </a:p>
          <a:p>
            <a:pPr marL="0" lvl="1" indent="0" fontAlgn="auto">
              <a:spcAft>
                <a:spcPts val="0"/>
              </a:spcAft>
              <a:buFont typeface="Arial" panose="020B0604020202020204" pitchFamily="34" charset="0"/>
              <a:buNone/>
            </a:pPr>
            <a:r>
              <a:rPr lang="en-US" dirty="0">
                <a:solidFill>
                  <a:schemeClr val="accent6">
                    <a:lumMod val="20000"/>
                    <a:lumOff val="80000"/>
                  </a:schemeClr>
                </a:solidFill>
              </a:rPr>
              <a:t>INSIGHTS: Used to evaluate the scores as levels from low to very high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569</TotalTime>
  <Words>721</Words>
  <Application>Microsoft Office PowerPoint</Application>
  <PresentationFormat>Widescreen</PresentationFormat>
  <Paragraphs>120</Paragraphs>
  <Slides>13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Aptos</vt:lpstr>
      <vt:lpstr>Arial</vt:lpstr>
      <vt:lpstr>Calibri</vt:lpstr>
      <vt:lpstr>Century Gothic</vt:lpstr>
      <vt:lpstr>Courier New</vt:lpstr>
      <vt:lpstr>Google Sans</vt:lpstr>
      <vt:lpstr>Roboto</vt:lpstr>
      <vt:lpstr>Segoe UI</vt:lpstr>
      <vt:lpstr>Times New Roman</vt:lpstr>
      <vt:lpstr>Trebuchet MS</vt:lpstr>
      <vt:lpstr>Wingdings</vt:lpstr>
      <vt:lpstr>Wingdings 2</vt:lpstr>
      <vt:lpstr>Quotable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919061068941</cp:lastModifiedBy>
  <cp:revision>16</cp:revision>
  <dcterms:created xsi:type="dcterms:W3CDTF">2024-03-29T15:07:22Z</dcterms:created>
  <dcterms:modified xsi:type="dcterms:W3CDTF">2024-08-29T11:51:07Z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