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56" r:id="rId3"/>
    <p:sldId id="268" r:id="rId4"/>
    <p:sldId id="257" r:id="rId5"/>
    <p:sldId id="258" r:id="rId6"/>
    <p:sldId id="261" r:id="rId7"/>
    <p:sldId id="259" r:id="rId8"/>
    <p:sldId id="262" r:id="rId9"/>
    <p:sldId id="265" r:id="rId10"/>
    <p:sldId id="264" r:id="rId11"/>
    <p:sldId id="266" r:id="rId12"/>
    <p:sldId id="267" r:id="rId13"/>
    <p:sldId id="272" r:id="rId14"/>
    <p:sldId id="269" r:id="rId15"/>
    <p:sldId id="270" r:id="rId16"/>
    <p:sldId id="263"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84" y="-15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oleObject" Target="deepika.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deepika.xlsx" TargetMode="External" /><Relationship Id="rId2" Type="http://schemas.microsoft.com/office/2011/relationships/chartColorStyle" Target="colors2.xml" /><Relationship Id="rId1" Type="http://schemas.microsoft.com/office/2011/relationships/chartStyle" Target="style2.xml" /><Relationship Id="rId4" Type="http://schemas.openxmlformats.org/officeDocument/2006/relationships/chartUserShapes" Target="../drawings/drawing1.xml" /></Relationships>
</file>

<file path=ppt/charts/_rels/chart3.xml.rels><?xml version="1.0" encoding="UTF-8" standalone="yes"?>
<Relationships xmlns="http://schemas.openxmlformats.org/package/2006/relationships"><Relationship Id="rId3" Type="http://schemas.openxmlformats.org/officeDocument/2006/relationships/oleObject" Target="deepika.xlsx" TargetMode="External" /><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[deepika.xlsx]Sheet1!PivotTable1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3"/>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8"/>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9"/>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1"/>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2"/>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3"/>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4"/>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5"/>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6"/>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7"/>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8"/>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1"/>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2"/>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3"/>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4"/>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5"/>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7"/>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8"/>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9"/>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4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41"/>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42"/>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44"/>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45"/>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46"/>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47"/>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48"/>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49"/>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1"/>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2"/>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3"/>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4"/>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5"/>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6"/>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8"/>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9"/>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1"/>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2"/>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3"/>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5"/>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6"/>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7"/>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8"/>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9"/>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2"/>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3"/>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4"/>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5"/>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6"/>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7"/>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9"/>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8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81"/>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82"/>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83"/>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s>
    <c:plotArea>
      <c:layout/>
      <c:pieChart>
        <c:varyColors val="1"/>
        <c:ser>
          <c:idx val="0"/>
          <c:order val="0"/>
          <c:tx>
            <c:strRef>
              <c:f>Sheet1!$B$3:$B$4</c:f>
              <c:strCache>
                <c:ptCount val="1"/>
                <c:pt idx="0">
                  <c:v>High</c:v>
                </c:pt>
              </c:strCache>
            </c:strRef>
          </c:tx>
          <c:dPt>
            <c:idx val="0"/>
            <c:bubble3D val="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
            <c:bubble3D val="0"/>
            <c:spPr>
              <a:gradFill rotWithShape="1">
                <a:gsLst>
                  <a:gs pos="0">
                    <a:schemeClr val="accent5">
                      <a:tint val="98000"/>
                      <a:satMod val="110000"/>
                      <a:lumMod val="104000"/>
                    </a:schemeClr>
                  </a:gs>
                  <a:gs pos="69000">
                    <a:schemeClr val="accent5">
                      <a:shade val="84000"/>
                      <a:satMod val="130000"/>
                      <a:lumMod val="92000"/>
                    </a:schemeClr>
                  </a:gs>
                  <a:gs pos="100000">
                    <a:schemeClr val="accent5">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
            <c:bubble3D val="0"/>
            <c:spPr>
              <a:gradFill rotWithShape="1">
                <a:gsLst>
                  <a:gs pos="0">
                    <a:schemeClr val="accent4">
                      <a:tint val="98000"/>
                      <a:satMod val="110000"/>
                      <a:lumMod val="104000"/>
                    </a:schemeClr>
                  </a:gs>
                  <a:gs pos="69000">
                    <a:schemeClr val="accent4">
                      <a:shade val="84000"/>
                      <a:satMod val="130000"/>
                      <a:lumMod val="92000"/>
                    </a:schemeClr>
                  </a:gs>
                  <a:gs pos="100000">
                    <a:schemeClr val="accent4">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3"/>
            <c:bubble3D val="0"/>
            <c:spPr>
              <a:gradFill rotWithShape="1">
                <a:gsLst>
                  <a:gs pos="0">
                    <a:schemeClr val="accent6">
                      <a:lumMod val="60000"/>
                      <a:tint val="98000"/>
                      <a:satMod val="110000"/>
                      <a:lumMod val="104000"/>
                    </a:schemeClr>
                  </a:gs>
                  <a:gs pos="69000">
                    <a:schemeClr val="accent6">
                      <a:lumMod val="60000"/>
                      <a:shade val="84000"/>
                      <a:satMod val="130000"/>
                      <a:lumMod val="92000"/>
                    </a:schemeClr>
                  </a:gs>
                  <a:gs pos="100000">
                    <a:schemeClr val="accent6">
                      <a:lumMod val="60000"/>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4"/>
            <c:bubble3D val="0"/>
            <c:spPr>
              <a:gradFill rotWithShape="1">
                <a:gsLst>
                  <a:gs pos="0">
                    <a:schemeClr val="accent5">
                      <a:lumMod val="60000"/>
                      <a:tint val="98000"/>
                      <a:satMod val="110000"/>
                      <a:lumMod val="104000"/>
                    </a:schemeClr>
                  </a:gs>
                  <a:gs pos="69000">
                    <a:schemeClr val="accent5">
                      <a:lumMod val="60000"/>
                      <a:shade val="84000"/>
                      <a:satMod val="130000"/>
                      <a:lumMod val="92000"/>
                    </a:schemeClr>
                  </a:gs>
                  <a:gs pos="100000">
                    <a:schemeClr val="accent5">
                      <a:lumMod val="60000"/>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5"/>
            <c:bubble3D val="0"/>
            <c:spPr>
              <a:gradFill rotWithShape="1">
                <a:gsLst>
                  <a:gs pos="0">
                    <a:schemeClr val="accent4">
                      <a:lumMod val="60000"/>
                      <a:tint val="98000"/>
                      <a:satMod val="110000"/>
                      <a:lumMod val="104000"/>
                    </a:schemeClr>
                  </a:gs>
                  <a:gs pos="69000">
                    <a:schemeClr val="accent4">
                      <a:lumMod val="60000"/>
                      <a:shade val="84000"/>
                      <a:satMod val="130000"/>
                      <a:lumMod val="92000"/>
                    </a:schemeClr>
                  </a:gs>
                  <a:gs pos="100000">
                    <a:schemeClr val="accent4">
                      <a:lumMod val="60000"/>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cat>
            <c:strRef>
              <c:f>Sheet1!$A$5:$A$11</c:f>
              <c:strCache>
                <c:ptCount val="6"/>
                <c:pt idx="0">
                  <c:v>Admin Offices</c:v>
                </c:pt>
                <c:pt idx="1">
                  <c:v>Executive Office</c:v>
                </c:pt>
                <c:pt idx="2">
                  <c:v>IT/IS</c:v>
                </c:pt>
                <c:pt idx="3">
                  <c:v>Production       </c:v>
                </c:pt>
                <c:pt idx="4">
                  <c:v>Sales</c:v>
                </c:pt>
                <c:pt idx="5">
                  <c:v>Software Engineering</c:v>
                </c:pt>
              </c:strCache>
            </c:strRef>
          </c:cat>
          <c:val>
            <c:numRef>
              <c:f>Sheet1!$B$5:$B$11</c:f>
              <c:numCache>
                <c:formatCode>General</c:formatCode>
                <c:ptCount val="6"/>
                <c:pt idx="0">
                  <c:v>3</c:v>
                </c:pt>
                <c:pt idx="2">
                  <c:v>49</c:v>
                </c:pt>
                <c:pt idx="3">
                  <c:v>278</c:v>
                </c:pt>
                <c:pt idx="4">
                  <c:v>80</c:v>
                </c:pt>
                <c:pt idx="5">
                  <c:v>9</c:v>
                </c:pt>
              </c:numCache>
            </c:numRef>
          </c:val>
          <c:extLst>
            <c:ext xmlns:c16="http://schemas.microsoft.com/office/drawing/2014/chart" uri="{C3380CC4-5D6E-409C-BE32-E72D297353CC}">
              <c16:uniqueId val="{00000000-7C91-E14C-B294-DAC52F502B56}"/>
            </c:ext>
          </c:extLst>
        </c:ser>
        <c:ser>
          <c:idx val="1"/>
          <c:order val="1"/>
          <c:tx>
            <c:strRef>
              <c:f>Sheet1!$C$3:$C$4</c:f>
              <c:strCache>
                <c:ptCount val="1"/>
                <c:pt idx="0">
                  <c:v>Low</c:v>
                </c:pt>
              </c:strCache>
            </c:strRef>
          </c:tx>
          <c:dPt>
            <c:idx val="0"/>
            <c:bubble3D val="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
            <c:bubble3D val="0"/>
            <c:spPr>
              <a:gradFill rotWithShape="1">
                <a:gsLst>
                  <a:gs pos="0">
                    <a:schemeClr val="accent5">
                      <a:tint val="98000"/>
                      <a:satMod val="110000"/>
                      <a:lumMod val="104000"/>
                    </a:schemeClr>
                  </a:gs>
                  <a:gs pos="69000">
                    <a:schemeClr val="accent5">
                      <a:shade val="84000"/>
                      <a:satMod val="130000"/>
                      <a:lumMod val="92000"/>
                    </a:schemeClr>
                  </a:gs>
                  <a:gs pos="100000">
                    <a:schemeClr val="accent5">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
            <c:bubble3D val="0"/>
            <c:spPr>
              <a:gradFill rotWithShape="1">
                <a:gsLst>
                  <a:gs pos="0">
                    <a:schemeClr val="accent4">
                      <a:tint val="98000"/>
                      <a:satMod val="110000"/>
                      <a:lumMod val="104000"/>
                    </a:schemeClr>
                  </a:gs>
                  <a:gs pos="69000">
                    <a:schemeClr val="accent4">
                      <a:shade val="84000"/>
                      <a:satMod val="130000"/>
                      <a:lumMod val="92000"/>
                    </a:schemeClr>
                  </a:gs>
                  <a:gs pos="100000">
                    <a:schemeClr val="accent4">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3"/>
            <c:bubble3D val="0"/>
            <c:spPr>
              <a:gradFill rotWithShape="1">
                <a:gsLst>
                  <a:gs pos="0">
                    <a:schemeClr val="accent6">
                      <a:lumMod val="60000"/>
                      <a:tint val="98000"/>
                      <a:satMod val="110000"/>
                      <a:lumMod val="104000"/>
                    </a:schemeClr>
                  </a:gs>
                  <a:gs pos="69000">
                    <a:schemeClr val="accent6">
                      <a:lumMod val="60000"/>
                      <a:shade val="84000"/>
                      <a:satMod val="130000"/>
                      <a:lumMod val="92000"/>
                    </a:schemeClr>
                  </a:gs>
                  <a:gs pos="100000">
                    <a:schemeClr val="accent6">
                      <a:lumMod val="60000"/>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4"/>
            <c:bubble3D val="0"/>
            <c:spPr>
              <a:gradFill rotWithShape="1">
                <a:gsLst>
                  <a:gs pos="0">
                    <a:schemeClr val="accent5">
                      <a:lumMod val="60000"/>
                      <a:tint val="98000"/>
                      <a:satMod val="110000"/>
                      <a:lumMod val="104000"/>
                    </a:schemeClr>
                  </a:gs>
                  <a:gs pos="69000">
                    <a:schemeClr val="accent5">
                      <a:lumMod val="60000"/>
                      <a:shade val="84000"/>
                      <a:satMod val="130000"/>
                      <a:lumMod val="92000"/>
                    </a:schemeClr>
                  </a:gs>
                  <a:gs pos="100000">
                    <a:schemeClr val="accent5">
                      <a:lumMod val="60000"/>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5"/>
            <c:bubble3D val="0"/>
            <c:spPr>
              <a:gradFill rotWithShape="1">
                <a:gsLst>
                  <a:gs pos="0">
                    <a:schemeClr val="accent4">
                      <a:lumMod val="60000"/>
                      <a:tint val="98000"/>
                      <a:satMod val="110000"/>
                      <a:lumMod val="104000"/>
                    </a:schemeClr>
                  </a:gs>
                  <a:gs pos="69000">
                    <a:schemeClr val="accent4">
                      <a:lumMod val="60000"/>
                      <a:shade val="84000"/>
                      <a:satMod val="130000"/>
                      <a:lumMod val="92000"/>
                    </a:schemeClr>
                  </a:gs>
                  <a:gs pos="100000">
                    <a:schemeClr val="accent4">
                      <a:lumMod val="60000"/>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cat>
            <c:strRef>
              <c:f>Sheet1!$A$5:$A$11</c:f>
              <c:strCache>
                <c:ptCount val="6"/>
                <c:pt idx="0">
                  <c:v>Admin Offices</c:v>
                </c:pt>
                <c:pt idx="1">
                  <c:v>Executive Office</c:v>
                </c:pt>
                <c:pt idx="2">
                  <c:v>IT/IS</c:v>
                </c:pt>
                <c:pt idx="3">
                  <c:v>Production       </c:v>
                </c:pt>
                <c:pt idx="4">
                  <c:v>Sales</c:v>
                </c:pt>
                <c:pt idx="5">
                  <c:v>Software Engineering</c:v>
                </c:pt>
              </c:strCache>
            </c:strRef>
          </c:cat>
          <c:val>
            <c:numRef>
              <c:f>Sheet1!$C$5:$C$11</c:f>
              <c:numCache>
                <c:formatCode>General</c:formatCode>
                <c:ptCount val="6"/>
                <c:pt idx="0">
                  <c:v>2</c:v>
                </c:pt>
                <c:pt idx="1">
                  <c:v>5</c:v>
                </c:pt>
                <c:pt idx="2">
                  <c:v>81</c:v>
                </c:pt>
                <c:pt idx="3">
                  <c:v>521</c:v>
                </c:pt>
                <c:pt idx="4">
                  <c:v>155</c:v>
                </c:pt>
                <c:pt idx="5">
                  <c:v>17</c:v>
                </c:pt>
              </c:numCache>
            </c:numRef>
          </c:val>
          <c:extLst>
            <c:ext xmlns:c16="http://schemas.microsoft.com/office/drawing/2014/chart" uri="{C3380CC4-5D6E-409C-BE32-E72D297353CC}">
              <c16:uniqueId val="{00000001-7C91-E14C-B294-DAC52F502B56}"/>
            </c:ext>
          </c:extLst>
        </c:ser>
        <c:ser>
          <c:idx val="2"/>
          <c:order val="2"/>
          <c:tx>
            <c:strRef>
              <c:f>Sheet1!$D$3:$D$4</c:f>
              <c:strCache>
                <c:ptCount val="1"/>
                <c:pt idx="0">
                  <c:v>Medium</c:v>
                </c:pt>
              </c:strCache>
            </c:strRef>
          </c:tx>
          <c:dPt>
            <c:idx val="0"/>
            <c:bubble3D val="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
            <c:bubble3D val="0"/>
            <c:spPr>
              <a:gradFill rotWithShape="1">
                <a:gsLst>
                  <a:gs pos="0">
                    <a:schemeClr val="accent5">
                      <a:tint val="98000"/>
                      <a:satMod val="110000"/>
                      <a:lumMod val="104000"/>
                    </a:schemeClr>
                  </a:gs>
                  <a:gs pos="69000">
                    <a:schemeClr val="accent5">
                      <a:shade val="84000"/>
                      <a:satMod val="130000"/>
                      <a:lumMod val="92000"/>
                    </a:schemeClr>
                  </a:gs>
                  <a:gs pos="100000">
                    <a:schemeClr val="accent5">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
            <c:bubble3D val="0"/>
            <c:spPr>
              <a:gradFill rotWithShape="1">
                <a:gsLst>
                  <a:gs pos="0">
                    <a:schemeClr val="accent4">
                      <a:tint val="98000"/>
                      <a:satMod val="110000"/>
                      <a:lumMod val="104000"/>
                    </a:schemeClr>
                  </a:gs>
                  <a:gs pos="69000">
                    <a:schemeClr val="accent4">
                      <a:shade val="84000"/>
                      <a:satMod val="130000"/>
                      <a:lumMod val="92000"/>
                    </a:schemeClr>
                  </a:gs>
                  <a:gs pos="100000">
                    <a:schemeClr val="accent4">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3"/>
            <c:bubble3D val="0"/>
            <c:spPr>
              <a:gradFill rotWithShape="1">
                <a:gsLst>
                  <a:gs pos="0">
                    <a:schemeClr val="accent6">
                      <a:lumMod val="60000"/>
                      <a:tint val="98000"/>
                      <a:satMod val="110000"/>
                      <a:lumMod val="104000"/>
                    </a:schemeClr>
                  </a:gs>
                  <a:gs pos="69000">
                    <a:schemeClr val="accent6">
                      <a:lumMod val="60000"/>
                      <a:shade val="84000"/>
                      <a:satMod val="130000"/>
                      <a:lumMod val="92000"/>
                    </a:schemeClr>
                  </a:gs>
                  <a:gs pos="100000">
                    <a:schemeClr val="accent6">
                      <a:lumMod val="60000"/>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4"/>
            <c:bubble3D val="0"/>
            <c:spPr>
              <a:gradFill rotWithShape="1">
                <a:gsLst>
                  <a:gs pos="0">
                    <a:schemeClr val="accent5">
                      <a:lumMod val="60000"/>
                      <a:tint val="98000"/>
                      <a:satMod val="110000"/>
                      <a:lumMod val="104000"/>
                    </a:schemeClr>
                  </a:gs>
                  <a:gs pos="69000">
                    <a:schemeClr val="accent5">
                      <a:lumMod val="60000"/>
                      <a:shade val="84000"/>
                      <a:satMod val="130000"/>
                      <a:lumMod val="92000"/>
                    </a:schemeClr>
                  </a:gs>
                  <a:gs pos="100000">
                    <a:schemeClr val="accent5">
                      <a:lumMod val="60000"/>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5"/>
            <c:bubble3D val="0"/>
            <c:spPr>
              <a:gradFill rotWithShape="1">
                <a:gsLst>
                  <a:gs pos="0">
                    <a:schemeClr val="accent4">
                      <a:lumMod val="60000"/>
                      <a:tint val="98000"/>
                      <a:satMod val="110000"/>
                      <a:lumMod val="104000"/>
                    </a:schemeClr>
                  </a:gs>
                  <a:gs pos="69000">
                    <a:schemeClr val="accent4">
                      <a:lumMod val="60000"/>
                      <a:shade val="84000"/>
                      <a:satMod val="130000"/>
                      <a:lumMod val="92000"/>
                    </a:schemeClr>
                  </a:gs>
                  <a:gs pos="100000">
                    <a:schemeClr val="accent4">
                      <a:lumMod val="60000"/>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cat>
            <c:strRef>
              <c:f>Sheet1!$A$5:$A$11</c:f>
              <c:strCache>
                <c:ptCount val="6"/>
                <c:pt idx="0">
                  <c:v>Admin Offices</c:v>
                </c:pt>
                <c:pt idx="1">
                  <c:v>Executive Office</c:v>
                </c:pt>
                <c:pt idx="2">
                  <c:v>IT/IS</c:v>
                </c:pt>
                <c:pt idx="3">
                  <c:v>Production       </c:v>
                </c:pt>
                <c:pt idx="4">
                  <c:v>Sales</c:v>
                </c:pt>
                <c:pt idx="5">
                  <c:v>Software Engineering</c:v>
                </c:pt>
              </c:strCache>
            </c:strRef>
          </c:cat>
          <c:val>
            <c:numRef>
              <c:f>Sheet1!$D$5:$D$11</c:f>
              <c:numCache>
                <c:formatCode>General</c:formatCode>
                <c:ptCount val="6"/>
                <c:pt idx="0">
                  <c:v>74</c:v>
                </c:pt>
                <c:pt idx="1">
                  <c:v>19</c:v>
                </c:pt>
                <c:pt idx="2">
                  <c:v>274</c:v>
                </c:pt>
                <c:pt idx="3">
                  <c:v>1028</c:v>
                </c:pt>
                <c:pt idx="4">
                  <c:v>48</c:v>
                </c:pt>
                <c:pt idx="5">
                  <c:v>87</c:v>
                </c:pt>
              </c:numCache>
            </c:numRef>
          </c:val>
          <c:extLst>
            <c:ext xmlns:c16="http://schemas.microsoft.com/office/drawing/2014/chart" uri="{C3380CC4-5D6E-409C-BE32-E72D297353CC}">
              <c16:uniqueId val="{00000002-7C91-E14C-B294-DAC52F502B56}"/>
            </c:ext>
          </c:extLst>
        </c:ser>
        <c:ser>
          <c:idx val="3"/>
          <c:order val="3"/>
          <c:tx>
            <c:strRef>
              <c:f>Sheet1!$E$3:$E$4</c:f>
              <c:strCache>
                <c:ptCount val="1"/>
                <c:pt idx="0">
                  <c:v>Very High</c:v>
                </c:pt>
              </c:strCache>
            </c:strRef>
          </c:tx>
          <c:dPt>
            <c:idx val="0"/>
            <c:bubble3D val="0"/>
            <c:spPr>
              <a:gradFill rotWithShape="1">
                <a:gsLst>
                  <a:gs pos="0">
                    <a:schemeClr val="accent6">
                      <a:tint val="98000"/>
                      <a:satMod val="110000"/>
                      <a:lumMod val="104000"/>
                    </a:schemeClr>
                  </a:gs>
                  <a:gs pos="69000">
                    <a:schemeClr val="accent6">
                      <a:shade val="84000"/>
                      <a:satMod val="130000"/>
                      <a:lumMod val="92000"/>
                    </a:schemeClr>
                  </a:gs>
                  <a:gs pos="100000">
                    <a:schemeClr val="accent6">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
            <c:bubble3D val="0"/>
            <c:spPr>
              <a:gradFill rotWithShape="1">
                <a:gsLst>
                  <a:gs pos="0">
                    <a:schemeClr val="accent5">
                      <a:tint val="98000"/>
                      <a:satMod val="110000"/>
                      <a:lumMod val="104000"/>
                    </a:schemeClr>
                  </a:gs>
                  <a:gs pos="69000">
                    <a:schemeClr val="accent5">
                      <a:shade val="84000"/>
                      <a:satMod val="130000"/>
                      <a:lumMod val="92000"/>
                    </a:schemeClr>
                  </a:gs>
                  <a:gs pos="100000">
                    <a:schemeClr val="accent5">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
            <c:bubble3D val="0"/>
            <c:spPr>
              <a:gradFill rotWithShape="1">
                <a:gsLst>
                  <a:gs pos="0">
                    <a:schemeClr val="accent4">
                      <a:tint val="98000"/>
                      <a:satMod val="110000"/>
                      <a:lumMod val="104000"/>
                    </a:schemeClr>
                  </a:gs>
                  <a:gs pos="69000">
                    <a:schemeClr val="accent4">
                      <a:shade val="84000"/>
                      <a:satMod val="130000"/>
                      <a:lumMod val="92000"/>
                    </a:schemeClr>
                  </a:gs>
                  <a:gs pos="100000">
                    <a:schemeClr val="accent4">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3"/>
            <c:bubble3D val="0"/>
            <c:spPr>
              <a:gradFill rotWithShape="1">
                <a:gsLst>
                  <a:gs pos="0">
                    <a:schemeClr val="accent6">
                      <a:lumMod val="60000"/>
                      <a:tint val="98000"/>
                      <a:satMod val="110000"/>
                      <a:lumMod val="104000"/>
                    </a:schemeClr>
                  </a:gs>
                  <a:gs pos="69000">
                    <a:schemeClr val="accent6">
                      <a:lumMod val="60000"/>
                      <a:shade val="84000"/>
                      <a:satMod val="130000"/>
                      <a:lumMod val="92000"/>
                    </a:schemeClr>
                  </a:gs>
                  <a:gs pos="100000">
                    <a:schemeClr val="accent6">
                      <a:lumMod val="60000"/>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4"/>
            <c:bubble3D val="0"/>
            <c:spPr>
              <a:gradFill rotWithShape="1">
                <a:gsLst>
                  <a:gs pos="0">
                    <a:schemeClr val="accent5">
                      <a:lumMod val="60000"/>
                      <a:tint val="98000"/>
                      <a:satMod val="110000"/>
                      <a:lumMod val="104000"/>
                    </a:schemeClr>
                  </a:gs>
                  <a:gs pos="69000">
                    <a:schemeClr val="accent5">
                      <a:lumMod val="60000"/>
                      <a:shade val="84000"/>
                      <a:satMod val="130000"/>
                      <a:lumMod val="92000"/>
                    </a:schemeClr>
                  </a:gs>
                  <a:gs pos="100000">
                    <a:schemeClr val="accent5">
                      <a:lumMod val="60000"/>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5"/>
            <c:bubble3D val="0"/>
            <c:spPr>
              <a:gradFill rotWithShape="1">
                <a:gsLst>
                  <a:gs pos="0">
                    <a:schemeClr val="accent4">
                      <a:lumMod val="60000"/>
                      <a:tint val="98000"/>
                      <a:satMod val="110000"/>
                      <a:lumMod val="104000"/>
                    </a:schemeClr>
                  </a:gs>
                  <a:gs pos="69000">
                    <a:schemeClr val="accent4">
                      <a:lumMod val="60000"/>
                      <a:shade val="84000"/>
                      <a:satMod val="130000"/>
                      <a:lumMod val="92000"/>
                    </a:schemeClr>
                  </a:gs>
                  <a:gs pos="100000">
                    <a:schemeClr val="accent4">
                      <a:lumMod val="60000"/>
                      <a:shade val="76000"/>
                      <a:satMod val="130000"/>
                      <a:lumMod val="88000"/>
                    </a:schemeClr>
                  </a:gs>
                </a:gsLst>
                <a:lin ang="54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cat>
            <c:strRef>
              <c:f>Sheet1!$A$5:$A$11</c:f>
              <c:strCache>
                <c:ptCount val="6"/>
                <c:pt idx="0">
                  <c:v>Admin Offices</c:v>
                </c:pt>
                <c:pt idx="1">
                  <c:v>Executive Office</c:v>
                </c:pt>
                <c:pt idx="2">
                  <c:v>IT/IS</c:v>
                </c:pt>
                <c:pt idx="3">
                  <c:v>Production       </c:v>
                </c:pt>
                <c:pt idx="4">
                  <c:v>Sales</c:v>
                </c:pt>
                <c:pt idx="5">
                  <c:v>Software Engineering</c:v>
                </c:pt>
              </c:strCache>
            </c:strRef>
          </c:cat>
          <c:val>
            <c:numRef>
              <c:f>Sheet1!$E$5:$E$11</c:f>
              <c:numCache>
                <c:formatCode>General</c:formatCode>
                <c:ptCount val="6"/>
                <c:pt idx="0">
                  <c:v>1</c:v>
                </c:pt>
                <c:pt idx="2">
                  <c:v>26</c:v>
                </c:pt>
                <c:pt idx="3">
                  <c:v>193</c:v>
                </c:pt>
                <c:pt idx="4">
                  <c:v>48</c:v>
                </c:pt>
                <c:pt idx="5">
                  <c:v>2</c:v>
                </c:pt>
              </c:numCache>
            </c:numRef>
          </c:val>
          <c:extLst>
            <c:ext xmlns:c16="http://schemas.microsoft.com/office/drawing/2014/chart" uri="{C3380CC4-5D6E-409C-BE32-E72D297353CC}">
              <c16:uniqueId val="{00000003-7C91-E14C-B294-DAC52F502B56}"/>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[deepika.xlsx]Sheet1!PivotTable1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4692038495188105E-2"/>
          <c:y val="0.23869932925051035"/>
          <c:w val="0.60878018372703413"/>
          <c:h val="0.32544546515018957"/>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exp"/>
            <c:dispRSqr val="0"/>
            <c:dispEq val="0"/>
          </c:trendline>
          <c:cat>
            <c:strRef>
              <c:f>Sheet1!$A$5:$A$11</c:f>
              <c:strCache>
                <c:ptCount val="6"/>
                <c:pt idx="0">
                  <c:v>Admin Offices</c:v>
                </c:pt>
                <c:pt idx="1">
                  <c:v>Executive Office</c:v>
                </c:pt>
                <c:pt idx="2">
                  <c:v>IT/IS</c:v>
                </c:pt>
                <c:pt idx="3">
                  <c:v>Production       </c:v>
                </c:pt>
                <c:pt idx="4">
                  <c:v>Sales</c:v>
                </c:pt>
                <c:pt idx="5">
                  <c:v>Software Engineering</c:v>
                </c:pt>
              </c:strCache>
            </c:strRef>
          </c:cat>
          <c:val>
            <c:numRef>
              <c:f>Sheet1!$B$5:$B$11</c:f>
              <c:numCache>
                <c:formatCode>General</c:formatCode>
                <c:ptCount val="6"/>
                <c:pt idx="0">
                  <c:v>3</c:v>
                </c:pt>
                <c:pt idx="2">
                  <c:v>49</c:v>
                </c:pt>
                <c:pt idx="3">
                  <c:v>278</c:v>
                </c:pt>
                <c:pt idx="4">
                  <c:v>80</c:v>
                </c:pt>
                <c:pt idx="5">
                  <c:v>9</c:v>
                </c:pt>
              </c:numCache>
            </c:numRef>
          </c:val>
          <c:extLst>
            <c:ext xmlns:c16="http://schemas.microsoft.com/office/drawing/2014/chart" uri="{C3380CC4-5D6E-409C-BE32-E72D297353CC}">
              <c16:uniqueId val="{00000001-3CA4-9B45-B7E6-4575CF404C87}"/>
            </c:ext>
          </c:extLst>
        </c:ser>
        <c:ser>
          <c:idx val="1"/>
          <c:order val="1"/>
          <c:tx>
            <c:strRef>
              <c:f>Sheet1!$C$3:$C$4</c:f>
              <c:strCache>
                <c:ptCount val="1"/>
                <c:pt idx="0">
                  <c:v>Low</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Sheet1!$A$5:$A$11</c:f>
              <c:strCache>
                <c:ptCount val="6"/>
                <c:pt idx="0">
                  <c:v>Admin Offices</c:v>
                </c:pt>
                <c:pt idx="1">
                  <c:v>Executive Office</c:v>
                </c:pt>
                <c:pt idx="2">
                  <c:v>IT/IS</c:v>
                </c:pt>
                <c:pt idx="3">
                  <c:v>Production       </c:v>
                </c:pt>
                <c:pt idx="4">
                  <c:v>Sales</c:v>
                </c:pt>
                <c:pt idx="5">
                  <c:v>Software Engineering</c:v>
                </c:pt>
              </c:strCache>
            </c:strRef>
          </c:cat>
          <c:val>
            <c:numRef>
              <c:f>Sheet1!$C$5:$C$11</c:f>
              <c:numCache>
                <c:formatCode>General</c:formatCode>
                <c:ptCount val="6"/>
                <c:pt idx="0">
                  <c:v>2</c:v>
                </c:pt>
                <c:pt idx="1">
                  <c:v>5</c:v>
                </c:pt>
                <c:pt idx="2">
                  <c:v>81</c:v>
                </c:pt>
                <c:pt idx="3">
                  <c:v>521</c:v>
                </c:pt>
                <c:pt idx="4">
                  <c:v>155</c:v>
                </c:pt>
                <c:pt idx="5">
                  <c:v>17</c:v>
                </c:pt>
              </c:numCache>
            </c:numRef>
          </c:val>
          <c:extLst>
            <c:ext xmlns:c16="http://schemas.microsoft.com/office/drawing/2014/chart" uri="{C3380CC4-5D6E-409C-BE32-E72D297353CC}">
              <c16:uniqueId val="{00000003-3CA4-9B45-B7E6-4575CF404C87}"/>
            </c:ext>
          </c:extLst>
        </c:ser>
        <c:ser>
          <c:idx val="2"/>
          <c:order val="2"/>
          <c:tx>
            <c:strRef>
              <c:f>Sheet1!$D$3:$D$4</c:f>
              <c:strCache>
                <c:ptCount val="1"/>
                <c:pt idx="0">
                  <c:v>Medium</c:v>
                </c:pt>
              </c:strCache>
            </c:strRef>
          </c:tx>
          <c:spPr>
            <a:solidFill>
              <a:schemeClr val="accent5"/>
            </a:solidFill>
            <a:ln>
              <a:noFill/>
            </a:ln>
            <a:effectLst/>
          </c:spPr>
          <c:invertIfNegative val="0"/>
          <c:cat>
            <c:strRef>
              <c:f>Sheet1!$A$5:$A$11</c:f>
              <c:strCache>
                <c:ptCount val="6"/>
                <c:pt idx="0">
                  <c:v>Admin Offices</c:v>
                </c:pt>
                <c:pt idx="1">
                  <c:v>Executive Office</c:v>
                </c:pt>
                <c:pt idx="2">
                  <c:v>IT/IS</c:v>
                </c:pt>
                <c:pt idx="3">
                  <c:v>Production       </c:v>
                </c:pt>
                <c:pt idx="4">
                  <c:v>Sales</c:v>
                </c:pt>
                <c:pt idx="5">
                  <c:v>Software Engineering</c:v>
                </c:pt>
              </c:strCache>
            </c:strRef>
          </c:cat>
          <c:val>
            <c:numRef>
              <c:f>Sheet1!$D$5:$D$11</c:f>
              <c:numCache>
                <c:formatCode>General</c:formatCode>
                <c:ptCount val="6"/>
                <c:pt idx="0">
                  <c:v>74</c:v>
                </c:pt>
                <c:pt idx="1">
                  <c:v>19</c:v>
                </c:pt>
                <c:pt idx="2">
                  <c:v>274</c:v>
                </c:pt>
                <c:pt idx="3">
                  <c:v>1028</c:v>
                </c:pt>
                <c:pt idx="4">
                  <c:v>48</c:v>
                </c:pt>
                <c:pt idx="5">
                  <c:v>87</c:v>
                </c:pt>
              </c:numCache>
            </c:numRef>
          </c:val>
          <c:extLst>
            <c:ext xmlns:c16="http://schemas.microsoft.com/office/drawing/2014/chart" uri="{C3380CC4-5D6E-409C-BE32-E72D297353CC}">
              <c16:uniqueId val="{00000004-3CA4-9B45-B7E6-4575CF404C87}"/>
            </c:ext>
          </c:extLst>
        </c:ser>
        <c:ser>
          <c:idx val="3"/>
          <c:order val="3"/>
          <c:tx>
            <c:strRef>
              <c:f>Sheet1!$E$3:$E$4</c:f>
              <c:strCache>
                <c:ptCount val="1"/>
                <c:pt idx="0">
                  <c:v>Very High</c:v>
                </c:pt>
              </c:strCache>
            </c:strRef>
          </c:tx>
          <c:spPr>
            <a:solidFill>
              <a:schemeClr val="accent1">
                <a:lumMod val="60000"/>
              </a:schemeClr>
            </a:solidFill>
            <a:ln>
              <a:noFill/>
            </a:ln>
            <a:effectLst/>
          </c:spPr>
          <c:invertIfNegative val="0"/>
          <c:cat>
            <c:strRef>
              <c:f>Sheet1!$A$5:$A$11</c:f>
              <c:strCache>
                <c:ptCount val="6"/>
                <c:pt idx="0">
                  <c:v>Admin Offices</c:v>
                </c:pt>
                <c:pt idx="1">
                  <c:v>Executive Office</c:v>
                </c:pt>
                <c:pt idx="2">
                  <c:v>IT/IS</c:v>
                </c:pt>
                <c:pt idx="3">
                  <c:v>Production       </c:v>
                </c:pt>
                <c:pt idx="4">
                  <c:v>Sales</c:v>
                </c:pt>
                <c:pt idx="5">
                  <c:v>Software Engineering</c:v>
                </c:pt>
              </c:strCache>
            </c:strRef>
          </c:cat>
          <c:val>
            <c:numRef>
              <c:f>Sheet1!$E$5:$E$11</c:f>
              <c:numCache>
                <c:formatCode>General</c:formatCode>
                <c:ptCount val="6"/>
                <c:pt idx="0">
                  <c:v>1</c:v>
                </c:pt>
                <c:pt idx="2">
                  <c:v>26</c:v>
                </c:pt>
                <c:pt idx="3">
                  <c:v>193</c:v>
                </c:pt>
                <c:pt idx="4">
                  <c:v>48</c:v>
                </c:pt>
                <c:pt idx="5">
                  <c:v>2</c:v>
                </c:pt>
              </c:numCache>
            </c:numRef>
          </c:val>
          <c:extLst>
            <c:ext xmlns:c16="http://schemas.microsoft.com/office/drawing/2014/chart" uri="{C3380CC4-5D6E-409C-BE32-E72D297353CC}">
              <c16:uniqueId val="{00000005-3CA4-9B45-B7E6-4575CF404C87}"/>
            </c:ext>
          </c:extLst>
        </c:ser>
        <c:dLbls>
          <c:showLegendKey val="0"/>
          <c:showVal val="0"/>
          <c:showCatName val="0"/>
          <c:showSerName val="0"/>
          <c:showPercent val="0"/>
          <c:showBubbleSize val="0"/>
        </c:dLbls>
        <c:gapWidth val="219"/>
        <c:overlap val="-27"/>
        <c:axId val="1115172832"/>
        <c:axId val="1115175232"/>
      </c:barChart>
      <c:catAx>
        <c:axId val="11151728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Department</a:t>
                </a:r>
                <a:r>
                  <a:rPr lang="en-US" baseline="0"/>
                  <a:t> Type</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5175232"/>
        <c:crosses val="autoZero"/>
        <c:auto val="1"/>
        <c:lblAlgn val="ctr"/>
        <c:lblOffset val="100"/>
        <c:noMultiLvlLbl val="0"/>
      </c:catAx>
      <c:valAx>
        <c:axId val="1115175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Employees</a:t>
                </a:r>
                <a:r>
                  <a:rPr lang="en-US" baseline="0"/>
                  <a:t> Values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51728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[deepika.xlsx]Sheet1!PivotTable1</c:name>
    <c:fmtId val="-1"/>
  </c:pivotSource>
  <c:chart>
    <c:autoTitleDeleted val="0"/>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a:solidFill>
                <a:schemeClr val="accent3"/>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a:solidFill>
                <a:schemeClr val="accent4"/>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a:solidFill>
                <a:schemeClr val="accent3"/>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a:solidFill>
                <a:schemeClr val="accent4"/>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tint val="98000"/>
                  <a:satMod val="110000"/>
                  <a:lumMod val="104000"/>
                </a:schemeClr>
              </a:gs>
              <a:gs pos="69000">
                <a:schemeClr val="accent1">
                  <a:shade val="84000"/>
                  <a:satMod val="130000"/>
                  <a:lumMod val="92000"/>
                </a:schemeClr>
              </a:gs>
              <a:gs pos="100000">
                <a:schemeClr val="accent1">
                  <a:shade val="76000"/>
                  <a:satMod val="130000"/>
                  <a:lumMod val="88000"/>
                </a:schemeClr>
              </a:gs>
            </a:gsLst>
            <a:lin ang="54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l"/>
          </a:scene3d>
          <a:sp3d>
            <a:bevelT w="0" h="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tint val="98000"/>
                  <a:satMod val="110000"/>
                  <a:lumMod val="104000"/>
                </a:schemeClr>
              </a:gs>
              <a:gs pos="69000">
                <a:schemeClr val="accent1">
                  <a:shade val="84000"/>
                  <a:satMod val="130000"/>
                  <a:lumMod val="92000"/>
                </a:schemeClr>
              </a:gs>
              <a:gs pos="100000">
                <a:schemeClr val="accent1">
                  <a:shade val="76000"/>
                  <a:satMod val="130000"/>
                  <a:lumMod val="88000"/>
                </a:schemeClr>
              </a:gs>
            </a:gsLst>
            <a:lin ang="54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l"/>
          </a:scene3d>
          <a:sp3d>
            <a:bevelT w="0" h="0"/>
          </a:sp3d>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tint val="98000"/>
                  <a:satMod val="110000"/>
                  <a:lumMod val="104000"/>
                </a:schemeClr>
              </a:gs>
              <a:gs pos="69000">
                <a:schemeClr val="accent1">
                  <a:shade val="84000"/>
                  <a:satMod val="130000"/>
                  <a:lumMod val="92000"/>
                </a:schemeClr>
              </a:gs>
              <a:gs pos="100000">
                <a:schemeClr val="accent1">
                  <a:shade val="76000"/>
                  <a:satMod val="130000"/>
                  <a:lumMod val="88000"/>
                </a:schemeClr>
              </a:gs>
            </a:gsLst>
            <a:lin ang="54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l"/>
          </a:scene3d>
          <a:sp3d>
            <a:bevelT w="0" h="0"/>
          </a:sp3d>
        </c:spPr>
        <c:marker>
          <c:symbol val="circle"/>
          <c:size val="6"/>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a:solidFill>
                <a:schemeClr val="accent3"/>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tint val="98000"/>
                  <a:satMod val="110000"/>
                  <a:lumMod val="104000"/>
                </a:schemeClr>
              </a:gs>
              <a:gs pos="69000">
                <a:schemeClr val="accent1">
                  <a:shade val="84000"/>
                  <a:satMod val="130000"/>
                  <a:lumMod val="92000"/>
                </a:schemeClr>
              </a:gs>
              <a:gs pos="100000">
                <a:schemeClr val="accent1">
                  <a:shade val="76000"/>
                  <a:satMod val="130000"/>
                  <a:lumMod val="88000"/>
                </a:schemeClr>
              </a:gs>
            </a:gsLst>
            <a:lin ang="54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l"/>
          </a:scene3d>
          <a:sp3d>
            <a:bevelT w="0" h="0"/>
          </a:sp3d>
        </c:spPr>
        <c:marker>
          <c:symbol val="circle"/>
          <c:size val="6"/>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a:solidFill>
                <a:schemeClr val="accent4"/>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Sheet1!$B$3:$B$4</c:f>
              <c:strCache>
                <c:ptCount val="1"/>
                <c:pt idx="0">
                  <c:v>High</c:v>
                </c:pt>
              </c:strCache>
            </c:strRef>
          </c:tx>
          <c:spPr>
            <a:ln w="349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Sheet1!$A$5:$A$11</c:f>
              <c:strCache>
                <c:ptCount val="6"/>
                <c:pt idx="0">
                  <c:v>Admin Offices</c:v>
                </c:pt>
                <c:pt idx="1">
                  <c:v>Executive Office</c:v>
                </c:pt>
                <c:pt idx="2">
                  <c:v>IT/IS</c:v>
                </c:pt>
                <c:pt idx="3">
                  <c:v>Production       </c:v>
                </c:pt>
                <c:pt idx="4">
                  <c:v>Sales</c:v>
                </c:pt>
                <c:pt idx="5">
                  <c:v>Software Engineering</c:v>
                </c:pt>
              </c:strCache>
            </c:strRef>
          </c:cat>
          <c:val>
            <c:numRef>
              <c:f>Sheet1!$B$5:$B$11</c:f>
              <c:numCache>
                <c:formatCode>General</c:formatCode>
                <c:ptCount val="6"/>
                <c:pt idx="0">
                  <c:v>3</c:v>
                </c:pt>
                <c:pt idx="2">
                  <c:v>49</c:v>
                </c:pt>
                <c:pt idx="3">
                  <c:v>278</c:v>
                </c:pt>
                <c:pt idx="4">
                  <c:v>80</c:v>
                </c:pt>
                <c:pt idx="5">
                  <c:v>9</c:v>
                </c:pt>
              </c:numCache>
            </c:numRef>
          </c:val>
          <c:smooth val="0"/>
          <c:extLst>
            <c:ext xmlns:c16="http://schemas.microsoft.com/office/drawing/2014/chart" uri="{C3380CC4-5D6E-409C-BE32-E72D297353CC}">
              <c16:uniqueId val="{00000000-1A75-D74F-9E9C-2640E5B2E695}"/>
            </c:ext>
          </c:extLst>
        </c:ser>
        <c:ser>
          <c:idx val="1"/>
          <c:order val="1"/>
          <c:tx>
            <c:strRef>
              <c:f>Sheet1!$C$3:$C$4</c:f>
              <c:strCache>
                <c:ptCount val="1"/>
                <c:pt idx="0">
                  <c:v>Low</c:v>
                </c:pt>
              </c:strCache>
            </c:strRef>
          </c:tx>
          <c:spPr>
            <a:ln w="34925" cap="rnd">
              <a:solidFill>
                <a:schemeClr val="accent2"/>
              </a:solidFill>
              <a:round/>
            </a:ln>
            <a:effectLst>
              <a:outerShdw blurRad="40000" dist="23000" dir="5400000" rotWithShape="0">
                <a:srgbClr val="000000">
                  <a:alpha val="35000"/>
                </a:srgbClr>
              </a:outerShdw>
            </a:effectLst>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Sheet1!$A$5:$A$11</c:f>
              <c:strCache>
                <c:ptCount val="6"/>
                <c:pt idx="0">
                  <c:v>Admin Offices</c:v>
                </c:pt>
                <c:pt idx="1">
                  <c:v>Executive Office</c:v>
                </c:pt>
                <c:pt idx="2">
                  <c:v>IT/IS</c:v>
                </c:pt>
                <c:pt idx="3">
                  <c:v>Production       </c:v>
                </c:pt>
                <c:pt idx="4">
                  <c:v>Sales</c:v>
                </c:pt>
                <c:pt idx="5">
                  <c:v>Software Engineering</c:v>
                </c:pt>
              </c:strCache>
            </c:strRef>
          </c:cat>
          <c:val>
            <c:numRef>
              <c:f>Sheet1!$C$5:$C$11</c:f>
              <c:numCache>
                <c:formatCode>General</c:formatCode>
                <c:ptCount val="6"/>
                <c:pt idx="0">
                  <c:v>2</c:v>
                </c:pt>
                <c:pt idx="1">
                  <c:v>5</c:v>
                </c:pt>
                <c:pt idx="2">
                  <c:v>81</c:v>
                </c:pt>
                <c:pt idx="3">
                  <c:v>521</c:v>
                </c:pt>
                <c:pt idx="4">
                  <c:v>155</c:v>
                </c:pt>
                <c:pt idx="5">
                  <c:v>17</c:v>
                </c:pt>
              </c:numCache>
            </c:numRef>
          </c:val>
          <c:smooth val="0"/>
          <c:extLst>
            <c:ext xmlns:c16="http://schemas.microsoft.com/office/drawing/2014/chart" uri="{C3380CC4-5D6E-409C-BE32-E72D297353CC}">
              <c16:uniqueId val="{00000001-1A75-D74F-9E9C-2640E5B2E695}"/>
            </c:ext>
          </c:extLst>
        </c:ser>
        <c:ser>
          <c:idx val="2"/>
          <c:order val="2"/>
          <c:tx>
            <c:strRef>
              <c:f>Sheet1!$D$3:$D$4</c:f>
              <c:strCache>
                <c:ptCount val="1"/>
                <c:pt idx="0">
                  <c:v>Medium</c:v>
                </c:pt>
              </c:strCache>
            </c:strRef>
          </c:tx>
          <c:spPr>
            <a:ln w="34925" cap="rnd">
              <a:solidFill>
                <a:schemeClr val="accent3"/>
              </a:solidFill>
              <a:round/>
            </a:ln>
            <a:effectLst>
              <a:outerShdw blurRad="40000" dist="23000" dir="5400000" rotWithShape="0">
                <a:srgbClr val="000000">
                  <a:alpha val="35000"/>
                </a:srgbClr>
              </a:outerShdw>
            </a:effectLst>
          </c:spPr>
          <c:marker>
            <c:symbol val="circle"/>
            <c:size val="6"/>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a:solidFill>
                  <a:schemeClr val="accent3"/>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Sheet1!$A$5:$A$11</c:f>
              <c:strCache>
                <c:ptCount val="6"/>
                <c:pt idx="0">
                  <c:v>Admin Offices</c:v>
                </c:pt>
                <c:pt idx="1">
                  <c:v>Executive Office</c:v>
                </c:pt>
                <c:pt idx="2">
                  <c:v>IT/IS</c:v>
                </c:pt>
                <c:pt idx="3">
                  <c:v>Production       </c:v>
                </c:pt>
                <c:pt idx="4">
                  <c:v>Sales</c:v>
                </c:pt>
                <c:pt idx="5">
                  <c:v>Software Engineering</c:v>
                </c:pt>
              </c:strCache>
            </c:strRef>
          </c:cat>
          <c:val>
            <c:numRef>
              <c:f>Sheet1!$D$5:$D$11</c:f>
              <c:numCache>
                <c:formatCode>General</c:formatCode>
                <c:ptCount val="6"/>
                <c:pt idx="0">
                  <c:v>74</c:v>
                </c:pt>
                <c:pt idx="1">
                  <c:v>19</c:v>
                </c:pt>
                <c:pt idx="2">
                  <c:v>274</c:v>
                </c:pt>
                <c:pt idx="3">
                  <c:v>1028</c:v>
                </c:pt>
                <c:pt idx="4">
                  <c:v>48</c:v>
                </c:pt>
                <c:pt idx="5">
                  <c:v>87</c:v>
                </c:pt>
              </c:numCache>
            </c:numRef>
          </c:val>
          <c:smooth val="0"/>
          <c:extLst>
            <c:ext xmlns:c16="http://schemas.microsoft.com/office/drawing/2014/chart" uri="{C3380CC4-5D6E-409C-BE32-E72D297353CC}">
              <c16:uniqueId val="{00000002-1A75-D74F-9E9C-2640E5B2E695}"/>
            </c:ext>
          </c:extLst>
        </c:ser>
        <c:ser>
          <c:idx val="3"/>
          <c:order val="3"/>
          <c:tx>
            <c:strRef>
              <c:f>Sheet1!$E$3:$E$4</c:f>
              <c:strCache>
                <c:ptCount val="1"/>
                <c:pt idx="0">
                  <c:v>Very High</c:v>
                </c:pt>
              </c:strCache>
            </c:strRef>
          </c:tx>
          <c:spPr>
            <a:ln w="34925" cap="rnd">
              <a:solidFill>
                <a:schemeClr val="accent4"/>
              </a:solidFill>
              <a:round/>
            </a:ln>
            <a:effectLst>
              <a:outerShdw blurRad="40000" dist="23000" dir="5400000" rotWithShape="0">
                <a:srgbClr val="000000">
                  <a:alpha val="35000"/>
                </a:srgbClr>
              </a:outerShdw>
            </a:effectLst>
          </c:spPr>
          <c:marker>
            <c:symbol val="circle"/>
            <c:size val="6"/>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a:solidFill>
                  <a:schemeClr val="accent4"/>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Sheet1!$A$5:$A$11</c:f>
              <c:strCache>
                <c:ptCount val="6"/>
                <c:pt idx="0">
                  <c:v>Admin Offices</c:v>
                </c:pt>
                <c:pt idx="1">
                  <c:v>Executive Office</c:v>
                </c:pt>
                <c:pt idx="2">
                  <c:v>IT/IS</c:v>
                </c:pt>
                <c:pt idx="3">
                  <c:v>Production       </c:v>
                </c:pt>
                <c:pt idx="4">
                  <c:v>Sales</c:v>
                </c:pt>
                <c:pt idx="5">
                  <c:v>Software Engineering</c:v>
                </c:pt>
              </c:strCache>
            </c:strRef>
          </c:cat>
          <c:val>
            <c:numRef>
              <c:f>Sheet1!$E$5:$E$11</c:f>
              <c:numCache>
                <c:formatCode>General</c:formatCode>
                <c:ptCount val="6"/>
                <c:pt idx="0">
                  <c:v>1</c:v>
                </c:pt>
                <c:pt idx="2">
                  <c:v>26</c:v>
                </c:pt>
                <c:pt idx="3">
                  <c:v>193</c:v>
                </c:pt>
                <c:pt idx="4">
                  <c:v>48</c:v>
                </c:pt>
                <c:pt idx="5">
                  <c:v>2</c:v>
                </c:pt>
              </c:numCache>
            </c:numRef>
          </c:val>
          <c:smooth val="0"/>
          <c:extLst>
            <c:ext xmlns:c16="http://schemas.microsoft.com/office/drawing/2014/chart" uri="{C3380CC4-5D6E-409C-BE32-E72D297353CC}">
              <c16:uniqueId val="{00000003-1A75-D74F-9E9C-2640E5B2E695}"/>
            </c:ext>
          </c:extLst>
        </c:ser>
        <c:dLbls>
          <c:showLegendKey val="0"/>
          <c:showVal val="0"/>
          <c:showCatName val="0"/>
          <c:showSerName val="0"/>
          <c:showPercent val="0"/>
          <c:showBubbleSize val="0"/>
        </c:dLbls>
        <c:marker val="1"/>
        <c:smooth val="0"/>
        <c:axId val="244220288"/>
        <c:axId val="244278400"/>
      </c:lineChart>
      <c:catAx>
        <c:axId val="244220288"/>
        <c:scaling>
          <c:orientation val="minMax"/>
        </c:scaling>
        <c:delete val="0"/>
        <c:axPos val="b"/>
        <c:numFmt formatCode="General" sourceLinked="0"/>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44278400"/>
        <c:crosses val="autoZero"/>
        <c:auto val="1"/>
        <c:lblAlgn val="ctr"/>
        <c:lblOffset val="100"/>
        <c:noMultiLvlLbl val="0"/>
      </c:catAx>
      <c:valAx>
        <c:axId val="24427840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442202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18.tmp" /></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3" name="Picture 2">
          <a:extLst xmlns:a="http://schemas.openxmlformats.org/drawingml/2006/main">
            <a:ext uri="{FF2B5EF4-FFF2-40B4-BE49-F238E27FC236}">
              <a16:creationId xmlns:a16="http://schemas.microsoft.com/office/drawing/2014/main" id="{8AF2EE89-C1D8-85AA-FC04-083C75C80A07}"/>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0"/>
          <a:ext cx="4953255" cy="3010055"/>
        </a:xfrm>
        <a:prstGeom xmlns:a="http://schemas.openxmlformats.org/drawingml/2006/main" prst="rect">
          <a:avLst/>
        </a:prstGeom>
      </cdr:spPr>
    </cdr:pic>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8/30/2024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pPr/>
              <a:t>8/30/2024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pPr/>
              <a:t>8/30/2024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pPr/>
              <a:t>8/30/2024</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pPr/>
              <a:t>8/30/2024</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pPr/>
              <a:t>8/30/2024</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pPr/>
              <a:t>8/30/2024</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8/30/2024</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chart" Target="../charts/chart3.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20.jpeg" /><Relationship Id="rId2" Type="http://schemas.openxmlformats.org/officeDocument/2006/relationships/image" Target="../media/image19.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22.jpeg" /><Relationship Id="rId2" Type="http://schemas.openxmlformats.org/officeDocument/2006/relationships/image" Target="../media/image21.jpeg"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5.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2.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72504-F41C-1D82-4C9D-F1155F75C0B2}"/>
              </a:ext>
            </a:extLst>
          </p:cNvPr>
          <p:cNvSpPr>
            <a:spLocks noGrp="1"/>
          </p:cNvSpPr>
          <p:nvPr>
            <p:ph type="title"/>
          </p:nvPr>
        </p:nvSpPr>
        <p:spPr/>
        <p:txBody>
          <a:bodyPr>
            <a:normAutofit fontScale="90000"/>
          </a:bodyPr>
          <a:lstStyle/>
          <a:p>
            <a:r>
              <a:rPr lang="en-US" b="1" dirty="0"/>
              <a:t>EMPLOYEE DATA ANALYSIS USING EXCEL</a:t>
            </a:r>
          </a:p>
        </p:txBody>
      </p:sp>
      <p:sp>
        <p:nvSpPr>
          <p:cNvPr id="8" name="Content Placeholder 7">
            <a:extLst>
              <a:ext uri="{FF2B5EF4-FFF2-40B4-BE49-F238E27FC236}">
                <a16:creationId xmlns:a16="http://schemas.microsoft.com/office/drawing/2014/main" id="{98A4E9A5-F7EA-4ED7-585A-5475951EDF85}"/>
              </a:ext>
            </a:extLst>
          </p:cNvPr>
          <p:cNvSpPr>
            <a:spLocks noGrp="1"/>
          </p:cNvSpPr>
          <p:nvPr>
            <p:ph idx="1"/>
          </p:nvPr>
        </p:nvSpPr>
        <p:spPr>
          <a:xfrm>
            <a:off x="4813678" y="1734355"/>
            <a:ext cx="6281873" cy="3072012"/>
          </a:xfrm>
        </p:spPr>
        <p:txBody>
          <a:bodyPr/>
          <a:lstStyle/>
          <a:p>
            <a:r>
              <a:rPr lang="en-US" b="1" dirty="0"/>
              <a:t>STUDENT NAME: Deepika .B</a:t>
            </a:r>
          </a:p>
          <a:p>
            <a:r>
              <a:rPr lang="en-US" b="1" dirty="0"/>
              <a:t>REGISTER NO:312217914</a:t>
            </a:r>
          </a:p>
          <a:p>
            <a:r>
              <a:rPr lang="en-US" b="1" dirty="0"/>
              <a:t>NM ID:927FC271E4BD8C3AB6E45049A9BE15</a:t>
            </a:r>
          </a:p>
          <a:p>
            <a:r>
              <a:rPr lang="en-US" b="1" dirty="0"/>
              <a:t>DEPARTMENT: B COM (Accounting and Finance)</a:t>
            </a:r>
          </a:p>
          <a:p>
            <a:r>
              <a:rPr lang="en-US" b="1" dirty="0"/>
              <a:t>COLLEGE: St. Anne's  arts and science college,            madhavaram ,chennai -110</a:t>
            </a:r>
          </a:p>
        </p:txBody>
      </p:sp>
    </p:spTree>
    <p:extLst>
      <p:ext uri="{BB962C8B-B14F-4D97-AF65-F5344CB8AC3E}">
        <p14:creationId xmlns:p14="http://schemas.microsoft.com/office/powerpoint/2010/main" val="149399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C8D3A-AC12-C4D4-210A-0C3909B555B7}"/>
              </a:ext>
            </a:extLst>
          </p:cNvPr>
          <p:cNvSpPr>
            <a:spLocks noGrp="1"/>
          </p:cNvSpPr>
          <p:nvPr>
            <p:ph type="title"/>
          </p:nvPr>
        </p:nvSpPr>
        <p:spPr/>
        <p:txBody>
          <a:bodyPr/>
          <a:lstStyle/>
          <a:p>
            <a:r>
              <a:rPr lang="en-US" b="1" dirty="0"/>
              <a:t>THE “WOW” IN  OUR SOLUTION</a:t>
            </a:r>
          </a:p>
        </p:txBody>
      </p:sp>
      <p:sp>
        <p:nvSpPr>
          <p:cNvPr id="6" name="TextBox 5">
            <a:extLst>
              <a:ext uri="{FF2B5EF4-FFF2-40B4-BE49-F238E27FC236}">
                <a16:creationId xmlns:a16="http://schemas.microsoft.com/office/drawing/2014/main" id="{1D527A1A-6A2A-76B0-5029-7D84C14BFBE0}"/>
              </a:ext>
            </a:extLst>
          </p:cNvPr>
          <p:cNvSpPr txBox="1"/>
          <p:nvPr/>
        </p:nvSpPr>
        <p:spPr>
          <a:xfrm>
            <a:off x="4980912" y="1209625"/>
            <a:ext cx="1828800" cy="369332"/>
          </a:xfrm>
          <a:prstGeom prst="rect">
            <a:avLst/>
          </a:prstGeom>
          <a:noFill/>
        </p:spPr>
        <p:txBody>
          <a:bodyPr wrap="square" rtlCol="0">
            <a:spAutoFit/>
          </a:bodyPr>
          <a:lstStyle/>
          <a:p>
            <a:pPr algn="l"/>
            <a:r>
              <a:rPr lang="en-US" b="1" dirty="0">
                <a:solidFill>
                  <a:schemeClr val="accent1"/>
                </a:solidFill>
              </a:rPr>
              <a:t>FORMULA:</a:t>
            </a:r>
          </a:p>
        </p:txBody>
      </p:sp>
      <p:sp>
        <p:nvSpPr>
          <p:cNvPr id="8" name="TextBox 7">
            <a:extLst>
              <a:ext uri="{FF2B5EF4-FFF2-40B4-BE49-F238E27FC236}">
                <a16:creationId xmlns:a16="http://schemas.microsoft.com/office/drawing/2014/main" id="{BAF48E99-62E0-0A6A-1672-EA5E3E55F051}"/>
              </a:ext>
            </a:extLst>
          </p:cNvPr>
          <p:cNvSpPr txBox="1"/>
          <p:nvPr/>
        </p:nvSpPr>
        <p:spPr>
          <a:xfrm>
            <a:off x="5423039" y="1578957"/>
            <a:ext cx="5880330" cy="646331"/>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pPr algn="l"/>
            <a:r>
              <a:rPr lang="en-US" dirty="0"/>
              <a:t>=IF(Z2&gt;=5,”Very High”, IF(Z2&gt;=4,”High”,IF(Z 2&gt;=3,”Medium”,IF(Z2&lt;=2,”Low”))))</a:t>
            </a:r>
          </a:p>
        </p:txBody>
      </p:sp>
      <p:sp>
        <p:nvSpPr>
          <p:cNvPr id="9" name="TextBox 8">
            <a:extLst>
              <a:ext uri="{FF2B5EF4-FFF2-40B4-BE49-F238E27FC236}">
                <a16:creationId xmlns:a16="http://schemas.microsoft.com/office/drawing/2014/main" id="{92488BF8-3020-1C13-EB7F-B492A6306CC2}"/>
              </a:ext>
            </a:extLst>
          </p:cNvPr>
          <p:cNvSpPr txBox="1"/>
          <p:nvPr/>
        </p:nvSpPr>
        <p:spPr>
          <a:xfrm>
            <a:off x="4980912" y="2349925"/>
            <a:ext cx="1828800" cy="369332"/>
          </a:xfrm>
          <a:prstGeom prst="rect">
            <a:avLst/>
          </a:prstGeom>
          <a:noFill/>
        </p:spPr>
        <p:txBody>
          <a:bodyPr wrap="square" rtlCol="0">
            <a:spAutoFit/>
          </a:bodyPr>
          <a:lstStyle/>
          <a:p>
            <a:pPr algn="l"/>
            <a:r>
              <a:rPr lang="en-US" b="1" dirty="0">
                <a:solidFill>
                  <a:schemeClr val="accent1"/>
                </a:solidFill>
              </a:rPr>
              <a:t>INSIGHTS:</a:t>
            </a:r>
          </a:p>
        </p:txBody>
      </p:sp>
      <p:sp>
        <p:nvSpPr>
          <p:cNvPr id="10" name="TextBox 9">
            <a:extLst>
              <a:ext uri="{FF2B5EF4-FFF2-40B4-BE49-F238E27FC236}">
                <a16:creationId xmlns:a16="http://schemas.microsoft.com/office/drawing/2014/main" id="{D1FA6DE8-CCC0-66E0-4294-2FF78151D0A2}"/>
              </a:ext>
            </a:extLst>
          </p:cNvPr>
          <p:cNvSpPr txBox="1"/>
          <p:nvPr/>
        </p:nvSpPr>
        <p:spPr>
          <a:xfrm>
            <a:off x="5423039" y="2673090"/>
            <a:ext cx="5195248" cy="646331"/>
          </a:xfrm>
          <a:prstGeom prst="rect">
            <a:avLst/>
          </a:prstGeom>
          <a:noFill/>
        </p:spPr>
        <p:txBody>
          <a:bodyPr wrap="square" rtlCol="0">
            <a:spAutoFit/>
          </a:bodyPr>
          <a:lstStyle/>
          <a:p>
            <a:pPr algn="l"/>
            <a:r>
              <a:rPr lang="en-US" dirty="0"/>
              <a:t>Used to evaluate the scores as levels from low to very high.</a:t>
            </a:r>
          </a:p>
        </p:txBody>
      </p:sp>
      <p:pic>
        <p:nvPicPr>
          <p:cNvPr id="3" name="Picture 3">
            <a:extLst>
              <a:ext uri="{FF2B5EF4-FFF2-40B4-BE49-F238E27FC236}">
                <a16:creationId xmlns:a16="http://schemas.microsoft.com/office/drawing/2014/main" id="{D62E8874-3A3E-4642-8572-77CB00753138}"/>
              </a:ext>
            </a:extLst>
          </p:cNvPr>
          <p:cNvPicPr>
            <a:picLocks noChangeAspect="1"/>
          </p:cNvPicPr>
          <p:nvPr/>
        </p:nvPicPr>
        <p:blipFill>
          <a:blip r:embed="rId2"/>
          <a:stretch>
            <a:fillRect/>
          </a:stretch>
        </p:blipFill>
        <p:spPr>
          <a:xfrm>
            <a:off x="6275659" y="3767223"/>
            <a:ext cx="3748512" cy="2426866"/>
          </a:xfrm>
          <a:prstGeom prst="rect">
            <a:avLst/>
          </a:prstGeom>
        </p:spPr>
      </p:pic>
    </p:spTree>
    <p:extLst>
      <p:ext uri="{BB962C8B-B14F-4D97-AF65-F5344CB8AC3E}">
        <p14:creationId xmlns:p14="http://schemas.microsoft.com/office/powerpoint/2010/main" val="2051164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C80DC-6A5D-BD5D-7E9E-030ED6B2B2B5}"/>
              </a:ext>
            </a:extLst>
          </p:cNvPr>
          <p:cNvSpPr>
            <a:spLocks noGrp="1"/>
          </p:cNvSpPr>
          <p:nvPr>
            <p:ph type="title"/>
          </p:nvPr>
        </p:nvSpPr>
        <p:spPr/>
        <p:txBody>
          <a:bodyPr/>
          <a:lstStyle/>
          <a:p>
            <a:r>
              <a:rPr lang="en-US" b="1" dirty="0"/>
              <a:t>MODELLING AND APPROACH</a:t>
            </a:r>
          </a:p>
        </p:txBody>
      </p:sp>
      <p:sp>
        <p:nvSpPr>
          <p:cNvPr id="3" name="Content Placeholder 2">
            <a:extLst>
              <a:ext uri="{FF2B5EF4-FFF2-40B4-BE49-F238E27FC236}">
                <a16:creationId xmlns:a16="http://schemas.microsoft.com/office/drawing/2014/main" id="{9DCB3C89-D299-3B59-5942-392521DA1803}"/>
              </a:ext>
            </a:extLst>
          </p:cNvPr>
          <p:cNvSpPr>
            <a:spLocks noGrp="1"/>
          </p:cNvSpPr>
          <p:nvPr>
            <p:ph idx="1"/>
          </p:nvPr>
        </p:nvSpPr>
        <p:spPr>
          <a:xfrm>
            <a:off x="5314996" y="551730"/>
            <a:ext cx="5988373" cy="5817286"/>
          </a:xfrm>
        </p:spPr>
        <p:txBody>
          <a:bodyPr>
            <a:normAutofit fontScale="85000" lnSpcReduction="20000"/>
          </a:bodyPr>
          <a:lstStyle/>
          <a:p>
            <a:pPr marL="0" indent="0">
              <a:buNone/>
            </a:pPr>
            <a:r>
              <a:rPr lang="en-US" b="1" dirty="0">
                <a:solidFill>
                  <a:schemeClr val="accent1"/>
                </a:solidFill>
              </a:rPr>
              <a:t>DATA COLLECTION:</a:t>
            </a:r>
            <a:r>
              <a:rPr lang="en-US" dirty="0"/>
              <a:t>
Data source: Edunet Foundation Dashboard
Basis: Employee dataset
</a:t>
            </a:r>
            <a:r>
              <a:rPr lang="en-US" b="1" dirty="0">
                <a:solidFill>
                  <a:schemeClr val="accent1"/>
                </a:solidFill>
              </a:rPr>
              <a:t>DATA PREPARATION:</a:t>
            </a:r>
            <a:r>
              <a:rPr lang="en-US" dirty="0"/>
              <a:t>
Feature selection: Selected based on Performance
Features: First Name, Department, Gender code, performance level, Employee type
</a:t>
            </a:r>
            <a:r>
              <a:rPr lang="en-US" b="1" dirty="0">
                <a:solidFill>
                  <a:schemeClr val="accent1"/>
                </a:solidFill>
              </a:rPr>
              <a:t>DATA CLEANING:</a:t>
            </a:r>
            <a:r>
              <a:rPr lang="en-US" dirty="0"/>
              <a:t>
Conditional Formatting: Missing values was identified
</a:t>
            </a:r>
            <a:r>
              <a:rPr lang="en-US" b="1" dirty="0">
                <a:solidFill>
                  <a:schemeClr val="accent1"/>
                </a:solidFill>
              </a:rPr>
              <a:t>DATA AGGREGATION:</a:t>
            </a:r>
            <a:r>
              <a:rPr lang="en-US" dirty="0"/>
              <a:t>
Excel function: IFS function used for categorizing employees on the basis of their performance level
Performance level categories
5 – Very high
4 – High
3 – Medium
2 &amp;1 - Low</a:t>
            </a:r>
          </a:p>
        </p:txBody>
      </p:sp>
      <p:pic>
        <p:nvPicPr>
          <p:cNvPr id="4" name="Picture 4">
            <a:extLst>
              <a:ext uri="{FF2B5EF4-FFF2-40B4-BE49-F238E27FC236}">
                <a16:creationId xmlns:a16="http://schemas.microsoft.com/office/drawing/2014/main" id="{9E1D0EC5-CF2D-68B6-A77C-1C794AA0A0FB}"/>
              </a:ext>
            </a:extLst>
          </p:cNvPr>
          <p:cNvPicPr>
            <a:picLocks noChangeAspect="1"/>
          </p:cNvPicPr>
          <p:nvPr/>
        </p:nvPicPr>
        <p:blipFill>
          <a:blip r:embed="rId2"/>
          <a:stretch>
            <a:fillRect/>
          </a:stretch>
        </p:blipFill>
        <p:spPr>
          <a:xfrm>
            <a:off x="7933765" y="4924890"/>
            <a:ext cx="3111204" cy="1381380"/>
          </a:xfrm>
          <a:prstGeom prst="rect">
            <a:avLst/>
          </a:prstGeom>
        </p:spPr>
      </p:pic>
    </p:spTree>
    <p:extLst>
      <p:ext uri="{BB962C8B-B14F-4D97-AF65-F5344CB8AC3E}">
        <p14:creationId xmlns:p14="http://schemas.microsoft.com/office/powerpoint/2010/main" val="1967209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89670B-E944-EA00-A022-919145B37462}"/>
              </a:ext>
            </a:extLst>
          </p:cNvPr>
          <p:cNvSpPr>
            <a:spLocks noGrp="1"/>
          </p:cNvSpPr>
          <p:nvPr>
            <p:ph idx="1"/>
          </p:nvPr>
        </p:nvSpPr>
        <p:spPr>
          <a:xfrm>
            <a:off x="4911475" y="1341649"/>
            <a:ext cx="6281873" cy="4174701"/>
          </a:xfrm>
        </p:spPr>
        <p:txBody>
          <a:bodyPr>
            <a:normAutofit/>
          </a:bodyPr>
          <a:lstStyle/>
          <a:p>
            <a:pPr marL="0" indent="0">
              <a:buNone/>
            </a:pPr>
            <a:r>
              <a:rPr lang="en-US" b="1" dirty="0">
                <a:solidFill>
                  <a:schemeClr val="accent1"/>
                </a:solidFill>
              </a:rPr>
              <a:t>DATA ANALYSIS:</a:t>
            </a:r>
            <a:r>
              <a:rPr lang="en-US" dirty="0"/>
              <a:t>
Pivot table: Pivot table was generated to summarize data and cross tabulation (performance level by department; Filtered by Gender)
Slicer: To filter/ slice the data to scrutinize and sort particular information (Employee type)
</a:t>
            </a:r>
            <a:r>
              <a:rPr lang="en-US" b="1" dirty="0">
                <a:solidFill>
                  <a:schemeClr val="accent1"/>
                </a:solidFill>
              </a:rPr>
              <a:t>VISUALIZATION OF DATA</a:t>
            </a:r>
            <a:r>
              <a:rPr lang="en-US" dirty="0"/>
              <a:t>
Chart: Recommended charts (Column chart) was used
Chart Element: Chart title was added
Trendline: Linear and exponential line was used</a:t>
            </a:r>
          </a:p>
        </p:txBody>
      </p:sp>
      <p:pic>
        <p:nvPicPr>
          <p:cNvPr id="2" name="Picture 3">
            <a:extLst>
              <a:ext uri="{FF2B5EF4-FFF2-40B4-BE49-F238E27FC236}">
                <a16:creationId xmlns:a16="http://schemas.microsoft.com/office/drawing/2014/main" id="{9A6BC167-7EC2-8008-88D1-D41D39307F0F}"/>
              </a:ext>
            </a:extLst>
          </p:cNvPr>
          <p:cNvPicPr>
            <a:picLocks noChangeAspect="1"/>
          </p:cNvPicPr>
          <p:nvPr/>
        </p:nvPicPr>
        <p:blipFill>
          <a:blip r:embed="rId2"/>
          <a:stretch>
            <a:fillRect/>
          </a:stretch>
        </p:blipFill>
        <p:spPr>
          <a:xfrm>
            <a:off x="705261" y="1564750"/>
            <a:ext cx="3891187" cy="3581806"/>
          </a:xfrm>
          <a:prstGeom prst="rect">
            <a:avLst/>
          </a:prstGeom>
        </p:spPr>
      </p:pic>
    </p:spTree>
    <p:extLst>
      <p:ext uri="{BB962C8B-B14F-4D97-AF65-F5344CB8AC3E}">
        <p14:creationId xmlns:p14="http://schemas.microsoft.com/office/powerpoint/2010/main" val="373969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DEB15-F6A8-5465-1A0A-7CCAC0439D69}"/>
              </a:ext>
            </a:extLst>
          </p:cNvPr>
          <p:cNvSpPr>
            <a:spLocks noGrp="1"/>
          </p:cNvSpPr>
          <p:nvPr>
            <p:ph type="title"/>
          </p:nvPr>
        </p:nvSpPr>
        <p:spPr/>
        <p:txBody>
          <a:bodyPr>
            <a:normAutofit/>
          </a:bodyPr>
          <a:lstStyle/>
          <a:p>
            <a:r>
              <a:rPr lang="en-US" b="1" dirty="0"/>
              <a:t>RESULTS </a:t>
            </a:r>
          </a:p>
        </p:txBody>
      </p:sp>
      <p:graphicFrame>
        <p:nvGraphicFramePr>
          <p:cNvPr id="16" name="Content Placeholder 15">
            <a:extLst>
              <a:ext uri="{FF2B5EF4-FFF2-40B4-BE49-F238E27FC236}">
                <a16:creationId xmlns:a16="http://schemas.microsoft.com/office/drawing/2014/main" id="{FE232107-18A0-5640-62B7-C6219B2FE5B5}"/>
              </a:ext>
            </a:extLst>
          </p:cNvPr>
          <p:cNvGraphicFramePr>
            <a:graphicFrameLocks noGrp="1"/>
          </p:cNvGraphicFramePr>
          <p:nvPr>
            <p:ph idx="1"/>
            <p:extLst>
              <p:ext uri="{D42A27DB-BD31-4B8C-83A1-F6EECF244321}">
                <p14:modId xmlns:p14="http://schemas.microsoft.com/office/powerpoint/2010/main" val="3962045411"/>
              </p:ext>
            </p:extLst>
          </p:nvPr>
        </p:nvGraphicFramePr>
        <p:xfrm>
          <a:off x="5170836" y="1515849"/>
          <a:ext cx="6281738" cy="4400857"/>
        </p:xfrm>
        <a:graphic>
          <a:graphicData uri="http://schemas.openxmlformats.org/drawingml/2006/chart">
            <c:chart xmlns:c="http://schemas.openxmlformats.org/drawingml/2006/chart" xmlns:r="http://schemas.openxmlformats.org/officeDocument/2006/relationships" r:id="rId2"/>
          </a:graphicData>
        </a:graphic>
      </p:graphicFrame>
      <p:sp>
        <p:nvSpPr>
          <p:cNvPr id="17" name="TextBox 16">
            <a:extLst>
              <a:ext uri="{FF2B5EF4-FFF2-40B4-BE49-F238E27FC236}">
                <a16:creationId xmlns:a16="http://schemas.microsoft.com/office/drawing/2014/main" id="{8A22C9F1-DA4C-1DA6-A083-AFE03CDFC59C}"/>
              </a:ext>
            </a:extLst>
          </p:cNvPr>
          <p:cNvSpPr txBox="1"/>
          <p:nvPr/>
        </p:nvSpPr>
        <p:spPr>
          <a:xfrm>
            <a:off x="7185671" y="941294"/>
            <a:ext cx="3498978" cy="369332"/>
          </a:xfrm>
          <a:prstGeom prst="rect">
            <a:avLst/>
          </a:prstGeom>
          <a:noFill/>
        </p:spPr>
        <p:txBody>
          <a:bodyPr wrap="square" rtlCol="0">
            <a:spAutoFit/>
          </a:bodyPr>
          <a:lstStyle/>
          <a:p>
            <a:pPr algn="l"/>
            <a:r>
              <a:rPr lang="en-US" b="1" dirty="0">
                <a:solidFill>
                  <a:schemeClr val="accent1"/>
                </a:solidFill>
              </a:rPr>
              <a:t>PIE CHART ANALYSIS </a:t>
            </a:r>
          </a:p>
        </p:txBody>
      </p:sp>
    </p:spTree>
    <p:extLst>
      <p:ext uri="{BB962C8B-B14F-4D97-AF65-F5344CB8AC3E}">
        <p14:creationId xmlns:p14="http://schemas.microsoft.com/office/powerpoint/2010/main" val="975145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6972E-4AA5-A19D-235F-3D7B481EBB73}"/>
              </a:ext>
            </a:extLst>
          </p:cNvPr>
          <p:cNvSpPr>
            <a:spLocks noGrp="1"/>
          </p:cNvSpPr>
          <p:nvPr>
            <p:ph type="title"/>
          </p:nvPr>
        </p:nvSpPr>
        <p:spPr/>
        <p:txBody>
          <a:bodyPr/>
          <a:lstStyle/>
          <a:p>
            <a:r>
              <a:rPr lang="en-US" b="1" dirty="0"/>
              <a:t>RESULTS</a:t>
            </a:r>
          </a:p>
        </p:txBody>
      </p:sp>
      <p:graphicFrame>
        <p:nvGraphicFramePr>
          <p:cNvPr id="9" name="Content Placeholder 8">
            <a:extLst>
              <a:ext uri="{FF2B5EF4-FFF2-40B4-BE49-F238E27FC236}">
                <a16:creationId xmlns:a16="http://schemas.microsoft.com/office/drawing/2014/main" id="{A73E8EC7-0391-6113-B063-A8059DD9C39A}"/>
              </a:ext>
            </a:extLst>
          </p:cNvPr>
          <p:cNvGraphicFramePr>
            <a:graphicFrameLocks noGrp="1"/>
          </p:cNvGraphicFramePr>
          <p:nvPr>
            <p:ph idx="1"/>
            <p:extLst>
              <p:ext uri="{D42A27DB-BD31-4B8C-83A1-F6EECF244321}">
                <p14:modId xmlns:p14="http://schemas.microsoft.com/office/powerpoint/2010/main" val="1885738735"/>
              </p:ext>
            </p:extLst>
          </p:nvPr>
        </p:nvGraphicFramePr>
        <p:xfrm>
          <a:off x="5191447" y="1454728"/>
          <a:ext cx="5602873" cy="4315284"/>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3693245F-EE31-BC4F-003A-37DA58D3B851}"/>
              </a:ext>
            </a:extLst>
          </p:cNvPr>
          <p:cNvSpPr txBox="1"/>
          <p:nvPr/>
        </p:nvSpPr>
        <p:spPr>
          <a:xfrm>
            <a:off x="5540016" y="903322"/>
            <a:ext cx="4905733" cy="369332"/>
          </a:xfrm>
          <a:prstGeom prst="rect">
            <a:avLst/>
          </a:prstGeom>
          <a:noFill/>
        </p:spPr>
        <p:txBody>
          <a:bodyPr wrap="square" rtlCol="0">
            <a:spAutoFit/>
          </a:bodyPr>
          <a:lstStyle/>
          <a:p>
            <a:pPr algn="l"/>
            <a:r>
              <a:rPr lang="en-US" b="1" dirty="0">
                <a:solidFill>
                  <a:schemeClr val="accent1"/>
                </a:solidFill>
              </a:rPr>
              <a:t>BAR CHART WITH TRENDLINE ANALYSIS</a:t>
            </a:r>
          </a:p>
        </p:txBody>
      </p:sp>
    </p:spTree>
    <p:extLst>
      <p:ext uri="{BB962C8B-B14F-4D97-AF65-F5344CB8AC3E}">
        <p14:creationId xmlns:p14="http://schemas.microsoft.com/office/powerpoint/2010/main" val="1655100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F45C1-DC95-212D-83C3-AA647B7EB5F0}"/>
              </a:ext>
            </a:extLst>
          </p:cNvPr>
          <p:cNvSpPr>
            <a:spLocks noGrp="1"/>
          </p:cNvSpPr>
          <p:nvPr>
            <p:ph type="title"/>
          </p:nvPr>
        </p:nvSpPr>
        <p:spPr/>
        <p:txBody>
          <a:bodyPr/>
          <a:lstStyle/>
          <a:p>
            <a:r>
              <a:rPr lang="en-US" b="1" dirty="0">
                <a:solidFill>
                  <a:schemeClr val="bg1"/>
                </a:solidFill>
              </a:rPr>
              <a:t>RESULTS</a:t>
            </a:r>
          </a:p>
        </p:txBody>
      </p:sp>
      <p:graphicFrame>
        <p:nvGraphicFramePr>
          <p:cNvPr id="8" name="Content Placeholder 7">
            <a:extLst>
              <a:ext uri="{FF2B5EF4-FFF2-40B4-BE49-F238E27FC236}">
                <a16:creationId xmlns:a16="http://schemas.microsoft.com/office/drawing/2014/main" id="{151B976C-49EC-007E-24F9-F557829E9ABC}"/>
              </a:ext>
            </a:extLst>
          </p:cNvPr>
          <p:cNvGraphicFramePr>
            <a:graphicFrameLocks noGrp="1"/>
          </p:cNvGraphicFramePr>
          <p:nvPr>
            <p:ph idx="1"/>
            <p:extLst>
              <p:ext uri="{D42A27DB-BD31-4B8C-83A1-F6EECF244321}">
                <p14:modId xmlns:p14="http://schemas.microsoft.com/office/powerpoint/2010/main" val="926461325"/>
              </p:ext>
            </p:extLst>
          </p:nvPr>
        </p:nvGraphicFramePr>
        <p:xfrm>
          <a:off x="5021631" y="1381380"/>
          <a:ext cx="6281738" cy="4863503"/>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DB3A89F5-AA00-5060-A9B0-FA0D894578F9}"/>
              </a:ext>
            </a:extLst>
          </p:cNvPr>
          <p:cNvSpPr txBox="1"/>
          <p:nvPr/>
        </p:nvSpPr>
        <p:spPr>
          <a:xfrm>
            <a:off x="5179562" y="2520712"/>
            <a:ext cx="1828800" cy="369332"/>
          </a:xfrm>
          <a:prstGeom prst="rect">
            <a:avLst/>
          </a:prstGeom>
          <a:noFill/>
        </p:spPr>
        <p:txBody>
          <a:bodyPr wrap="square" rtlCol="0">
            <a:spAutoFit/>
          </a:bodyPr>
          <a:lstStyle/>
          <a:p>
            <a:pPr algn="l"/>
            <a:endParaRPr lang="en-US" b="1" dirty="0">
              <a:solidFill>
                <a:schemeClr val="accent1"/>
              </a:solidFill>
            </a:endParaRPr>
          </a:p>
        </p:txBody>
      </p:sp>
      <p:sp>
        <p:nvSpPr>
          <p:cNvPr id="10" name="TextBox 9">
            <a:extLst>
              <a:ext uri="{FF2B5EF4-FFF2-40B4-BE49-F238E27FC236}">
                <a16:creationId xmlns:a16="http://schemas.microsoft.com/office/drawing/2014/main" id="{2FE40632-2A69-5A18-2177-BD5FED0B6D57}"/>
              </a:ext>
            </a:extLst>
          </p:cNvPr>
          <p:cNvSpPr txBox="1"/>
          <p:nvPr/>
        </p:nvSpPr>
        <p:spPr>
          <a:xfrm>
            <a:off x="6656293" y="833159"/>
            <a:ext cx="3151502" cy="369332"/>
          </a:xfrm>
          <a:prstGeom prst="rect">
            <a:avLst/>
          </a:prstGeom>
          <a:noFill/>
        </p:spPr>
        <p:txBody>
          <a:bodyPr wrap="square" rtlCol="0">
            <a:spAutoFit/>
          </a:bodyPr>
          <a:lstStyle/>
          <a:p>
            <a:pPr algn="l"/>
            <a:r>
              <a:rPr lang="en-US" b="1" dirty="0">
                <a:solidFill>
                  <a:schemeClr val="accent1"/>
                </a:solidFill>
              </a:rPr>
              <a:t>LINE CHART ANALYSIS</a:t>
            </a:r>
          </a:p>
        </p:txBody>
      </p:sp>
    </p:spTree>
    <p:extLst>
      <p:ext uri="{BB962C8B-B14F-4D97-AF65-F5344CB8AC3E}">
        <p14:creationId xmlns:p14="http://schemas.microsoft.com/office/powerpoint/2010/main" val="2254622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8324A-1302-70C6-DC19-D6AB9FDA87C5}"/>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3DBA1952-4999-7B7A-51F0-E8E38A1014BE}"/>
              </a:ext>
            </a:extLst>
          </p:cNvPr>
          <p:cNvSpPr>
            <a:spLocks noGrp="1"/>
          </p:cNvSpPr>
          <p:nvPr>
            <p:ph idx="1"/>
          </p:nvPr>
        </p:nvSpPr>
        <p:spPr>
          <a:xfrm>
            <a:off x="4663455" y="804689"/>
            <a:ext cx="6281873" cy="5248622"/>
          </a:xfrm>
        </p:spPr>
        <p:txBody>
          <a:bodyPr/>
          <a:lstStyle/>
          <a:p>
            <a:pPr marL="0" indent="0">
              <a:buNone/>
            </a:pPr>
            <a:r>
              <a:rPr lang="en-US" dirty="0"/>
              <a:t> This project focuses on employee performance analysis conducted using Excel, it is evident that key performance indicators such as productivity, efficiency play a crucial role in overall performance. The analysis highlights top-performing employees and areas needing improvement. Recommendations include targeted training and better resource allocation. This approach can help enhance employee performance and achieve organizational goals more effectively.</a:t>
            </a:r>
          </a:p>
        </p:txBody>
      </p:sp>
      <p:pic>
        <p:nvPicPr>
          <p:cNvPr id="4" name="Picture 4">
            <a:extLst>
              <a:ext uri="{FF2B5EF4-FFF2-40B4-BE49-F238E27FC236}">
                <a16:creationId xmlns:a16="http://schemas.microsoft.com/office/drawing/2014/main" id="{0C27BEE9-406A-B73B-B24D-6DAFC621B1C1}"/>
              </a:ext>
            </a:extLst>
          </p:cNvPr>
          <p:cNvPicPr>
            <a:picLocks noChangeAspect="1"/>
          </p:cNvPicPr>
          <p:nvPr/>
        </p:nvPicPr>
        <p:blipFill>
          <a:blip r:embed="rId2"/>
          <a:stretch>
            <a:fillRect/>
          </a:stretch>
        </p:blipFill>
        <p:spPr>
          <a:xfrm>
            <a:off x="4625550" y="229263"/>
            <a:ext cx="3410942" cy="1491401"/>
          </a:xfrm>
          <a:prstGeom prst="rect">
            <a:avLst/>
          </a:prstGeom>
        </p:spPr>
      </p:pic>
      <p:pic>
        <p:nvPicPr>
          <p:cNvPr id="5" name="Picture 5">
            <a:extLst>
              <a:ext uri="{FF2B5EF4-FFF2-40B4-BE49-F238E27FC236}">
                <a16:creationId xmlns:a16="http://schemas.microsoft.com/office/drawing/2014/main" id="{57649225-28EF-E855-88A9-BBF2D21DD853}"/>
              </a:ext>
            </a:extLst>
          </p:cNvPr>
          <p:cNvPicPr>
            <a:picLocks noChangeAspect="1"/>
          </p:cNvPicPr>
          <p:nvPr/>
        </p:nvPicPr>
        <p:blipFill>
          <a:blip r:embed="rId3"/>
          <a:stretch>
            <a:fillRect/>
          </a:stretch>
        </p:blipFill>
        <p:spPr>
          <a:xfrm>
            <a:off x="8036492" y="4718696"/>
            <a:ext cx="3123909" cy="1907035"/>
          </a:xfrm>
          <a:prstGeom prst="rect">
            <a:avLst/>
          </a:prstGeom>
        </p:spPr>
      </p:pic>
    </p:spTree>
    <p:extLst>
      <p:ext uri="{BB962C8B-B14F-4D97-AF65-F5344CB8AC3E}">
        <p14:creationId xmlns:p14="http://schemas.microsoft.com/office/powerpoint/2010/main" val="1927912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DBF687-4912-E44D-21AE-C56FC01FF44E}"/>
              </a:ext>
            </a:extLst>
          </p:cNvPr>
          <p:cNvSpPr>
            <a:spLocks noGrp="1"/>
          </p:cNvSpPr>
          <p:nvPr>
            <p:ph type="title"/>
          </p:nvPr>
        </p:nvSpPr>
        <p:spPr/>
        <p:txBody>
          <a:bodyPr/>
          <a:lstStyle/>
          <a:p>
            <a:endParaRPr lang="en-US"/>
          </a:p>
        </p:txBody>
      </p:sp>
      <p:sp>
        <p:nvSpPr>
          <p:cNvPr id="8" name="Text Placeholder 7">
            <a:extLst>
              <a:ext uri="{FF2B5EF4-FFF2-40B4-BE49-F238E27FC236}">
                <a16:creationId xmlns:a16="http://schemas.microsoft.com/office/drawing/2014/main" id="{4EB271EA-AD24-41A8-9D20-B691331D9973}"/>
              </a:ext>
            </a:extLst>
          </p:cNvPr>
          <p:cNvSpPr>
            <a:spLocks noGrp="1"/>
          </p:cNvSpPr>
          <p:nvPr>
            <p:ph type="body" idx="1"/>
          </p:nvPr>
        </p:nvSpPr>
        <p:spPr/>
        <p:txBody>
          <a:bodyPr/>
          <a:lstStyle/>
          <a:p>
            <a:endParaRPr lang="en-US"/>
          </a:p>
        </p:txBody>
      </p:sp>
      <p:pic>
        <p:nvPicPr>
          <p:cNvPr id="4" name="Picture 4">
            <a:extLst>
              <a:ext uri="{FF2B5EF4-FFF2-40B4-BE49-F238E27FC236}">
                <a16:creationId xmlns:a16="http://schemas.microsoft.com/office/drawing/2014/main" id="{9B6A5117-C650-3DBB-CFD2-7494323185B4}"/>
              </a:ext>
            </a:extLst>
          </p:cNvPr>
          <p:cNvPicPr>
            <a:picLocks noGrp="1" noChangeAspect="1"/>
          </p:cNvPicPr>
          <p:nvPr>
            <p:ph idx="4294967295"/>
          </p:nvPr>
        </p:nvPicPr>
        <p:blipFill>
          <a:blip r:embed="rId2"/>
          <a:stretch>
            <a:fillRect/>
          </a:stretch>
        </p:blipFill>
        <p:spPr>
          <a:xfrm>
            <a:off x="1858138" y="916845"/>
            <a:ext cx="8679465" cy="4914289"/>
          </a:xfrm>
        </p:spPr>
      </p:pic>
      <p:sp>
        <p:nvSpPr>
          <p:cNvPr id="12" name="Rectangle 11">
            <a:extLst>
              <a:ext uri="{FF2B5EF4-FFF2-40B4-BE49-F238E27FC236}">
                <a16:creationId xmlns:a16="http://schemas.microsoft.com/office/drawing/2014/main" id="{16C32117-EF7E-33D9-4488-0DE2DC6D2A4C}"/>
              </a:ext>
            </a:extLst>
          </p:cNvPr>
          <p:cNvSpPr/>
          <p:nvPr/>
        </p:nvSpPr>
        <p:spPr>
          <a:xfrm>
            <a:off x="667716" y="536297"/>
            <a:ext cx="10843220" cy="5675383"/>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1">
            <a:extLst>
              <a:ext uri="{FF2B5EF4-FFF2-40B4-BE49-F238E27FC236}">
                <a16:creationId xmlns:a16="http://schemas.microsoft.com/office/drawing/2014/main" id="{E2F2F013-36DC-43DE-2F51-FFCE3FCBBB71}"/>
              </a:ext>
            </a:extLst>
          </p:cNvPr>
          <p:cNvPicPr>
            <a:picLocks noChangeAspect="1"/>
          </p:cNvPicPr>
          <p:nvPr/>
        </p:nvPicPr>
        <p:blipFill>
          <a:blip r:embed="rId3"/>
          <a:stretch>
            <a:fillRect/>
          </a:stretch>
        </p:blipFill>
        <p:spPr>
          <a:xfrm>
            <a:off x="1924979" y="916845"/>
            <a:ext cx="8328693" cy="4769179"/>
          </a:xfrm>
          <a:prstGeom prst="rect">
            <a:avLst/>
          </a:prstGeom>
        </p:spPr>
      </p:pic>
    </p:spTree>
    <p:extLst>
      <p:ext uri="{BB962C8B-B14F-4D97-AF65-F5344CB8AC3E}">
        <p14:creationId xmlns:p14="http://schemas.microsoft.com/office/powerpoint/2010/main" val="149320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3900CE-E05B-1227-89FD-16C30DC679AB}"/>
              </a:ext>
            </a:extLst>
          </p:cNvPr>
          <p:cNvSpPr>
            <a:spLocks noGrp="1"/>
          </p:cNvSpPr>
          <p:nvPr>
            <p:ph type="subTitle" idx="1"/>
          </p:nvPr>
        </p:nvSpPr>
        <p:spPr>
          <a:xfrm>
            <a:off x="1759286" y="1369155"/>
            <a:ext cx="8673427" cy="757924"/>
          </a:xfrm>
        </p:spPr>
        <p:txBody>
          <a:bodyPr>
            <a:normAutofit/>
          </a:bodyPr>
          <a:lstStyle/>
          <a:p>
            <a:r>
              <a:rPr lang="en-US" sz="3600" dirty="0"/>
              <a:t>PROJECT  TITLE</a:t>
            </a:r>
          </a:p>
        </p:txBody>
      </p:sp>
      <p:sp>
        <p:nvSpPr>
          <p:cNvPr id="6" name="Title 5">
            <a:extLst>
              <a:ext uri="{FF2B5EF4-FFF2-40B4-BE49-F238E27FC236}">
                <a16:creationId xmlns:a16="http://schemas.microsoft.com/office/drawing/2014/main" id="{44BB68C3-ED28-155B-A4ED-53CF12EBFB31}"/>
              </a:ext>
            </a:extLst>
          </p:cNvPr>
          <p:cNvSpPr>
            <a:spLocks noGrp="1"/>
          </p:cNvSpPr>
          <p:nvPr>
            <p:ph type="ctrTitle"/>
          </p:nvPr>
        </p:nvSpPr>
        <p:spPr/>
        <p:txBody>
          <a:bodyPr/>
          <a:lstStyle/>
          <a:p>
            <a:endParaRPr lang="en-US"/>
          </a:p>
        </p:txBody>
      </p:sp>
      <p:sp>
        <p:nvSpPr>
          <p:cNvPr id="7" name="Rectangle 6">
            <a:extLst>
              <a:ext uri="{FF2B5EF4-FFF2-40B4-BE49-F238E27FC236}">
                <a16:creationId xmlns:a16="http://schemas.microsoft.com/office/drawing/2014/main" id="{82B69F75-4A6A-EE2E-E11F-B561959F98C0}"/>
              </a:ext>
            </a:extLst>
          </p:cNvPr>
          <p:cNvSpPr/>
          <p:nvPr/>
        </p:nvSpPr>
        <p:spPr>
          <a:xfrm>
            <a:off x="1666947" y="1014642"/>
            <a:ext cx="9127374" cy="50487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rPr>
              <a:t>PROJECT TITLE</a:t>
            </a:r>
          </a:p>
          <a:p>
            <a:pPr algn="ctr"/>
            <a:r>
              <a:rPr lang="en-US" b="1" dirty="0">
                <a:solidFill>
                  <a:schemeClr val="bg1"/>
                </a:solidFill>
              </a:rPr>
              <a:t>      </a:t>
            </a:r>
          </a:p>
          <a:p>
            <a:pPr algn="ctr"/>
            <a:endParaRPr lang="en-US" b="1" dirty="0">
              <a:solidFill>
                <a:schemeClr val="bg1"/>
              </a:solidFill>
            </a:endParaRPr>
          </a:p>
          <a:p>
            <a:pPr algn="ctr"/>
            <a:endParaRPr lang="en-US" b="1" dirty="0">
              <a:solidFill>
                <a:schemeClr val="bg1"/>
              </a:solidFill>
            </a:endParaRPr>
          </a:p>
          <a:p>
            <a:pPr algn="ctr"/>
            <a:endParaRPr lang="en-US" b="1" dirty="0">
              <a:solidFill>
                <a:schemeClr val="bg1"/>
              </a:solidFill>
            </a:endParaRPr>
          </a:p>
          <a:p>
            <a:pPr algn="ctr"/>
            <a:endParaRPr lang="en-US" b="1" dirty="0">
              <a:solidFill>
                <a:schemeClr val="bg1"/>
              </a:solidFill>
            </a:endParaRPr>
          </a:p>
          <a:p>
            <a:pPr algn="ctr"/>
            <a:endParaRPr lang="en-US" b="1" dirty="0">
              <a:solidFill>
                <a:schemeClr val="bg1"/>
              </a:solidFill>
            </a:endParaRPr>
          </a:p>
          <a:p>
            <a:pPr algn="ctr"/>
            <a:endParaRPr lang="en-US" b="1" dirty="0">
              <a:solidFill>
                <a:schemeClr val="bg1"/>
              </a:solidFill>
            </a:endParaRPr>
          </a:p>
          <a:p>
            <a:pPr algn="ctr"/>
            <a:endParaRPr lang="en-US" b="1" dirty="0">
              <a:solidFill>
                <a:schemeClr val="bg1"/>
              </a:solidFill>
            </a:endParaRPr>
          </a:p>
          <a:p>
            <a:pPr algn="ctr"/>
            <a:endParaRPr lang="en-US" b="1" dirty="0">
              <a:solidFill>
                <a:schemeClr val="bg1"/>
              </a:solidFill>
            </a:endParaRPr>
          </a:p>
          <a:p>
            <a:pPr algn="ctr"/>
            <a:endParaRPr lang="en-US" b="1" dirty="0">
              <a:solidFill>
                <a:schemeClr val="bg1"/>
              </a:solidFill>
            </a:endParaRPr>
          </a:p>
          <a:p>
            <a:pPr algn="ctr"/>
            <a:endParaRPr lang="en-US" b="1" dirty="0">
              <a:solidFill>
                <a:schemeClr val="bg1"/>
              </a:solidFill>
            </a:endParaRPr>
          </a:p>
          <a:p>
            <a:pPr algn="ctr"/>
            <a:endParaRPr lang="en-US" b="1" dirty="0">
              <a:solidFill>
                <a:schemeClr val="bg1"/>
              </a:solidFill>
            </a:endParaRPr>
          </a:p>
          <a:p>
            <a:pPr algn="ctr"/>
            <a:endParaRPr lang="en-US" b="1" dirty="0">
              <a:solidFill>
                <a:schemeClr val="bg1"/>
              </a:solidFill>
            </a:endParaRPr>
          </a:p>
          <a:p>
            <a:pPr algn="ctr"/>
            <a:endParaRPr lang="en-US" b="1" dirty="0">
              <a:solidFill>
                <a:schemeClr val="bg1"/>
              </a:solidFill>
            </a:endParaRPr>
          </a:p>
          <a:p>
            <a:pPr algn="ctr"/>
            <a:endParaRPr lang="en-US" b="1" dirty="0">
              <a:solidFill>
                <a:schemeClr val="bg1"/>
              </a:solidFill>
            </a:endParaRPr>
          </a:p>
        </p:txBody>
      </p:sp>
      <p:sp>
        <p:nvSpPr>
          <p:cNvPr id="4" name="Rectangle 3">
            <a:extLst>
              <a:ext uri="{FF2B5EF4-FFF2-40B4-BE49-F238E27FC236}">
                <a16:creationId xmlns:a16="http://schemas.microsoft.com/office/drawing/2014/main" id="{746DB81F-2102-C188-1318-6F56CBE8F3D4}"/>
              </a:ext>
            </a:extLst>
          </p:cNvPr>
          <p:cNvSpPr/>
          <p:nvPr/>
        </p:nvSpPr>
        <p:spPr>
          <a:xfrm>
            <a:off x="2091668" y="2075504"/>
            <a:ext cx="8008661" cy="3312183"/>
          </a:xfrm>
          <a:prstGeom prst="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b="1" dirty="0"/>
              <a:t>EMPLOYEE PERFORMANCE ANALYSIS USING EXCEL</a:t>
            </a:r>
          </a:p>
        </p:txBody>
      </p:sp>
    </p:spTree>
    <p:extLst>
      <p:ext uri="{BB962C8B-B14F-4D97-AF65-F5344CB8AC3E}">
        <p14:creationId xmlns:p14="http://schemas.microsoft.com/office/powerpoint/2010/main" val="2425130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79E0F-A593-F422-A88D-02F4B9D955F2}"/>
              </a:ext>
            </a:extLst>
          </p:cNvPr>
          <p:cNvSpPr>
            <a:spLocks noGrp="1"/>
          </p:cNvSpPr>
          <p:nvPr>
            <p:ph type="title"/>
          </p:nvPr>
        </p:nvSpPr>
        <p:spPr/>
        <p:txBody>
          <a:bodyPr/>
          <a:lstStyle/>
          <a:p>
            <a:r>
              <a:rPr lang="en-US" b="1" dirty="0"/>
              <a:t>AGENDA</a:t>
            </a:r>
          </a:p>
        </p:txBody>
      </p:sp>
      <p:sp>
        <p:nvSpPr>
          <p:cNvPr id="3" name="Content Placeholder 2">
            <a:extLst>
              <a:ext uri="{FF2B5EF4-FFF2-40B4-BE49-F238E27FC236}">
                <a16:creationId xmlns:a16="http://schemas.microsoft.com/office/drawing/2014/main" id="{6913D365-B918-0F97-5B19-0AC0EF0F4B4C}"/>
              </a:ext>
            </a:extLst>
          </p:cNvPr>
          <p:cNvSpPr>
            <a:spLocks noGrp="1"/>
          </p:cNvSpPr>
          <p:nvPr>
            <p:ph idx="1"/>
          </p:nvPr>
        </p:nvSpPr>
        <p:spPr>
          <a:xfrm>
            <a:off x="4543890" y="804689"/>
            <a:ext cx="6281873" cy="5248622"/>
          </a:xfrm>
        </p:spPr>
        <p:txBody>
          <a:bodyPr>
            <a:normAutofit/>
          </a:bodyPr>
          <a:lstStyle/>
          <a:p>
            <a:r>
              <a:rPr lang="en-US" dirty="0"/>
              <a:t> Problem Statement
 Project Overview
End Users
Our Solution and Proposition
Dataset Description
Modelling Approach
 Results and Discussion
 Conclusion</a:t>
            </a:r>
          </a:p>
        </p:txBody>
      </p:sp>
      <p:pic>
        <p:nvPicPr>
          <p:cNvPr id="4" name="Picture 4">
            <a:extLst>
              <a:ext uri="{FF2B5EF4-FFF2-40B4-BE49-F238E27FC236}">
                <a16:creationId xmlns:a16="http://schemas.microsoft.com/office/drawing/2014/main" id="{9E496F1B-8AF5-D252-F001-C603F4CD13DD}"/>
              </a:ext>
            </a:extLst>
          </p:cNvPr>
          <p:cNvPicPr>
            <a:picLocks noChangeAspect="1"/>
          </p:cNvPicPr>
          <p:nvPr/>
        </p:nvPicPr>
        <p:blipFill>
          <a:blip r:embed="rId2"/>
          <a:stretch>
            <a:fillRect/>
          </a:stretch>
        </p:blipFill>
        <p:spPr>
          <a:xfrm>
            <a:off x="7887561" y="316804"/>
            <a:ext cx="3200151" cy="5418667"/>
          </a:xfrm>
          <a:prstGeom prst="rect">
            <a:avLst/>
          </a:prstGeom>
        </p:spPr>
      </p:pic>
    </p:spTree>
    <p:extLst>
      <p:ext uri="{BB962C8B-B14F-4D97-AF65-F5344CB8AC3E}">
        <p14:creationId xmlns:p14="http://schemas.microsoft.com/office/powerpoint/2010/main" val="435632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6E775-9F1B-D730-0724-B7E0C7AAEA8C}"/>
              </a:ext>
            </a:extLst>
          </p:cNvPr>
          <p:cNvSpPr>
            <a:spLocks noGrp="1"/>
          </p:cNvSpPr>
          <p:nvPr>
            <p:ph type="title"/>
          </p:nvPr>
        </p:nvSpPr>
        <p:spPr/>
        <p:txBody>
          <a:bodyPr/>
          <a:lstStyle/>
          <a:p>
            <a:r>
              <a:rPr lang="en-US" b="1" dirty="0"/>
              <a:t>PROBLEM STATEMENT</a:t>
            </a:r>
          </a:p>
        </p:txBody>
      </p:sp>
      <p:sp>
        <p:nvSpPr>
          <p:cNvPr id="3" name="Content Placeholder 2">
            <a:extLst>
              <a:ext uri="{FF2B5EF4-FFF2-40B4-BE49-F238E27FC236}">
                <a16:creationId xmlns:a16="http://schemas.microsoft.com/office/drawing/2014/main" id="{E0525622-71DB-C459-03B4-04D2AD338E29}"/>
              </a:ext>
            </a:extLst>
          </p:cNvPr>
          <p:cNvSpPr>
            <a:spLocks noGrp="1"/>
          </p:cNvSpPr>
          <p:nvPr>
            <p:ph idx="1"/>
          </p:nvPr>
        </p:nvSpPr>
        <p:spPr/>
        <p:txBody>
          <a:bodyPr/>
          <a:lstStyle/>
          <a:p>
            <a:pPr marL="0" indent="0">
              <a:buNone/>
            </a:pPr>
            <a:r>
              <a:rPr lang="en-US" dirty="0"/>
              <a:t>This project aims to analyze employee performance based on satisfaction levels using Excel. The goal is to identify patterns and correlations within the data to help improve employee satisfaction and performance across different demographics and business units.</a:t>
            </a:r>
          </a:p>
        </p:txBody>
      </p:sp>
      <p:pic>
        <p:nvPicPr>
          <p:cNvPr id="5" name="Picture 5">
            <a:extLst>
              <a:ext uri="{FF2B5EF4-FFF2-40B4-BE49-F238E27FC236}">
                <a16:creationId xmlns:a16="http://schemas.microsoft.com/office/drawing/2014/main" id="{38FC3BF9-7B04-F7F7-D3F3-DE6AA064BD26}"/>
              </a:ext>
            </a:extLst>
          </p:cNvPr>
          <p:cNvPicPr>
            <a:picLocks noChangeAspect="1"/>
          </p:cNvPicPr>
          <p:nvPr/>
        </p:nvPicPr>
        <p:blipFill>
          <a:blip r:embed="rId2"/>
          <a:stretch>
            <a:fillRect/>
          </a:stretch>
        </p:blipFill>
        <p:spPr>
          <a:xfrm>
            <a:off x="5046358" y="4616557"/>
            <a:ext cx="3213025" cy="713368"/>
          </a:xfrm>
          <a:prstGeom prst="rect">
            <a:avLst/>
          </a:prstGeom>
          <a:effectLst>
            <a:reflection blurRad="6350" stA="50000" endA="300" endPos="55000" dir="5400000" sy="-100000" algn="bl" rotWithShape="0"/>
          </a:effectLst>
        </p:spPr>
      </p:pic>
      <p:pic>
        <p:nvPicPr>
          <p:cNvPr id="6" name="Picture 6">
            <a:extLst>
              <a:ext uri="{FF2B5EF4-FFF2-40B4-BE49-F238E27FC236}">
                <a16:creationId xmlns:a16="http://schemas.microsoft.com/office/drawing/2014/main" id="{5160EE6E-8B3F-6950-B893-FDA3F90B39BC}"/>
              </a:ext>
            </a:extLst>
          </p:cNvPr>
          <p:cNvPicPr>
            <a:picLocks noChangeAspect="1"/>
          </p:cNvPicPr>
          <p:nvPr/>
        </p:nvPicPr>
        <p:blipFill>
          <a:blip r:embed="rId3"/>
          <a:stretch>
            <a:fillRect/>
          </a:stretch>
        </p:blipFill>
        <p:spPr>
          <a:xfrm>
            <a:off x="5567770" y="491786"/>
            <a:ext cx="4125316" cy="1858139"/>
          </a:xfrm>
          <a:prstGeom prst="rect">
            <a:avLst/>
          </a:prstGeom>
        </p:spPr>
      </p:pic>
      <p:pic>
        <p:nvPicPr>
          <p:cNvPr id="7" name="Picture 7">
            <a:extLst>
              <a:ext uri="{FF2B5EF4-FFF2-40B4-BE49-F238E27FC236}">
                <a16:creationId xmlns:a16="http://schemas.microsoft.com/office/drawing/2014/main" id="{4780F8D5-2020-3909-27E8-DE6AFE7D511A}"/>
              </a:ext>
            </a:extLst>
          </p:cNvPr>
          <p:cNvPicPr>
            <a:picLocks noChangeAspect="1"/>
          </p:cNvPicPr>
          <p:nvPr/>
        </p:nvPicPr>
        <p:blipFill rotWithShape="1">
          <a:blip r:embed="rId4"/>
          <a:srcRect l="1" r="1" b="4662"/>
          <a:stretch/>
        </p:blipFill>
        <p:spPr>
          <a:xfrm rot="10800000" flipH="1" flipV="1">
            <a:off x="9497492" y="4508076"/>
            <a:ext cx="1707234" cy="2176153"/>
          </a:xfrm>
          <a:prstGeom prst="rect">
            <a:avLst/>
          </a:prstGeom>
        </p:spPr>
      </p:pic>
    </p:spTree>
    <p:extLst>
      <p:ext uri="{BB962C8B-B14F-4D97-AF65-F5344CB8AC3E}">
        <p14:creationId xmlns:p14="http://schemas.microsoft.com/office/powerpoint/2010/main" val="821543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9A7CD-F22C-99D6-7F07-71B07E0F88CB}"/>
              </a:ext>
            </a:extLst>
          </p:cNvPr>
          <p:cNvSpPr>
            <a:spLocks noGrp="1"/>
          </p:cNvSpPr>
          <p:nvPr>
            <p:ph type="title"/>
          </p:nvPr>
        </p:nvSpPr>
        <p:spPr/>
        <p:txBody>
          <a:bodyPr/>
          <a:lstStyle/>
          <a:p>
            <a:r>
              <a:rPr lang="en-US" b="1" dirty="0"/>
              <a:t>PROJECT OVERVIEWS</a:t>
            </a:r>
          </a:p>
        </p:txBody>
      </p:sp>
      <p:sp>
        <p:nvSpPr>
          <p:cNvPr id="3" name="Content Placeholder 2">
            <a:extLst>
              <a:ext uri="{FF2B5EF4-FFF2-40B4-BE49-F238E27FC236}">
                <a16:creationId xmlns:a16="http://schemas.microsoft.com/office/drawing/2014/main" id="{95E73E74-2810-7DDE-720E-26D1F825CCD7}"/>
              </a:ext>
            </a:extLst>
          </p:cNvPr>
          <p:cNvSpPr>
            <a:spLocks noGrp="1"/>
          </p:cNvSpPr>
          <p:nvPr>
            <p:ph idx="1"/>
          </p:nvPr>
        </p:nvSpPr>
        <p:spPr>
          <a:xfrm>
            <a:off x="4638983" y="1346548"/>
            <a:ext cx="6281873" cy="3477265"/>
          </a:xfrm>
        </p:spPr>
        <p:txBody>
          <a:bodyPr>
            <a:normAutofit/>
          </a:bodyPr>
          <a:lstStyle/>
          <a:p>
            <a:pPr marL="0" indent="0">
              <a:buNone/>
            </a:pPr>
            <a:r>
              <a:rPr lang="en-US" sz="1600" dirty="0"/>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p>
        </p:txBody>
      </p:sp>
      <p:pic>
        <p:nvPicPr>
          <p:cNvPr id="5" name="Picture 5">
            <a:extLst>
              <a:ext uri="{FF2B5EF4-FFF2-40B4-BE49-F238E27FC236}">
                <a16:creationId xmlns:a16="http://schemas.microsoft.com/office/drawing/2014/main" id="{360AE395-191E-B1FA-0CDF-0CD01475D198}"/>
              </a:ext>
            </a:extLst>
          </p:cNvPr>
          <p:cNvPicPr>
            <a:picLocks noChangeAspect="1"/>
          </p:cNvPicPr>
          <p:nvPr/>
        </p:nvPicPr>
        <p:blipFill>
          <a:blip r:embed="rId2"/>
          <a:stretch>
            <a:fillRect/>
          </a:stretch>
        </p:blipFill>
        <p:spPr>
          <a:xfrm>
            <a:off x="7469230" y="117733"/>
            <a:ext cx="3598321" cy="1228815"/>
          </a:xfrm>
          <a:prstGeom prst="rect">
            <a:avLst/>
          </a:prstGeom>
        </p:spPr>
      </p:pic>
      <p:pic>
        <p:nvPicPr>
          <p:cNvPr id="6" name="Picture 6">
            <a:extLst>
              <a:ext uri="{FF2B5EF4-FFF2-40B4-BE49-F238E27FC236}">
                <a16:creationId xmlns:a16="http://schemas.microsoft.com/office/drawing/2014/main" id="{27824DBF-015C-27E5-56A2-1AC4CB6C99E4}"/>
              </a:ext>
            </a:extLst>
          </p:cNvPr>
          <p:cNvPicPr>
            <a:picLocks noChangeAspect="1"/>
          </p:cNvPicPr>
          <p:nvPr/>
        </p:nvPicPr>
        <p:blipFill>
          <a:blip r:embed="rId3"/>
          <a:stretch>
            <a:fillRect/>
          </a:stretch>
        </p:blipFill>
        <p:spPr>
          <a:xfrm>
            <a:off x="4638983" y="4806367"/>
            <a:ext cx="3282557" cy="1601165"/>
          </a:xfrm>
          <a:prstGeom prst="rect">
            <a:avLst/>
          </a:prstGeom>
        </p:spPr>
      </p:pic>
    </p:spTree>
    <p:extLst>
      <p:ext uri="{BB962C8B-B14F-4D97-AF65-F5344CB8AC3E}">
        <p14:creationId xmlns:p14="http://schemas.microsoft.com/office/powerpoint/2010/main" val="3145599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8E1D-FD70-8708-D657-262A6126AAF2}"/>
              </a:ext>
            </a:extLst>
          </p:cNvPr>
          <p:cNvSpPr>
            <a:spLocks noGrp="1"/>
          </p:cNvSpPr>
          <p:nvPr>
            <p:ph type="title"/>
          </p:nvPr>
        </p:nvSpPr>
        <p:spPr/>
        <p:txBody>
          <a:bodyPr/>
          <a:lstStyle/>
          <a:p>
            <a:r>
              <a:rPr lang="en-US" b="1" dirty="0"/>
              <a:t>WHO ARE THE END USERS?</a:t>
            </a:r>
          </a:p>
        </p:txBody>
      </p:sp>
      <p:pic>
        <p:nvPicPr>
          <p:cNvPr id="6" name="Picture 6">
            <a:extLst>
              <a:ext uri="{FF2B5EF4-FFF2-40B4-BE49-F238E27FC236}">
                <a16:creationId xmlns:a16="http://schemas.microsoft.com/office/drawing/2014/main" id="{FFD76F26-CD75-F2FA-7C57-55FC018E6C45}"/>
              </a:ext>
            </a:extLst>
          </p:cNvPr>
          <p:cNvPicPr>
            <a:picLocks noChangeAspect="1"/>
          </p:cNvPicPr>
          <p:nvPr/>
        </p:nvPicPr>
        <p:blipFill>
          <a:blip r:embed="rId2"/>
          <a:stretch>
            <a:fillRect/>
          </a:stretch>
        </p:blipFill>
        <p:spPr>
          <a:xfrm>
            <a:off x="6828795" y="1125162"/>
            <a:ext cx="1545580" cy="1842142"/>
          </a:xfrm>
          <a:prstGeom prst="rect">
            <a:avLst/>
          </a:prstGeom>
        </p:spPr>
      </p:pic>
      <p:pic>
        <p:nvPicPr>
          <p:cNvPr id="7" name="Picture 9">
            <a:extLst>
              <a:ext uri="{FF2B5EF4-FFF2-40B4-BE49-F238E27FC236}">
                <a16:creationId xmlns:a16="http://schemas.microsoft.com/office/drawing/2014/main" id="{4435EA7C-FE92-B4EB-6B9E-A74EA2AA0B54}"/>
              </a:ext>
            </a:extLst>
          </p:cNvPr>
          <p:cNvPicPr>
            <a:picLocks noChangeAspect="1"/>
          </p:cNvPicPr>
          <p:nvPr/>
        </p:nvPicPr>
        <p:blipFill>
          <a:blip r:embed="rId3"/>
          <a:stretch>
            <a:fillRect/>
          </a:stretch>
        </p:blipFill>
        <p:spPr>
          <a:xfrm rot="10800000" flipH="1" flipV="1">
            <a:off x="4751700" y="4016982"/>
            <a:ext cx="2424549" cy="1478316"/>
          </a:xfrm>
          <a:prstGeom prst="rect">
            <a:avLst/>
          </a:prstGeom>
        </p:spPr>
      </p:pic>
      <p:pic>
        <p:nvPicPr>
          <p:cNvPr id="9" name="Picture 9">
            <a:extLst>
              <a:ext uri="{FF2B5EF4-FFF2-40B4-BE49-F238E27FC236}">
                <a16:creationId xmlns:a16="http://schemas.microsoft.com/office/drawing/2014/main" id="{8120AA89-F260-629A-3D18-8BBBAD61F5C3}"/>
              </a:ext>
            </a:extLst>
          </p:cNvPr>
          <p:cNvPicPr>
            <a:picLocks noChangeAspect="1"/>
          </p:cNvPicPr>
          <p:nvPr/>
        </p:nvPicPr>
        <p:blipFill>
          <a:blip r:embed="rId4"/>
          <a:stretch>
            <a:fillRect/>
          </a:stretch>
        </p:blipFill>
        <p:spPr>
          <a:xfrm flipH="1">
            <a:off x="8009803" y="3940429"/>
            <a:ext cx="3211829" cy="1631421"/>
          </a:xfrm>
          <a:prstGeom prst="rect">
            <a:avLst/>
          </a:prstGeom>
          <a:effectLst>
            <a:outerShdw blurRad="50800" dist="38100" dir="5400000" algn="t" rotWithShape="0">
              <a:prstClr val="black">
                <a:alpha val="40000"/>
              </a:prstClr>
            </a:outerShdw>
          </a:effectLst>
        </p:spPr>
      </p:pic>
      <p:pic>
        <p:nvPicPr>
          <p:cNvPr id="8" name="Picture 9">
            <a:extLst>
              <a:ext uri="{FF2B5EF4-FFF2-40B4-BE49-F238E27FC236}">
                <a16:creationId xmlns:a16="http://schemas.microsoft.com/office/drawing/2014/main" id="{5F58AA42-4D0C-42DD-1DD3-5E56838E2533}"/>
              </a:ext>
            </a:extLst>
          </p:cNvPr>
          <p:cNvPicPr>
            <a:picLocks noChangeAspect="1"/>
          </p:cNvPicPr>
          <p:nvPr/>
        </p:nvPicPr>
        <p:blipFill>
          <a:blip r:embed="rId5"/>
          <a:stretch>
            <a:fillRect/>
          </a:stretch>
        </p:blipFill>
        <p:spPr>
          <a:xfrm flipH="1">
            <a:off x="9024216" y="1360694"/>
            <a:ext cx="2434686" cy="1631421"/>
          </a:xfrm>
          <a:prstGeom prst="rect">
            <a:avLst/>
          </a:prstGeom>
        </p:spPr>
      </p:pic>
      <p:pic>
        <p:nvPicPr>
          <p:cNvPr id="12" name="Picture 12">
            <a:extLst>
              <a:ext uri="{FF2B5EF4-FFF2-40B4-BE49-F238E27FC236}">
                <a16:creationId xmlns:a16="http://schemas.microsoft.com/office/drawing/2014/main" id="{D880EC6B-965A-E83D-3E3A-4DC4B50445BB}"/>
              </a:ext>
            </a:extLst>
          </p:cNvPr>
          <p:cNvPicPr>
            <a:picLocks noChangeAspect="1"/>
          </p:cNvPicPr>
          <p:nvPr/>
        </p:nvPicPr>
        <p:blipFill>
          <a:blip r:embed="rId6"/>
          <a:stretch>
            <a:fillRect/>
          </a:stretch>
        </p:blipFill>
        <p:spPr>
          <a:xfrm>
            <a:off x="4860389" y="1030043"/>
            <a:ext cx="1318565" cy="1962072"/>
          </a:xfrm>
          <a:prstGeom prst="rect">
            <a:avLst/>
          </a:prstGeom>
        </p:spPr>
      </p:pic>
      <p:sp>
        <p:nvSpPr>
          <p:cNvPr id="13" name="TextBox 12">
            <a:extLst>
              <a:ext uri="{FF2B5EF4-FFF2-40B4-BE49-F238E27FC236}">
                <a16:creationId xmlns:a16="http://schemas.microsoft.com/office/drawing/2014/main" id="{A16C0AD9-9E30-961F-AE0B-0C61479D395B}"/>
              </a:ext>
            </a:extLst>
          </p:cNvPr>
          <p:cNvSpPr txBox="1"/>
          <p:nvPr/>
        </p:nvSpPr>
        <p:spPr>
          <a:xfrm>
            <a:off x="4641679" y="3067972"/>
            <a:ext cx="2211666" cy="369332"/>
          </a:xfrm>
          <a:prstGeom prst="rect">
            <a:avLst/>
          </a:prstGeom>
          <a:noFill/>
        </p:spPr>
        <p:txBody>
          <a:bodyPr wrap="square" rtlCol="0">
            <a:spAutoFit/>
          </a:bodyPr>
          <a:lstStyle/>
          <a:p>
            <a:pPr algn="l"/>
            <a:r>
              <a:rPr lang="en-US" b="1" dirty="0">
                <a:solidFill>
                  <a:schemeClr val="accent1"/>
                </a:solidFill>
              </a:rPr>
              <a:t>HR MANAGER</a:t>
            </a:r>
          </a:p>
        </p:txBody>
      </p:sp>
      <p:sp>
        <p:nvSpPr>
          <p:cNvPr id="14" name="TextBox 13">
            <a:extLst>
              <a:ext uri="{FF2B5EF4-FFF2-40B4-BE49-F238E27FC236}">
                <a16:creationId xmlns:a16="http://schemas.microsoft.com/office/drawing/2014/main" id="{E55F3AED-5B63-3E16-88C4-6B56B2E300DC}"/>
              </a:ext>
            </a:extLst>
          </p:cNvPr>
          <p:cNvSpPr txBox="1"/>
          <p:nvPr/>
        </p:nvSpPr>
        <p:spPr>
          <a:xfrm>
            <a:off x="6828795" y="3003085"/>
            <a:ext cx="2620820" cy="646331"/>
          </a:xfrm>
          <a:prstGeom prst="rect">
            <a:avLst/>
          </a:prstGeom>
          <a:noFill/>
        </p:spPr>
        <p:txBody>
          <a:bodyPr wrap="square" rtlCol="0">
            <a:spAutoFit/>
          </a:bodyPr>
          <a:lstStyle/>
          <a:p>
            <a:pPr algn="l"/>
            <a:r>
              <a:rPr lang="en-US" b="1" dirty="0">
                <a:solidFill>
                  <a:schemeClr val="accent1"/>
                </a:solidFill>
              </a:rPr>
              <a:t>DEPARTMENT                                       MANAGER</a:t>
            </a:r>
          </a:p>
        </p:txBody>
      </p:sp>
      <p:sp>
        <p:nvSpPr>
          <p:cNvPr id="15" name="TextBox 14">
            <a:extLst>
              <a:ext uri="{FF2B5EF4-FFF2-40B4-BE49-F238E27FC236}">
                <a16:creationId xmlns:a16="http://schemas.microsoft.com/office/drawing/2014/main" id="{7C781D46-BEF9-EF10-7C93-A800DF5EB8AE}"/>
              </a:ext>
            </a:extLst>
          </p:cNvPr>
          <p:cNvSpPr txBox="1"/>
          <p:nvPr/>
        </p:nvSpPr>
        <p:spPr>
          <a:xfrm>
            <a:off x="4994563" y="5643291"/>
            <a:ext cx="1938821" cy="369332"/>
          </a:xfrm>
          <a:prstGeom prst="rect">
            <a:avLst/>
          </a:prstGeom>
          <a:noFill/>
        </p:spPr>
        <p:txBody>
          <a:bodyPr wrap="square" rtlCol="0">
            <a:spAutoFit/>
          </a:bodyPr>
          <a:lstStyle/>
          <a:p>
            <a:pPr algn="l"/>
            <a:r>
              <a:rPr lang="en-US" b="1" dirty="0">
                <a:solidFill>
                  <a:schemeClr val="accent1"/>
                </a:solidFill>
              </a:rPr>
              <a:t>EXECUTIVE</a:t>
            </a:r>
          </a:p>
        </p:txBody>
      </p:sp>
      <p:sp>
        <p:nvSpPr>
          <p:cNvPr id="16" name="TextBox 15">
            <a:extLst>
              <a:ext uri="{FF2B5EF4-FFF2-40B4-BE49-F238E27FC236}">
                <a16:creationId xmlns:a16="http://schemas.microsoft.com/office/drawing/2014/main" id="{23851412-590C-84AE-F821-C5EA42C00AE1}"/>
              </a:ext>
            </a:extLst>
          </p:cNvPr>
          <p:cNvSpPr txBox="1"/>
          <p:nvPr/>
        </p:nvSpPr>
        <p:spPr>
          <a:xfrm>
            <a:off x="9294530" y="3003085"/>
            <a:ext cx="1828800" cy="646331"/>
          </a:xfrm>
          <a:prstGeom prst="rect">
            <a:avLst/>
          </a:prstGeom>
          <a:noFill/>
        </p:spPr>
        <p:txBody>
          <a:bodyPr wrap="square" rtlCol="0">
            <a:spAutoFit/>
          </a:bodyPr>
          <a:lstStyle/>
          <a:p>
            <a:pPr algn="l"/>
            <a:r>
              <a:rPr lang="en-US" b="1" dirty="0">
                <a:solidFill>
                  <a:schemeClr val="accent1"/>
                </a:solidFill>
              </a:rPr>
              <a:t>DATA ANALYST</a:t>
            </a:r>
          </a:p>
        </p:txBody>
      </p:sp>
      <p:sp>
        <p:nvSpPr>
          <p:cNvPr id="17" name="TextBox 16">
            <a:extLst>
              <a:ext uri="{FF2B5EF4-FFF2-40B4-BE49-F238E27FC236}">
                <a16:creationId xmlns:a16="http://schemas.microsoft.com/office/drawing/2014/main" id="{B2AFAE38-75A8-87FA-879C-F6591B86A41A}"/>
              </a:ext>
            </a:extLst>
          </p:cNvPr>
          <p:cNvSpPr txBox="1"/>
          <p:nvPr/>
        </p:nvSpPr>
        <p:spPr>
          <a:xfrm>
            <a:off x="8605737" y="5643291"/>
            <a:ext cx="1828800" cy="369332"/>
          </a:xfrm>
          <a:prstGeom prst="rect">
            <a:avLst/>
          </a:prstGeom>
          <a:noFill/>
        </p:spPr>
        <p:txBody>
          <a:bodyPr wrap="square" rtlCol="0">
            <a:spAutoFit/>
          </a:bodyPr>
          <a:lstStyle/>
          <a:p>
            <a:pPr algn="l"/>
            <a:r>
              <a:rPr lang="en-US" b="1" dirty="0">
                <a:solidFill>
                  <a:schemeClr val="accent1"/>
                </a:solidFill>
              </a:rPr>
              <a:t>EMPLOYEES</a:t>
            </a:r>
          </a:p>
        </p:txBody>
      </p:sp>
    </p:spTree>
    <p:extLst>
      <p:ext uri="{BB962C8B-B14F-4D97-AF65-F5344CB8AC3E}">
        <p14:creationId xmlns:p14="http://schemas.microsoft.com/office/powerpoint/2010/main" val="768841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1E8CA-14B5-F261-4CE5-CCB79D6962FA}"/>
              </a:ext>
            </a:extLst>
          </p:cNvPr>
          <p:cNvSpPr>
            <a:spLocks noGrp="1"/>
          </p:cNvSpPr>
          <p:nvPr>
            <p:ph type="title"/>
          </p:nvPr>
        </p:nvSpPr>
        <p:spPr/>
        <p:txBody>
          <a:bodyPr>
            <a:normAutofit fontScale="90000"/>
          </a:bodyPr>
          <a:lstStyle/>
          <a:p>
            <a:r>
              <a:rPr lang="en-US" b="1" dirty="0"/>
              <a:t>OUR SOLUTION AND ITS VALUE PROPOSITION</a:t>
            </a:r>
          </a:p>
        </p:txBody>
      </p:sp>
      <p:sp>
        <p:nvSpPr>
          <p:cNvPr id="4" name="TextBox 3">
            <a:extLst>
              <a:ext uri="{FF2B5EF4-FFF2-40B4-BE49-F238E27FC236}">
                <a16:creationId xmlns:a16="http://schemas.microsoft.com/office/drawing/2014/main" id="{77A48F2C-6661-1522-7477-B06CCF232906}"/>
              </a:ext>
            </a:extLst>
          </p:cNvPr>
          <p:cNvSpPr txBox="1"/>
          <p:nvPr/>
        </p:nvSpPr>
        <p:spPr>
          <a:xfrm>
            <a:off x="4824027" y="1248133"/>
            <a:ext cx="2046197" cy="46387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1D8388C1-DC2A-D1CD-DCC5-8D0704003E7F}"/>
              </a:ext>
            </a:extLst>
          </p:cNvPr>
          <p:cNvSpPr txBox="1"/>
          <p:nvPr/>
        </p:nvSpPr>
        <p:spPr>
          <a:xfrm flipH="1" flipV="1">
            <a:off x="4743144" y="1564749"/>
            <a:ext cx="436418" cy="955963"/>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43F2FD99-EE16-C779-C994-4C6BEA5F7F29}"/>
              </a:ext>
            </a:extLst>
          </p:cNvPr>
          <p:cNvSpPr txBox="1"/>
          <p:nvPr/>
        </p:nvSpPr>
        <p:spPr>
          <a:xfrm>
            <a:off x="5535096" y="651480"/>
            <a:ext cx="3767823" cy="369332"/>
          </a:xfrm>
          <a:prstGeom prst="rect">
            <a:avLst/>
          </a:prstGeom>
          <a:noFill/>
        </p:spPr>
        <p:txBody>
          <a:bodyPr wrap="square" rtlCol="0">
            <a:spAutoFit/>
          </a:bodyPr>
          <a:lstStyle/>
          <a:p>
            <a:pPr algn="l"/>
            <a:r>
              <a:rPr lang="en-US" b="1" dirty="0">
                <a:solidFill>
                  <a:schemeClr val="accent1"/>
                </a:solidFill>
              </a:rPr>
              <a:t>CONDITIONAL FORMATTING:</a:t>
            </a:r>
          </a:p>
        </p:txBody>
      </p:sp>
      <p:sp>
        <p:nvSpPr>
          <p:cNvPr id="12" name="TextBox 11">
            <a:extLst>
              <a:ext uri="{FF2B5EF4-FFF2-40B4-BE49-F238E27FC236}">
                <a16:creationId xmlns:a16="http://schemas.microsoft.com/office/drawing/2014/main" id="{AFF64A95-3664-A2E2-A229-FC362B28740B}"/>
              </a:ext>
            </a:extLst>
          </p:cNvPr>
          <p:cNvSpPr txBox="1"/>
          <p:nvPr/>
        </p:nvSpPr>
        <p:spPr>
          <a:xfrm>
            <a:off x="5615979" y="971135"/>
            <a:ext cx="5716223" cy="369332"/>
          </a:xfrm>
          <a:prstGeom prst="rect">
            <a:avLst/>
          </a:prstGeom>
          <a:noFill/>
        </p:spPr>
        <p:txBody>
          <a:bodyPr wrap="square" rtlCol="0">
            <a:spAutoFit/>
          </a:bodyPr>
          <a:lstStyle/>
          <a:p>
            <a:pPr algn="l"/>
            <a:r>
              <a:rPr lang="en-US" dirty="0"/>
              <a:t>Highlighting cells that are blanks or have no value.</a:t>
            </a:r>
          </a:p>
        </p:txBody>
      </p:sp>
      <p:sp>
        <p:nvSpPr>
          <p:cNvPr id="13" name="TextBox 12">
            <a:extLst>
              <a:ext uri="{FF2B5EF4-FFF2-40B4-BE49-F238E27FC236}">
                <a16:creationId xmlns:a16="http://schemas.microsoft.com/office/drawing/2014/main" id="{67634A49-F598-D170-915F-4761012014B2}"/>
              </a:ext>
            </a:extLst>
          </p:cNvPr>
          <p:cNvSpPr txBox="1"/>
          <p:nvPr/>
        </p:nvSpPr>
        <p:spPr>
          <a:xfrm>
            <a:off x="5179562" y="2520712"/>
            <a:ext cx="1828800" cy="369332"/>
          </a:xfrm>
          <a:prstGeom prst="rect">
            <a:avLst/>
          </a:prstGeom>
          <a:noFill/>
        </p:spPr>
        <p:txBody>
          <a:bodyPr wrap="square" rtlCol="0">
            <a:spAutoFit/>
          </a:bodyPr>
          <a:lstStyle/>
          <a:p>
            <a:pPr algn="l"/>
            <a:endParaRPr lang="en-US" dirty="0">
              <a:solidFill>
                <a:schemeClr val="accent1"/>
              </a:solidFill>
            </a:endParaRPr>
          </a:p>
        </p:txBody>
      </p:sp>
      <p:sp>
        <p:nvSpPr>
          <p:cNvPr id="17" name="TextBox 16">
            <a:extLst>
              <a:ext uri="{FF2B5EF4-FFF2-40B4-BE49-F238E27FC236}">
                <a16:creationId xmlns:a16="http://schemas.microsoft.com/office/drawing/2014/main" id="{9A28A235-5981-2949-E950-D32493AC0917}"/>
              </a:ext>
            </a:extLst>
          </p:cNvPr>
          <p:cNvSpPr txBox="1"/>
          <p:nvPr/>
        </p:nvSpPr>
        <p:spPr>
          <a:xfrm>
            <a:off x="5623315" y="1720556"/>
            <a:ext cx="5446776" cy="369332"/>
          </a:xfrm>
          <a:prstGeom prst="rect">
            <a:avLst/>
          </a:prstGeom>
          <a:noFill/>
        </p:spPr>
        <p:txBody>
          <a:bodyPr wrap="square" rtlCol="0">
            <a:spAutoFit/>
          </a:bodyPr>
          <a:lstStyle/>
          <a:p>
            <a:pPr algn="l"/>
            <a:r>
              <a:rPr lang="en-US" dirty="0"/>
              <a:t>Focusing on blank cells and removing them.</a:t>
            </a:r>
          </a:p>
        </p:txBody>
      </p:sp>
      <p:sp>
        <p:nvSpPr>
          <p:cNvPr id="18" name="TextBox 17">
            <a:extLst>
              <a:ext uri="{FF2B5EF4-FFF2-40B4-BE49-F238E27FC236}">
                <a16:creationId xmlns:a16="http://schemas.microsoft.com/office/drawing/2014/main" id="{7EB30B5F-4C8A-AC3D-066B-8FE3877B44F7}"/>
              </a:ext>
            </a:extLst>
          </p:cNvPr>
          <p:cNvSpPr txBox="1"/>
          <p:nvPr/>
        </p:nvSpPr>
        <p:spPr>
          <a:xfrm rot="10800000" flipV="1">
            <a:off x="5535096" y="2147093"/>
            <a:ext cx="1541007" cy="369332"/>
          </a:xfrm>
          <a:prstGeom prst="rect">
            <a:avLst/>
          </a:prstGeom>
          <a:noFill/>
        </p:spPr>
        <p:txBody>
          <a:bodyPr wrap="square" rtlCol="0">
            <a:spAutoFit/>
          </a:bodyPr>
          <a:lstStyle/>
          <a:p>
            <a:pPr algn="l"/>
            <a:r>
              <a:rPr lang="en-US" b="1" dirty="0">
                <a:solidFill>
                  <a:schemeClr val="accent1"/>
                </a:solidFill>
              </a:rPr>
              <a:t>FORMULA:</a:t>
            </a:r>
          </a:p>
        </p:txBody>
      </p:sp>
      <p:sp>
        <p:nvSpPr>
          <p:cNvPr id="19" name="TextBox 18">
            <a:extLst>
              <a:ext uri="{FF2B5EF4-FFF2-40B4-BE49-F238E27FC236}">
                <a16:creationId xmlns:a16="http://schemas.microsoft.com/office/drawing/2014/main" id="{0D6082D8-4045-A5AA-F9C6-00519EA9F671}"/>
              </a:ext>
            </a:extLst>
          </p:cNvPr>
          <p:cNvSpPr txBox="1"/>
          <p:nvPr/>
        </p:nvSpPr>
        <p:spPr>
          <a:xfrm>
            <a:off x="5179562" y="2520712"/>
            <a:ext cx="1828800" cy="1828800"/>
          </a:xfrm>
          <a:prstGeom prst="rect">
            <a:avLst/>
          </a:prstGeom>
          <a:noFill/>
        </p:spPr>
        <p:txBody>
          <a:bodyPr wrap="square" rtlCol="0">
            <a:spAutoFit/>
          </a:bodyPr>
          <a:lstStyle/>
          <a:p>
            <a:pPr algn="l"/>
            <a:endParaRPr lang="en-US" dirty="0"/>
          </a:p>
        </p:txBody>
      </p:sp>
      <p:sp>
        <p:nvSpPr>
          <p:cNvPr id="21" name="TextBox 20">
            <a:extLst>
              <a:ext uri="{FF2B5EF4-FFF2-40B4-BE49-F238E27FC236}">
                <a16:creationId xmlns:a16="http://schemas.microsoft.com/office/drawing/2014/main" id="{A06AAC4A-6F02-E725-B82C-E5F297E3D1CE}"/>
              </a:ext>
            </a:extLst>
          </p:cNvPr>
          <p:cNvSpPr txBox="1"/>
          <p:nvPr/>
        </p:nvSpPr>
        <p:spPr>
          <a:xfrm>
            <a:off x="5615979" y="2508778"/>
            <a:ext cx="5688106" cy="369332"/>
          </a:xfrm>
          <a:prstGeom prst="rect">
            <a:avLst/>
          </a:prstGeom>
          <a:noFill/>
        </p:spPr>
        <p:txBody>
          <a:bodyPr wrap="square" rtlCol="0">
            <a:spAutoFit/>
          </a:bodyPr>
          <a:lstStyle/>
          <a:p>
            <a:pPr algn="l"/>
            <a:r>
              <a:rPr lang="en-US" dirty="0"/>
              <a:t>For identifying the age category from late 20s to early60s.</a:t>
            </a:r>
          </a:p>
        </p:txBody>
      </p:sp>
      <p:sp>
        <p:nvSpPr>
          <p:cNvPr id="22" name="TextBox 21">
            <a:extLst>
              <a:ext uri="{FF2B5EF4-FFF2-40B4-BE49-F238E27FC236}">
                <a16:creationId xmlns:a16="http://schemas.microsoft.com/office/drawing/2014/main" id="{6C200DA3-12E4-9835-FBEE-714A0AAB820E}"/>
              </a:ext>
            </a:extLst>
          </p:cNvPr>
          <p:cNvSpPr txBox="1"/>
          <p:nvPr/>
        </p:nvSpPr>
        <p:spPr>
          <a:xfrm>
            <a:off x="5535096" y="3233247"/>
            <a:ext cx="2361182" cy="369332"/>
          </a:xfrm>
          <a:prstGeom prst="rect">
            <a:avLst/>
          </a:prstGeom>
          <a:noFill/>
        </p:spPr>
        <p:txBody>
          <a:bodyPr wrap="square" rtlCol="0">
            <a:spAutoFit/>
          </a:bodyPr>
          <a:lstStyle/>
          <a:p>
            <a:pPr algn="l"/>
            <a:r>
              <a:rPr lang="en-US" b="1" dirty="0">
                <a:solidFill>
                  <a:schemeClr val="accent1"/>
                </a:solidFill>
              </a:rPr>
              <a:t>PIVOT TABLE:</a:t>
            </a:r>
          </a:p>
        </p:txBody>
      </p:sp>
      <p:sp>
        <p:nvSpPr>
          <p:cNvPr id="3" name="TextBox 2">
            <a:extLst>
              <a:ext uri="{FF2B5EF4-FFF2-40B4-BE49-F238E27FC236}">
                <a16:creationId xmlns:a16="http://schemas.microsoft.com/office/drawing/2014/main" id="{17E67EFF-A38C-BC4D-01A3-68629AF1617B}"/>
              </a:ext>
            </a:extLst>
          </p:cNvPr>
          <p:cNvSpPr txBox="1"/>
          <p:nvPr/>
        </p:nvSpPr>
        <p:spPr>
          <a:xfrm>
            <a:off x="5623315" y="3627767"/>
            <a:ext cx="5972487" cy="646331"/>
          </a:xfrm>
          <a:prstGeom prst="rect">
            <a:avLst/>
          </a:prstGeom>
          <a:noFill/>
        </p:spPr>
        <p:txBody>
          <a:bodyPr wrap="square" rtlCol="0">
            <a:spAutoFit/>
          </a:bodyPr>
          <a:lstStyle/>
          <a:p>
            <a:pPr algn="l"/>
            <a:r>
              <a:rPr lang="en-US" dirty="0"/>
              <a:t>Summarizing data and analyzing relationship and generating report.</a:t>
            </a:r>
          </a:p>
        </p:txBody>
      </p:sp>
      <p:sp>
        <p:nvSpPr>
          <p:cNvPr id="5" name="TextBox 4">
            <a:extLst>
              <a:ext uri="{FF2B5EF4-FFF2-40B4-BE49-F238E27FC236}">
                <a16:creationId xmlns:a16="http://schemas.microsoft.com/office/drawing/2014/main" id="{88CA5792-6297-1F20-732A-B8119AFCCDF4}"/>
              </a:ext>
            </a:extLst>
          </p:cNvPr>
          <p:cNvSpPr txBox="1"/>
          <p:nvPr/>
        </p:nvSpPr>
        <p:spPr>
          <a:xfrm rot="10800000" flipH="1" flipV="1">
            <a:off x="5535097" y="1301686"/>
            <a:ext cx="1579620" cy="369332"/>
          </a:xfrm>
          <a:prstGeom prst="rect">
            <a:avLst/>
          </a:prstGeom>
          <a:noFill/>
        </p:spPr>
        <p:txBody>
          <a:bodyPr wrap="square" rtlCol="0">
            <a:spAutoFit/>
          </a:bodyPr>
          <a:lstStyle/>
          <a:p>
            <a:pPr algn="l"/>
            <a:r>
              <a:rPr lang="en-US" b="1" dirty="0">
                <a:solidFill>
                  <a:schemeClr val="accent1"/>
                </a:solidFill>
              </a:rPr>
              <a:t>FILTER:</a:t>
            </a:r>
          </a:p>
        </p:txBody>
      </p:sp>
      <p:sp>
        <p:nvSpPr>
          <p:cNvPr id="7" name="TextBox 6">
            <a:extLst>
              <a:ext uri="{FF2B5EF4-FFF2-40B4-BE49-F238E27FC236}">
                <a16:creationId xmlns:a16="http://schemas.microsoft.com/office/drawing/2014/main" id="{109026F0-2F55-0B77-5F95-741286A88B80}"/>
              </a:ext>
            </a:extLst>
          </p:cNvPr>
          <p:cNvSpPr txBox="1"/>
          <p:nvPr/>
        </p:nvSpPr>
        <p:spPr>
          <a:xfrm>
            <a:off x="8170921" y="4806367"/>
            <a:ext cx="1828800" cy="369332"/>
          </a:xfrm>
          <a:prstGeom prst="rect">
            <a:avLst/>
          </a:prstGeom>
          <a:noFill/>
        </p:spPr>
        <p:txBody>
          <a:bodyPr wrap="square" rtlCol="0">
            <a:spAutoFit/>
          </a:bodyPr>
          <a:lstStyle/>
          <a:p>
            <a:pPr algn="l"/>
            <a:endParaRPr lang="en-US" dirty="0"/>
          </a:p>
        </p:txBody>
      </p:sp>
      <p:sp>
        <p:nvSpPr>
          <p:cNvPr id="8" name="TextBox 7">
            <a:extLst>
              <a:ext uri="{FF2B5EF4-FFF2-40B4-BE49-F238E27FC236}">
                <a16:creationId xmlns:a16="http://schemas.microsoft.com/office/drawing/2014/main" id="{59AB5BB3-0ECF-FE05-35A7-42D075CDCF0F}"/>
              </a:ext>
            </a:extLst>
          </p:cNvPr>
          <p:cNvSpPr txBox="1"/>
          <p:nvPr/>
        </p:nvSpPr>
        <p:spPr>
          <a:xfrm>
            <a:off x="5473973" y="4369564"/>
            <a:ext cx="1828800" cy="369332"/>
          </a:xfrm>
          <a:prstGeom prst="rect">
            <a:avLst/>
          </a:prstGeom>
          <a:noFill/>
        </p:spPr>
        <p:txBody>
          <a:bodyPr wrap="square" rtlCol="0">
            <a:spAutoFit/>
          </a:bodyPr>
          <a:lstStyle/>
          <a:p>
            <a:pPr algn="l"/>
            <a:r>
              <a:rPr lang="en-US" b="1" dirty="0">
                <a:solidFill>
                  <a:schemeClr val="accent1"/>
                </a:solidFill>
              </a:rPr>
              <a:t>SLICER:</a:t>
            </a:r>
          </a:p>
        </p:txBody>
      </p:sp>
      <p:sp>
        <p:nvSpPr>
          <p:cNvPr id="9" name="TextBox 8">
            <a:extLst>
              <a:ext uri="{FF2B5EF4-FFF2-40B4-BE49-F238E27FC236}">
                <a16:creationId xmlns:a16="http://schemas.microsoft.com/office/drawing/2014/main" id="{A9385740-F509-66D1-0708-8B117393AC8E}"/>
              </a:ext>
            </a:extLst>
          </p:cNvPr>
          <p:cNvSpPr txBox="1"/>
          <p:nvPr/>
        </p:nvSpPr>
        <p:spPr>
          <a:xfrm>
            <a:off x="5615979" y="4731678"/>
            <a:ext cx="5302426" cy="646331"/>
          </a:xfrm>
          <a:prstGeom prst="rect">
            <a:avLst/>
          </a:prstGeom>
          <a:noFill/>
        </p:spPr>
        <p:txBody>
          <a:bodyPr wrap="square" rtlCol="0">
            <a:spAutoFit/>
          </a:bodyPr>
          <a:lstStyle/>
          <a:p>
            <a:pPr algn="l"/>
            <a:r>
              <a:rPr lang="en-US" dirty="0"/>
              <a:t>Filtering data for enhancing user experience and highlight clear view of specific data.</a:t>
            </a:r>
          </a:p>
        </p:txBody>
      </p:sp>
      <p:sp>
        <p:nvSpPr>
          <p:cNvPr id="10" name="TextBox 9">
            <a:extLst>
              <a:ext uri="{FF2B5EF4-FFF2-40B4-BE49-F238E27FC236}">
                <a16:creationId xmlns:a16="http://schemas.microsoft.com/office/drawing/2014/main" id="{44F82B7E-6C8B-C815-B131-9836637AAB99}"/>
              </a:ext>
            </a:extLst>
          </p:cNvPr>
          <p:cNvSpPr txBox="1"/>
          <p:nvPr/>
        </p:nvSpPr>
        <p:spPr>
          <a:xfrm rot="10800000">
            <a:off x="7444780" y="5557865"/>
            <a:ext cx="2453860" cy="181267"/>
          </a:xfrm>
          <a:prstGeom prst="rect">
            <a:avLst/>
          </a:prstGeom>
          <a:noFill/>
        </p:spPr>
        <p:txBody>
          <a:bodyPr wrap="square" rtlCol="0">
            <a:spAutoFit/>
          </a:bodyPr>
          <a:lstStyle/>
          <a:p>
            <a:pPr algn="l"/>
            <a:endParaRPr lang="en-US" dirty="0"/>
          </a:p>
        </p:txBody>
      </p:sp>
      <p:sp>
        <p:nvSpPr>
          <p:cNvPr id="14" name="TextBox 13">
            <a:extLst>
              <a:ext uri="{FF2B5EF4-FFF2-40B4-BE49-F238E27FC236}">
                <a16:creationId xmlns:a16="http://schemas.microsoft.com/office/drawing/2014/main" id="{AF92ADBD-5A43-5E06-5D81-A5A2CFCEEFB2}"/>
              </a:ext>
            </a:extLst>
          </p:cNvPr>
          <p:cNvSpPr txBox="1"/>
          <p:nvPr/>
        </p:nvSpPr>
        <p:spPr>
          <a:xfrm flipH="1">
            <a:off x="5378473" y="5454267"/>
            <a:ext cx="1430977" cy="369332"/>
          </a:xfrm>
          <a:prstGeom prst="rect">
            <a:avLst/>
          </a:prstGeom>
          <a:noFill/>
        </p:spPr>
        <p:txBody>
          <a:bodyPr wrap="square" rtlCol="0">
            <a:spAutoFit/>
          </a:bodyPr>
          <a:lstStyle/>
          <a:p>
            <a:pPr algn="l"/>
            <a:r>
              <a:rPr lang="en-US" b="1" dirty="0">
                <a:solidFill>
                  <a:schemeClr val="accent1"/>
                </a:solidFill>
              </a:rPr>
              <a:t>GRAPH:</a:t>
            </a:r>
          </a:p>
        </p:txBody>
      </p:sp>
      <p:sp>
        <p:nvSpPr>
          <p:cNvPr id="15" name="TextBox 14">
            <a:extLst>
              <a:ext uri="{FF2B5EF4-FFF2-40B4-BE49-F238E27FC236}">
                <a16:creationId xmlns:a16="http://schemas.microsoft.com/office/drawing/2014/main" id="{6C0B47EC-F584-F973-CBFD-74B469658C08}"/>
              </a:ext>
            </a:extLst>
          </p:cNvPr>
          <p:cNvSpPr txBox="1"/>
          <p:nvPr/>
        </p:nvSpPr>
        <p:spPr>
          <a:xfrm rot="10800000" flipV="1">
            <a:off x="5623315" y="5746339"/>
            <a:ext cx="4024161" cy="369332"/>
          </a:xfrm>
          <a:prstGeom prst="rect">
            <a:avLst/>
          </a:prstGeom>
          <a:noFill/>
        </p:spPr>
        <p:txBody>
          <a:bodyPr wrap="square" rtlCol="0">
            <a:spAutoFit/>
          </a:bodyPr>
          <a:lstStyle/>
          <a:p>
            <a:pPr algn="l"/>
            <a:r>
              <a:rPr lang="en-US" dirty="0"/>
              <a:t>For data visualization</a:t>
            </a:r>
          </a:p>
        </p:txBody>
      </p:sp>
      <p:pic>
        <p:nvPicPr>
          <p:cNvPr id="16" name="Picture 19">
            <a:extLst>
              <a:ext uri="{FF2B5EF4-FFF2-40B4-BE49-F238E27FC236}">
                <a16:creationId xmlns:a16="http://schemas.microsoft.com/office/drawing/2014/main" id="{98E50F7D-5238-34BD-FA8C-65FBE9B703DB}"/>
              </a:ext>
            </a:extLst>
          </p:cNvPr>
          <p:cNvPicPr>
            <a:picLocks noChangeAspect="1"/>
          </p:cNvPicPr>
          <p:nvPr/>
        </p:nvPicPr>
        <p:blipFill>
          <a:blip r:embed="rId2"/>
          <a:stretch>
            <a:fillRect/>
          </a:stretch>
        </p:blipFill>
        <p:spPr>
          <a:xfrm>
            <a:off x="8671710" y="5473647"/>
            <a:ext cx="1395630" cy="914715"/>
          </a:xfrm>
          <a:prstGeom prst="rect">
            <a:avLst/>
          </a:prstGeom>
        </p:spPr>
      </p:pic>
    </p:spTree>
    <p:extLst>
      <p:ext uri="{BB962C8B-B14F-4D97-AF65-F5344CB8AC3E}">
        <p14:creationId xmlns:p14="http://schemas.microsoft.com/office/powerpoint/2010/main" val="124601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D50AB-2298-1297-2F87-09749724259D}"/>
              </a:ext>
            </a:extLst>
          </p:cNvPr>
          <p:cNvSpPr>
            <a:spLocks noGrp="1"/>
          </p:cNvSpPr>
          <p:nvPr>
            <p:ph type="title"/>
          </p:nvPr>
        </p:nvSpPr>
        <p:spPr/>
        <p:txBody>
          <a:bodyPr/>
          <a:lstStyle/>
          <a:p>
            <a:r>
              <a:rPr lang="en-US" b="1" dirty="0"/>
              <a:t>DATA DESCRIPTION</a:t>
            </a:r>
          </a:p>
        </p:txBody>
      </p:sp>
      <p:sp>
        <p:nvSpPr>
          <p:cNvPr id="3" name="Content Placeholder 2">
            <a:extLst>
              <a:ext uri="{FF2B5EF4-FFF2-40B4-BE49-F238E27FC236}">
                <a16:creationId xmlns:a16="http://schemas.microsoft.com/office/drawing/2014/main" id="{745D2A9D-E238-CB49-A913-32E05BA8910B}"/>
              </a:ext>
            </a:extLst>
          </p:cNvPr>
          <p:cNvSpPr>
            <a:spLocks noGrp="1"/>
          </p:cNvSpPr>
          <p:nvPr>
            <p:ph idx="1"/>
          </p:nvPr>
        </p:nvSpPr>
        <p:spPr/>
        <p:txBody>
          <a:bodyPr>
            <a:normAutofit/>
          </a:bodyPr>
          <a:lstStyle/>
          <a:p>
            <a:pPr marL="0" indent="0">
              <a:buNone/>
            </a:pPr>
            <a:endParaRPr lang="en-US" sz="2800" dirty="0"/>
          </a:p>
          <a:p>
            <a:pPr marL="0" indent="0">
              <a:buNone/>
            </a:pPr>
            <a:endParaRPr lang="en-US" sz="3600" dirty="0">
              <a:solidFill>
                <a:schemeClr val="accent1"/>
              </a:solidFill>
            </a:endParaRPr>
          </a:p>
        </p:txBody>
      </p:sp>
      <p:sp>
        <p:nvSpPr>
          <p:cNvPr id="4" name="TextBox 3">
            <a:extLst>
              <a:ext uri="{FF2B5EF4-FFF2-40B4-BE49-F238E27FC236}">
                <a16:creationId xmlns:a16="http://schemas.microsoft.com/office/drawing/2014/main" id="{07361F29-DF50-8569-B572-D42D759197B6}"/>
              </a:ext>
            </a:extLst>
          </p:cNvPr>
          <p:cNvSpPr txBox="1"/>
          <p:nvPr/>
        </p:nvSpPr>
        <p:spPr>
          <a:xfrm>
            <a:off x="5181599" y="433855"/>
            <a:ext cx="2226508" cy="369331"/>
          </a:xfrm>
          <a:prstGeom prst="rect">
            <a:avLst/>
          </a:prstGeom>
          <a:noFill/>
        </p:spPr>
        <p:txBody>
          <a:bodyPr wrap="square" rtlCol="0">
            <a:spAutoFit/>
          </a:bodyPr>
          <a:lstStyle/>
          <a:p>
            <a:pPr algn="l"/>
            <a:r>
              <a:rPr lang="en-US" b="1" dirty="0">
                <a:solidFill>
                  <a:schemeClr val="accent1"/>
                </a:solidFill>
              </a:rPr>
              <a:t>Dataset Name:</a:t>
            </a:r>
          </a:p>
        </p:txBody>
      </p:sp>
      <p:sp>
        <p:nvSpPr>
          <p:cNvPr id="5" name="TextBox 4">
            <a:extLst>
              <a:ext uri="{FF2B5EF4-FFF2-40B4-BE49-F238E27FC236}">
                <a16:creationId xmlns:a16="http://schemas.microsoft.com/office/drawing/2014/main" id="{B28983FE-4962-0CAF-ED4E-7213A1258608}"/>
              </a:ext>
            </a:extLst>
          </p:cNvPr>
          <p:cNvSpPr txBox="1"/>
          <p:nvPr/>
        </p:nvSpPr>
        <p:spPr>
          <a:xfrm>
            <a:off x="5485176" y="803186"/>
            <a:ext cx="4184482" cy="369331"/>
          </a:xfrm>
          <a:prstGeom prst="rect">
            <a:avLst/>
          </a:prstGeom>
          <a:noFill/>
        </p:spPr>
        <p:txBody>
          <a:bodyPr wrap="square" rtlCol="0">
            <a:spAutoFit/>
          </a:bodyPr>
          <a:lstStyle/>
          <a:p>
            <a:pPr algn="l"/>
            <a:r>
              <a:rPr lang="en-US" dirty="0"/>
              <a:t>Employee Performance Analysis Data</a:t>
            </a:r>
          </a:p>
        </p:txBody>
      </p:sp>
      <p:sp>
        <p:nvSpPr>
          <p:cNvPr id="6" name="TextBox 5">
            <a:extLst>
              <a:ext uri="{FF2B5EF4-FFF2-40B4-BE49-F238E27FC236}">
                <a16:creationId xmlns:a16="http://schemas.microsoft.com/office/drawing/2014/main" id="{D7550E0C-CFF0-BCAD-D378-A78444DE3162}"/>
              </a:ext>
            </a:extLst>
          </p:cNvPr>
          <p:cNvSpPr txBox="1"/>
          <p:nvPr/>
        </p:nvSpPr>
        <p:spPr>
          <a:xfrm>
            <a:off x="5118447" y="1357182"/>
            <a:ext cx="1828800" cy="369332"/>
          </a:xfrm>
          <a:prstGeom prst="rect">
            <a:avLst/>
          </a:prstGeom>
          <a:noFill/>
        </p:spPr>
        <p:txBody>
          <a:bodyPr wrap="square" rtlCol="0">
            <a:spAutoFit/>
          </a:bodyPr>
          <a:lstStyle/>
          <a:p>
            <a:pPr algn="l"/>
            <a:r>
              <a:rPr lang="en-US" b="1" dirty="0">
                <a:solidFill>
                  <a:schemeClr val="accent1"/>
                </a:solidFill>
              </a:rPr>
              <a:t>Description:</a:t>
            </a:r>
          </a:p>
        </p:txBody>
      </p:sp>
      <p:sp>
        <p:nvSpPr>
          <p:cNvPr id="7" name="TextBox 6">
            <a:extLst>
              <a:ext uri="{FF2B5EF4-FFF2-40B4-BE49-F238E27FC236}">
                <a16:creationId xmlns:a16="http://schemas.microsoft.com/office/drawing/2014/main" id="{C4412216-B7BD-0117-A3E3-37A60780E7CB}"/>
              </a:ext>
            </a:extLst>
          </p:cNvPr>
          <p:cNvSpPr txBox="1"/>
          <p:nvPr/>
        </p:nvSpPr>
        <p:spPr>
          <a:xfrm>
            <a:off x="5485176" y="1818845"/>
            <a:ext cx="6446032" cy="923330"/>
          </a:xfrm>
          <a:prstGeom prst="rect">
            <a:avLst/>
          </a:prstGeom>
          <a:noFill/>
        </p:spPr>
        <p:txBody>
          <a:bodyPr wrap="square" rtlCol="0">
            <a:spAutoFit/>
          </a:bodyPr>
          <a:lstStyle/>
          <a:p>
            <a:pPr algn="l"/>
            <a:r>
              <a:rPr lang="en-US" dirty="0"/>
              <a:t>Contains performance metrics for employees, including satisfaction scores, performance ratings, and demographic details.</a:t>
            </a:r>
          </a:p>
        </p:txBody>
      </p:sp>
      <p:sp>
        <p:nvSpPr>
          <p:cNvPr id="8" name="TextBox 7">
            <a:extLst>
              <a:ext uri="{FF2B5EF4-FFF2-40B4-BE49-F238E27FC236}">
                <a16:creationId xmlns:a16="http://schemas.microsoft.com/office/drawing/2014/main" id="{91A1F6B6-9C1B-C361-2F0B-4B1C15BF05F5}"/>
              </a:ext>
            </a:extLst>
          </p:cNvPr>
          <p:cNvSpPr txBox="1"/>
          <p:nvPr/>
        </p:nvSpPr>
        <p:spPr>
          <a:xfrm>
            <a:off x="5181600" y="2675888"/>
            <a:ext cx="1828800" cy="369332"/>
          </a:xfrm>
          <a:prstGeom prst="rect">
            <a:avLst/>
          </a:prstGeom>
          <a:noFill/>
        </p:spPr>
        <p:txBody>
          <a:bodyPr wrap="square" rtlCol="0">
            <a:spAutoFit/>
          </a:bodyPr>
          <a:lstStyle/>
          <a:p>
            <a:pPr algn="l"/>
            <a:r>
              <a:rPr lang="en-US" b="1" dirty="0">
                <a:solidFill>
                  <a:schemeClr val="accent1"/>
                </a:solidFill>
              </a:rPr>
              <a:t>Source:</a:t>
            </a:r>
          </a:p>
        </p:txBody>
      </p:sp>
      <p:sp>
        <p:nvSpPr>
          <p:cNvPr id="9" name="TextBox 8">
            <a:extLst>
              <a:ext uri="{FF2B5EF4-FFF2-40B4-BE49-F238E27FC236}">
                <a16:creationId xmlns:a16="http://schemas.microsoft.com/office/drawing/2014/main" id="{E2B43CEE-DD30-8E33-8130-08247A3479B1}"/>
              </a:ext>
            </a:extLst>
          </p:cNvPr>
          <p:cNvSpPr txBox="1"/>
          <p:nvPr/>
        </p:nvSpPr>
        <p:spPr>
          <a:xfrm rot="10800000" flipH="1" flipV="1">
            <a:off x="5495331" y="3019171"/>
            <a:ext cx="3561027" cy="369332"/>
          </a:xfrm>
          <a:prstGeom prst="rect">
            <a:avLst/>
          </a:prstGeom>
          <a:noFill/>
        </p:spPr>
        <p:txBody>
          <a:bodyPr wrap="square" rtlCol="0">
            <a:spAutoFit/>
          </a:bodyPr>
          <a:lstStyle/>
          <a:p>
            <a:pPr algn="l"/>
            <a:r>
              <a:rPr lang="en-US" dirty="0">
                <a:solidFill>
                  <a:schemeClr val="accent5">
                    <a:lumMod val="75000"/>
                  </a:schemeClr>
                </a:solidFill>
              </a:rPr>
              <a:t>https//www. Kaggle . com</a:t>
            </a:r>
          </a:p>
        </p:txBody>
      </p:sp>
      <p:sp>
        <p:nvSpPr>
          <p:cNvPr id="10" name="TextBox 9">
            <a:extLst>
              <a:ext uri="{FF2B5EF4-FFF2-40B4-BE49-F238E27FC236}">
                <a16:creationId xmlns:a16="http://schemas.microsoft.com/office/drawing/2014/main" id="{1BE18ABF-5D5F-EDDE-8E07-4A4D50184DCD}"/>
              </a:ext>
            </a:extLst>
          </p:cNvPr>
          <p:cNvSpPr txBox="1"/>
          <p:nvPr/>
        </p:nvSpPr>
        <p:spPr>
          <a:xfrm>
            <a:off x="5118447" y="3519826"/>
            <a:ext cx="3364822" cy="369334"/>
          </a:xfrm>
          <a:prstGeom prst="rect">
            <a:avLst/>
          </a:prstGeom>
          <a:noFill/>
        </p:spPr>
        <p:txBody>
          <a:bodyPr wrap="square" rtlCol="0">
            <a:spAutoFit/>
          </a:bodyPr>
          <a:lstStyle/>
          <a:p>
            <a:pPr algn="l"/>
            <a:r>
              <a:rPr lang="en-US" b="1" dirty="0">
                <a:solidFill>
                  <a:schemeClr val="accent1"/>
                </a:solidFill>
              </a:rPr>
              <a:t>Variables / Columns:</a:t>
            </a:r>
          </a:p>
        </p:txBody>
      </p:sp>
      <p:sp>
        <p:nvSpPr>
          <p:cNvPr id="11" name="TextBox 10">
            <a:extLst>
              <a:ext uri="{FF2B5EF4-FFF2-40B4-BE49-F238E27FC236}">
                <a16:creationId xmlns:a16="http://schemas.microsoft.com/office/drawing/2014/main" id="{5DED38D1-3B9F-4106-EB65-781BD4C47139}"/>
              </a:ext>
            </a:extLst>
          </p:cNvPr>
          <p:cNvSpPr txBox="1"/>
          <p:nvPr/>
        </p:nvSpPr>
        <p:spPr>
          <a:xfrm>
            <a:off x="5268803" y="3994594"/>
            <a:ext cx="4400856" cy="923330"/>
          </a:xfrm>
          <a:prstGeom prst="rect">
            <a:avLst/>
          </a:prstGeom>
          <a:noFill/>
        </p:spPr>
        <p:txBody>
          <a:bodyPr wrap="square" rtlCol="0">
            <a:spAutoFit/>
          </a:bodyPr>
          <a:lstStyle/>
          <a:p>
            <a:pPr algn="l"/>
            <a:r>
              <a:rPr lang="en-US" dirty="0"/>
              <a:t>Name: First name</a:t>
            </a:r>
          </a:p>
          <a:p>
            <a:pPr algn="l"/>
            <a:r>
              <a:rPr lang="en-US" dirty="0"/>
              <a:t>
Gender: Male and Female</a:t>
            </a:r>
          </a:p>
        </p:txBody>
      </p:sp>
      <p:sp>
        <p:nvSpPr>
          <p:cNvPr id="12" name="TextBox 11">
            <a:extLst>
              <a:ext uri="{FF2B5EF4-FFF2-40B4-BE49-F238E27FC236}">
                <a16:creationId xmlns:a16="http://schemas.microsoft.com/office/drawing/2014/main" id="{E2AE7823-1297-9E51-46E5-AA8B74D88992}"/>
              </a:ext>
            </a:extLst>
          </p:cNvPr>
          <p:cNvSpPr txBox="1"/>
          <p:nvPr/>
        </p:nvSpPr>
        <p:spPr>
          <a:xfrm rot="10800000" flipV="1">
            <a:off x="5268803" y="4854487"/>
            <a:ext cx="5659988" cy="646331"/>
          </a:xfrm>
          <a:prstGeom prst="rect">
            <a:avLst/>
          </a:prstGeom>
          <a:noFill/>
        </p:spPr>
        <p:txBody>
          <a:bodyPr wrap="square" rtlCol="0">
            <a:spAutoFit/>
          </a:bodyPr>
          <a:lstStyle/>
          <a:p>
            <a:pPr algn="l"/>
            <a:r>
              <a:rPr lang="en-US" dirty="0"/>
              <a:t>Department unit : BPC, CCDR, EW, MSC, NEL, PL, PYZ, SVG, TNS, WBL</a:t>
            </a:r>
          </a:p>
        </p:txBody>
      </p:sp>
      <p:pic>
        <p:nvPicPr>
          <p:cNvPr id="13" name="Picture 13">
            <a:extLst>
              <a:ext uri="{FF2B5EF4-FFF2-40B4-BE49-F238E27FC236}">
                <a16:creationId xmlns:a16="http://schemas.microsoft.com/office/drawing/2014/main" id="{8F3A198C-87E9-DA9C-1B02-6C65969B5FA0}"/>
              </a:ext>
            </a:extLst>
          </p:cNvPr>
          <p:cNvPicPr>
            <a:picLocks noChangeAspect="1"/>
          </p:cNvPicPr>
          <p:nvPr/>
        </p:nvPicPr>
        <p:blipFill>
          <a:blip r:embed="rId2"/>
          <a:stretch>
            <a:fillRect/>
          </a:stretch>
        </p:blipFill>
        <p:spPr>
          <a:xfrm>
            <a:off x="8570554" y="2812963"/>
            <a:ext cx="2858861" cy="1070606"/>
          </a:xfrm>
          <a:prstGeom prst="rect">
            <a:avLst/>
          </a:prstGeom>
        </p:spPr>
      </p:pic>
    </p:spTree>
    <p:extLst>
      <p:ext uri="{BB962C8B-B14F-4D97-AF65-F5344CB8AC3E}">
        <p14:creationId xmlns:p14="http://schemas.microsoft.com/office/powerpoint/2010/main" val="1986571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100F-3F05-486F-FF19-B4433A93E843}"/>
              </a:ext>
            </a:extLst>
          </p:cNvPr>
          <p:cNvSpPr>
            <a:spLocks noGrp="1"/>
          </p:cNvSpPr>
          <p:nvPr>
            <p:ph type="title"/>
          </p:nvPr>
        </p:nvSpPr>
        <p:spPr/>
        <p:txBody>
          <a:bodyPr/>
          <a:lstStyle/>
          <a:p>
            <a:endParaRPr lang="en-US"/>
          </a:p>
        </p:txBody>
      </p:sp>
      <p:sp>
        <p:nvSpPr>
          <p:cNvPr id="4" name="TextBox 3">
            <a:extLst>
              <a:ext uri="{FF2B5EF4-FFF2-40B4-BE49-F238E27FC236}">
                <a16:creationId xmlns:a16="http://schemas.microsoft.com/office/drawing/2014/main" id="{BB07BDD3-625E-291A-B3AD-B3A4753ACBC1}"/>
              </a:ext>
            </a:extLst>
          </p:cNvPr>
          <p:cNvSpPr txBox="1"/>
          <p:nvPr/>
        </p:nvSpPr>
        <p:spPr>
          <a:xfrm>
            <a:off x="5179562" y="2520712"/>
            <a:ext cx="1828800" cy="1828800"/>
          </a:xfrm>
          <a:prstGeom prst="rect">
            <a:avLst/>
          </a:prstGeom>
          <a:noFill/>
        </p:spPr>
        <p:txBody>
          <a:bodyPr wrap="square" rtlCol="0">
            <a:spAutoFit/>
          </a:bodyPr>
          <a:lstStyle/>
          <a:p>
            <a:pPr algn="l"/>
            <a:endParaRPr lang="en-US" dirty="0"/>
          </a:p>
        </p:txBody>
      </p:sp>
      <p:sp>
        <p:nvSpPr>
          <p:cNvPr id="10" name="Content Placeholder 9">
            <a:extLst>
              <a:ext uri="{FF2B5EF4-FFF2-40B4-BE49-F238E27FC236}">
                <a16:creationId xmlns:a16="http://schemas.microsoft.com/office/drawing/2014/main" id="{751CA31F-0066-ADDC-4A2C-7F09E8726506}"/>
              </a:ext>
            </a:extLst>
          </p:cNvPr>
          <p:cNvSpPr>
            <a:spLocks noGrp="1"/>
          </p:cNvSpPr>
          <p:nvPr>
            <p:ph idx="1"/>
          </p:nvPr>
        </p:nvSpPr>
        <p:spPr>
          <a:xfrm>
            <a:off x="5179561" y="1259133"/>
            <a:ext cx="4796041" cy="4339734"/>
          </a:xfrm>
        </p:spPr>
        <p:txBody>
          <a:bodyPr>
            <a:noAutofit/>
          </a:bodyPr>
          <a:lstStyle/>
          <a:p>
            <a:pPr marL="0" indent="0">
              <a:buNone/>
            </a:pPr>
            <a:r>
              <a:rPr lang="en-US" dirty="0"/>
              <a:t>Employee Type: contract, Full time, Part time
Performance Rating: Very high, High, Medium, Low
Satisfaction Score: 1-5
Data Types: Numeric and Text
</a:t>
            </a:r>
            <a:r>
              <a:rPr lang="en-US" sz="2000" b="1" dirty="0">
                <a:solidFill>
                  <a:schemeClr val="accent1"/>
                </a:solidFill>
              </a:rPr>
              <a:t>Units of Measurement:</a:t>
            </a:r>
            <a:r>
              <a:rPr lang="en-US" dirty="0"/>
              <a:t>
Satisfaction score: Scale of 1-5
Performance rating: Very high, High, Medium, Low
Size: 26 records, 5 fields</a:t>
            </a:r>
          </a:p>
        </p:txBody>
      </p:sp>
      <p:pic>
        <p:nvPicPr>
          <p:cNvPr id="3" name="Picture 4">
            <a:extLst>
              <a:ext uri="{FF2B5EF4-FFF2-40B4-BE49-F238E27FC236}">
                <a16:creationId xmlns:a16="http://schemas.microsoft.com/office/drawing/2014/main" id="{3AADB1E7-E3EF-F1A7-5FBF-D635F781F3FB}"/>
              </a:ext>
            </a:extLst>
          </p:cNvPr>
          <p:cNvPicPr>
            <a:picLocks noChangeAspect="1"/>
          </p:cNvPicPr>
          <p:nvPr/>
        </p:nvPicPr>
        <p:blipFill>
          <a:blip r:embed="rId2"/>
          <a:stretch>
            <a:fillRect/>
          </a:stretch>
        </p:blipFill>
        <p:spPr>
          <a:xfrm>
            <a:off x="647905" y="1496157"/>
            <a:ext cx="3850748" cy="3711418"/>
          </a:xfrm>
          <a:prstGeom prst="rect">
            <a:avLst/>
          </a:prstGeom>
        </p:spPr>
      </p:pic>
    </p:spTree>
    <p:extLst>
      <p:ext uri="{BB962C8B-B14F-4D97-AF65-F5344CB8AC3E}">
        <p14:creationId xmlns:p14="http://schemas.microsoft.com/office/powerpoint/2010/main" val="2521347473"/>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4</TotalTime>
  <Words>464</Words>
  <Application>Microsoft Office PowerPoint</Application>
  <PresentationFormat>Widescreen</PresentationFormat>
  <Paragraphs>69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Atlas</vt:lpstr>
      <vt:lpstr>EMPLOYEE DATA ANALYSIS USING EXCEL</vt:lpstr>
      <vt:lpstr>PowerPoint Presentation</vt:lpstr>
      <vt:lpstr>AGENDA</vt:lpstr>
      <vt:lpstr>PROBLEM STATEMENT</vt:lpstr>
      <vt:lpstr>PROJECT OVERVIEWS</vt:lpstr>
      <vt:lpstr>WHO ARE THE END USERS?</vt:lpstr>
      <vt:lpstr>OUR SOLUTION AND ITS VALUE PROPOSITION</vt:lpstr>
      <vt:lpstr>DATA DESCRIPTION</vt:lpstr>
      <vt:lpstr>PowerPoint Presentation</vt:lpstr>
      <vt:lpstr>THE “WOW” IN  OUR SOLUTION</vt:lpstr>
      <vt:lpstr>MODELLING AND APPROACH</vt:lpstr>
      <vt:lpstr>PowerPoint Presentation</vt:lpstr>
      <vt:lpstr>RESULTS </vt:lpstr>
      <vt:lpstr>RESULTS</vt:lpstr>
      <vt:lpstr>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Analytics in Excel</dc:title>
  <dc:creator>Deepika.B Deepika.B</dc:creator>
  <cp:lastModifiedBy>Deepika.B Deepika.B</cp:lastModifiedBy>
  <cp:revision>31</cp:revision>
  <dcterms:created xsi:type="dcterms:W3CDTF">2024-08-29T06:21:20Z</dcterms:created>
  <dcterms:modified xsi:type="dcterms:W3CDTF">2024-08-30T17:08:49Z</dcterms:modified>
</cp:coreProperties>
</file>