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rebuchet MS" charset="1" panose="020B0603020202020204"/>
      <p:regular r:id="rId21"/>
    </p:embeddedFont>
    <p:embeddedFont>
      <p:font typeface="TT Rounds Condensed" charset="1" panose="02000506030000020003"/>
      <p:regular r:id="rId22"/>
    </p:embeddedFont>
    <p:embeddedFont>
      <p:font typeface="Canva Sans Bold" charset="1" panose="020B0803030501040103"/>
      <p:regular r:id="rId23"/>
    </p:embeddedFont>
    <p:embeddedFont>
      <p:font typeface="Trebuchet MS Bold" charset="1" panose="020B0703020202020204"/>
      <p:regular r:id="rId24"/>
    </p:embeddedFont>
    <p:embeddedFont>
      <p:font typeface="Times New Roman Bold" charset="1" panose="02030802070405020303"/>
      <p:regular r:id="rId25"/>
    </p:embeddedFont>
    <p:embeddedFont>
      <p:font typeface="Times New Roman" charset="1" panose="02030502070405020303"/>
      <p:regular r:id="rId26"/>
    </p:embeddedFont>
    <p:embeddedFont>
      <p:font typeface="TT Rounds Condensed Bold" charset="1" panose="020008060300000200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4" id="14"/>
          <p:cNvGrpSpPr/>
          <p:nvPr/>
        </p:nvGrpSpPr>
        <p:grpSpPr>
          <a:xfrm rot="0">
            <a:off x="16404370" y="0"/>
            <a:ext cx="1884045" cy="10287000"/>
            <a:chOff x="0" y="0"/>
            <a:chExt cx="2512060"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6" id="16"/>
          <p:cNvGrpSpPr/>
          <p:nvPr/>
        </p:nvGrpSpPr>
        <p:grpSpPr>
          <a:xfrm rot="0">
            <a:off x="15559088" y="5386388"/>
            <a:ext cx="2728912" cy="4900612"/>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18" id="18"/>
          <p:cNvGrpSpPr/>
          <p:nvPr/>
        </p:nvGrpSpPr>
        <p:grpSpPr>
          <a:xfrm rot="0">
            <a:off x="0" y="6015038"/>
            <a:ext cx="671512" cy="4271962"/>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0" id="20"/>
          <p:cNvSpPr/>
          <p:nvPr/>
        </p:nvSpPr>
        <p:spPr>
          <a:xfrm flipH="false" flipV="false" rot="0">
            <a:off x="2621756" y="499964"/>
            <a:ext cx="3361901" cy="2571946"/>
          </a:xfrm>
          <a:custGeom>
            <a:avLst/>
            <a:gdLst/>
            <a:ahLst/>
            <a:cxnLst/>
            <a:rect r="r" b="b" t="t" l="l"/>
            <a:pathLst>
              <a:path h="2571946" w="3361901">
                <a:moveTo>
                  <a:pt x="0" y="0"/>
                </a:moveTo>
                <a:lnTo>
                  <a:pt x="3361902" y="0"/>
                </a:lnTo>
                <a:lnTo>
                  <a:pt x="3361902" y="2571947"/>
                </a:lnTo>
                <a:lnTo>
                  <a:pt x="0" y="25719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grpSp>
        <p:nvGrpSpPr>
          <p:cNvPr name="Group 21" id="21"/>
          <p:cNvGrpSpPr/>
          <p:nvPr/>
        </p:nvGrpSpPr>
        <p:grpSpPr>
          <a:xfrm rot="0">
            <a:off x="5629275" y="1785938"/>
            <a:ext cx="2500312" cy="2157412"/>
            <a:chOff x="0" y="0"/>
            <a:chExt cx="3333750" cy="2876550"/>
          </a:xfrm>
        </p:grpSpPr>
        <p:sp>
          <p:nvSpPr>
            <p:cNvPr name="Freeform 22" id="22"/>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3" id="23"/>
          <p:cNvGrpSpPr/>
          <p:nvPr/>
        </p:nvGrpSpPr>
        <p:grpSpPr>
          <a:xfrm rot="0">
            <a:off x="5700712" y="7843838"/>
            <a:ext cx="1085850" cy="928688"/>
            <a:chOff x="0" y="0"/>
            <a:chExt cx="1447800" cy="1238250"/>
          </a:xfrm>
        </p:grpSpPr>
        <p:sp>
          <p:nvSpPr>
            <p:cNvPr name="Freeform 24" id="24"/>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Freeform 25" id="2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6" id="2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27" id="27"/>
          <p:cNvSpPr txBox="true"/>
          <p:nvPr/>
        </p:nvSpPr>
        <p:spPr>
          <a:xfrm rot="0">
            <a:off x="3929061" y="5154626"/>
            <a:ext cx="14265628" cy="2689212"/>
          </a:xfrm>
          <a:prstGeom prst="rect">
            <a:avLst/>
          </a:prstGeom>
        </p:spPr>
        <p:txBody>
          <a:bodyPr anchor="t" rtlCol="false" tIns="0" lIns="0" bIns="0" rIns="0">
            <a:spAutoFit/>
          </a:bodyPr>
          <a:lstStyle/>
          <a:p>
            <a:pPr algn="l">
              <a:lnSpc>
                <a:spcPts val="5377"/>
              </a:lnSpc>
            </a:pPr>
            <a:r>
              <a:rPr lang="en-US" sz="4481" spc="40">
                <a:solidFill>
                  <a:srgbClr val="000000"/>
                </a:solidFill>
                <a:latin typeface="TT Rounds Condensed"/>
                <a:ea typeface="TT Rounds Condensed"/>
                <a:cs typeface="TT Rounds Condensed"/>
                <a:sym typeface="TT Rounds Condensed"/>
              </a:rPr>
              <a:t>STUDENT NAME        :  DEEPIKA . M</a:t>
            </a:r>
          </a:p>
          <a:p>
            <a:pPr algn="l">
              <a:lnSpc>
                <a:spcPts val="5377"/>
              </a:lnSpc>
            </a:pPr>
            <a:r>
              <a:rPr lang="en-US" sz="4481" spc="40">
                <a:solidFill>
                  <a:srgbClr val="000000"/>
                </a:solidFill>
                <a:latin typeface="TT Rounds Condensed"/>
                <a:ea typeface="TT Rounds Condensed"/>
                <a:cs typeface="TT Rounds Condensed"/>
                <a:sym typeface="TT Rounds Condensed"/>
              </a:rPr>
              <a:t>REGISTER NUMBER:   312219450</a:t>
            </a:r>
          </a:p>
          <a:p>
            <a:pPr algn="l">
              <a:lnSpc>
                <a:spcPts val="5377"/>
              </a:lnSpc>
            </a:pPr>
            <a:r>
              <a:rPr lang="en-US" sz="4481" spc="40">
                <a:solidFill>
                  <a:srgbClr val="000000"/>
                </a:solidFill>
                <a:latin typeface="TT Rounds Condensed"/>
                <a:ea typeface="TT Rounds Condensed"/>
                <a:cs typeface="TT Rounds Condensed"/>
                <a:sym typeface="TT Rounds Condensed"/>
              </a:rPr>
              <a:t>DEPARTMENT            ;   B.COM (GENERAL) III rd Year</a:t>
            </a:r>
          </a:p>
          <a:p>
            <a:pPr algn="l">
              <a:lnSpc>
                <a:spcPts val="5377"/>
              </a:lnSpc>
            </a:pPr>
            <a:r>
              <a:rPr lang="en-US" sz="4481" spc="41">
                <a:solidFill>
                  <a:srgbClr val="000000"/>
                </a:solidFill>
                <a:latin typeface="TT Rounds Condensed"/>
                <a:ea typeface="TT Rounds Condensed"/>
                <a:cs typeface="TT Rounds Condensed"/>
                <a:sym typeface="TT Rounds Condensed"/>
              </a:rPr>
              <a:t>COLLEGE NAME        :   S.A.COLLEGE OF ARTS AND SCIENCE </a:t>
            </a:r>
          </a:p>
        </p:txBody>
      </p:sp>
      <p:sp>
        <p:nvSpPr>
          <p:cNvPr name="Freeform 28" id="28"/>
          <p:cNvSpPr/>
          <p:nvPr/>
        </p:nvSpPr>
        <p:spPr>
          <a:xfrm flipH="false" flipV="false" rot="0">
            <a:off x="1466849" y="1638300"/>
            <a:ext cx="1603006" cy="1226344"/>
          </a:xfrm>
          <a:custGeom>
            <a:avLst/>
            <a:gdLst/>
            <a:ahLst/>
            <a:cxnLst/>
            <a:rect r="r" b="b" t="t" l="l"/>
            <a:pathLst>
              <a:path h="1226344" w="1603006">
                <a:moveTo>
                  <a:pt x="0" y="0"/>
                </a:moveTo>
                <a:lnTo>
                  <a:pt x="1603006" y="0"/>
                </a:lnTo>
                <a:lnTo>
                  <a:pt x="1603006" y="1226344"/>
                </a:lnTo>
                <a:lnTo>
                  <a:pt x="0" y="12263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9" id="29"/>
          <p:cNvSpPr txBox="true"/>
          <p:nvPr/>
        </p:nvSpPr>
        <p:spPr>
          <a:xfrm rot="0">
            <a:off x="688862" y="126683"/>
            <a:ext cx="7440726" cy="1659255"/>
          </a:xfrm>
          <a:prstGeom prst="rect">
            <a:avLst/>
          </a:prstGeom>
        </p:spPr>
        <p:txBody>
          <a:bodyPr anchor="t" rtlCol="false" tIns="0" lIns="0" bIns="0" rIns="0">
            <a:spAutoFit/>
          </a:bodyPr>
          <a:lstStyle/>
          <a:p>
            <a:pPr algn="ctr">
              <a:lnSpc>
                <a:spcPts val="6719"/>
              </a:lnSpc>
            </a:pPr>
            <a:r>
              <a:rPr lang="en-US" sz="4800" b="true">
                <a:solidFill>
                  <a:srgbClr val="000000"/>
                </a:solidFill>
                <a:latin typeface="Canva Sans Bold"/>
                <a:ea typeface="Canva Sans Bold"/>
                <a:cs typeface="Canva Sans Bold"/>
                <a:sym typeface="Canva Sans Bold"/>
              </a:rPr>
              <a:t>Employee Data Analysis Using Excel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989220" y="2400300"/>
            <a:ext cx="13759224" cy="4481438"/>
            <a:chOff x="0" y="0"/>
            <a:chExt cx="18345632" cy="5975250"/>
          </a:xfrm>
        </p:grpSpPr>
        <p:grpSp>
          <p:nvGrpSpPr>
            <p:cNvPr name="Group 28" id="28"/>
            <p:cNvGrpSpPr/>
            <p:nvPr/>
          </p:nvGrpSpPr>
          <p:grpSpPr>
            <a:xfrm rot="-10800000">
              <a:off x="0" y="0"/>
              <a:ext cx="18345632" cy="5975250"/>
              <a:chOff x="0" y="0"/>
              <a:chExt cx="18345632" cy="5975250"/>
            </a:xfrm>
          </p:grpSpPr>
          <p:sp>
            <p:nvSpPr>
              <p:cNvPr name="Freeform 29" id="29"/>
              <p:cNvSpPr/>
              <p:nvPr/>
            </p:nvSpPr>
            <p:spPr>
              <a:xfrm flipH="false" flipV="false" rot="0">
                <a:off x="0" y="0"/>
                <a:ext cx="18345658" cy="5975223"/>
              </a:xfrm>
              <a:custGeom>
                <a:avLst/>
                <a:gdLst/>
                <a:ahLst/>
                <a:cxnLst/>
                <a:rect r="r" b="b" t="t" l="l"/>
                <a:pathLst>
                  <a:path h="5975223" w="18345658">
                    <a:moveTo>
                      <a:pt x="18345658" y="5975223"/>
                    </a:moveTo>
                    <a:lnTo>
                      <a:pt x="0" y="5975223"/>
                    </a:lnTo>
                    <a:lnTo>
                      <a:pt x="0" y="0"/>
                    </a:lnTo>
                    <a:lnTo>
                      <a:pt x="18345658" y="0"/>
                    </a:lnTo>
                    <a:lnTo>
                      <a:pt x="18345658" y="5975223"/>
                    </a:lnTo>
                    <a:close/>
                  </a:path>
                </a:pathLst>
              </a:custGeom>
              <a:solidFill>
                <a:srgbClr val="FFFFFF"/>
              </a:solidFill>
            </p:spPr>
          </p:sp>
        </p:grpSp>
        <p:sp>
          <p:nvSpPr>
            <p:cNvPr name="TextBox 30" id="30"/>
            <p:cNvSpPr txBox="true"/>
            <p:nvPr/>
          </p:nvSpPr>
          <p:spPr>
            <a:xfrm rot="0">
              <a:off x="0" y="-9525"/>
              <a:ext cx="18345632" cy="5984775"/>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DATA COLLECTION:</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Drafted the data from the edunet dataset.</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FEATURE COLLECTION:</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 Business unit, Gender unit, First name, Performance score.</a:t>
              </a:r>
            </a:p>
            <a:p>
              <a:pPr algn="l" marL="488632" indent="-244316" lvl="1">
                <a:lnSpc>
                  <a:spcPts val="3240"/>
                </a:lnSpc>
              </a:pPr>
              <a:r>
                <a:rPr lang="en-US" sz="2700" spc="25">
                  <a:solidFill>
                    <a:srgbClr val="000000"/>
                  </a:solidFill>
                  <a:latin typeface="TT Rounds Condensed"/>
                  <a:ea typeface="TT Rounds Condensed"/>
                  <a:cs typeface="TT Rounds Condensed"/>
                  <a:sym typeface="TT Rounds Condensed"/>
                </a:rPr>
                <a:t>PERFORMANCE LEVEL:</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Exceeds</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Fully meets</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Needs improvements</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PIP</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name="Picture 31" id="31"/>
          <p:cNvPicPr>
            <a:picLocks noChangeAspect="true"/>
          </p:cNvPicPr>
          <p:nvPr/>
        </p:nvPicPr>
        <p:blipFill>
          <a:blip r:embed="rId3"/>
          <a:stretch>
            <a:fillRect/>
          </a:stretch>
        </p:blipFill>
        <p:spPr>
          <a:xfrm rot="0">
            <a:off x="737806" y="590168"/>
            <a:ext cx="14875002" cy="8965694"/>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264002" y="2233062"/>
            <a:ext cx="14075057" cy="3447246"/>
          </a:xfrm>
          <a:prstGeom prst="rect">
            <a:avLst/>
          </a:prstGeom>
        </p:spPr>
        <p:txBody>
          <a:bodyPr anchor="t" rtlCol="false" tIns="0" lIns="0" bIns="0" rIns="0">
            <a:spAutoFit/>
          </a:bodyPr>
          <a:lstStyle/>
          <a:p>
            <a:pPr algn="l">
              <a:lnSpc>
                <a:spcPts val="4320"/>
              </a:lnSpc>
            </a:pPr>
            <a:r>
              <a:rPr lang="en-US" sz="3600">
                <a:solidFill>
                  <a:srgbClr val="000000"/>
                </a:solidFill>
                <a:latin typeface="Times New Roman"/>
                <a:ea typeface="Times New Roman"/>
                <a:cs typeface="Times New Roman"/>
                <a:sym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7238"/>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3227397"/>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Performance Analysis using Excel:</a:t>
            </a:r>
          </a:p>
          <a:p>
            <a:pPr algn="l">
              <a:lnSpc>
                <a:spcPts val="7920"/>
              </a:lnSpc>
            </a:pPr>
            <a:r>
              <a:rPr lang="en-US" sz="6600" b="true">
                <a:solidFill>
                  <a:srgbClr val="0F0F0F"/>
                </a:solidFill>
                <a:latin typeface="Times New Roman Bold"/>
                <a:ea typeface="Times New Roman Bold"/>
                <a:cs typeface="Times New Roman Bold"/>
                <a:sym typeface="Times New Roman Bold"/>
              </a:rPr>
              <a:t>SCORE BASED APPROACH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sp>
        <p:nvSpPr>
          <p:cNvPr name="TextBox 27" id="27"/>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0" id="30"/>
          <p:cNvSpPr txBox="true"/>
          <p:nvPr/>
        </p:nvSpPr>
        <p:spPr>
          <a:xfrm rot="0">
            <a:off x="1234440" y="3489261"/>
            <a:ext cx="10218420" cy="2549574"/>
          </a:xfrm>
          <a:prstGeom prst="rect">
            <a:avLst/>
          </a:prstGeom>
        </p:spPr>
        <p:txBody>
          <a:bodyPr anchor="t" rtlCol="false" tIns="0" lIns="0" bIns="0" rIns="0">
            <a:spAutoFit/>
          </a:bodyPr>
          <a:lstStyle/>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sp>
        <p:nvSpPr>
          <p:cNvPr name="TextBox 27" id="27"/>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0" id="30"/>
          <p:cNvSpPr txBox="true"/>
          <p:nvPr/>
        </p:nvSpPr>
        <p:spPr>
          <a:xfrm rot="0">
            <a:off x="1201102" y="2550795"/>
            <a:ext cx="11851958" cy="5181065"/>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a:t>
            </a: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This project focuses on developing a comprehensive tool to analyze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6" id="26"/>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7" id="27"/>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28" id="2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29" id="29"/>
          <p:cNvSpPr txBox="true"/>
          <p:nvPr/>
        </p:nvSpPr>
        <p:spPr>
          <a:xfrm rot="0">
            <a:off x="1140618" y="2550795"/>
            <a:ext cx="12234864" cy="2549574"/>
          </a:xfrm>
          <a:prstGeom prst="rect">
            <a:avLst/>
          </a:prstGeom>
        </p:spPr>
        <p:txBody>
          <a:bodyPr anchor="t" rtlCol="false" tIns="0" lIns="0" bIns="0" rIns="0">
            <a:spAutoFit/>
          </a:bodyPr>
          <a:lstStyle/>
          <a:p>
            <a:pPr algn="l">
              <a:lnSpc>
                <a:spcPts val="3240"/>
              </a:lnSpc>
            </a:pPr>
          </a:p>
          <a:p>
            <a:pPr algn="l">
              <a:lnSpc>
                <a:spcPts val="3240"/>
              </a:lnSpc>
            </a:pP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Managers and Team Leaders</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 HR Professionals</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 Executives</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 Employees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sp>
        <p:nvSpPr>
          <p:cNvPr name="TextBox 23" id="23"/>
          <p:cNvSpPr txBox="true"/>
          <p:nvPr/>
        </p:nvSpPr>
        <p:spPr>
          <a:xfrm rot="0">
            <a:off x="800100" y="135540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24" id="2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5" id="2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26" id="26"/>
          <p:cNvSpPr txBox="true"/>
          <p:nvPr/>
        </p:nvSpPr>
        <p:spPr>
          <a:xfrm rot="0">
            <a:off x="4777740" y="2436495"/>
            <a:ext cx="10218419" cy="3380571"/>
          </a:xfrm>
          <a:prstGeom prst="rect">
            <a:avLst/>
          </a:prstGeom>
        </p:spPr>
        <p:txBody>
          <a:bodyPr anchor="t" rtlCol="false" tIns="0" lIns="0" bIns="0" rIns="0">
            <a:spAutoFit/>
          </a:bodyPr>
          <a:lstStyle/>
          <a:p>
            <a:pPr algn="l">
              <a:lnSpc>
                <a:spcPts val="3240"/>
              </a:lnSpc>
            </a:pP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5189697"/>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a:p>
            <a:pPr algn="l">
              <a:lnSpc>
                <a:spcPts val="8640"/>
              </a:lnSpc>
            </a:pPr>
          </a:p>
          <a:p>
            <a:pPr algn="l">
              <a:lnSpc>
                <a:spcPts val="3600"/>
              </a:lnSpc>
            </a:pPr>
            <a:r>
              <a:rPr lang="en-US" sz="3000" b="true">
                <a:solidFill>
                  <a:srgbClr val="000000"/>
                </a:solidFill>
                <a:latin typeface="Trebuchet MS Bold"/>
                <a:ea typeface="Trebuchet MS Bold"/>
                <a:cs typeface="Trebuchet MS Bold"/>
                <a:sym typeface="Trebuchet MS Bold"/>
              </a:rPr>
              <a:t>EMPLOYEE DATASET: KAGGLE</a:t>
            </a:r>
          </a:p>
          <a:p>
            <a:pPr algn="l">
              <a:lnSpc>
                <a:spcPts val="3600"/>
              </a:lnSpc>
            </a:pPr>
            <a:r>
              <a:rPr lang="en-US" sz="3000" b="true">
                <a:solidFill>
                  <a:srgbClr val="000000"/>
                </a:solidFill>
                <a:latin typeface="Trebuchet MS Bold"/>
                <a:ea typeface="Trebuchet MS Bold"/>
                <a:cs typeface="Trebuchet MS Bold"/>
                <a:sym typeface="Trebuchet MS Bold"/>
              </a:rPr>
              <a:t>FEATURES: 26</a:t>
            </a:r>
          </a:p>
          <a:p>
            <a:pPr algn="l">
              <a:lnSpc>
                <a:spcPts val="3600"/>
              </a:lnSpc>
            </a:pPr>
            <a:r>
              <a:rPr lang="en-US" sz="3000" b="true">
                <a:solidFill>
                  <a:srgbClr val="000000"/>
                </a:solidFill>
                <a:latin typeface="Trebuchet MS Bold"/>
                <a:ea typeface="Trebuchet MS Bold"/>
                <a:cs typeface="Trebuchet MS Bold"/>
                <a:sym typeface="Trebuchet MS Bold"/>
              </a:rPr>
              <a:t>FEATURES TAKEN: 8</a:t>
            </a:r>
          </a:p>
          <a:p>
            <a:pPr algn="l">
              <a:lnSpc>
                <a:spcPts val="3600"/>
              </a:lnSpc>
            </a:pPr>
            <a:r>
              <a:rPr lang="en-US" sz="3000" b="true">
                <a:solidFill>
                  <a:srgbClr val="000000"/>
                </a:solidFill>
                <a:latin typeface="Trebuchet MS Bold"/>
                <a:ea typeface="Trebuchet MS Bold"/>
                <a:cs typeface="Trebuchet MS Bold"/>
                <a:sym typeface="Trebuchet MS Bold"/>
              </a:rPr>
              <a:t>FIELD NAMES: BUSINESS UNIT, FIRST NAME, GENDER CODE AND PERFORMANCE SCORE</a:t>
            </a:r>
          </a:p>
          <a:p>
            <a:pPr algn="l">
              <a:lnSpc>
                <a:spcPts val="36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3800475" y="2836892"/>
            <a:ext cx="10744200" cy="5750721"/>
            <a:chOff x="0" y="0"/>
            <a:chExt cx="14325600" cy="7667628"/>
          </a:xfrm>
        </p:grpSpPr>
        <p:sp>
          <p:nvSpPr>
            <p:cNvPr name="Freeform 24" id="24"/>
            <p:cNvSpPr/>
            <p:nvPr/>
          </p:nvSpPr>
          <p:spPr>
            <a:xfrm flipH="false" flipV="false" rot="0">
              <a:off x="0" y="0"/>
              <a:ext cx="14325600" cy="7667625"/>
            </a:xfrm>
            <a:custGeom>
              <a:avLst/>
              <a:gdLst/>
              <a:ahLst/>
              <a:cxnLst/>
              <a:rect r="r" b="b" t="t" l="l"/>
              <a:pathLst>
                <a:path h="7667625" w="14325600">
                  <a:moveTo>
                    <a:pt x="0" y="0"/>
                  </a:moveTo>
                  <a:lnTo>
                    <a:pt x="14325600" y="0"/>
                  </a:lnTo>
                  <a:lnTo>
                    <a:pt x="14325600" y="7667625"/>
                  </a:lnTo>
                  <a:lnTo>
                    <a:pt x="0" y="7667625"/>
                  </a:lnTo>
                  <a:lnTo>
                    <a:pt x="0" y="0"/>
                  </a:lnTo>
                  <a:close/>
                </a:path>
              </a:pathLst>
            </a:custGeom>
            <a:solidFill>
              <a:srgbClr val="FFFFFF"/>
            </a:solidFill>
          </p:spPr>
        </p:sp>
        <p:sp>
          <p:nvSpPr>
            <p:cNvPr name="TextBox 25" id="25"/>
            <p:cNvSpPr txBox="true"/>
            <p:nvPr/>
          </p:nvSpPr>
          <p:spPr>
            <a:xfrm>
              <a:off x="0" y="-9525"/>
              <a:ext cx="14325600" cy="7677153"/>
            </a:xfrm>
            <a:prstGeom prst="rect">
              <a:avLst/>
            </a:prstGeom>
          </p:spPr>
          <p:txBody>
            <a:bodyPr anchor="t" rtlCol="false" tIns="50800" lIns="50800" bIns="50800" rIns="50800"/>
            <a:lstStyle/>
            <a:p>
              <a:pPr algn="l">
                <a:lnSpc>
                  <a:spcPts val="3240"/>
                </a:lnSpc>
              </a:pPr>
              <a:r>
                <a:rPr lang="en-US" b="true" sz="2700" spc="25">
                  <a:solidFill>
                    <a:srgbClr val="000000"/>
                  </a:solidFill>
                  <a:latin typeface="TT Rounds Condensed Bold"/>
                  <a:ea typeface="TT Rounds Condensed Bold"/>
                  <a:cs typeface="TT Rounds Condensed Bold"/>
                  <a:sym typeface="TT Rounds Condensed Bold"/>
                </a:rPr>
                <a:t>Aggregation</a:t>
              </a:r>
              <a:r>
                <a:rPr lang="en-US" sz="2700" spc="25">
                  <a:solidFill>
                    <a:srgbClr val="000000"/>
                  </a:solidFill>
                  <a:latin typeface="TT Rounds Condensed"/>
                  <a:ea typeface="TT Rounds Condensed"/>
                  <a:cs typeface="TT Rounds Condensed"/>
                  <a:sym typeface="TT Rounds Condensed"/>
                </a:rPr>
                <a:t>: Our Excel sheet compiles comprehensive employee performance data, segmented by key metrics such as productivity, efficiency, and goal achievement.</a:t>
              </a:r>
            </a:p>
            <a:p>
              <a:pPr algn="l">
                <a:lnSpc>
                  <a:spcPts val="3240"/>
                </a:lnSpc>
              </a:pPr>
              <a:r>
                <a:rPr lang="en-US" sz="2700" spc="25">
                  <a:solidFill>
                    <a:srgbClr val="000000"/>
                  </a:solidFill>
                  <a:latin typeface="TT Rounds Condensed"/>
                  <a:ea typeface="TT Rounds Condensed"/>
                  <a:cs typeface="TT Rounds Condensed"/>
                  <a:sym typeface="TT Rounds Condensed"/>
                </a:rPr>
                <a:t>  </a:t>
              </a:r>
            </a:p>
            <a:p>
              <a:pPr algn="l">
                <a:lnSpc>
                  <a:spcPts val="3240"/>
                </a:lnSpc>
              </a:pPr>
              <a:r>
                <a:rPr lang="en-US" sz="2700" spc="25">
                  <a:solidFill>
                    <a:srgbClr val="000000"/>
                  </a:solidFill>
                  <a:latin typeface="TT Rounds Condensed"/>
                  <a:ea typeface="TT Rounds Condensed"/>
                  <a:cs typeface="TT Rounds Condensed"/>
                  <a:sym typeface="TT Rounds Condensed"/>
                </a:rPr>
                <a:t> </a:t>
              </a:r>
              <a:r>
                <a:rPr lang="en-US" b="true" sz="2700" spc="25">
                  <a:solidFill>
                    <a:srgbClr val="000000"/>
                  </a:solidFill>
                  <a:latin typeface="TT Rounds Condensed Bold"/>
                  <a:ea typeface="TT Rounds Condensed Bold"/>
                  <a:cs typeface="TT Rounds Condensed Bold"/>
                  <a:sym typeface="TT Rounds Condensed Bold"/>
                </a:rPr>
                <a:t>Dynamic Dashboards</a:t>
              </a:r>
              <a:r>
                <a:rPr lang="en-US" sz="2700" spc="25">
                  <a:solidFill>
                    <a:srgbClr val="000000"/>
                  </a:solidFill>
                  <a:latin typeface="TT Rounds Condensed"/>
                  <a:ea typeface="TT Rounds Condensed"/>
                  <a:cs typeface="TT Rounds Condensed"/>
                  <a:sym typeface="TT Rounds Condensed"/>
                </a:rPr>
                <a:t>: The sheet includes interactive dashboards with real-time filtering options, allowing quick comparisons and insights into individual and team performance trends.</a:t>
              </a:r>
            </a:p>
          </p:txBody>
        </p:sp>
      </p:grpSp>
      <p:sp>
        <p:nvSpPr>
          <p:cNvPr name="Freeform 26" id="26"/>
          <p:cNvSpPr/>
          <p:nvPr/>
        </p:nvSpPr>
        <p:spPr>
          <a:xfrm flipH="false" flipV="false" rot="0">
            <a:off x="100012" y="5396026"/>
            <a:ext cx="3700462" cy="4805246"/>
          </a:xfrm>
          <a:custGeom>
            <a:avLst/>
            <a:gdLst/>
            <a:ahLst/>
            <a:cxnLst/>
            <a:rect r="r" b="b" t="t" l="l"/>
            <a:pathLst>
              <a:path h="4805246" w="3700462">
                <a:moveTo>
                  <a:pt x="0" y="0"/>
                </a:moveTo>
                <a:lnTo>
                  <a:pt x="3700463" y="0"/>
                </a:lnTo>
                <a:lnTo>
                  <a:pt x="3700463" y="4805246"/>
                </a:lnTo>
                <a:lnTo>
                  <a:pt x="0" y="4805246"/>
                </a:lnTo>
                <a:lnTo>
                  <a:pt x="0" y="0"/>
                </a:lnTo>
                <a:close/>
              </a:path>
            </a:pathLst>
          </a:custGeom>
          <a:blipFill>
            <a:blip r:embed="rId2"/>
            <a:stretch>
              <a:fillRect l="0" t="-4896" r="0" b="-4896"/>
            </a:stretch>
          </a:blipFill>
        </p:spPr>
      </p:sp>
      <p:sp>
        <p:nvSpPr>
          <p:cNvPr name="TextBox 27" id="27"/>
          <p:cNvSpPr txBox="true"/>
          <p:nvPr/>
        </p:nvSpPr>
        <p:spPr>
          <a:xfrm rot="0">
            <a:off x="1132998" y="575626"/>
            <a:ext cx="16022002" cy="113982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THE "WOW" IN OUR SOLUTION</a:t>
            </a:r>
          </a:p>
        </p:txBody>
      </p:sp>
      <p:sp>
        <p:nvSpPr>
          <p:cNvPr name="TextBox 28" id="28"/>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DAGP_Sg4IuY</dc:identifier>
  <dcterms:modified xsi:type="dcterms:W3CDTF">2011-08-01T06:04:30Z</dcterms:modified>
  <cp:revision>1</cp:revision>
  <dc:title>employee data analysis.pptx</dc:title>
</cp:coreProperties>
</file>