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65" r:id="rId2"/>
    <p:sldId id="310" r:id="rId3"/>
    <p:sldId id="320" r:id="rId4"/>
    <p:sldId id="321" r:id="rId5"/>
    <p:sldId id="314" r:id="rId6"/>
    <p:sldId id="315"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17" r:id="rId22"/>
    <p:sldId id="318" r:id="rId23"/>
  </p:sldIdLst>
  <p:sldSz cx="12188825"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2" d="100"/>
          <a:sy n="82" d="100"/>
        </p:scale>
        <p:origin x="720"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5/19/2024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5/19/2024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5/19/2024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5/19/2024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5/19/2024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5/19/2024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5/19/2024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5/19/2024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5/19/2024</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5/19/2024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5/19/2024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5/19/2024</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5/19/2024</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65214" y="1828800"/>
            <a:ext cx="9061646" cy="2895600"/>
          </a:xfrm>
        </p:spPr>
        <p:txBody>
          <a:bodyPr/>
          <a:lstStyle/>
          <a:p>
            <a:r>
              <a:rPr lang="en-US" dirty="0"/>
              <a:t>Hotel Reservation(SQL)</a:t>
            </a:r>
          </a:p>
        </p:txBody>
      </p:sp>
      <p:sp>
        <p:nvSpPr>
          <p:cNvPr id="4" name="Subtitle 3"/>
          <p:cNvSpPr>
            <a:spLocks noGrp="1"/>
          </p:cNvSpPr>
          <p:nvPr>
            <p:ph type="subTitle" idx="1"/>
          </p:nvPr>
        </p:nvSpPr>
        <p:spPr/>
        <p:txBody>
          <a:bodyPr/>
          <a:lstStyle/>
          <a:p>
            <a:r>
              <a:rPr lang="it-IT" dirty="0"/>
              <a:t>Deepika</a:t>
            </a:r>
          </a:p>
          <a:p>
            <a:r>
              <a:rPr lang="it-IT" sz="1800" dirty="0"/>
              <a:t>Under the guidence of</a:t>
            </a:r>
          </a:p>
          <a:p>
            <a:r>
              <a:rPr lang="it-IT" dirty="0"/>
              <a:t>MentornesS</a:t>
            </a:r>
          </a:p>
        </p:txBody>
      </p:sp>
    </p:spTree>
    <p:extLst>
      <p:ext uri="{BB962C8B-B14F-4D97-AF65-F5344CB8AC3E}">
        <p14:creationId xmlns:p14="http://schemas.microsoft.com/office/powerpoint/2010/main" val="28089201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1000"/>
                                        <p:tgtEl>
                                          <p:spTgt spid="4">
                                            <p:txEl>
                                              <p:pRg st="2" end="2"/>
                                            </p:txEl>
                                          </p:spTgt>
                                        </p:tgtEl>
                                      </p:cBhvr>
                                    </p:animEffect>
                                    <p:anim calcmode="lin" valueType="num">
                                      <p:cBhvr>
                                        <p:cTn id="2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24FC1EF-9D5F-6248-5ADE-77918851B08D}"/>
              </a:ext>
            </a:extLst>
          </p:cNvPr>
          <p:cNvSpPr txBox="1"/>
          <p:nvPr/>
        </p:nvSpPr>
        <p:spPr>
          <a:xfrm>
            <a:off x="1485900" y="1124744"/>
            <a:ext cx="6092890"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What is the most commonly booked room type</a:t>
            </a:r>
            <a:endParaRPr lang="en-IN" dirty="0"/>
          </a:p>
        </p:txBody>
      </p:sp>
      <p:pic>
        <p:nvPicPr>
          <p:cNvPr id="2" name="Picture 1">
            <a:extLst>
              <a:ext uri="{FF2B5EF4-FFF2-40B4-BE49-F238E27FC236}">
                <a16:creationId xmlns:a16="http://schemas.microsoft.com/office/drawing/2014/main" id="{A441A61D-694C-30FE-BD12-601D19FDF568}"/>
              </a:ext>
            </a:extLst>
          </p:cNvPr>
          <p:cNvPicPr>
            <a:picLocks noChangeAspect="1"/>
          </p:cNvPicPr>
          <p:nvPr/>
        </p:nvPicPr>
        <p:blipFill rotWithShape="1">
          <a:blip r:embed="rId2"/>
          <a:srcRect r="68845"/>
          <a:stretch/>
        </p:blipFill>
        <p:spPr>
          <a:xfrm>
            <a:off x="4366220" y="1988840"/>
            <a:ext cx="6092890" cy="4069287"/>
          </a:xfrm>
          <a:prstGeom prst="rect">
            <a:avLst/>
          </a:prstGeom>
        </p:spPr>
      </p:pic>
    </p:spTree>
    <p:extLst>
      <p:ext uri="{BB962C8B-B14F-4D97-AF65-F5344CB8AC3E}">
        <p14:creationId xmlns:p14="http://schemas.microsoft.com/office/powerpoint/2010/main" val="3275552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24FC1EF-9D5F-6248-5ADE-77918851B08D}"/>
              </a:ext>
            </a:extLst>
          </p:cNvPr>
          <p:cNvSpPr txBox="1"/>
          <p:nvPr/>
        </p:nvSpPr>
        <p:spPr>
          <a:xfrm>
            <a:off x="1485900" y="1124744"/>
            <a:ext cx="6984776"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How many reservations fall on a weekend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no_of_weekend_nights</a:t>
            </a:r>
            <a:r>
              <a:rPr lang="en-IN" sz="1800" dirty="0">
                <a:effectLst/>
                <a:latin typeface="Calibri" panose="020F0502020204030204" pitchFamily="34" charset="0"/>
                <a:ea typeface="Calibri" panose="020F0502020204030204" pitchFamily="34" charset="0"/>
                <a:cs typeface="Times New Roman" panose="02020603050405020304" pitchFamily="18" charset="0"/>
              </a:rPr>
              <a:t> &gt; 0)</a:t>
            </a:r>
            <a:endParaRPr lang="en-IN" dirty="0"/>
          </a:p>
        </p:txBody>
      </p:sp>
      <p:pic>
        <p:nvPicPr>
          <p:cNvPr id="2" name="Picture 1">
            <a:extLst>
              <a:ext uri="{FF2B5EF4-FFF2-40B4-BE49-F238E27FC236}">
                <a16:creationId xmlns:a16="http://schemas.microsoft.com/office/drawing/2014/main" id="{C65C8828-63DB-7EE8-F7F3-2A78DE59A37B}"/>
              </a:ext>
            </a:extLst>
          </p:cNvPr>
          <p:cNvPicPr>
            <a:picLocks noChangeAspect="1"/>
          </p:cNvPicPr>
          <p:nvPr/>
        </p:nvPicPr>
        <p:blipFill rotWithShape="1">
          <a:blip r:embed="rId2"/>
          <a:srcRect r="60051"/>
          <a:stretch/>
        </p:blipFill>
        <p:spPr>
          <a:xfrm>
            <a:off x="4222204" y="2060848"/>
            <a:ext cx="7186235" cy="4112755"/>
          </a:xfrm>
          <a:prstGeom prst="rect">
            <a:avLst/>
          </a:prstGeom>
        </p:spPr>
      </p:pic>
    </p:spTree>
    <p:extLst>
      <p:ext uri="{BB962C8B-B14F-4D97-AF65-F5344CB8AC3E}">
        <p14:creationId xmlns:p14="http://schemas.microsoft.com/office/powerpoint/2010/main" val="1947665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24FC1EF-9D5F-6248-5ADE-77918851B08D}"/>
              </a:ext>
            </a:extLst>
          </p:cNvPr>
          <p:cNvSpPr txBox="1"/>
          <p:nvPr/>
        </p:nvSpPr>
        <p:spPr>
          <a:xfrm>
            <a:off x="1485900" y="1124744"/>
            <a:ext cx="6092890"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What is the highest and lowest lead time for reservations</a:t>
            </a:r>
            <a:endParaRPr lang="en-IN" dirty="0"/>
          </a:p>
        </p:txBody>
      </p:sp>
      <p:pic>
        <p:nvPicPr>
          <p:cNvPr id="3" name="Picture 2">
            <a:extLst>
              <a:ext uri="{FF2B5EF4-FFF2-40B4-BE49-F238E27FC236}">
                <a16:creationId xmlns:a16="http://schemas.microsoft.com/office/drawing/2014/main" id="{D261E4D3-E203-03F6-1D86-C2B20D9D2206}"/>
              </a:ext>
            </a:extLst>
          </p:cNvPr>
          <p:cNvPicPr>
            <a:picLocks noChangeAspect="1"/>
          </p:cNvPicPr>
          <p:nvPr/>
        </p:nvPicPr>
        <p:blipFill rotWithShape="1">
          <a:blip r:embed="rId2"/>
          <a:srcRect r="48744"/>
          <a:stretch/>
        </p:blipFill>
        <p:spPr>
          <a:xfrm>
            <a:off x="4078188" y="1916832"/>
            <a:ext cx="7186235" cy="43352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3761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24FC1EF-9D5F-6248-5ADE-77918851B08D}"/>
              </a:ext>
            </a:extLst>
          </p:cNvPr>
          <p:cNvSpPr txBox="1"/>
          <p:nvPr/>
        </p:nvSpPr>
        <p:spPr>
          <a:xfrm>
            <a:off x="1485900" y="1124744"/>
            <a:ext cx="6840760"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What is the most common market segment type for reservations</a:t>
            </a:r>
            <a:endParaRPr lang="en-IN" dirty="0"/>
          </a:p>
        </p:txBody>
      </p:sp>
      <p:pic>
        <p:nvPicPr>
          <p:cNvPr id="2" name="Picture 1">
            <a:extLst>
              <a:ext uri="{FF2B5EF4-FFF2-40B4-BE49-F238E27FC236}">
                <a16:creationId xmlns:a16="http://schemas.microsoft.com/office/drawing/2014/main" id="{1F3E41B1-89EA-DA74-E8A5-BC8CB7105D5F}"/>
              </a:ext>
            </a:extLst>
          </p:cNvPr>
          <p:cNvPicPr>
            <a:picLocks noChangeAspect="1"/>
          </p:cNvPicPr>
          <p:nvPr/>
        </p:nvPicPr>
        <p:blipFill>
          <a:blip r:embed="rId2"/>
          <a:stretch>
            <a:fillRect/>
          </a:stretch>
        </p:blipFill>
        <p:spPr>
          <a:xfrm>
            <a:off x="4150196" y="1988840"/>
            <a:ext cx="6552728" cy="4099560"/>
          </a:xfrm>
          <a:prstGeom prst="rect">
            <a:avLst/>
          </a:prstGeom>
        </p:spPr>
      </p:pic>
    </p:spTree>
    <p:extLst>
      <p:ext uri="{BB962C8B-B14F-4D97-AF65-F5344CB8AC3E}">
        <p14:creationId xmlns:p14="http://schemas.microsoft.com/office/powerpoint/2010/main" val="4772008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24FC1EF-9D5F-6248-5ADE-77918851B08D}"/>
              </a:ext>
            </a:extLst>
          </p:cNvPr>
          <p:cNvSpPr txBox="1"/>
          <p:nvPr/>
        </p:nvSpPr>
        <p:spPr>
          <a:xfrm>
            <a:off x="1485900" y="1124744"/>
            <a:ext cx="6092890"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How many reservations have a booking status of "Confirmed"</a:t>
            </a:r>
            <a:endParaRPr lang="en-IN" dirty="0"/>
          </a:p>
        </p:txBody>
      </p:sp>
      <p:pic>
        <p:nvPicPr>
          <p:cNvPr id="2" name="Picture 1">
            <a:extLst>
              <a:ext uri="{FF2B5EF4-FFF2-40B4-BE49-F238E27FC236}">
                <a16:creationId xmlns:a16="http://schemas.microsoft.com/office/drawing/2014/main" id="{1E8D3CA2-5B61-523D-EA0A-96572849603E}"/>
              </a:ext>
            </a:extLst>
          </p:cNvPr>
          <p:cNvPicPr>
            <a:picLocks noChangeAspect="1"/>
          </p:cNvPicPr>
          <p:nvPr/>
        </p:nvPicPr>
        <p:blipFill>
          <a:blip r:embed="rId2"/>
          <a:stretch>
            <a:fillRect/>
          </a:stretch>
        </p:blipFill>
        <p:spPr>
          <a:xfrm>
            <a:off x="3838892" y="1630680"/>
            <a:ext cx="7008048" cy="45346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15859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24FC1EF-9D5F-6248-5ADE-77918851B08D}"/>
              </a:ext>
            </a:extLst>
          </p:cNvPr>
          <p:cNvSpPr txBox="1"/>
          <p:nvPr/>
        </p:nvSpPr>
        <p:spPr>
          <a:xfrm>
            <a:off x="1485900" y="1124744"/>
            <a:ext cx="6840760"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What is the total number of adults and children across all reservations</a:t>
            </a:r>
            <a:endParaRPr lang="en-IN" dirty="0"/>
          </a:p>
        </p:txBody>
      </p:sp>
      <p:pic>
        <p:nvPicPr>
          <p:cNvPr id="2" name="Picture 1">
            <a:extLst>
              <a:ext uri="{FF2B5EF4-FFF2-40B4-BE49-F238E27FC236}">
                <a16:creationId xmlns:a16="http://schemas.microsoft.com/office/drawing/2014/main" id="{1D78BF7A-668A-8BA3-CD8D-DA272634D777}"/>
              </a:ext>
            </a:extLst>
          </p:cNvPr>
          <p:cNvPicPr>
            <a:picLocks noChangeAspect="1"/>
          </p:cNvPicPr>
          <p:nvPr/>
        </p:nvPicPr>
        <p:blipFill>
          <a:blip r:embed="rId2"/>
          <a:stretch>
            <a:fillRect/>
          </a:stretch>
        </p:blipFill>
        <p:spPr>
          <a:xfrm>
            <a:off x="4006179" y="2060848"/>
            <a:ext cx="7021411" cy="3816424"/>
          </a:xfrm>
          <a:prstGeom prst="rect">
            <a:avLst/>
          </a:prstGeom>
        </p:spPr>
      </p:pic>
    </p:spTree>
    <p:extLst>
      <p:ext uri="{BB962C8B-B14F-4D97-AF65-F5344CB8AC3E}">
        <p14:creationId xmlns:p14="http://schemas.microsoft.com/office/powerpoint/2010/main" val="3715083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24FC1EF-9D5F-6248-5ADE-77918851B08D}"/>
              </a:ext>
            </a:extLst>
          </p:cNvPr>
          <p:cNvSpPr txBox="1"/>
          <p:nvPr/>
        </p:nvSpPr>
        <p:spPr>
          <a:xfrm>
            <a:off x="1485900" y="1124744"/>
            <a:ext cx="7920880"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What is the average number of weekend nights for reservations involving children</a:t>
            </a:r>
            <a:endParaRPr lang="en-IN" dirty="0"/>
          </a:p>
        </p:txBody>
      </p:sp>
      <p:pic>
        <p:nvPicPr>
          <p:cNvPr id="2" name="Picture 1">
            <a:extLst>
              <a:ext uri="{FF2B5EF4-FFF2-40B4-BE49-F238E27FC236}">
                <a16:creationId xmlns:a16="http://schemas.microsoft.com/office/drawing/2014/main" id="{FB238600-B514-B4C0-335D-319E77375495}"/>
              </a:ext>
            </a:extLst>
          </p:cNvPr>
          <p:cNvPicPr>
            <a:picLocks noChangeAspect="1"/>
          </p:cNvPicPr>
          <p:nvPr/>
        </p:nvPicPr>
        <p:blipFill>
          <a:blip r:embed="rId2"/>
          <a:stretch>
            <a:fillRect/>
          </a:stretch>
        </p:blipFill>
        <p:spPr>
          <a:xfrm>
            <a:off x="4438228" y="2060416"/>
            <a:ext cx="6408712" cy="3672840"/>
          </a:xfrm>
          <a:prstGeom prst="rect">
            <a:avLst/>
          </a:prstGeom>
        </p:spPr>
      </p:pic>
    </p:spTree>
    <p:extLst>
      <p:ext uri="{BB962C8B-B14F-4D97-AF65-F5344CB8AC3E}">
        <p14:creationId xmlns:p14="http://schemas.microsoft.com/office/powerpoint/2010/main" val="13088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000"/>
                                        <p:tgtEl>
                                          <p:spTgt spid="2"/>
                                        </p:tgtEl>
                                      </p:cBhvr>
                                    </p:animEffect>
                                    <p:anim calcmode="lin" valueType="num">
                                      <p:cBhvr>
                                        <p:cTn id="14" dur="2000" fill="hold"/>
                                        <p:tgtEl>
                                          <p:spTgt spid="2"/>
                                        </p:tgtEl>
                                        <p:attrNameLst>
                                          <p:attrName>ppt_w</p:attrName>
                                        </p:attrNameLst>
                                      </p:cBhvr>
                                      <p:tavLst>
                                        <p:tav tm="0" fmla="#ppt_w*sin(2.5*pi*$)">
                                          <p:val>
                                            <p:fltVal val="0"/>
                                          </p:val>
                                        </p:tav>
                                        <p:tav tm="100000">
                                          <p:val>
                                            <p:fltVal val="1"/>
                                          </p:val>
                                        </p:tav>
                                      </p:tavLst>
                                    </p:anim>
                                    <p:anim calcmode="lin" valueType="num">
                                      <p:cBhvr>
                                        <p:cTn id="15"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24FC1EF-9D5F-6248-5ADE-77918851B08D}"/>
              </a:ext>
            </a:extLst>
          </p:cNvPr>
          <p:cNvSpPr txBox="1"/>
          <p:nvPr/>
        </p:nvSpPr>
        <p:spPr>
          <a:xfrm>
            <a:off x="1485900" y="1124744"/>
            <a:ext cx="6092890"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How many reservations were made in each month of the year</a:t>
            </a:r>
            <a:endParaRPr lang="en-IN" dirty="0"/>
          </a:p>
        </p:txBody>
      </p:sp>
      <p:pic>
        <p:nvPicPr>
          <p:cNvPr id="2" name="Picture 1">
            <a:extLst>
              <a:ext uri="{FF2B5EF4-FFF2-40B4-BE49-F238E27FC236}">
                <a16:creationId xmlns:a16="http://schemas.microsoft.com/office/drawing/2014/main" id="{92E2AC14-64EE-5680-CBD5-2B676909C208}"/>
              </a:ext>
            </a:extLst>
          </p:cNvPr>
          <p:cNvPicPr>
            <a:picLocks noChangeAspect="1"/>
          </p:cNvPicPr>
          <p:nvPr/>
        </p:nvPicPr>
        <p:blipFill>
          <a:blip r:embed="rId2"/>
          <a:stretch>
            <a:fillRect/>
          </a:stretch>
        </p:blipFill>
        <p:spPr>
          <a:xfrm>
            <a:off x="3718147" y="1994534"/>
            <a:ext cx="7900737" cy="3954745"/>
          </a:xfrm>
          <a:prstGeom prst="rect">
            <a:avLst/>
          </a:prstGeom>
        </p:spPr>
      </p:pic>
    </p:spTree>
    <p:extLst>
      <p:ext uri="{BB962C8B-B14F-4D97-AF65-F5344CB8AC3E}">
        <p14:creationId xmlns:p14="http://schemas.microsoft.com/office/powerpoint/2010/main" val="667640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24FC1EF-9D5F-6248-5ADE-77918851B08D}"/>
              </a:ext>
            </a:extLst>
          </p:cNvPr>
          <p:cNvSpPr txBox="1"/>
          <p:nvPr/>
        </p:nvSpPr>
        <p:spPr>
          <a:xfrm>
            <a:off x="549796" y="980728"/>
            <a:ext cx="8136904" cy="923330"/>
          </a:xfrm>
          <a:prstGeom prst="rect">
            <a:avLst/>
          </a:prstGeom>
          <a:noFill/>
        </p:spPr>
        <p:txBody>
          <a:bodyPr wrap="square">
            <a:sp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What is the average number of nights (both weekend and weekday) spent by guests for each room type?</a:t>
            </a:r>
          </a:p>
          <a:p>
            <a:endParaRPr lang="en-IN" dirty="0"/>
          </a:p>
        </p:txBody>
      </p:sp>
      <p:pic>
        <p:nvPicPr>
          <p:cNvPr id="2" name="Picture 1">
            <a:extLst>
              <a:ext uri="{FF2B5EF4-FFF2-40B4-BE49-F238E27FC236}">
                <a16:creationId xmlns:a16="http://schemas.microsoft.com/office/drawing/2014/main" id="{B3DAB907-4E47-D07D-173B-0097309256E7}"/>
              </a:ext>
            </a:extLst>
          </p:cNvPr>
          <p:cNvPicPr>
            <a:picLocks noChangeAspect="1"/>
          </p:cNvPicPr>
          <p:nvPr/>
        </p:nvPicPr>
        <p:blipFill>
          <a:blip r:embed="rId2"/>
          <a:stretch>
            <a:fillRect/>
          </a:stretch>
        </p:blipFill>
        <p:spPr>
          <a:xfrm>
            <a:off x="3228656" y="2132856"/>
            <a:ext cx="8136903" cy="3917000"/>
          </a:xfrm>
          <a:prstGeom prst="rect">
            <a:avLst/>
          </a:prstGeom>
        </p:spPr>
      </p:pic>
    </p:spTree>
    <p:extLst>
      <p:ext uri="{BB962C8B-B14F-4D97-AF65-F5344CB8AC3E}">
        <p14:creationId xmlns:p14="http://schemas.microsoft.com/office/powerpoint/2010/main" val="2237845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24FC1EF-9D5F-6248-5ADE-77918851B08D}"/>
              </a:ext>
            </a:extLst>
          </p:cNvPr>
          <p:cNvSpPr txBox="1"/>
          <p:nvPr/>
        </p:nvSpPr>
        <p:spPr>
          <a:xfrm>
            <a:off x="909836" y="764704"/>
            <a:ext cx="9145016" cy="646331"/>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For reservations involving children, what is the most common room type, and what is the average price for that room type</a:t>
            </a:r>
            <a:endParaRPr lang="en-IN" dirty="0"/>
          </a:p>
        </p:txBody>
      </p:sp>
      <p:pic>
        <p:nvPicPr>
          <p:cNvPr id="2" name="Picture 1">
            <a:extLst>
              <a:ext uri="{FF2B5EF4-FFF2-40B4-BE49-F238E27FC236}">
                <a16:creationId xmlns:a16="http://schemas.microsoft.com/office/drawing/2014/main" id="{4B407276-4C74-869B-600A-799C518B770A}"/>
              </a:ext>
            </a:extLst>
          </p:cNvPr>
          <p:cNvPicPr>
            <a:picLocks noChangeAspect="1"/>
          </p:cNvPicPr>
          <p:nvPr/>
        </p:nvPicPr>
        <p:blipFill>
          <a:blip r:embed="rId2"/>
          <a:stretch>
            <a:fillRect/>
          </a:stretch>
        </p:blipFill>
        <p:spPr>
          <a:xfrm>
            <a:off x="3790156" y="1916832"/>
            <a:ext cx="6984776" cy="4506595"/>
          </a:xfrm>
          <a:prstGeom prst="rect">
            <a:avLst/>
          </a:prstGeom>
        </p:spPr>
      </p:pic>
    </p:spTree>
    <p:extLst>
      <p:ext uri="{BB962C8B-B14F-4D97-AF65-F5344CB8AC3E}">
        <p14:creationId xmlns:p14="http://schemas.microsoft.com/office/powerpoint/2010/main" val="862851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p>
        </p:txBody>
      </p:sp>
      <p:sp>
        <p:nvSpPr>
          <p:cNvPr id="2" name="Content Placeholder 1">
            <a:extLst>
              <a:ext uri="{FF2B5EF4-FFF2-40B4-BE49-F238E27FC236}">
                <a16:creationId xmlns:a16="http://schemas.microsoft.com/office/drawing/2014/main" id="{E752D7B5-CA80-3C3F-50DD-519438FB5B89}"/>
              </a:ext>
            </a:extLst>
          </p:cNvPr>
          <p:cNvSpPr>
            <a:spLocks noGrp="1" noChangeArrowheads="1"/>
          </p:cNvSpPr>
          <p:nvPr>
            <p:ph idx="1"/>
          </p:nvPr>
        </p:nvSpPr>
        <p:spPr bwMode="auto">
          <a:xfrm>
            <a:off x="1629916" y="1916832"/>
            <a:ext cx="802838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Through the use of SQL in this assignment, you will be able to perform an in-depth study of a dataset and develop your practical data analysis abilities. The first step in the procedure is to comprehend the relationships, tables, and columns that make up the dataset. After setting up an appropriate Database Management System (DBMS), such as PostgreSQL or MySQL, you will import the data. You can use SQL to create queries that extract, filter, and aggregate data. You can also use joins to bring together data from different tables. </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24FC1EF-9D5F-6248-5ADE-77918851B08D}"/>
              </a:ext>
            </a:extLst>
          </p:cNvPr>
          <p:cNvSpPr txBox="1"/>
          <p:nvPr/>
        </p:nvSpPr>
        <p:spPr>
          <a:xfrm>
            <a:off x="1485900" y="1124744"/>
            <a:ext cx="7848872"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Find the market segment type that generates the highest average price per room.</a:t>
            </a:r>
            <a:endParaRPr lang="en-IN" dirty="0"/>
          </a:p>
        </p:txBody>
      </p:sp>
      <p:pic>
        <p:nvPicPr>
          <p:cNvPr id="2" name="Picture 1">
            <a:extLst>
              <a:ext uri="{FF2B5EF4-FFF2-40B4-BE49-F238E27FC236}">
                <a16:creationId xmlns:a16="http://schemas.microsoft.com/office/drawing/2014/main" id="{D3DC9A2A-3365-62E4-B2B0-17AB14D026F8}"/>
              </a:ext>
            </a:extLst>
          </p:cNvPr>
          <p:cNvPicPr>
            <a:picLocks noChangeAspect="1"/>
          </p:cNvPicPr>
          <p:nvPr/>
        </p:nvPicPr>
        <p:blipFill>
          <a:blip r:embed="rId2"/>
          <a:stretch>
            <a:fillRect/>
          </a:stretch>
        </p:blipFill>
        <p:spPr>
          <a:xfrm>
            <a:off x="3833132" y="1988840"/>
            <a:ext cx="5501640" cy="3581400"/>
          </a:xfrm>
          <a:prstGeom prst="rect">
            <a:avLst/>
          </a:prstGeom>
        </p:spPr>
      </p:pic>
    </p:spTree>
    <p:extLst>
      <p:ext uri="{BB962C8B-B14F-4D97-AF65-F5344CB8AC3E}">
        <p14:creationId xmlns:p14="http://schemas.microsoft.com/office/powerpoint/2010/main" val="6481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6EA8FC-25A9-B214-2460-99EA72011339}"/>
              </a:ext>
            </a:extLst>
          </p:cNvPr>
          <p:cNvSpPr/>
          <p:nvPr/>
        </p:nvSpPr>
        <p:spPr>
          <a:xfrm>
            <a:off x="2141651" y="1124744"/>
            <a:ext cx="3445175"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Conclusion</a:t>
            </a:r>
          </a:p>
        </p:txBody>
      </p:sp>
      <p:sp>
        <p:nvSpPr>
          <p:cNvPr id="5" name="Rectangle 2">
            <a:extLst>
              <a:ext uri="{FF2B5EF4-FFF2-40B4-BE49-F238E27FC236}">
                <a16:creationId xmlns:a16="http://schemas.microsoft.com/office/drawing/2014/main" id="{AD1F6FBB-CA08-BC18-0693-444C0C0239B5}"/>
              </a:ext>
            </a:extLst>
          </p:cNvPr>
          <p:cNvSpPr>
            <a:spLocks noChangeArrowheads="1"/>
          </p:cNvSpPr>
          <p:nvPr/>
        </p:nvSpPr>
        <p:spPr bwMode="auto">
          <a:xfrm>
            <a:off x="3119214" y="2456019"/>
            <a:ext cx="758371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Finding the answers to particular analytical queries, such recognizing patterns in bookings, consumer behavior, or Service  performance indicators, is the aim. Throughout the assignment, I have   recorded the inquiries, analyze the data, and compile the conclusions into a report.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When necessary, you will emphasize important findings and encourage data-driven decision-making by utilizing visual aids.</a:t>
            </a:r>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15F1B4-8098-A72F-3838-78AEEA21A226}"/>
              </a:ext>
            </a:extLst>
          </p:cNvPr>
          <p:cNvSpPr/>
          <p:nvPr/>
        </p:nvSpPr>
        <p:spPr>
          <a:xfrm>
            <a:off x="4078188" y="2708920"/>
            <a:ext cx="3323347"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p>
        </p:txBody>
      </p:sp>
    </p:spTree>
    <p:extLst>
      <p:ext uri="{BB962C8B-B14F-4D97-AF65-F5344CB8AC3E}">
        <p14:creationId xmlns:p14="http://schemas.microsoft.com/office/powerpoint/2010/main" val="276513711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a:t>
            </a:r>
          </a:p>
        </p:txBody>
      </p:sp>
      <p:sp>
        <p:nvSpPr>
          <p:cNvPr id="2" name="Content Placeholder 1">
            <a:extLst>
              <a:ext uri="{FF2B5EF4-FFF2-40B4-BE49-F238E27FC236}">
                <a16:creationId xmlns:a16="http://schemas.microsoft.com/office/drawing/2014/main" id="{E752D7B5-CA80-3C3F-50DD-519438FB5B89}"/>
              </a:ext>
            </a:extLst>
          </p:cNvPr>
          <p:cNvSpPr>
            <a:spLocks noGrp="1" noChangeArrowheads="1"/>
          </p:cNvSpPr>
          <p:nvPr>
            <p:ph idx="1"/>
          </p:nvPr>
        </p:nvSpPr>
        <p:spPr bwMode="auto">
          <a:xfrm>
            <a:off x="1629916" y="2193833"/>
            <a:ext cx="802838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Arial" panose="020B0604020202020204" pitchFamily="34" charset="0"/>
                <a:cs typeface="Arial" panose="020B0604020202020204" pitchFamily="34" charset="0"/>
              </a:rPr>
              <a:t>The hotel industry relies on data to make informed decisions and provide a better guest experience. In this internship, you will work with a hotel reservation dataset to gain insights into guest preferences, booking trends, and other key factors that impact the hotel's operations. You will use SQL to query and analyze the data, as well as answer specific questions about the dataset</a:t>
            </a:r>
            <a:r>
              <a:rPr lang="en-US" sz="1400" dirty="0"/>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69190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Dataset Details</a:t>
            </a:r>
          </a:p>
        </p:txBody>
      </p:sp>
      <p:sp>
        <p:nvSpPr>
          <p:cNvPr id="2" name="Content Placeholder 1">
            <a:extLst>
              <a:ext uri="{FF2B5EF4-FFF2-40B4-BE49-F238E27FC236}">
                <a16:creationId xmlns:a16="http://schemas.microsoft.com/office/drawing/2014/main" id="{E752D7B5-CA80-3C3F-50DD-519438FB5B89}"/>
              </a:ext>
            </a:extLst>
          </p:cNvPr>
          <p:cNvSpPr>
            <a:spLocks noGrp="1" noChangeArrowheads="1"/>
          </p:cNvSpPr>
          <p:nvPr>
            <p:ph idx="1"/>
          </p:nvPr>
        </p:nvSpPr>
        <p:spPr bwMode="auto">
          <a:xfrm>
            <a:off x="1413892" y="2132856"/>
            <a:ext cx="802838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sz="1600" dirty="0" err="1">
                <a:latin typeface="Arial" panose="020B0604020202020204" pitchFamily="34" charset="0"/>
                <a:cs typeface="Arial" panose="020B0604020202020204" pitchFamily="34" charset="0"/>
              </a:rPr>
              <a:t>Booking_ID</a:t>
            </a:r>
            <a:r>
              <a:rPr lang="en-US" sz="1600" dirty="0">
                <a:latin typeface="Arial" panose="020B0604020202020204" pitchFamily="34" charset="0"/>
                <a:cs typeface="Arial" panose="020B0604020202020204" pitchFamily="34" charset="0"/>
              </a:rPr>
              <a:t>: A unique identifier for each hotel reservation. </a:t>
            </a:r>
          </a:p>
          <a:p>
            <a:pPr marR="0" lvl="0" algn="l" defTabSz="914400" rtl="0" eaLnBrk="0" fontAlgn="base" latinLnBrk="0" hangingPunct="0">
              <a:lnSpc>
                <a:spcPct val="100000"/>
              </a:lnSpc>
              <a:spcBef>
                <a:spcPct val="0"/>
              </a:spcBef>
              <a:spcAft>
                <a:spcPct val="0"/>
              </a:spcAft>
              <a:buClrTx/>
              <a:buSzTx/>
              <a:tabLst/>
            </a:pPr>
            <a:r>
              <a:rPr lang="en-US" sz="1600" dirty="0" err="1">
                <a:latin typeface="Arial" panose="020B0604020202020204" pitchFamily="34" charset="0"/>
                <a:cs typeface="Arial" panose="020B0604020202020204" pitchFamily="34" charset="0"/>
              </a:rPr>
              <a:t>no_of_adults</a:t>
            </a:r>
            <a:r>
              <a:rPr lang="en-US" sz="1600" dirty="0">
                <a:latin typeface="Arial" panose="020B0604020202020204" pitchFamily="34" charset="0"/>
                <a:cs typeface="Arial" panose="020B0604020202020204" pitchFamily="34" charset="0"/>
              </a:rPr>
              <a:t>: The number of adults in the reservation. </a:t>
            </a:r>
          </a:p>
          <a:p>
            <a:pPr marR="0" lvl="0" algn="l" defTabSz="914400" rtl="0" eaLnBrk="0" fontAlgn="base" latinLnBrk="0" hangingPunct="0">
              <a:lnSpc>
                <a:spcPct val="100000"/>
              </a:lnSpc>
              <a:spcBef>
                <a:spcPct val="0"/>
              </a:spcBef>
              <a:spcAft>
                <a:spcPct val="0"/>
              </a:spcAft>
              <a:buClrTx/>
              <a:buSzTx/>
              <a:tabLst/>
            </a:pPr>
            <a:r>
              <a:rPr lang="en-US" sz="1600" dirty="0" err="1">
                <a:latin typeface="Arial" panose="020B0604020202020204" pitchFamily="34" charset="0"/>
                <a:cs typeface="Arial" panose="020B0604020202020204" pitchFamily="34" charset="0"/>
              </a:rPr>
              <a:t>no_of_children</a:t>
            </a:r>
            <a:r>
              <a:rPr lang="en-US" sz="1600" dirty="0">
                <a:latin typeface="Arial" panose="020B0604020202020204" pitchFamily="34" charset="0"/>
                <a:cs typeface="Arial" panose="020B0604020202020204" pitchFamily="34" charset="0"/>
              </a:rPr>
              <a:t>: The number of children in the reservation. </a:t>
            </a:r>
          </a:p>
          <a:p>
            <a:pPr marR="0" lvl="0" algn="l" defTabSz="914400" rtl="0" eaLnBrk="0" fontAlgn="base" latinLnBrk="0" hangingPunct="0">
              <a:lnSpc>
                <a:spcPct val="100000"/>
              </a:lnSpc>
              <a:spcBef>
                <a:spcPct val="0"/>
              </a:spcBef>
              <a:spcAft>
                <a:spcPct val="0"/>
              </a:spcAft>
              <a:buClrTx/>
              <a:buSzTx/>
              <a:tabLst/>
            </a:pPr>
            <a:r>
              <a:rPr lang="en-US" sz="1600" dirty="0" err="1">
                <a:latin typeface="Arial" panose="020B0604020202020204" pitchFamily="34" charset="0"/>
                <a:cs typeface="Arial" panose="020B0604020202020204" pitchFamily="34" charset="0"/>
              </a:rPr>
              <a:t>no_of_weekend_nights</a:t>
            </a:r>
            <a:r>
              <a:rPr lang="en-US" sz="1600" dirty="0">
                <a:latin typeface="Arial" panose="020B0604020202020204" pitchFamily="34" charset="0"/>
                <a:cs typeface="Arial" panose="020B0604020202020204" pitchFamily="34" charset="0"/>
              </a:rPr>
              <a:t>: The number of nights in the reservation that fall on weekends.</a:t>
            </a:r>
          </a:p>
          <a:p>
            <a:pPr marR="0" lvl="0" algn="l" defTabSz="914400" rtl="0" eaLnBrk="0" fontAlgn="base" latinLnBrk="0" hangingPunct="0">
              <a:lnSpc>
                <a:spcPct val="100000"/>
              </a:lnSpc>
              <a:spcBef>
                <a:spcPct val="0"/>
              </a:spcBef>
              <a:spcAft>
                <a:spcPct val="0"/>
              </a:spcAft>
              <a:buClrTx/>
              <a:buSzTx/>
              <a:tabLst/>
            </a:pPr>
            <a:r>
              <a:rPr lang="en-US" sz="1600" dirty="0" err="1">
                <a:latin typeface="Arial" panose="020B0604020202020204" pitchFamily="34" charset="0"/>
                <a:cs typeface="Arial" panose="020B0604020202020204" pitchFamily="34" charset="0"/>
              </a:rPr>
              <a:t>no_of_week_nights</a:t>
            </a:r>
            <a:r>
              <a:rPr lang="en-US" sz="1600" dirty="0">
                <a:latin typeface="Arial" panose="020B0604020202020204" pitchFamily="34" charset="0"/>
                <a:cs typeface="Arial" panose="020B0604020202020204" pitchFamily="34" charset="0"/>
              </a:rPr>
              <a:t>: The number of nights in the reservation that fall on weekdays.</a:t>
            </a:r>
          </a:p>
          <a:p>
            <a:pPr marR="0" lvl="0" algn="l" defTabSz="914400" rtl="0" eaLnBrk="0" fontAlgn="base" latinLnBrk="0" hangingPunct="0">
              <a:lnSpc>
                <a:spcPct val="100000"/>
              </a:lnSpc>
              <a:spcBef>
                <a:spcPct val="0"/>
              </a:spcBef>
              <a:spcAft>
                <a:spcPct val="0"/>
              </a:spcAft>
              <a:buClrTx/>
              <a:buSzTx/>
              <a:tabLst/>
            </a:pPr>
            <a:r>
              <a:rPr lang="en-US" sz="1600" dirty="0" err="1">
                <a:latin typeface="Arial" panose="020B0604020202020204" pitchFamily="34" charset="0"/>
                <a:cs typeface="Arial" panose="020B0604020202020204" pitchFamily="34" charset="0"/>
              </a:rPr>
              <a:t>type_of_meal_plan</a:t>
            </a:r>
            <a:r>
              <a:rPr lang="en-US" sz="1600" dirty="0">
                <a:latin typeface="Arial" panose="020B0604020202020204" pitchFamily="34" charset="0"/>
                <a:cs typeface="Arial" panose="020B0604020202020204" pitchFamily="34" charset="0"/>
              </a:rPr>
              <a:t>: The meal plan chosen by the guests. </a:t>
            </a:r>
          </a:p>
          <a:p>
            <a:pPr marR="0" lvl="0" algn="l" defTabSz="914400" rtl="0" eaLnBrk="0" fontAlgn="base" latinLnBrk="0" hangingPunct="0">
              <a:lnSpc>
                <a:spcPct val="100000"/>
              </a:lnSpc>
              <a:spcBef>
                <a:spcPct val="0"/>
              </a:spcBef>
              <a:spcAft>
                <a:spcPct val="0"/>
              </a:spcAft>
              <a:buClrTx/>
              <a:buSzTx/>
              <a:tabLst/>
            </a:pPr>
            <a:r>
              <a:rPr lang="en-US" sz="1600" dirty="0" err="1">
                <a:latin typeface="Arial" panose="020B0604020202020204" pitchFamily="34" charset="0"/>
                <a:cs typeface="Arial" panose="020B0604020202020204" pitchFamily="34" charset="0"/>
              </a:rPr>
              <a:t>room_type_reserved</a:t>
            </a:r>
            <a:r>
              <a:rPr lang="en-US" sz="1600" dirty="0">
                <a:latin typeface="Arial" panose="020B0604020202020204" pitchFamily="34" charset="0"/>
                <a:cs typeface="Arial" panose="020B0604020202020204" pitchFamily="34" charset="0"/>
              </a:rPr>
              <a:t>: The type of room reserved by the guests. </a:t>
            </a:r>
          </a:p>
          <a:p>
            <a:pPr marR="0" lvl="0" algn="l" defTabSz="914400" rtl="0" eaLnBrk="0" fontAlgn="base" latinLnBrk="0" hangingPunct="0">
              <a:lnSpc>
                <a:spcPct val="100000"/>
              </a:lnSpc>
              <a:spcBef>
                <a:spcPct val="0"/>
              </a:spcBef>
              <a:spcAft>
                <a:spcPct val="0"/>
              </a:spcAft>
              <a:buClrTx/>
              <a:buSzTx/>
              <a:tabLst/>
            </a:pPr>
            <a:r>
              <a:rPr lang="en-US" sz="1600" dirty="0" err="1">
                <a:latin typeface="Arial" panose="020B0604020202020204" pitchFamily="34" charset="0"/>
                <a:cs typeface="Arial" panose="020B0604020202020204" pitchFamily="34" charset="0"/>
              </a:rPr>
              <a:t>lead_time</a:t>
            </a:r>
            <a:r>
              <a:rPr lang="en-US" sz="1600" dirty="0">
                <a:latin typeface="Arial" panose="020B0604020202020204" pitchFamily="34" charset="0"/>
                <a:cs typeface="Arial" panose="020B0604020202020204" pitchFamily="34" charset="0"/>
              </a:rPr>
              <a:t>: The number of days between booking and arrival. </a:t>
            </a:r>
          </a:p>
          <a:p>
            <a:pPr marR="0" lvl="0" algn="l" defTabSz="914400" rtl="0" eaLnBrk="0" fontAlgn="base" latinLnBrk="0" hangingPunct="0">
              <a:lnSpc>
                <a:spcPct val="100000"/>
              </a:lnSpc>
              <a:spcBef>
                <a:spcPct val="0"/>
              </a:spcBef>
              <a:spcAft>
                <a:spcPct val="0"/>
              </a:spcAft>
              <a:buClrTx/>
              <a:buSzTx/>
              <a:tabLst/>
            </a:pPr>
            <a:r>
              <a:rPr lang="en-US" sz="1600" dirty="0" err="1">
                <a:latin typeface="Arial" panose="020B0604020202020204" pitchFamily="34" charset="0"/>
                <a:cs typeface="Arial" panose="020B0604020202020204" pitchFamily="34" charset="0"/>
              </a:rPr>
              <a:t>arrival_date</a:t>
            </a:r>
            <a:r>
              <a:rPr lang="en-US" sz="1600" dirty="0">
                <a:latin typeface="Arial" panose="020B0604020202020204" pitchFamily="34" charset="0"/>
                <a:cs typeface="Arial" panose="020B0604020202020204" pitchFamily="34" charset="0"/>
              </a:rPr>
              <a:t>: The date of arrival. </a:t>
            </a:r>
          </a:p>
          <a:p>
            <a:pPr marR="0" lvl="0" algn="l" defTabSz="914400" rtl="0" eaLnBrk="0" fontAlgn="base" latinLnBrk="0" hangingPunct="0">
              <a:lnSpc>
                <a:spcPct val="100000"/>
              </a:lnSpc>
              <a:spcBef>
                <a:spcPct val="0"/>
              </a:spcBef>
              <a:spcAft>
                <a:spcPct val="0"/>
              </a:spcAft>
              <a:buClrTx/>
              <a:buSzTx/>
              <a:tabLst/>
            </a:pPr>
            <a:r>
              <a:rPr lang="en-US" sz="1600" dirty="0" err="1">
                <a:latin typeface="Arial" panose="020B0604020202020204" pitchFamily="34" charset="0"/>
                <a:cs typeface="Arial" panose="020B0604020202020204" pitchFamily="34" charset="0"/>
              </a:rPr>
              <a:t>market_segment_type</a:t>
            </a:r>
            <a:r>
              <a:rPr lang="en-US" sz="1600" dirty="0">
                <a:latin typeface="Arial" panose="020B0604020202020204" pitchFamily="34" charset="0"/>
                <a:cs typeface="Arial" panose="020B0604020202020204" pitchFamily="34" charset="0"/>
              </a:rPr>
              <a:t>: The market segment to which the reservation belongs. </a:t>
            </a:r>
          </a:p>
          <a:p>
            <a:pPr marR="0" lvl="0" algn="l" defTabSz="914400" rtl="0" eaLnBrk="0" fontAlgn="base" latinLnBrk="0" hangingPunct="0">
              <a:lnSpc>
                <a:spcPct val="100000"/>
              </a:lnSpc>
              <a:spcBef>
                <a:spcPct val="0"/>
              </a:spcBef>
              <a:spcAft>
                <a:spcPct val="0"/>
              </a:spcAft>
              <a:buClrTx/>
              <a:buSzTx/>
              <a:tabLst/>
            </a:pPr>
            <a:r>
              <a:rPr lang="en-US" sz="1600" dirty="0" err="1">
                <a:latin typeface="Arial" panose="020B0604020202020204" pitchFamily="34" charset="0"/>
                <a:cs typeface="Arial" panose="020B0604020202020204" pitchFamily="34" charset="0"/>
              </a:rPr>
              <a:t>avg_price_per_room</a:t>
            </a:r>
            <a:r>
              <a:rPr lang="en-US" sz="1600" dirty="0">
                <a:latin typeface="Arial" panose="020B0604020202020204" pitchFamily="34" charset="0"/>
                <a:cs typeface="Arial" panose="020B0604020202020204" pitchFamily="34" charset="0"/>
              </a:rPr>
              <a:t>: The average price per room in the reservation. </a:t>
            </a:r>
          </a:p>
          <a:p>
            <a:pPr marR="0" lvl="0" algn="l" defTabSz="914400" rtl="0" eaLnBrk="0" fontAlgn="base" latinLnBrk="0" hangingPunct="0">
              <a:lnSpc>
                <a:spcPct val="100000"/>
              </a:lnSpc>
              <a:spcBef>
                <a:spcPct val="0"/>
              </a:spcBef>
              <a:spcAft>
                <a:spcPct val="0"/>
              </a:spcAft>
              <a:buClrTx/>
              <a:buSzTx/>
              <a:tabLst/>
            </a:pPr>
            <a:r>
              <a:rPr lang="en-US" sz="1600" dirty="0" err="1">
                <a:latin typeface="Arial" panose="020B0604020202020204" pitchFamily="34" charset="0"/>
                <a:cs typeface="Arial" panose="020B0604020202020204" pitchFamily="34" charset="0"/>
              </a:rPr>
              <a:t>booking_status</a:t>
            </a:r>
            <a:r>
              <a:rPr lang="en-US" sz="1600" dirty="0">
                <a:latin typeface="Arial" panose="020B0604020202020204" pitchFamily="34" charset="0"/>
                <a:cs typeface="Arial" panose="020B0604020202020204" pitchFamily="34" charset="0"/>
              </a:rPr>
              <a:t>: The status of the booking.</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2655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3C6CE7-2B70-50FE-0E1B-A1139DF9D32E}"/>
              </a:ext>
            </a:extLst>
          </p:cNvPr>
          <p:cNvSpPr/>
          <p:nvPr/>
        </p:nvSpPr>
        <p:spPr>
          <a:xfrm>
            <a:off x="4514460" y="2276872"/>
            <a:ext cx="315990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ANALYSIS</a:t>
            </a:r>
          </a:p>
        </p:txBody>
      </p:sp>
    </p:spTree>
    <p:extLst>
      <p:ext uri="{BB962C8B-B14F-4D97-AF65-F5344CB8AC3E}">
        <p14:creationId xmlns:p14="http://schemas.microsoft.com/office/powerpoint/2010/main" val="247816014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24FC1EF-9D5F-6248-5ADE-77918851B08D}"/>
              </a:ext>
            </a:extLst>
          </p:cNvPr>
          <p:cNvSpPr txBox="1"/>
          <p:nvPr/>
        </p:nvSpPr>
        <p:spPr>
          <a:xfrm>
            <a:off x="1485900" y="1124744"/>
            <a:ext cx="6092890"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What is the total number of reservations in the dataset</a:t>
            </a:r>
            <a:endParaRPr lang="en-IN" dirty="0"/>
          </a:p>
        </p:txBody>
      </p:sp>
      <p:pic>
        <p:nvPicPr>
          <p:cNvPr id="11" name="Picture 10">
            <a:extLst>
              <a:ext uri="{FF2B5EF4-FFF2-40B4-BE49-F238E27FC236}">
                <a16:creationId xmlns:a16="http://schemas.microsoft.com/office/drawing/2014/main" id="{520542C6-E5EC-F034-DC6C-0267C3FD9211}"/>
              </a:ext>
            </a:extLst>
          </p:cNvPr>
          <p:cNvPicPr>
            <a:picLocks noChangeAspect="1"/>
          </p:cNvPicPr>
          <p:nvPr/>
        </p:nvPicPr>
        <p:blipFill rotWithShape="1">
          <a:blip r:embed="rId2"/>
          <a:srcRect t="14" r="47476"/>
          <a:stretch/>
        </p:blipFill>
        <p:spPr>
          <a:xfrm>
            <a:off x="5374332" y="1988840"/>
            <a:ext cx="5805383" cy="38884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814250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circle(in)">
                                      <p:cBhvr>
                                        <p:cTn id="1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24FC1EF-9D5F-6248-5ADE-77918851B08D}"/>
              </a:ext>
            </a:extLst>
          </p:cNvPr>
          <p:cNvSpPr txBox="1"/>
          <p:nvPr/>
        </p:nvSpPr>
        <p:spPr>
          <a:xfrm>
            <a:off x="1485900" y="1124744"/>
            <a:ext cx="6092890"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Which meal plan is the most popular among guests</a:t>
            </a:r>
            <a:endParaRPr lang="en-IN" dirty="0"/>
          </a:p>
        </p:txBody>
      </p:sp>
      <p:pic>
        <p:nvPicPr>
          <p:cNvPr id="2" name="Picture 1">
            <a:extLst>
              <a:ext uri="{FF2B5EF4-FFF2-40B4-BE49-F238E27FC236}">
                <a16:creationId xmlns:a16="http://schemas.microsoft.com/office/drawing/2014/main" id="{993E88ED-FAD3-13D7-4E3D-F65C579E8A4D}"/>
              </a:ext>
            </a:extLst>
          </p:cNvPr>
          <p:cNvPicPr>
            <a:picLocks noChangeAspect="1"/>
          </p:cNvPicPr>
          <p:nvPr/>
        </p:nvPicPr>
        <p:blipFill>
          <a:blip r:embed="rId2"/>
          <a:stretch>
            <a:fillRect/>
          </a:stretch>
        </p:blipFill>
        <p:spPr>
          <a:xfrm>
            <a:off x="4870276" y="1844824"/>
            <a:ext cx="6192688" cy="4381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1890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24FC1EF-9D5F-6248-5ADE-77918851B08D}"/>
              </a:ext>
            </a:extLst>
          </p:cNvPr>
          <p:cNvSpPr txBox="1"/>
          <p:nvPr/>
        </p:nvSpPr>
        <p:spPr>
          <a:xfrm>
            <a:off x="1485900" y="1124744"/>
            <a:ext cx="6408712" cy="646331"/>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What is the average price per room for reservations involving children</a:t>
            </a:r>
            <a:endParaRPr lang="en-IN" dirty="0"/>
          </a:p>
        </p:txBody>
      </p:sp>
      <p:pic>
        <p:nvPicPr>
          <p:cNvPr id="2" name="Picture 1">
            <a:extLst>
              <a:ext uri="{FF2B5EF4-FFF2-40B4-BE49-F238E27FC236}">
                <a16:creationId xmlns:a16="http://schemas.microsoft.com/office/drawing/2014/main" id="{331063DA-44AF-8B81-844C-8744D182CFD3}"/>
              </a:ext>
            </a:extLst>
          </p:cNvPr>
          <p:cNvPicPr>
            <a:picLocks noChangeAspect="1"/>
          </p:cNvPicPr>
          <p:nvPr/>
        </p:nvPicPr>
        <p:blipFill rotWithShape="1">
          <a:blip r:embed="rId2"/>
          <a:srcRect r="36905"/>
          <a:stretch/>
        </p:blipFill>
        <p:spPr>
          <a:xfrm>
            <a:off x="4870276" y="1771075"/>
            <a:ext cx="6408712" cy="46996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9826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24FC1EF-9D5F-6248-5ADE-77918851B08D}"/>
              </a:ext>
            </a:extLst>
          </p:cNvPr>
          <p:cNvSpPr txBox="1"/>
          <p:nvPr/>
        </p:nvSpPr>
        <p:spPr>
          <a:xfrm>
            <a:off x="1485900" y="1124744"/>
            <a:ext cx="6696744" cy="646331"/>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How many reservations were made for the year 20XX (replace XX with the desired year)</a:t>
            </a:r>
            <a:endParaRPr lang="en-IN" dirty="0"/>
          </a:p>
        </p:txBody>
      </p:sp>
      <p:pic>
        <p:nvPicPr>
          <p:cNvPr id="2" name="Picture 1">
            <a:extLst>
              <a:ext uri="{FF2B5EF4-FFF2-40B4-BE49-F238E27FC236}">
                <a16:creationId xmlns:a16="http://schemas.microsoft.com/office/drawing/2014/main" id="{9E077FEF-485C-3F0D-0C02-38A3DE0A8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52" y="2092796"/>
            <a:ext cx="6408712" cy="4000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5877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heel(1)">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43</TotalTime>
  <Words>629</Words>
  <Application>Microsoft Office PowerPoint</Application>
  <PresentationFormat>Custom</PresentationFormat>
  <Paragraphs>41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Corbel</vt:lpstr>
      <vt:lpstr>Digital Blue Tunnel 16x9</vt:lpstr>
      <vt:lpstr>Hotel Reservation(SQL)</vt:lpstr>
      <vt:lpstr>Content</vt:lpstr>
      <vt:lpstr>Overview</vt:lpstr>
      <vt:lpstr>Dataset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Reservation(SQL)</dc:title>
  <dc:creator>Deepika G</dc:creator>
  <cp:lastModifiedBy>Deepika G</cp:lastModifiedBy>
  <cp:revision>1</cp:revision>
  <dcterms:created xsi:type="dcterms:W3CDTF">2024-05-19T16:19:57Z</dcterms:created>
  <dcterms:modified xsi:type="dcterms:W3CDTF">2024-05-19T17:03:28Z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