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23" r:id="rId7"/>
    <p:sldId id="324" r:id="rId8"/>
    <p:sldId id="307" r:id="rId9"/>
    <p:sldId id="282" r:id="rId10"/>
    <p:sldId id="315" r:id="rId11"/>
    <p:sldId id="314" r:id="rId12"/>
    <p:sldId id="325"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4225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5291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5951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778912" y="584085"/>
            <a:ext cx="8564623" cy="3831221"/>
          </a:xfrm>
        </p:spPr>
        <p:txBody>
          <a:bodyPr anchor="ctr"/>
          <a:lstStyle/>
          <a:p>
            <a:r>
              <a:rPr lang="en-US" dirty="0"/>
              <a:t>Disease Prediction</a:t>
            </a:r>
            <a:br>
              <a:rPr lang="en-US" dirty="0"/>
            </a:br>
            <a:r>
              <a:rPr lang="en-US" sz="2800" dirty="0"/>
              <a:t>(Machine Learning)</a:t>
            </a:r>
            <a:br>
              <a:rPr lang="en-US" sz="2800" dirty="0"/>
            </a:br>
            <a:br>
              <a:rPr lang="en-US" sz="2800" dirty="0"/>
            </a:br>
            <a:r>
              <a:rPr lang="en-US" sz="4000" dirty="0"/>
              <a:t>Deepika </a:t>
            </a:r>
            <a:br>
              <a:rPr lang="en-US" sz="4800" dirty="0"/>
            </a:br>
            <a:r>
              <a:rPr lang="en-US" sz="2000" dirty="0"/>
              <a:t>(under the guidance of </a:t>
            </a:r>
            <a:r>
              <a:rPr lang="en-US" sz="2000" dirty="0" err="1"/>
              <a:t>Mentorness</a:t>
            </a:r>
            <a:r>
              <a:rPr lang="en-US" sz="2000" dirty="0"/>
              <a:t>)</a:t>
            </a:r>
            <a:br>
              <a:rPr lang="en-US" sz="3600"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467897"/>
            <a:ext cx="2084438" cy="1109594"/>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60439" y="323029"/>
            <a:ext cx="3873910" cy="985973"/>
          </a:xfrm>
        </p:spPr>
        <p:txBody>
          <a:bodyPr/>
          <a:lstStyle/>
          <a:p>
            <a:r>
              <a:rPr lang="en-US" dirty="0"/>
              <a:t>Background</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6" name="TextBox 5">
            <a:extLst>
              <a:ext uri="{FF2B5EF4-FFF2-40B4-BE49-F238E27FC236}">
                <a16:creationId xmlns:a16="http://schemas.microsoft.com/office/drawing/2014/main" id="{99A17799-A5E3-00B7-51FF-A6DA18AF27AE}"/>
              </a:ext>
            </a:extLst>
          </p:cNvPr>
          <p:cNvSpPr txBox="1"/>
          <p:nvPr/>
        </p:nvSpPr>
        <p:spPr>
          <a:xfrm>
            <a:off x="973546" y="1938084"/>
            <a:ext cx="6892260" cy="2554545"/>
          </a:xfrm>
          <a:prstGeom prst="rect">
            <a:avLst/>
          </a:prstGeom>
          <a:noFill/>
        </p:spPr>
        <p:txBody>
          <a:bodyPr wrap="square">
            <a:spAutoFit/>
          </a:bodyPr>
          <a:lstStyle/>
          <a:p>
            <a:r>
              <a:rPr lang="en-US" dirty="0"/>
              <a:t> </a:t>
            </a:r>
            <a:r>
              <a:rPr lang="en-US" sz="2000" dirty="0">
                <a:solidFill>
                  <a:schemeClr val="accent6">
                    <a:lumMod val="75000"/>
                  </a:schemeClr>
                </a:solidFill>
              </a:rPr>
              <a:t>Healthcare professionals often rely on various diagnostic tests and biomarkers to assess an individual's health status and diagnose diseases. In this scenario, we have access to a dataset containing multiple health-related attributes such as cholesterol levels, blood cell counts, hormone levels, and other physiological measurements. The dataset also includes information on whether the individual has been diagnosed with a specific disease or not.</a:t>
            </a:r>
            <a:endParaRPr lang="en-IN" dirty="0">
              <a:solidFill>
                <a:schemeClr val="accent6">
                  <a:lumMod val="75000"/>
                </a:schemeClr>
              </a:solidFill>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60439" y="323029"/>
            <a:ext cx="3873910" cy="985973"/>
          </a:xfrm>
        </p:spPr>
        <p:txBody>
          <a:bodyPr/>
          <a:lstStyle/>
          <a:p>
            <a:r>
              <a:rPr lang="en-US" dirty="0"/>
              <a:t>Objective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id="{FE7B65D4-10BE-EF9E-7D01-A22294EDA5C3}"/>
              </a:ext>
            </a:extLst>
          </p:cNvPr>
          <p:cNvSpPr txBox="1"/>
          <p:nvPr/>
        </p:nvSpPr>
        <p:spPr>
          <a:xfrm>
            <a:off x="1165199" y="2008604"/>
            <a:ext cx="6538299" cy="1938992"/>
          </a:xfrm>
          <a:prstGeom prst="rect">
            <a:avLst/>
          </a:prstGeom>
          <a:noFill/>
        </p:spPr>
        <p:txBody>
          <a:bodyPr wrap="square">
            <a:spAutoFit/>
          </a:bodyPr>
          <a:lstStyle/>
          <a:p>
            <a:r>
              <a:rPr lang="en-US" dirty="0"/>
              <a:t> </a:t>
            </a:r>
            <a:r>
              <a:rPr lang="en-US" sz="2000" dirty="0">
                <a:solidFill>
                  <a:schemeClr val="accent6">
                    <a:lumMod val="75000"/>
                  </a:schemeClr>
                </a:solidFill>
              </a:rPr>
              <a:t>The objective of this project is to develop a predictive model that can accurately classify individuals into diseased or non-diseased categories based on their health attributes. By leveraging machine learning algorithms, we aim to create a reliable tool that healthcare providers can use to assist in disease diagnosis and prognosis.</a:t>
            </a:r>
            <a:endParaRPr lang="en-IN" dirty="0">
              <a:solidFill>
                <a:schemeClr val="accent6">
                  <a:lumMod val="75000"/>
                </a:schemeClr>
              </a:solidFill>
            </a:endParaRPr>
          </a:p>
        </p:txBody>
      </p:sp>
    </p:spTree>
    <p:extLst>
      <p:ext uri="{BB962C8B-B14F-4D97-AF65-F5344CB8AC3E}">
        <p14:creationId xmlns:p14="http://schemas.microsoft.com/office/powerpoint/2010/main" val="170470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60439" y="580103"/>
            <a:ext cx="5643716" cy="728899"/>
          </a:xfrm>
        </p:spPr>
        <p:txBody>
          <a:bodyPr/>
          <a:lstStyle/>
          <a:p>
            <a:r>
              <a:rPr lang="en-US" dirty="0"/>
              <a:t>Data Description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6" name="TextBox 5">
            <a:extLst>
              <a:ext uri="{FF2B5EF4-FFF2-40B4-BE49-F238E27FC236}">
                <a16:creationId xmlns:a16="http://schemas.microsoft.com/office/drawing/2014/main" id="{99A17799-A5E3-00B7-51FF-A6DA18AF27AE}"/>
              </a:ext>
            </a:extLst>
          </p:cNvPr>
          <p:cNvSpPr txBox="1"/>
          <p:nvPr/>
        </p:nvSpPr>
        <p:spPr>
          <a:xfrm>
            <a:off x="383534" y="1309002"/>
            <a:ext cx="8268853" cy="4862870"/>
          </a:xfrm>
          <a:prstGeom prst="rect">
            <a:avLst/>
          </a:prstGeom>
          <a:noFill/>
        </p:spPr>
        <p:txBody>
          <a:bodyPr wrap="square">
            <a:spAutoFit/>
          </a:bodyPr>
          <a:lstStyle/>
          <a:p>
            <a:r>
              <a:rPr lang="en-IN" sz="2000" dirty="0"/>
              <a:t>The dataset consists of the following attributes: </a:t>
            </a:r>
          </a:p>
          <a:p>
            <a:endParaRPr lang="en-IN" sz="2000" dirty="0"/>
          </a:p>
          <a:p>
            <a:pPr marL="342900" indent="-342900">
              <a:buFont typeface="Arial" panose="020B0604020202020204" pitchFamily="34" charset="0"/>
              <a:buChar char="•"/>
            </a:pPr>
            <a:r>
              <a:rPr lang="en-IN" dirty="0"/>
              <a:t>Cholesterol: Level of cholesterol in the blood (mg/dL) </a:t>
            </a:r>
          </a:p>
          <a:p>
            <a:pPr marL="342900" indent="-342900">
              <a:buFont typeface="Arial" panose="020B0604020202020204" pitchFamily="34" charset="0"/>
              <a:buChar char="•"/>
            </a:pPr>
            <a:r>
              <a:rPr lang="en-IN" dirty="0"/>
              <a:t> </a:t>
            </a:r>
            <a:r>
              <a:rPr lang="en-IN" dirty="0" err="1"/>
              <a:t>Hemoglobin</a:t>
            </a:r>
            <a:r>
              <a:rPr lang="en-IN" dirty="0"/>
              <a:t>: Protein in red blood cells carrying oxygen </a:t>
            </a:r>
          </a:p>
          <a:p>
            <a:pPr marL="342900" indent="-342900">
              <a:buFont typeface="Arial" panose="020B0604020202020204" pitchFamily="34" charset="0"/>
              <a:buChar char="•"/>
            </a:pPr>
            <a:r>
              <a:rPr lang="en-IN" dirty="0"/>
              <a:t>Platelets: Blood cells aiding in clotting </a:t>
            </a:r>
          </a:p>
          <a:p>
            <a:pPr marL="342900" indent="-342900">
              <a:buFont typeface="Arial" panose="020B0604020202020204" pitchFamily="34" charset="0"/>
              <a:buChar char="•"/>
            </a:pPr>
            <a:r>
              <a:rPr lang="en-IN" dirty="0"/>
              <a:t>White Blood Cells (WBC): Immune system cells fighting infections </a:t>
            </a:r>
          </a:p>
          <a:p>
            <a:pPr marL="342900" indent="-342900">
              <a:buFont typeface="Arial" panose="020B0604020202020204" pitchFamily="34" charset="0"/>
              <a:buChar char="•"/>
            </a:pPr>
            <a:r>
              <a:rPr lang="en-IN" dirty="0"/>
              <a:t>Red Blood Cells (RBC): Cells carrying oxygen </a:t>
            </a:r>
          </a:p>
          <a:p>
            <a:pPr marL="342900" indent="-342900">
              <a:buFont typeface="Arial" panose="020B0604020202020204" pitchFamily="34" charset="0"/>
              <a:buChar char="•"/>
            </a:pPr>
            <a:r>
              <a:rPr lang="en-IN" dirty="0" err="1"/>
              <a:t>Hematocrit</a:t>
            </a:r>
            <a:r>
              <a:rPr lang="en-IN" dirty="0"/>
              <a:t>: Percentage of blood volume occupied by RBC </a:t>
            </a:r>
          </a:p>
          <a:p>
            <a:pPr marL="342900" indent="-342900">
              <a:buFont typeface="Arial" panose="020B0604020202020204" pitchFamily="34" charset="0"/>
              <a:buChar char="•"/>
            </a:pPr>
            <a:r>
              <a:rPr lang="en-IN" dirty="0"/>
              <a:t>Mean Corpuscular Volume (MCV): Average volume of RBC </a:t>
            </a:r>
          </a:p>
          <a:p>
            <a:pPr marL="342900" indent="-342900">
              <a:buFont typeface="Arial" panose="020B0604020202020204" pitchFamily="34" charset="0"/>
              <a:buChar char="•"/>
            </a:pPr>
            <a:r>
              <a:rPr lang="en-IN" dirty="0"/>
              <a:t>Mean Corpuscular </a:t>
            </a:r>
            <a:r>
              <a:rPr lang="en-IN" dirty="0" err="1"/>
              <a:t>Hemoglobin</a:t>
            </a:r>
            <a:r>
              <a:rPr lang="en-IN" dirty="0"/>
              <a:t> (MCH): Average amount of </a:t>
            </a:r>
            <a:r>
              <a:rPr lang="en-IN" dirty="0" err="1"/>
              <a:t>hemoglobin</a:t>
            </a:r>
            <a:r>
              <a:rPr lang="en-IN" dirty="0"/>
              <a:t> in RBC </a:t>
            </a:r>
          </a:p>
          <a:p>
            <a:pPr marL="342900" indent="-342900">
              <a:buFont typeface="Arial" panose="020B0604020202020204" pitchFamily="34" charset="0"/>
              <a:buChar char="•"/>
            </a:pPr>
            <a:r>
              <a:rPr lang="en-IN" dirty="0"/>
              <a:t>Mean Corpuscular </a:t>
            </a:r>
            <a:r>
              <a:rPr lang="en-IN" dirty="0" err="1"/>
              <a:t>Hemoglobin</a:t>
            </a:r>
            <a:r>
              <a:rPr lang="en-IN" dirty="0"/>
              <a:t> Concentration (MCHC): Average concentration of </a:t>
            </a:r>
            <a:r>
              <a:rPr lang="en-IN" dirty="0" err="1"/>
              <a:t>hemoglobin</a:t>
            </a:r>
            <a:r>
              <a:rPr lang="en-IN" dirty="0"/>
              <a:t> in RBC </a:t>
            </a:r>
          </a:p>
          <a:p>
            <a:pPr marL="342900" indent="-342900">
              <a:buFont typeface="Arial" panose="020B0604020202020204" pitchFamily="34" charset="0"/>
              <a:buChar char="•"/>
            </a:pPr>
            <a:r>
              <a:rPr lang="en-IN" dirty="0"/>
              <a:t>Insulin: Hormone regulating blood sugar levels </a:t>
            </a:r>
          </a:p>
          <a:p>
            <a:pPr marL="342900" indent="-342900">
              <a:buFont typeface="Arial" panose="020B0604020202020204" pitchFamily="34" charset="0"/>
              <a:buChar char="•"/>
            </a:pPr>
            <a:r>
              <a:rPr lang="en-IN" dirty="0"/>
              <a:t>BMI (Body Mass Index): Measure of body fat based on height and weight </a:t>
            </a:r>
          </a:p>
          <a:p>
            <a:pPr marL="342900" indent="-342900">
              <a:buFont typeface="Arial" panose="020B0604020202020204" pitchFamily="34" charset="0"/>
              <a:buChar char="•"/>
            </a:pPr>
            <a:r>
              <a:rPr lang="en-IN" dirty="0"/>
              <a:t>Systolic Blood Pressure (SBP): Pressure in arteries during heartbeats </a:t>
            </a:r>
          </a:p>
          <a:p>
            <a:pPr marL="342900" indent="-342900">
              <a:buFont typeface="Arial" panose="020B0604020202020204" pitchFamily="34" charset="0"/>
              <a:buChar char="•"/>
            </a:pPr>
            <a:r>
              <a:rPr lang="en-IN" dirty="0"/>
              <a:t> Diastolic Blood Pressure (DBP): Pressure in arteries at rest between beats </a:t>
            </a:r>
          </a:p>
        </p:txBody>
      </p:sp>
    </p:spTree>
    <p:extLst>
      <p:ext uri="{BB962C8B-B14F-4D97-AF65-F5344CB8AC3E}">
        <p14:creationId xmlns:p14="http://schemas.microsoft.com/office/powerpoint/2010/main" val="253865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935525" y="1809134"/>
            <a:ext cx="5723586" cy="2211953"/>
          </a:xfrm>
        </p:spPr>
        <p:txBody>
          <a:bodyPr/>
          <a:lstStyle/>
          <a:p>
            <a:r>
              <a:rPr lang="en-US" dirty="0"/>
              <a:t>Data Analysis</a:t>
            </a:r>
            <a:br>
              <a:rPr lang="en-US" dirty="0"/>
            </a:br>
            <a:r>
              <a:rPr lang="en-US" sz="2800" dirty="0"/>
              <a:t>(predictive modelling)</a:t>
            </a:r>
            <a:endParaRPr lang="en-US" dirty="0"/>
          </a:p>
        </p:txBody>
      </p:sp>
      <p:pic>
        <p:nvPicPr>
          <p:cNvPr id="6" name="Picture Placeholder 5">
            <a:extLst>
              <a:ext uri="{FF2B5EF4-FFF2-40B4-BE49-F238E27FC236}">
                <a16:creationId xmlns:a16="http://schemas.microsoft.com/office/drawing/2014/main" id="{8D88010C-AD0C-7656-865E-7CAC5CB3D1A9}"/>
              </a:ext>
            </a:extLst>
          </p:cNvPr>
          <p:cNvPicPr>
            <a:picLocks noGrp="1" noChangeAspect="1"/>
          </p:cNvPicPr>
          <p:nvPr>
            <p:ph type="pic" sz="quarter" idx="11"/>
          </p:nvPr>
        </p:nvPicPr>
        <p:blipFill>
          <a:blip r:embed="rId3"/>
          <a:srcRect l="27267" r="27267"/>
          <a:stretch>
            <a:fillRect/>
          </a:stretch>
        </p:blipFill>
        <p:spPr/>
      </p:pic>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Predictive modeling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4" name="Rectangle 1">
            <a:extLst>
              <a:ext uri="{FF2B5EF4-FFF2-40B4-BE49-F238E27FC236}">
                <a16:creationId xmlns:a16="http://schemas.microsoft.com/office/drawing/2014/main" id="{F0975170-1529-6EC2-D71A-136368E228A8}"/>
              </a:ext>
            </a:extLst>
          </p:cNvPr>
          <p:cNvSpPr>
            <a:spLocks noGrp="1" noChangeArrowheads="1"/>
          </p:cNvSpPr>
          <p:nvPr>
            <p:ph sz="half" idx="2"/>
          </p:nvPr>
        </p:nvSpPr>
        <p:spPr bwMode="auto">
          <a:xfrm>
            <a:off x="5604182" y="2184347"/>
            <a:ext cx="62338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statistical method called predictive modeling is used to build a model that, given past data, can forecast future events. In order to find patterns and links in data and estimate future trends and behaviors, it entails applying a variety of algorithms and statistical techniques. </a:t>
            </a:r>
          </a:p>
        </p:txBody>
      </p:sp>
      <p:sp>
        <p:nvSpPr>
          <p:cNvPr id="5" name="Rectangle 2">
            <a:extLst>
              <a:ext uri="{FF2B5EF4-FFF2-40B4-BE49-F238E27FC236}">
                <a16:creationId xmlns:a16="http://schemas.microsoft.com/office/drawing/2014/main" id="{3E4C92E3-41CE-B2B7-9CB0-670010751676}"/>
              </a:ext>
            </a:extLst>
          </p:cNvPr>
          <p:cNvSpPr>
            <a:spLocks noChangeArrowheads="1"/>
          </p:cNvSpPr>
          <p:nvPr/>
        </p:nvSpPr>
        <p:spPr bwMode="auto">
          <a:xfrm>
            <a:off x="2748269" y="4092477"/>
            <a:ext cx="76101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Finance: Stock price forecasting, fraud detection, and credit scoring.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Marketing: Forecasting revenue, predicting turnover, and segmenting customers. </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Healthcare: Risk assessment for patients, disease prediction.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Manufacturing: Demand forecasting and predictive maintenance. </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Retail: Personalized suggestions and inventory control.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37651" y="174509"/>
            <a:ext cx="7796464" cy="1222385"/>
          </a:xfrm>
        </p:spPr>
        <p:txBody>
          <a:bodyPr/>
          <a:lstStyle/>
          <a:p>
            <a:r>
              <a:rPr lang="en-US" sz="3200" dirty="0"/>
              <a:t>Random forest,logistic,svc</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E95A418C-35A6-AF75-97B0-397AA5C4E35B}"/>
              </a:ext>
            </a:extLst>
          </p:cNvPr>
          <p:cNvPicPr>
            <a:picLocks noChangeAspect="1"/>
          </p:cNvPicPr>
          <p:nvPr/>
        </p:nvPicPr>
        <p:blipFill>
          <a:blip r:embed="rId3"/>
          <a:stretch>
            <a:fillRect/>
          </a:stretch>
        </p:blipFill>
        <p:spPr>
          <a:xfrm>
            <a:off x="881494" y="1737851"/>
            <a:ext cx="7052621" cy="3650226"/>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902693" y="457199"/>
            <a:ext cx="4779191" cy="1217749"/>
          </a:xfrm>
        </p:spPr>
        <p:txBody>
          <a:bodyPr/>
          <a:lstStyle/>
          <a:p>
            <a:r>
              <a:rPr lang="en-US" dirty="0"/>
              <a:t>Random forest </a:t>
            </a:r>
            <a:r>
              <a:rPr lang="en-IN" dirty="0"/>
              <a:t>Classifier </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6" name="Picture 5">
            <a:extLst>
              <a:ext uri="{FF2B5EF4-FFF2-40B4-BE49-F238E27FC236}">
                <a16:creationId xmlns:a16="http://schemas.microsoft.com/office/drawing/2014/main" id="{E696CFBA-A827-8AE6-AB0C-8B169E9391C1}"/>
              </a:ext>
            </a:extLst>
          </p:cNvPr>
          <p:cNvPicPr>
            <a:picLocks noChangeAspect="1"/>
          </p:cNvPicPr>
          <p:nvPr/>
        </p:nvPicPr>
        <p:blipFill>
          <a:blip r:embed="rId3"/>
          <a:stretch>
            <a:fillRect/>
          </a:stretch>
        </p:blipFill>
        <p:spPr>
          <a:xfrm>
            <a:off x="5321173" y="1925195"/>
            <a:ext cx="5292350" cy="3384224"/>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37651" y="174509"/>
            <a:ext cx="7796464" cy="1222385"/>
          </a:xfrm>
        </p:spPr>
        <p:txBody>
          <a:bodyPr/>
          <a:lstStyle/>
          <a:p>
            <a:r>
              <a:rPr lang="en-US" sz="3200" dirty="0"/>
              <a:t>CONCLUSION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6" name="TextBox 5">
            <a:extLst>
              <a:ext uri="{FF2B5EF4-FFF2-40B4-BE49-F238E27FC236}">
                <a16:creationId xmlns:a16="http://schemas.microsoft.com/office/drawing/2014/main" id="{BBC8AB00-061F-0BA3-6613-48D5141AE273}"/>
              </a:ext>
            </a:extLst>
          </p:cNvPr>
          <p:cNvSpPr txBox="1"/>
          <p:nvPr/>
        </p:nvSpPr>
        <p:spPr>
          <a:xfrm>
            <a:off x="1391264" y="2072514"/>
            <a:ext cx="7133304" cy="2677656"/>
          </a:xfrm>
          <a:prstGeom prst="rect">
            <a:avLst/>
          </a:prstGeom>
          <a:noFill/>
        </p:spPr>
        <p:txBody>
          <a:bodyPr wrap="square">
            <a:spAutoFit/>
          </a:bodyPr>
          <a:lstStyle/>
          <a:p>
            <a:r>
              <a:rPr lang="en-US" sz="2400" dirty="0">
                <a:solidFill>
                  <a:schemeClr val="accent6">
                    <a:lumMod val="75000"/>
                  </a:schemeClr>
                </a:solidFill>
              </a:rPr>
              <a:t>The ultimate goal is to develop a robust predictive model that can assist healthcare professionals in early disease detection and patient management. By accurately identifying individuals at risk of certain diseases, interventions can be initiated promptly, potentially improving patient outcomes and reducing healthcare costs</a:t>
            </a:r>
            <a:endParaRPr lang="en-IN" sz="2400" dirty="0">
              <a:solidFill>
                <a:schemeClr val="accent6">
                  <a:lumMod val="75000"/>
                </a:schemeClr>
              </a:solidFill>
            </a:endParaRPr>
          </a:p>
        </p:txBody>
      </p:sp>
    </p:spTree>
    <p:extLst>
      <p:ext uri="{BB962C8B-B14F-4D97-AF65-F5344CB8AC3E}">
        <p14:creationId xmlns:p14="http://schemas.microsoft.com/office/powerpoint/2010/main" val="220375739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{43044F0D-5386-431D-B34D-0FF6A09E1614}tf78438558_win32</Template>
  <TotalTime>37</TotalTime>
  <Words>476</Words>
  <Application>Microsoft Office PowerPoint</Application>
  <PresentationFormat>Widescreen</PresentationFormat>
  <Paragraphs>42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Disease Prediction (Machine Learning)  Deepika  (under the guidance of Mentorness) </vt:lpstr>
      <vt:lpstr>Background</vt:lpstr>
      <vt:lpstr>Objective</vt:lpstr>
      <vt:lpstr>Data Description</vt:lpstr>
      <vt:lpstr>Data Analysis (predictive modelling)</vt:lpstr>
      <vt:lpstr>Predictive modeling</vt:lpstr>
      <vt:lpstr>Random forest,logistic,svc</vt:lpstr>
      <vt:lpstr>Random forest Classifier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(Machine Learning)  Deepika  (under the guidance of Mentorness) </dc:title>
  <dc:subject/>
  <dc:creator>Deepika G</dc:creator>
  <cp:lastModifiedBy>Deepika G</cp:lastModifiedBy>
  <cp:revision>1</cp:revision>
  <dcterms:created xsi:type="dcterms:W3CDTF">2024-05-21T04:49:19Z</dcterms:created>
  <dcterms:modified xsi:type="dcterms:W3CDTF">2024-05-21T05:27:13Z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