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1"/>
  </p:notesMasterIdLst>
  <p:handoutMasterIdLst>
    <p:handoutMasterId r:id="rId22"/>
  </p:handoutMasterIdLst>
  <p:sldIdLst>
    <p:sldId id="256" r:id="rId5"/>
    <p:sldId id="257" r:id="rId6"/>
    <p:sldId id="299" r:id="rId7"/>
    <p:sldId id="300" r:id="rId8"/>
    <p:sldId id="286" r:id="rId9"/>
    <p:sldId id="288" r:id="rId10"/>
    <p:sldId id="289" r:id="rId11"/>
    <p:sldId id="290" r:id="rId12"/>
    <p:sldId id="301" r:id="rId13"/>
    <p:sldId id="302" r:id="rId14"/>
    <p:sldId id="303" r:id="rId15"/>
    <p:sldId id="304" r:id="rId16"/>
    <p:sldId id="306" r:id="rId17"/>
    <p:sldId id="297" r:id="rId18"/>
    <p:sldId id="305" r:id="rId19"/>
    <p:sldId id="29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646" autoAdjust="0"/>
  </p:normalViewPr>
  <p:slideViewPr>
    <p:cSldViewPr snapToGrid="0">
      <p:cViewPr varScale="1">
        <p:scale>
          <a:sx n="78" d="100"/>
          <a:sy n="78" d="100"/>
        </p:scale>
        <p:origin x="878" y="72"/>
      </p:cViewPr>
      <p:guideLst/>
    </p:cSldViewPr>
  </p:slideViewPr>
  <p:outlineViewPr>
    <p:cViewPr>
      <p:scale>
        <a:sx n="33" d="100"/>
        <a:sy n="33" d="100"/>
      </p:scale>
      <p:origin x="0" y="-5760"/>
    </p:cViewPr>
  </p:outlineViewPr>
  <p:notesTextViewPr>
    <p:cViewPr>
      <p:scale>
        <a:sx n="1" d="1"/>
        <a:sy n="1" d="1"/>
      </p:scale>
      <p:origin x="0" y="0"/>
    </p:cViewPr>
  </p:notesTextViewPr>
  <p:sorterViewPr>
    <p:cViewPr varScale="1">
      <p:scale>
        <a:sx n="100" d="100"/>
        <a:sy n="100" d="100"/>
      </p:scale>
      <p:origin x="0" y="-7325"/>
    </p:cViewPr>
  </p:sorterViewPr>
  <p:notesViewPr>
    <p:cSldViewPr snapToGrid="0">
      <p:cViewPr varScale="1">
        <p:scale>
          <a:sx n="58" d="100"/>
          <a:sy n="58" d="100"/>
        </p:scale>
        <p:origin x="2371"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5/20/2024</a:t>
            </a:fld>
            <a:endParaRPr lang="en-US" dirty="0"/>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dirty="0"/>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5/20/2024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21693858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10</a:t>
            </a:fld>
            <a:endParaRPr lang="en-US" dirty="0"/>
          </a:p>
        </p:txBody>
      </p:sp>
    </p:spTree>
    <p:extLst>
      <p:ext uri="{BB962C8B-B14F-4D97-AF65-F5344CB8AC3E}">
        <p14:creationId xmlns:p14="http://schemas.microsoft.com/office/powerpoint/2010/main" val="29379951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11</a:t>
            </a:fld>
            <a:endParaRPr lang="en-US" dirty="0"/>
          </a:p>
        </p:txBody>
      </p:sp>
    </p:spTree>
    <p:extLst>
      <p:ext uri="{BB962C8B-B14F-4D97-AF65-F5344CB8AC3E}">
        <p14:creationId xmlns:p14="http://schemas.microsoft.com/office/powerpoint/2010/main" val="11425830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12</a:t>
            </a:fld>
            <a:endParaRPr lang="en-US" dirty="0"/>
          </a:p>
        </p:txBody>
      </p:sp>
    </p:spTree>
    <p:extLst>
      <p:ext uri="{BB962C8B-B14F-4D97-AF65-F5344CB8AC3E}">
        <p14:creationId xmlns:p14="http://schemas.microsoft.com/office/powerpoint/2010/main" val="38815715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13</a:t>
            </a:fld>
            <a:endParaRPr lang="en-US" dirty="0"/>
          </a:p>
        </p:txBody>
      </p:sp>
    </p:spTree>
    <p:extLst>
      <p:ext uri="{BB962C8B-B14F-4D97-AF65-F5344CB8AC3E}">
        <p14:creationId xmlns:p14="http://schemas.microsoft.com/office/powerpoint/2010/main" val="23314271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14</a:t>
            </a:fld>
            <a:endParaRPr lang="en-US" dirty="0"/>
          </a:p>
        </p:txBody>
      </p:sp>
    </p:spTree>
    <p:extLst>
      <p:ext uri="{BB962C8B-B14F-4D97-AF65-F5344CB8AC3E}">
        <p14:creationId xmlns:p14="http://schemas.microsoft.com/office/powerpoint/2010/main" val="14251592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15</a:t>
            </a:fld>
            <a:endParaRPr lang="en-US" dirty="0"/>
          </a:p>
        </p:txBody>
      </p:sp>
    </p:spTree>
    <p:extLst>
      <p:ext uri="{BB962C8B-B14F-4D97-AF65-F5344CB8AC3E}">
        <p14:creationId xmlns:p14="http://schemas.microsoft.com/office/powerpoint/2010/main" val="41990887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16</a:t>
            </a:fld>
            <a:endParaRPr lang="en-US" dirty="0"/>
          </a:p>
        </p:txBody>
      </p:sp>
    </p:spTree>
    <p:extLst>
      <p:ext uri="{BB962C8B-B14F-4D97-AF65-F5344CB8AC3E}">
        <p14:creationId xmlns:p14="http://schemas.microsoft.com/office/powerpoint/2010/main" val="399008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dirty="0"/>
          </a:p>
        </p:txBody>
      </p:sp>
    </p:spTree>
    <p:extLst>
      <p:ext uri="{BB962C8B-B14F-4D97-AF65-F5344CB8AC3E}">
        <p14:creationId xmlns:p14="http://schemas.microsoft.com/office/powerpoint/2010/main" val="2915247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dirty="0"/>
          </a:p>
        </p:txBody>
      </p:sp>
    </p:spTree>
    <p:extLst>
      <p:ext uri="{BB962C8B-B14F-4D97-AF65-F5344CB8AC3E}">
        <p14:creationId xmlns:p14="http://schemas.microsoft.com/office/powerpoint/2010/main" val="14549216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4</a:t>
            </a:fld>
            <a:endParaRPr lang="en-US" dirty="0"/>
          </a:p>
        </p:txBody>
      </p:sp>
    </p:spTree>
    <p:extLst>
      <p:ext uri="{BB962C8B-B14F-4D97-AF65-F5344CB8AC3E}">
        <p14:creationId xmlns:p14="http://schemas.microsoft.com/office/powerpoint/2010/main" val="24541725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5</a:t>
            </a:fld>
            <a:endParaRPr lang="en-US" dirty="0"/>
          </a:p>
        </p:txBody>
      </p:sp>
    </p:spTree>
    <p:extLst>
      <p:ext uri="{BB962C8B-B14F-4D97-AF65-F5344CB8AC3E}">
        <p14:creationId xmlns:p14="http://schemas.microsoft.com/office/powerpoint/2010/main" val="19389489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6</a:t>
            </a:fld>
            <a:endParaRPr lang="en-US" dirty="0"/>
          </a:p>
        </p:txBody>
      </p:sp>
    </p:spTree>
    <p:extLst>
      <p:ext uri="{BB962C8B-B14F-4D97-AF65-F5344CB8AC3E}">
        <p14:creationId xmlns:p14="http://schemas.microsoft.com/office/powerpoint/2010/main" val="38627438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7</a:t>
            </a:fld>
            <a:endParaRPr lang="en-US" dirty="0"/>
          </a:p>
        </p:txBody>
      </p:sp>
    </p:spTree>
    <p:extLst>
      <p:ext uri="{BB962C8B-B14F-4D97-AF65-F5344CB8AC3E}">
        <p14:creationId xmlns:p14="http://schemas.microsoft.com/office/powerpoint/2010/main" val="41947933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8</a:t>
            </a:fld>
            <a:endParaRPr lang="en-US" dirty="0"/>
          </a:p>
        </p:txBody>
      </p:sp>
    </p:spTree>
    <p:extLst>
      <p:ext uri="{BB962C8B-B14F-4D97-AF65-F5344CB8AC3E}">
        <p14:creationId xmlns:p14="http://schemas.microsoft.com/office/powerpoint/2010/main" val="16390868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9</a:t>
            </a:fld>
            <a:endParaRPr lang="en-US" dirty="0"/>
          </a:p>
        </p:txBody>
      </p:sp>
    </p:spTree>
    <p:extLst>
      <p:ext uri="{BB962C8B-B14F-4D97-AF65-F5344CB8AC3E}">
        <p14:creationId xmlns:p14="http://schemas.microsoft.com/office/powerpoint/2010/main" val="13048664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830130"/>
          </a:xfrm>
        </p:spPr>
        <p:txBody>
          <a:bodyPr anchor="b">
            <a:noAutofit/>
          </a:bodyPr>
          <a:lstStyle>
            <a:lvl1pPr algn="l">
              <a:defRPr sz="6000" b="1">
                <a:latin typeface="+mj-lt"/>
              </a:defRPr>
            </a:lvl1pPr>
          </a:lstStyle>
          <a:p>
            <a:r>
              <a:rPr lang="en-US" dirty="0"/>
              <a:t>Click to add title</a:t>
            </a:r>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8AD52EA-B01E-8D38-D87A-BF7EB5B58A82}"/>
              </a:ext>
              <a:ext uri="{C183D7F6-B498-43B3-948B-1728B52AA6E4}">
                <adec:decorative xmlns:adec="http://schemas.microsoft.com/office/drawing/2017/decorative" val="1"/>
              </a:ext>
            </a:extLst>
          </p:cNvPr>
          <p:cNvGrpSpPr/>
          <p:nvPr userDrawn="1"/>
        </p:nvGrpSpPr>
        <p:grpSpPr>
          <a:xfrm>
            <a:off x="0" y="-1"/>
            <a:ext cx="12192001" cy="6864796"/>
            <a:chOff x="0" y="-1"/>
            <a:chExt cx="12192001" cy="6864796"/>
          </a:xfrm>
        </p:grpSpPr>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62811"/>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58864" y="102021"/>
            <a:ext cx="9779183" cy="174441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58865" y="2017467"/>
            <a:ext cx="9779182" cy="3366815"/>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Right Image">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flipH="1">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71600"/>
            <a:ext cx="5486400" cy="4114800"/>
          </a:xfrm>
        </p:spPr>
        <p:txBody>
          <a:bodyPr anchor="ctr" anchorCtr="0">
            <a:noAutofit/>
          </a:bodyPr>
          <a:lstStyle>
            <a:lvl1pPr>
              <a:defRPr sz="6000" b="1">
                <a:latin typeface="+mj-lt"/>
              </a:defRPr>
            </a:lvl1pPr>
          </a:lstStyle>
          <a:p>
            <a:r>
              <a:rPr lang="en-US" dirty="0"/>
              <a:t>Click to add title</a:t>
            </a:r>
          </a:p>
        </p:txBody>
      </p:sp>
      <p:sp>
        <p:nvSpPr>
          <p:cNvPr id="15" name="Picture Placeholder 14">
            <a:extLst>
              <a:ext uri="{FF2B5EF4-FFF2-40B4-BE49-F238E27FC236}">
                <a16:creationId xmlns:a16="http://schemas.microsoft.com/office/drawing/2014/main" id="{3124234B-E1C4-2616-9993-A23142AA69B2}"/>
              </a:ext>
            </a:extLst>
          </p:cNvPr>
          <p:cNvSpPr>
            <a:spLocks noGrp="1"/>
          </p:cNvSpPr>
          <p:nvPr>
            <p:ph type="pic" sz="quarter" idx="10"/>
          </p:nvPr>
        </p:nvSpPr>
        <p:spPr>
          <a:xfrm>
            <a:off x="7183438" y="1168400"/>
            <a:ext cx="4500562" cy="4521200"/>
          </a:xfrm>
          <a:prstGeom prst="ellipse">
            <a:avLst/>
          </a:prstGeom>
          <a:solidFill>
            <a:schemeClr val="accent2"/>
          </a:solidFill>
        </p:spPr>
        <p:txBody>
          <a:bodyPr/>
          <a:lstStyle>
            <a:lvl1pPr marL="0" indent="0" algn="ctr">
              <a:buNone/>
              <a:defRPr sz="2000"/>
            </a:lvl1pPr>
          </a:lstStyle>
          <a:p>
            <a:r>
              <a:rPr lang="en-US"/>
              <a:t>Click icon to add picture</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91266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Left Image">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5943600" y="457200"/>
            <a:ext cx="5120640" cy="3200400"/>
          </a:xfrm>
        </p:spPr>
        <p:txBody>
          <a:bodyPr anchor="b" anchorCtr="0">
            <a:noAutofit/>
          </a:bodyPr>
          <a:lstStyle>
            <a:lvl1pPr>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8763DBBF-E63D-81E5-E7CE-32F6F2C2F935}"/>
              </a:ext>
            </a:extLst>
          </p:cNvPr>
          <p:cNvSpPr>
            <a:spLocks noGrp="1"/>
          </p:cNvSpPr>
          <p:nvPr>
            <p:ph type="subTitle" idx="1" hasCustomPrompt="1"/>
          </p:nvPr>
        </p:nvSpPr>
        <p:spPr>
          <a:xfrm>
            <a:off x="5943598" y="3657600"/>
            <a:ext cx="5120640" cy="1828800"/>
          </a:xfrm>
        </p:spPr>
        <p:txBody>
          <a:bodyPr anchor="t" anchorCtr="0">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5" name="Picture Placeholder 14">
            <a:extLst>
              <a:ext uri="{FF2B5EF4-FFF2-40B4-BE49-F238E27FC236}">
                <a16:creationId xmlns:a16="http://schemas.microsoft.com/office/drawing/2014/main" id="{64033732-ADA1-C540-7276-3FF5CDEF2C5E}"/>
              </a:ext>
            </a:extLst>
          </p:cNvPr>
          <p:cNvSpPr>
            <a:spLocks noGrp="1"/>
          </p:cNvSpPr>
          <p:nvPr>
            <p:ph type="pic" sz="quarter" idx="10"/>
          </p:nvPr>
        </p:nvSpPr>
        <p:spPr>
          <a:xfrm>
            <a:off x="904238" y="1157224"/>
            <a:ext cx="4500562" cy="4521200"/>
          </a:xfrm>
          <a:prstGeom prst="ellipse">
            <a:avLst/>
          </a:prstGeom>
          <a:solidFill>
            <a:schemeClr val="accent2"/>
          </a:solidFill>
        </p:spPr>
        <p:txBody>
          <a:bodyPr/>
          <a:lstStyle>
            <a:lvl1pPr marL="0" indent="0" algn="ctr">
              <a:buNone/>
              <a:defRPr sz="2000"/>
            </a:lvl1pPr>
          </a:lstStyle>
          <a:p>
            <a:r>
              <a:rPr lang="en-US"/>
              <a:t>Click icon to add picture</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823856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2">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085"/>
            <a:ext cx="9779183" cy="160083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CA1EED44-783E-8705-4119-D7E9F7D4F2B4}"/>
              </a:ext>
            </a:extLst>
          </p:cNvPr>
          <p:cNvSpPr>
            <a:spLocks noGrp="1"/>
          </p:cNvSpPr>
          <p:nvPr>
            <p:ph idx="14" hasCustomPrompt="1"/>
          </p:nvPr>
        </p:nvSpPr>
        <p:spPr>
          <a:xfrm>
            <a:off x="1166087" y="2652713"/>
            <a:ext cx="9780587" cy="3436936"/>
          </a:xfrm>
        </p:spPr>
        <p:txBody>
          <a:bodyPr>
            <a:normAutofit/>
          </a:bodyPr>
          <a:lstStyle>
            <a:lvl1pPr marL="342900" indent="-283464">
              <a:spcBef>
                <a:spcPts val="1000"/>
              </a:spcBef>
              <a:buFont typeface="Arial" panose="020B0604020202020204" pitchFamily="34" charset="0"/>
              <a:buChar char="•"/>
              <a:defRPr sz="2000">
                <a:solidFill>
                  <a:schemeClr val="bg1"/>
                </a:solidFill>
                <a:latin typeface="+mn-lt"/>
              </a:defRPr>
            </a:lvl1pPr>
            <a:lvl2pPr marL="566928" indent="-283464">
              <a:spcBef>
                <a:spcPts val="1000"/>
              </a:spcBef>
              <a:buFont typeface="Arial" panose="020B0604020202020204" pitchFamily="34" charset="0"/>
              <a:buChar char="•"/>
              <a:defRPr sz="2000">
                <a:solidFill>
                  <a:schemeClr val="bg1"/>
                </a:solidFill>
                <a:latin typeface="+mn-lt"/>
              </a:defRPr>
            </a:lvl2pPr>
            <a:lvl3pPr marL="850392" indent="-283464">
              <a:spcBef>
                <a:spcPts val="1000"/>
              </a:spcBef>
              <a:buFont typeface="Arial" panose="020B0604020202020204" pitchFamily="34" charset="0"/>
              <a:buChar char="•"/>
              <a:defRPr sz="2000">
                <a:solidFill>
                  <a:schemeClr val="bg1"/>
                </a:solidFill>
                <a:latin typeface="+mn-lt"/>
              </a:defRPr>
            </a:lvl3pPr>
            <a:lvl4pPr marL="1097280" indent="-283464">
              <a:spcBef>
                <a:spcPts val="1000"/>
              </a:spcBef>
              <a:buFont typeface="Arial" panose="020B0604020202020204" pitchFamily="34" charset="0"/>
              <a:buChar char="•"/>
              <a:defRPr sz="2000">
                <a:solidFill>
                  <a:schemeClr val="bg1"/>
                </a:solidFill>
                <a:latin typeface="+mn-lt"/>
              </a:defRPr>
            </a:lvl4pPr>
            <a:lvl5pPr marL="1371600"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dirty="0"/>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83176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bIns="0" anchor="b">
            <a:noAutofit/>
          </a:bodyPr>
          <a:lstStyle>
            <a:lvl1pPr algn="l">
              <a:defRPr sz="6000" b="1">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986529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601200" cy="1653371"/>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767843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2 content">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69008"/>
            <a:ext cx="9779183" cy="1706563"/>
          </a:xfrm>
        </p:spPr>
        <p:txBody>
          <a:bodyPr anchor="b">
            <a:noAutofit/>
          </a:bodyPr>
          <a:lstStyle>
            <a:lvl1pPr>
              <a:defRPr sz="4200" b="1">
                <a:solidFill>
                  <a:schemeClr val="bg1"/>
                </a:solidFill>
                <a:latin typeface="+mj-lt"/>
              </a:defRPr>
            </a:lvl1pPr>
          </a:lstStyle>
          <a:p>
            <a:r>
              <a:rPr lang="en-US" dirty="0"/>
              <a:t>Click to add title</a:t>
            </a:r>
          </a:p>
        </p:txBody>
      </p:sp>
      <p:sp>
        <p:nvSpPr>
          <p:cNvPr id="14" name="Content Placeholder 2">
            <a:extLst>
              <a:ext uri="{FF2B5EF4-FFF2-40B4-BE49-F238E27FC236}">
                <a16:creationId xmlns:a16="http://schemas.microsoft.com/office/drawing/2014/main" id="{926B296A-EB6A-9BE9-E813-B15C46524F4D}"/>
              </a:ext>
            </a:extLst>
          </p:cNvPr>
          <p:cNvSpPr>
            <a:spLocks noGrp="1"/>
          </p:cNvSpPr>
          <p:nvPr>
            <p:ph idx="12" hasCustomPrompt="1"/>
          </p:nvPr>
        </p:nvSpPr>
        <p:spPr>
          <a:xfrm>
            <a:off x="1167493" y="2023984"/>
            <a:ext cx="4663440" cy="3332832"/>
          </a:xfrm>
        </p:spPr>
        <p:txBody>
          <a:bodyPr>
            <a:normAutofit/>
          </a:bodyPr>
          <a:lstStyle>
            <a:lvl1pPr marL="530352" indent="-530352">
              <a:spcBef>
                <a:spcPts val="1000"/>
              </a:spcBef>
              <a:buFont typeface="+mj-lt"/>
              <a:buAutoNum type="arabicPeriod"/>
              <a:defRPr sz="2000">
                <a:solidFill>
                  <a:schemeClr val="bg1"/>
                </a:solidFill>
                <a:latin typeface="+mn-lt"/>
              </a:defRPr>
            </a:lvl1pPr>
            <a:lvl2pPr marL="1097280" indent="-530352">
              <a:spcBef>
                <a:spcPts val="1000"/>
              </a:spcBef>
              <a:buFont typeface="+mj-lt"/>
              <a:buAutoNum type="alphaLcPeriod"/>
              <a:defRPr sz="2000">
                <a:solidFill>
                  <a:schemeClr val="bg1"/>
                </a:solidFill>
                <a:latin typeface="+mn-lt"/>
              </a:defRPr>
            </a:lvl2pPr>
            <a:lvl3pPr marL="1645920" indent="-530352">
              <a:spcBef>
                <a:spcPts val="1000"/>
              </a:spcBef>
              <a:buFont typeface="+mj-lt"/>
              <a:buAutoNum type="arabicParenR"/>
              <a:defRPr sz="2000">
                <a:solidFill>
                  <a:schemeClr val="bg1"/>
                </a:solidFill>
                <a:latin typeface="+mn-lt"/>
              </a:defRPr>
            </a:lvl3pPr>
            <a:lvl4pPr marL="1920240" indent="-530352">
              <a:spcBef>
                <a:spcPts val="1000"/>
              </a:spcBef>
              <a:buFont typeface="+mj-lt"/>
              <a:buAutoNum type="alphaLcParenR"/>
              <a:defRPr sz="2000">
                <a:solidFill>
                  <a:schemeClr val="bg1"/>
                </a:solidFill>
                <a:latin typeface="+mn-lt"/>
              </a:defRPr>
            </a:lvl4pPr>
            <a:lvl5pPr marL="2560320" indent="-514350">
              <a:spcBef>
                <a:spcPts val="1000"/>
              </a:spcBef>
              <a:buFont typeface="+mj-lt"/>
              <a:buAutoNum type="romanLcPeriod"/>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a:extLst>
              <a:ext uri="{FF2B5EF4-FFF2-40B4-BE49-F238E27FC236}">
                <a16:creationId xmlns:a16="http://schemas.microsoft.com/office/drawing/2014/main" id="{9435B7D5-E7F8-1267-8942-3C97BE836B98}"/>
              </a:ext>
            </a:extLst>
          </p:cNvPr>
          <p:cNvSpPr>
            <a:spLocks noGrp="1"/>
          </p:cNvSpPr>
          <p:nvPr>
            <p:ph idx="11"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464" indent="-283464">
              <a:spcBef>
                <a:spcPts val="1000"/>
              </a:spcBef>
              <a:buFont typeface="Arial" panose="020B0604020202020204" pitchFamily="34" charset="0"/>
              <a:buChar char="•"/>
              <a:defRPr sz="2000">
                <a:solidFill>
                  <a:schemeClr val="bg1"/>
                </a:solidFill>
                <a:latin typeface="+mn-lt"/>
              </a:defRPr>
            </a:lvl2pPr>
            <a:lvl3pPr marL="566928" indent="-283464">
              <a:spcBef>
                <a:spcPts val="1000"/>
              </a:spcBef>
              <a:buFont typeface="Arial" panose="020B0604020202020204" pitchFamily="34" charset="0"/>
              <a:buChar char="•"/>
              <a:defRPr sz="2000">
                <a:solidFill>
                  <a:schemeClr val="bg1"/>
                </a:solidFill>
                <a:latin typeface="+mn-lt"/>
              </a:defRPr>
            </a:lvl3pPr>
            <a:lvl4pPr marL="850392" indent="-283464">
              <a:spcBef>
                <a:spcPts val="1000"/>
              </a:spcBef>
              <a:buFont typeface="Arial" panose="020B0604020202020204" pitchFamily="34" charset="0"/>
              <a:buChar char="•"/>
              <a:defRPr sz="2000">
                <a:solidFill>
                  <a:schemeClr val="bg1"/>
                </a:solidFill>
                <a:latin typeface="+mn-lt"/>
              </a:defRPr>
            </a:lvl4pPr>
            <a:lvl5pPr marL="1133856"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20426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Chart ">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4832"/>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74" r:id="rId4"/>
    <p:sldLayoutId id="2147483671" r:id="rId5"/>
    <p:sldLayoutId id="2147483659" r:id="rId6"/>
    <p:sldLayoutId id="2147483668" r:id="rId7"/>
    <p:sldLayoutId id="2147483669" r:id="rId8"/>
    <p:sldLayoutId id="2147483661" r:id="rId9"/>
    <p:sldLayoutId id="2147483666" r:id="rId10"/>
  </p:sldLayoutIdLst>
  <p:hf sldNum="0" hdr="0" ftr="0" dt="0"/>
  <p:txStyles>
    <p:titleStyle>
      <a:lvl1pPr algn="l" defTabSz="914400" rtl="0" eaLnBrk="1" latinLnBrk="0" hangingPunct="1">
        <a:lnSpc>
          <a:spcPct val="8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243262" y="1887795"/>
            <a:ext cx="6344352" cy="3277760"/>
          </a:xfrm>
        </p:spPr>
        <p:txBody>
          <a:bodyPr/>
          <a:lstStyle/>
          <a:p>
            <a:r>
              <a:rPr lang="en-US" dirty="0"/>
              <a:t>Market Prediction</a:t>
            </a:r>
            <a:br>
              <a:rPr lang="en-US" dirty="0"/>
            </a:br>
            <a:r>
              <a:rPr lang="en-US" sz="3600" dirty="0"/>
              <a:t>(Machine Learning)</a:t>
            </a:r>
            <a:br>
              <a:rPr lang="en-US" sz="3600" dirty="0"/>
            </a:br>
            <a:br>
              <a:rPr lang="en-US" sz="3600" dirty="0"/>
            </a:br>
            <a:r>
              <a:rPr lang="en-US" sz="3600" dirty="0"/>
              <a:t>Deepika </a:t>
            </a:r>
            <a:br>
              <a:rPr lang="en-US" sz="3600" dirty="0"/>
            </a:br>
            <a:r>
              <a:rPr lang="en-US" sz="2400" dirty="0"/>
              <a:t>under the guidance of </a:t>
            </a:r>
            <a:r>
              <a:rPr lang="en-US" sz="2400" dirty="0" err="1"/>
              <a:t>Mentorness</a:t>
            </a:r>
            <a:br>
              <a:rPr lang="en-US" sz="2400" dirty="0"/>
            </a:br>
            <a:endParaRPr lang="en-US" dirty="0"/>
          </a:p>
        </p:txBody>
      </p:sp>
    </p:spTree>
    <p:extLst>
      <p:ext uri="{BB962C8B-B14F-4D97-AF65-F5344CB8AC3E}">
        <p14:creationId xmlns:p14="http://schemas.microsoft.com/office/powerpoint/2010/main" val="2259308896"/>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7CD0382D-6907-55C7-A36A-EB6D1889E1FE}"/>
              </a:ext>
            </a:extLst>
          </p:cNvPr>
          <p:cNvSpPr txBox="1"/>
          <p:nvPr/>
        </p:nvSpPr>
        <p:spPr>
          <a:xfrm>
            <a:off x="1403431" y="1024888"/>
            <a:ext cx="6094070" cy="584775"/>
          </a:xfrm>
          <a:prstGeom prst="rect">
            <a:avLst/>
          </a:prstGeom>
          <a:noFill/>
        </p:spPr>
        <p:txBody>
          <a:bodyPr wrap="square">
            <a:spAutoFit/>
          </a:bodyPr>
          <a:lstStyle/>
          <a:p>
            <a:r>
              <a:rPr lang="en-US" sz="3200" b="1" dirty="0"/>
              <a:t>Model Selection and Training</a:t>
            </a:r>
            <a:endParaRPr lang="en-IN" sz="3200" dirty="0"/>
          </a:p>
        </p:txBody>
      </p:sp>
      <p:sp>
        <p:nvSpPr>
          <p:cNvPr id="2" name="Rectangle 1">
            <a:extLst>
              <a:ext uri="{FF2B5EF4-FFF2-40B4-BE49-F238E27FC236}">
                <a16:creationId xmlns:a16="http://schemas.microsoft.com/office/drawing/2014/main" id="{F952706C-C872-E03E-607E-5CA5F90AB80A}"/>
              </a:ext>
            </a:extLst>
          </p:cNvPr>
          <p:cNvSpPr>
            <a:spLocks noChangeArrowheads="1"/>
          </p:cNvSpPr>
          <p:nvPr/>
        </p:nvSpPr>
        <p:spPr bwMode="auto">
          <a:xfrm>
            <a:off x="3275635" y="2069402"/>
            <a:ext cx="7073096"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The process of selecting the best machine learning model for a job from a pool of candidate models is known as model selection. This is done by evaluating each model's performance using the available data. This stage is crucial since different models have varying assumptions, strengths, and weaknesses, and choosing the appropriate one can have a big impact on how well the final solution performs. </a:t>
            </a:r>
            <a:br>
              <a:rPr kumimoji="0" lang="en-US" altLang="en-US" sz="2400" b="0" i="0" u="none" strike="noStrike" cap="none" normalizeH="0" baseline="0" dirty="0">
                <a:ln>
                  <a:noFill/>
                </a:ln>
                <a:solidFill>
                  <a:schemeClr val="tx1"/>
                </a:solidFill>
                <a:effectLst/>
                <a:latin typeface="Arial" panose="020B0604020202020204" pitchFamily="34" charset="0"/>
              </a:rPr>
            </a:br>
            <a:br>
              <a:rPr kumimoji="0" lang="en-US" altLang="en-US" sz="2400" b="0" i="0" u="none" strike="noStrike" cap="none" normalizeH="0" baseline="0" dirty="0">
                <a:ln>
                  <a:noFill/>
                </a:ln>
                <a:solidFill>
                  <a:schemeClr val="tx1"/>
                </a:solidFill>
                <a:effectLst/>
                <a:latin typeface="Arial" panose="020B0604020202020204" pitchFamily="34" charset="0"/>
              </a:rPr>
            </a:b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21355993"/>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FF5EE67-DE83-C00F-F31C-58A2B46234DB}"/>
              </a:ext>
            </a:extLst>
          </p:cNvPr>
          <p:cNvSpPr>
            <a:spLocks noGrp="1"/>
          </p:cNvSpPr>
          <p:nvPr>
            <p:ph type="title"/>
          </p:nvPr>
        </p:nvSpPr>
        <p:spPr>
          <a:xfrm>
            <a:off x="1167493" y="879676"/>
            <a:ext cx="5094412" cy="766244"/>
          </a:xfrm>
        </p:spPr>
        <p:txBody>
          <a:bodyPr/>
          <a:lstStyle/>
          <a:p>
            <a:r>
              <a:rPr lang="en-US" sz="4400" b="1" dirty="0"/>
              <a:t>Model Evaluation</a:t>
            </a:r>
            <a:endParaRPr lang="en-US" dirty="0"/>
          </a:p>
        </p:txBody>
      </p:sp>
      <p:sp>
        <p:nvSpPr>
          <p:cNvPr id="3" name="Rectangle 1">
            <a:extLst>
              <a:ext uri="{FF2B5EF4-FFF2-40B4-BE49-F238E27FC236}">
                <a16:creationId xmlns:a16="http://schemas.microsoft.com/office/drawing/2014/main" id="{EE40C8C8-D248-F9F1-5266-72BEC154C92E}"/>
              </a:ext>
            </a:extLst>
          </p:cNvPr>
          <p:cNvSpPr>
            <a:spLocks noChangeArrowheads="1"/>
          </p:cNvSpPr>
          <p:nvPr/>
        </p:nvSpPr>
        <p:spPr bwMode="auto">
          <a:xfrm>
            <a:off x="1400537" y="2485797"/>
            <a:ext cx="9803757" cy="3662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bg1"/>
                </a:solidFill>
                <a:effectLst/>
                <a:latin typeface="Arial" panose="020B0604020202020204" pitchFamily="34" charset="0"/>
              </a:rPr>
              <a:t>A critical stage in the machine learning process is model evaluation, which entails determining how well a model functions with data that has not yet been observed. Estimating the model's capacity for generalization and confirming that it functions well on fresh, real-world data are the main objectives of model evaluation. </a:t>
            </a:r>
            <a:br>
              <a:rPr kumimoji="0" lang="en-US" altLang="en-US" sz="2800" b="0" i="0" u="none" strike="noStrike" cap="none" normalizeH="0" baseline="0" dirty="0">
                <a:ln>
                  <a:noFill/>
                </a:ln>
                <a:solidFill>
                  <a:schemeClr val="bg1"/>
                </a:solidFill>
                <a:effectLst/>
                <a:latin typeface="Arial" panose="020B0604020202020204" pitchFamily="34" charset="0"/>
              </a:rPr>
            </a:br>
            <a:br>
              <a:rPr kumimoji="0" lang="en-US" altLang="en-US" sz="2800" b="0" i="0" u="none" strike="noStrike" cap="none" normalizeH="0" baseline="0" dirty="0">
                <a:ln>
                  <a:noFill/>
                </a:ln>
                <a:solidFill>
                  <a:schemeClr val="bg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3721597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7CD0382D-6907-55C7-A36A-EB6D1889E1FE}"/>
              </a:ext>
            </a:extLst>
          </p:cNvPr>
          <p:cNvSpPr txBox="1"/>
          <p:nvPr/>
        </p:nvSpPr>
        <p:spPr>
          <a:xfrm>
            <a:off x="1403431" y="1024888"/>
            <a:ext cx="6094070" cy="584775"/>
          </a:xfrm>
          <a:prstGeom prst="rect">
            <a:avLst/>
          </a:prstGeom>
          <a:noFill/>
        </p:spPr>
        <p:txBody>
          <a:bodyPr wrap="square">
            <a:spAutoFit/>
          </a:bodyPr>
          <a:lstStyle/>
          <a:p>
            <a:r>
              <a:rPr lang="en-US" sz="3200" b="1" dirty="0"/>
              <a:t>Fine-tuning and Validation</a:t>
            </a:r>
            <a:endParaRPr lang="en-IN" sz="3200" dirty="0"/>
          </a:p>
        </p:txBody>
      </p:sp>
      <p:sp>
        <p:nvSpPr>
          <p:cNvPr id="2" name="Rectangle 1">
            <a:extLst>
              <a:ext uri="{FF2B5EF4-FFF2-40B4-BE49-F238E27FC236}">
                <a16:creationId xmlns:a16="http://schemas.microsoft.com/office/drawing/2014/main" id="{BDEB3563-4760-3194-B48D-A5B3E1176A7D}"/>
              </a:ext>
            </a:extLst>
          </p:cNvPr>
          <p:cNvSpPr>
            <a:spLocks noChangeArrowheads="1"/>
          </p:cNvSpPr>
          <p:nvPr/>
        </p:nvSpPr>
        <p:spPr bwMode="auto">
          <a:xfrm>
            <a:off x="2820364" y="2748342"/>
            <a:ext cx="6551271"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2400" dirty="0"/>
              <a:t>Fine-tuning and validation are essential steps in the machine learning pipeline that aim to optimize model performance and ensure its reliability on unseen data.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95883997"/>
      </p:ext>
    </p:extLst>
  </p:cSld>
  <p:clrMapOvr>
    <a:masterClrMapping/>
  </p:clrMapOvr>
  <p:transition spd="slow">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B4D98A1-1704-6516-2FE5-2A6E71E41761}"/>
              </a:ext>
            </a:extLst>
          </p:cNvPr>
          <p:cNvPicPr>
            <a:picLocks noChangeAspect="1"/>
          </p:cNvPicPr>
          <p:nvPr/>
        </p:nvPicPr>
        <p:blipFill>
          <a:blip r:embed="rId3"/>
          <a:stretch>
            <a:fillRect/>
          </a:stretch>
        </p:blipFill>
        <p:spPr>
          <a:xfrm>
            <a:off x="1" y="0"/>
            <a:ext cx="8121002" cy="4247909"/>
          </a:xfrm>
          <a:prstGeom prst="rect">
            <a:avLst/>
          </a:prstGeom>
        </p:spPr>
      </p:pic>
      <p:pic>
        <p:nvPicPr>
          <p:cNvPr id="12" name="Picture 11">
            <a:extLst>
              <a:ext uri="{FF2B5EF4-FFF2-40B4-BE49-F238E27FC236}">
                <a16:creationId xmlns:a16="http://schemas.microsoft.com/office/drawing/2014/main" id="{596F2499-4802-9F51-696E-9B3405A7C836}"/>
              </a:ext>
            </a:extLst>
          </p:cNvPr>
          <p:cNvPicPr>
            <a:picLocks noChangeAspect="1"/>
          </p:cNvPicPr>
          <p:nvPr/>
        </p:nvPicPr>
        <p:blipFill>
          <a:blip r:embed="rId4"/>
          <a:stretch>
            <a:fillRect/>
          </a:stretch>
        </p:blipFill>
        <p:spPr>
          <a:xfrm>
            <a:off x="5708892" y="3030809"/>
            <a:ext cx="6483107" cy="3827191"/>
          </a:xfrm>
          <a:prstGeom prst="rect">
            <a:avLst/>
          </a:prstGeom>
        </p:spPr>
      </p:pic>
      <p:sp>
        <p:nvSpPr>
          <p:cNvPr id="13" name="Rectangle 12">
            <a:extLst>
              <a:ext uri="{FF2B5EF4-FFF2-40B4-BE49-F238E27FC236}">
                <a16:creationId xmlns:a16="http://schemas.microsoft.com/office/drawing/2014/main" id="{87E8BD34-46E7-11E7-0073-717E7F0B5972}"/>
              </a:ext>
            </a:extLst>
          </p:cNvPr>
          <p:cNvSpPr/>
          <p:nvPr/>
        </p:nvSpPr>
        <p:spPr>
          <a:xfrm>
            <a:off x="632002" y="4944404"/>
            <a:ext cx="4886018" cy="923330"/>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Trend depiction</a:t>
            </a:r>
          </a:p>
        </p:txBody>
      </p:sp>
    </p:spTree>
    <p:extLst>
      <p:ext uri="{BB962C8B-B14F-4D97-AF65-F5344CB8AC3E}">
        <p14:creationId xmlns:p14="http://schemas.microsoft.com/office/powerpoint/2010/main" val="243709738"/>
      </p:ext>
    </p:extLst>
  </p:cSld>
  <p:clrMapOvr>
    <a:masterClrMapping/>
  </p:clrMapOvr>
  <p:transition spd="slow">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5B21EEAB-2AB2-C647-81C1-812CA47C81DD}"/>
              </a:ext>
            </a:extLst>
          </p:cNvPr>
          <p:cNvSpPr>
            <a:spLocks noGrp="1" noChangeArrowheads="1"/>
          </p:cNvSpPr>
          <p:nvPr>
            <p:ph type="subTitle" idx="1"/>
          </p:nvPr>
        </p:nvSpPr>
        <p:spPr bwMode="auto">
          <a:xfrm>
            <a:off x="449182" y="1443841"/>
            <a:ext cx="694704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effectLst/>
                <a:latin typeface="Arial" panose="020B0604020202020204" pitchFamily="34" charset="0"/>
              </a:rPr>
              <a:t>Regression model performance is evaluated using common metrics, such as Mean Absolute Error (MAE), Mean Squared Error (MSE), and Root Mean Squared Error (RMSE), as you have said. When comparing the model's predictions to the actual values, each indicator offers a unique perspective on how reliable and accurate the model is.</a:t>
            </a:r>
          </a:p>
        </p:txBody>
      </p:sp>
    </p:spTree>
    <p:extLst>
      <p:ext uri="{BB962C8B-B14F-4D97-AF65-F5344CB8AC3E}">
        <p14:creationId xmlns:p14="http://schemas.microsoft.com/office/powerpoint/2010/main" val="411715335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AA093-E00B-31E9-0A13-71142E30E57C}"/>
              </a:ext>
            </a:extLst>
          </p:cNvPr>
          <p:cNvSpPr>
            <a:spLocks noGrp="1"/>
          </p:cNvSpPr>
          <p:nvPr>
            <p:ph type="ctrTitle"/>
          </p:nvPr>
        </p:nvSpPr>
        <p:spPr>
          <a:xfrm>
            <a:off x="218370" y="531730"/>
            <a:ext cx="6245912" cy="912850"/>
          </a:xfrm>
        </p:spPr>
        <p:txBody>
          <a:bodyPr/>
          <a:lstStyle/>
          <a:p>
            <a:r>
              <a:rPr lang="en-US" dirty="0"/>
              <a:t>Conclusion</a:t>
            </a:r>
          </a:p>
        </p:txBody>
      </p:sp>
      <p:sp>
        <p:nvSpPr>
          <p:cNvPr id="5" name="TextBox 4">
            <a:extLst>
              <a:ext uri="{FF2B5EF4-FFF2-40B4-BE49-F238E27FC236}">
                <a16:creationId xmlns:a16="http://schemas.microsoft.com/office/drawing/2014/main" id="{26806ACA-4E30-2C36-0554-4F6ACB856D6B}"/>
              </a:ext>
            </a:extLst>
          </p:cNvPr>
          <p:cNvSpPr txBox="1"/>
          <p:nvPr/>
        </p:nvSpPr>
        <p:spPr>
          <a:xfrm>
            <a:off x="526647" y="1699960"/>
            <a:ext cx="6169306" cy="4154984"/>
          </a:xfrm>
          <a:prstGeom prst="rect">
            <a:avLst/>
          </a:prstGeom>
          <a:noFill/>
        </p:spPr>
        <p:txBody>
          <a:bodyPr wrap="square">
            <a:spAutoFit/>
          </a:bodyPr>
          <a:lstStyle/>
          <a:p>
            <a:r>
              <a:rPr lang="en-IN" sz="2400" dirty="0">
                <a:solidFill>
                  <a:schemeClr val="bg1"/>
                </a:solidFill>
              </a:rPr>
              <a:t>In practical terms, these metrics help to evaluate how well your regression model is performing:</a:t>
            </a:r>
          </a:p>
          <a:p>
            <a:pPr marL="285750" indent="-285750">
              <a:buFont typeface="Arial" panose="020B0604020202020204" pitchFamily="34" charset="0"/>
              <a:buChar char="•"/>
            </a:pPr>
            <a:r>
              <a:rPr lang="en-IN" sz="2400" dirty="0">
                <a:solidFill>
                  <a:schemeClr val="bg1"/>
                </a:solidFill>
              </a:rPr>
              <a:t>A lower MAE, MSE, or RMSE indicates better predictive accuracy.</a:t>
            </a:r>
          </a:p>
          <a:p>
            <a:pPr marL="285750" indent="-285750">
              <a:buFont typeface="Arial" panose="020B0604020202020204" pitchFamily="34" charset="0"/>
              <a:buChar char="•"/>
            </a:pPr>
            <a:r>
              <a:rPr lang="en-IN" sz="2400" dirty="0">
                <a:solidFill>
                  <a:schemeClr val="bg1"/>
                </a:solidFill>
              </a:rPr>
              <a:t>MAE is easier to interpret and less sensitive to outliers than MSE and RMSE.</a:t>
            </a:r>
          </a:p>
          <a:p>
            <a:pPr marL="285750" indent="-285750">
              <a:buFont typeface="Arial" panose="020B0604020202020204" pitchFamily="34" charset="0"/>
              <a:buChar char="•"/>
            </a:pPr>
            <a:r>
              <a:rPr lang="en-IN" sz="2400" dirty="0">
                <a:solidFill>
                  <a:schemeClr val="bg1"/>
                </a:solidFill>
              </a:rPr>
              <a:t>MSE and RMSE are more sensitive to outliers, which can be useful if larger errors are particularly problematic for your application.</a:t>
            </a:r>
          </a:p>
        </p:txBody>
      </p:sp>
    </p:spTree>
    <p:extLst>
      <p:ext uri="{BB962C8B-B14F-4D97-AF65-F5344CB8AC3E}">
        <p14:creationId xmlns:p14="http://schemas.microsoft.com/office/powerpoint/2010/main" val="375547347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1C753FD-96EC-101A-B8A4-5F69A189BEF4}"/>
              </a:ext>
            </a:extLst>
          </p:cNvPr>
          <p:cNvSpPr>
            <a:spLocks noGrp="1"/>
          </p:cNvSpPr>
          <p:nvPr>
            <p:ph type="ctrTitle"/>
          </p:nvPr>
        </p:nvSpPr>
        <p:spPr>
          <a:xfrm>
            <a:off x="1167494" y="252549"/>
            <a:ext cx="6220278" cy="3262811"/>
          </a:xfrm>
        </p:spPr>
        <p:txBody>
          <a:bodyPr/>
          <a:lstStyle/>
          <a:p>
            <a:r>
              <a:rPr lang="en-US" dirty="0"/>
              <a:t>Thank you</a:t>
            </a:r>
          </a:p>
        </p:txBody>
      </p:sp>
    </p:spTree>
    <p:extLst>
      <p:ext uri="{BB962C8B-B14F-4D97-AF65-F5344CB8AC3E}">
        <p14:creationId xmlns:p14="http://schemas.microsoft.com/office/powerpoint/2010/main" val="1609673525"/>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58864" y="1140542"/>
            <a:ext cx="3314813" cy="705894"/>
          </a:xfrm>
        </p:spPr>
        <p:txBody>
          <a:bodyPr/>
          <a:lstStyle/>
          <a:p>
            <a:r>
              <a:rPr lang="en-US" dirty="0"/>
              <a:t>Background</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58865" y="2017467"/>
            <a:ext cx="9779182" cy="3366815"/>
          </a:xfrm>
        </p:spPr>
        <p:txBody>
          <a:bodyPr vert="horz" lIns="91440" tIns="45720" rIns="91440" bIns="45720" rtlCol="0" anchor="t">
            <a:normAutofit/>
          </a:bodyPr>
          <a:lstStyle/>
          <a:p>
            <a:r>
              <a:rPr lang="en-US" dirty="0"/>
              <a:t>In the realm of market analysis and forecasting, understanding the intricate patterns within time series data is paramount for informed decision-making. With the advent of machine learning techniques, it's now possible to delve deeper into historical market data to predict future trends accurately. In this context, we have at our disposal a dataset containing monthly market data spanning multiple years, encompassing various regions, commodities, and pricing information. </a:t>
            </a:r>
          </a:p>
        </p:txBody>
      </p:sp>
    </p:spTree>
    <p:extLst>
      <p:ext uri="{BB962C8B-B14F-4D97-AF65-F5344CB8AC3E}">
        <p14:creationId xmlns:p14="http://schemas.microsoft.com/office/powerpoint/2010/main" val="132560859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58864" y="1140542"/>
            <a:ext cx="3314813" cy="705894"/>
          </a:xfrm>
        </p:spPr>
        <p:txBody>
          <a:bodyPr/>
          <a:lstStyle/>
          <a:p>
            <a:r>
              <a:rPr lang="en-US" dirty="0"/>
              <a:t>Objective</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58865" y="2017467"/>
            <a:ext cx="9779182" cy="3366815"/>
          </a:xfrm>
        </p:spPr>
        <p:txBody>
          <a:bodyPr vert="horz" lIns="91440" tIns="45720" rIns="91440" bIns="45720" rtlCol="0" anchor="t">
            <a:normAutofit/>
          </a:bodyPr>
          <a:lstStyle/>
          <a:p>
            <a:r>
              <a:rPr lang="en-US" dirty="0"/>
              <a:t>The primary objective of this project is to develop a robust time series machine learning model capable of accurately forecasting market trends based on historical data. By leveraging advanced algorithms, we aim to predict the quantity and prices of commodities for future months, empowering stakeholders to make proactive decisions regarding production, procurement, pricing strategies, and resource allocation.</a:t>
            </a:r>
          </a:p>
        </p:txBody>
      </p:sp>
    </p:spTree>
    <p:extLst>
      <p:ext uri="{BB962C8B-B14F-4D97-AF65-F5344CB8AC3E}">
        <p14:creationId xmlns:p14="http://schemas.microsoft.com/office/powerpoint/2010/main" val="131871862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070373" y="147484"/>
            <a:ext cx="4691330" cy="705894"/>
          </a:xfrm>
        </p:spPr>
        <p:txBody>
          <a:bodyPr/>
          <a:lstStyle/>
          <a:p>
            <a:r>
              <a:rPr lang="en-US" dirty="0"/>
              <a:t>Data Description</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070373" y="955583"/>
            <a:ext cx="9686117" cy="4884778"/>
          </a:xfrm>
        </p:spPr>
        <p:txBody>
          <a:bodyPr vert="horz" lIns="91440" tIns="45720" rIns="91440" bIns="45720" rtlCol="0" anchor="t">
            <a:normAutofit fontScale="85000" lnSpcReduction="10000"/>
          </a:bodyPr>
          <a:lstStyle/>
          <a:p>
            <a:r>
              <a:rPr lang="en-US" dirty="0"/>
              <a:t>The dataset comprises the following columns: </a:t>
            </a:r>
          </a:p>
          <a:p>
            <a:pPr marL="457200" indent="-457200">
              <a:buFont typeface="Arial" panose="020B0604020202020204" pitchFamily="34" charset="0"/>
              <a:buChar char="•"/>
            </a:pPr>
            <a:r>
              <a:rPr lang="en-US" dirty="0"/>
              <a:t>market: The market or commodity under consideration. </a:t>
            </a:r>
          </a:p>
          <a:p>
            <a:pPr marL="457200" indent="-457200">
              <a:buFont typeface="Arial" panose="020B0604020202020204" pitchFamily="34" charset="0"/>
              <a:buChar char="•"/>
            </a:pPr>
            <a:r>
              <a:rPr lang="en-US" dirty="0"/>
              <a:t>month: The month for which the data is recorded. </a:t>
            </a:r>
          </a:p>
          <a:p>
            <a:pPr marL="457200" indent="-457200">
              <a:buFont typeface="Arial" panose="020B0604020202020204" pitchFamily="34" charset="0"/>
              <a:buChar char="•"/>
            </a:pPr>
            <a:r>
              <a:rPr lang="en-US" dirty="0"/>
              <a:t> year: The year corresponding to the recorded data. </a:t>
            </a:r>
          </a:p>
          <a:p>
            <a:pPr marL="457200" indent="-457200">
              <a:buFont typeface="Arial" panose="020B0604020202020204" pitchFamily="34" charset="0"/>
              <a:buChar char="•"/>
            </a:pPr>
            <a:r>
              <a:rPr lang="en-US" dirty="0"/>
              <a:t> quantity: The quantity of the commodity traded or available. </a:t>
            </a:r>
          </a:p>
          <a:p>
            <a:pPr marL="457200" indent="-457200">
              <a:buFont typeface="Arial" panose="020B0604020202020204" pitchFamily="34" charset="0"/>
              <a:buChar char="•"/>
            </a:pPr>
            <a:r>
              <a:rPr lang="en-US" dirty="0"/>
              <a:t> </a:t>
            </a:r>
            <a:r>
              <a:rPr lang="en-US" dirty="0" err="1"/>
              <a:t>priceMin</a:t>
            </a:r>
            <a:r>
              <a:rPr lang="en-US" dirty="0"/>
              <a:t>: The minimum price of the commodity during the month. </a:t>
            </a:r>
          </a:p>
          <a:p>
            <a:pPr marL="457200" indent="-457200">
              <a:buFont typeface="Arial" panose="020B0604020202020204" pitchFamily="34" charset="0"/>
              <a:buChar char="•"/>
            </a:pPr>
            <a:r>
              <a:rPr lang="en-US" dirty="0" err="1"/>
              <a:t>priceMax</a:t>
            </a:r>
            <a:r>
              <a:rPr lang="en-US" dirty="0"/>
              <a:t>: The maximum price of the commodity during the month. </a:t>
            </a:r>
          </a:p>
          <a:p>
            <a:pPr marL="457200" indent="-457200">
              <a:buFont typeface="Arial" panose="020B0604020202020204" pitchFamily="34" charset="0"/>
              <a:buChar char="•"/>
            </a:pPr>
            <a:r>
              <a:rPr lang="en-US" dirty="0" err="1"/>
              <a:t>priceMod</a:t>
            </a:r>
            <a:r>
              <a:rPr lang="en-US" dirty="0"/>
              <a:t>: The mode or most frequently occurring price of the commodity during the month. </a:t>
            </a:r>
          </a:p>
          <a:p>
            <a:pPr marL="457200" indent="-457200">
              <a:buFont typeface="Arial" panose="020B0604020202020204" pitchFamily="34" charset="0"/>
              <a:buChar char="•"/>
            </a:pPr>
            <a:r>
              <a:rPr lang="en-US" dirty="0"/>
              <a:t> state: The state or region where the market is located. </a:t>
            </a:r>
          </a:p>
          <a:p>
            <a:pPr marL="457200" indent="-457200">
              <a:buFont typeface="Arial" panose="020B0604020202020204" pitchFamily="34" charset="0"/>
              <a:buChar char="•"/>
            </a:pPr>
            <a:r>
              <a:rPr lang="en-US" dirty="0"/>
              <a:t> city: The city where the market is situated. </a:t>
            </a:r>
          </a:p>
          <a:p>
            <a:pPr marL="457200" indent="-457200">
              <a:buFont typeface="Arial" panose="020B0604020202020204" pitchFamily="34" charset="0"/>
              <a:buChar char="•"/>
            </a:pPr>
            <a:r>
              <a:rPr lang="en-US" dirty="0"/>
              <a:t>date: The specific date of the recorded data</a:t>
            </a:r>
          </a:p>
        </p:txBody>
      </p:sp>
    </p:spTree>
    <p:extLst>
      <p:ext uri="{BB962C8B-B14F-4D97-AF65-F5344CB8AC3E}">
        <p14:creationId xmlns:p14="http://schemas.microsoft.com/office/powerpoint/2010/main" val="1122316675"/>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48DD4-4828-CE87-0C5C-42BE175E8DA5}"/>
              </a:ext>
            </a:extLst>
          </p:cNvPr>
          <p:cNvSpPr>
            <a:spLocks noGrp="1"/>
          </p:cNvSpPr>
          <p:nvPr>
            <p:ph type="title"/>
          </p:nvPr>
        </p:nvSpPr>
        <p:spPr>
          <a:xfrm>
            <a:off x="1511621" y="2148348"/>
            <a:ext cx="4377902" cy="2561303"/>
          </a:xfrm>
        </p:spPr>
        <p:txBody>
          <a:bodyPr/>
          <a:lstStyle/>
          <a:p>
            <a:r>
              <a:rPr lang="en-US" dirty="0"/>
              <a:t>Analysis of Data Set </a:t>
            </a:r>
          </a:p>
        </p:txBody>
      </p:sp>
      <p:pic>
        <p:nvPicPr>
          <p:cNvPr id="6" name="Picture Placeholder 5">
            <a:extLst>
              <a:ext uri="{FF2B5EF4-FFF2-40B4-BE49-F238E27FC236}">
                <a16:creationId xmlns:a16="http://schemas.microsoft.com/office/drawing/2014/main" id="{735D944B-DB0E-CB90-C3FA-F32570A6F423}"/>
              </a:ext>
            </a:extLst>
          </p:cNvPr>
          <p:cNvPicPr>
            <a:picLocks noGrp="1" noChangeAspect="1"/>
          </p:cNvPicPr>
          <p:nvPr>
            <p:ph type="pic" sz="quarter" idx="10"/>
          </p:nvPr>
        </p:nvPicPr>
        <p:blipFill>
          <a:blip r:embed="rId3"/>
          <a:srcRect l="22386" r="22386"/>
          <a:stretch>
            <a:fillRect/>
          </a:stretch>
        </p:blipFill>
        <p:spPr/>
      </p:pic>
    </p:spTree>
    <p:extLst>
      <p:ext uri="{BB962C8B-B14F-4D97-AF65-F5344CB8AC3E}">
        <p14:creationId xmlns:p14="http://schemas.microsoft.com/office/powerpoint/2010/main" val="366267716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163E1280-D727-2637-1D3B-2B015D598EAA}"/>
              </a:ext>
            </a:extLst>
          </p:cNvPr>
          <p:cNvSpPr txBox="1"/>
          <p:nvPr/>
        </p:nvSpPr>
        <p:spPr>
          <a:xfrm>
            <a:off x="697374" y="1320207"/>
            <a:ext cx="10877310" cy="4093428"/>
          </a:xfrm>
          <a:prstGeom prst="rect">
            <a:avLst/>
          </a:prstGeom>
          <a:noFill/>
        </p:spPr>
        <p:txBody>
          <a:bodyPr wrap="square">
            <a:spAutoFit/>
          </a:bodyPr>
          <a:lstStyle/>
          <a:p>
            <a:r>
              <a:rPr lang="en-US" sz="2000" dirty="0"/>
              <a:t>1.</a:t>
            </a:r>
            <a:r>
              <a:rPr lang="en-US" sz="2000" b="1" dirty="0"/>
              <a:t>Data Preprocessing</a:t>
            </a:r>
            <a:r>
              <a:rPr lang="en-US" sz="2000" dirty="0"/>
              <a:t>: Cleaning the dataset, handling missing values, and encoding categorical variables. </a:t>
            </a:r>
          </a:p>
          <a:p>
            <a:r>
              <a:rPr lang="en-US" sz="2000" dirty="0"/>
              <a:t>2. </a:t>
            </a:r>
            <a:r>
              <a:rPr lang="en-US" sz="2000" b="1" dirty="0"/>
              <a:t>Exploratory Data Analysis (EDA)</a:t>
            </a:r>
            <a:r>
              <a:rPr lang="en-US" sz="2000" dirty="0"/>
              <a:t>: Analyzing the temporal patterns, identifying seasonality, trends, and anomalies within the data.</a:t>
            </a:r>
          </a:p>
          <a:p>
            <a:r>
              <a:rPr lang="en-US" sz="2000" dirty="0"/>
              <a:t> 3</a:t>
            </a:r>
            <a:r>
              <a:rPr lang="en-US" sz="2000" b="1" dirty="0"/>
              <a:t>. Feature Engineering</a:t>
            </a:r>
            <a:r>
              <a:rPr lang="en-US" sz="2000" dirty="0"/>
              <a:t>: Creating relevant features such as lagged variables, rolling statistics, and seasonal indicators. </a:t>
            </a:r>
          </a:p>
          <a:p>
            <a:r>
              <a:rPr lang="en-US" sz="2000" dirty="0"/>
              <a:t>4</a:t>
            </a:r>
            <a:r>
              <a:rPr lang="en-US" sz="2000" b="1" dirty="0"/>
              <a:t>. Model Selection and Training: </a:t>
            </a:r>
            <a:r>
              <a:rPr lang="en-US" sz="2000" dirty="0"/>
              <a:t>Evaluating various time series forecasting models such as ARIMA, SARIMA, Prophet, and LSTM, selecting the most suitable one, and training it on the dataset. </a:t>
            </a:r>
          </a:p>
          <a:p>
            <a:r>
              <a:rPr lang="en-US" sz="2000" dirty="0"/>
              <a:t>5. </a:t>
            </a:r>
            <a:r>
              <a:rPr lang="en-US" sz="2000" b="1" dirty="0"/>
              <a:t>Model Evaluation: </a:t>
            </a:r>
            <a:r>
              <a:rPr lang="en-US" sz="2000" dirty="0"/>
              <a:t>Assessing the model's performance using appropriate metrics such as Mean Absolute Error (MAE), Mean Squared Error (MSE), and Root Mean Squared Error (RMSE). </a:t>
            </a:r>
          </a:p>
          <a:p>
            <a:r>
              <a:rPr lang="en-US" sz="2000" dirty="0"/>
              <a:t>6</a:t>
            </a:r>
            <a:r>
              <a:rPr lang="en-US" sz="2000" b="1" dirty="0"/>
              <a:t>. Fine-tuning and Validation: </a:t>
            </a:r>
            <a:r>
              <a:rPr lang="en-US" sz="2000" dirty="0"/>
              <a:t>Fine-tuning the model parameters, validating its performance on unseen data, and iterating if necessary.</a:t>
            </a:r>
            <a:endParaRPr lang="en-IN" sz="2000" dirty="0"/>
          </a:p>
        </p:txBody>
      </p:sp>
    </p:spTree>
    <p:extLst>
      <p:ext uri="{BB962C8B-B14F-4D97-AF65-F5344CB8AC3E}">
        <p14:creationId xmlns:p14="http://schemas.microsoft.com/office/powerpoint/2010/main" val="779750606"/>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FF5EE67-DE83-C00F-F31C-58A2B46234DB}"/>
              </a:ext>
            </a:extLst>
          </p:cNvPr>
          <p:cNvSpPr>
            <a:spLocks noGrp="1"/>
          </p:cNvSpPr>
          <p:nvPr>
            <p:ph type="title"/>
          </p:nvPr>
        </p:nvSpPr>
        <p:spPr>
          <a:xfrm>
            <a:off x="1167493" y="879676"/>
            <a:ext cx="5094412" cy="766244"/>
          </a:xfrm>
        </p:spPr>
        <p:txBody>
          <a:bodyPr/>
          <a:lstStyle/>
          <a:p>
            <a:r>
              <a:rPr lang="en-US" sz="4400" b="1" dirty="0"/>
              <a:t>Data Preprocessing</a:t>
            </a:r>
            <a:endParaRPr lang="en-US" dirty="0"/>
          </a:p>
        </p:txBody>
      </p:sp>
      <p:sp>
        <p:nvSpPr>
          <p:cNvPr id="2" name="Content Placeholder 1">
            <a:extLst>
              <a:ext uri="{FF2B5EF4-FFF2-40B4-BE49-F238E27FC236}">
                <a16:creationId xmlns:a16="http://schemas.microsoft.com/office/drawing/2014/main" id="{A48C9392-AFF0-7F14-42C6-276062AF8712}"/>
              </a:ext>
            </a:extLst>
          </p:cNvPr>
          <p:cNvSpPr>
            <a:spLocks noGrp="1" noChangeArrowheads="1"/>
          </p:cNvSpPr>
          <p:nvPr>
            <p:ph idx="14"/>
          </p:nvPr>
        </p:nvSpPr>
        <p:spPr bwMode="auto">
          <a:xfrm>
            <a:off x="877448" y="2730728"/>
            <a:ext cx="9481894"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effectLst/>
                <a:latin typeface="Arial" panose="020B0604020202020204" pitchFamily="34" charset="0"/>
              </a:rPr>
              <a:t>In machine learning, data preprocessing is a set of procedures and methods used to prepare unprocessed data so that machine learning models can be trained on it. The effectiveness of the models is directly impacted by the relevance and quality of the data, which makes this step essential. </a:t>
            </a:r>
          </a:p>
        </p:txBody>
      </p:sp>
    </p:spTree>
    <p:extLst>
      <p:ext uri="{BB962C8B-B14F-4D97-AF65-F5344CB8AC3E}">
        <p14:creationId xmlns:p14="http://schemas.microsoft.com/office/powerpoint/2010/main" val="2529338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7CD0382D-6907-55C7-A36A-EB6D1889E1FE}"/>
              </a:ext>
            </a:extLst>
          </p:cNvPr>
          <p:cNvSpPr txBox="1"/>
          <p:nvPr/>
        </p:nvSpPr>
        <p:spPr>
          <a:xfrm>
            <a:off x="1403431" y="1024888"/>
            <a:ext cx="6094070" cy="584775"/>
          </a:xfrm>
          <a:prstGeom prst="rect">
            <a:avLst/>
          </a:prstGeom>
          <a:noFill/>
        </p:spPr>
        <p:txBody>
          <a:bodyPr wrap="square">
            <a:spAutoFit/>
          </a:bodyPr>
          <a:lstStyle/>
          <a:p>
            <a:r>
              <a:rPr lang="en-US" sz="3200" b="1" dirty="0"/>
              <a:t>Exploratory Data Analysis (EDA)</a:t>
            </a:r>
            <a:r>
              <a:rPr lang="en-US" sz="3200" dirty="0"/>
              <a:t> </a:t>
            </a:r>
            <a:endParaRPr lang="en-IN" sz="3200" dirty="0"/>
          </a:p>
        </p:txBody>
      </p:sp>
      <p:sp>
        <p:nvSpPr>
          <p:cNvPr id="11" name="Rectangle 1">
            <a:extLst>
              <a:ext uri="{FF2B5EF4-FFF2-40B4-BE49-F238E27FC236}">
                <a16:creationId xmlns:a16="http://schemas.microsoft.com/office/drawing/2014/main" id="{BDEB3563-4760-3194-B48D-A5B3E1176A7D}"/>
              </a:ext>
            </a:extLst>
          </p:cNvPr>
          <p:cNvSpPr>
            <a:spLocks noChangeArrowheads="1"/>
          </p:cNvSpPr>
          <p:nvPr/>
        </p:nvSpPr>
        <p:spPr bwMode="auto">
          <a:xfrm>
            <a:off x="2986268" y="2151727"/>
            <a:ext cx="6551271"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An essential step in the data analysis process is called exploratory data analysis (EDA), during which analysts employ a variety of strategies, frequently visual ones, to identify the key features of the data. Using summary statistics and graphical representations, exploratory data analysis (EDA) aims to provide insights into the data set, reveal underlying patterns, identify anomalies, test hypotheses, and verify assumptions. </a:t>
            </a:r>
          </a:p>
        </p:txBody>
      </p:sp>
    </p:spTree>
    <p:extLst>
      <p:ext uri="{BB962C8B-B14F-4D97-AF65-F5344CB8AC3E}">
        <p14:creationId xmlns:p14="http://schemas.microsoft.com/office/powerpoint/2010/main" val="1265939620"/>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FF5EE67-DE83-C00F-F31C-58A2B46234DB}"/>
              </a:ext>
            </a:extLst>
          </p:cNvPr>
          <p:cNvSpPr>
            <a:spLocks noGrp="1"/>
          </p:cNvSpPr>
          <p:nvPr>
            <p:ph type="title"/>
          </p:nvPr>
        </p:nvSpPr>
        <p:spPr>
          <a:xfrm>
            <a:off x="1167493" y="879676"/>
            <a:ext cx="5094412" cy="766244"/>
          </a:xfrm>
        </p:spPr>
        <p:txBody>
          <a:bodyPr/>
          <a:lstStyle/>
          <a:p>
            <a:r>
              <a:rPr lang="en-US" sz="4400" b="1" dirty="0"/>
              <a:t>Feature Engineering</a:t>
            </a:r>
            <a:endParaRPr lang="en-US" dirty="0"/>
          </a:p>
        </p:txBody>
      </p:sp>
      <p:sp>
        <p:nvSpPr>
          <p:cNvPr id="2" name="Content Placeholder 1">
            <a:extLst>
              <a:ext uri="{FF2B5EF4-FFF2-40B4-BE49-F238E27FC236}">
                <a16:creationId xmlns:a16="http://schemas.microsoft.com/office/drawing/2014/main" id="{A48C9392-AFF0-7F14-42C6-276062AF8712}"/>
              </a:ext>
            </a:extLst>
          </p:cNvPr>
          <p:cNvSpPr>
            <a:spLocks noGrp="1" noChangeArrowheads="1"/>
          </p:cNvSpPr>
          <p:nvPr>
            <p:ph idx="14"/>
          </p:nvPr>
        </p:nvSpPr>
        <p:spPr bwMode="auto">
          <a:xfrm flipV="1">
            <a:off x="2555777" y="6451872"/>
            <a:ext cx="676034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effectLst/>
                <a:latin typeface="Arial" panose="020B0604020202020204" pitchFamily="34" charset="0"/>
              </a:rPr>
              <a:t>. </a:t>
            </a:r>
          </a:p>
        </p:txBody>
      </p:sp>
      <p:sp>
        <p:nvSpPr>
          <p:cNvPr id="3" name="Rectangle 1">
            <a:extLst>
              <a:ext uri="{FF2B5EF4-FFF2-40B4-BE49-F238E27FC236}">
                <a16:creationId xmlns:a16="http://schemas.microsoft.com/office/drawing/2014/main" id="{0EC132E9-7D3C-C59C-667D-5E1432694689}"/>
              </a:ext>
            </a:extLst>
          </p:cNvPr>
          <p:cNvSpPr>
            <a:spLocks noChangeArrowheads="1"/>
          </p:cNvSpPr>
          <p:nvPr/>
        </p:nvSpPr>
        <p:spPr bwMode="auto">
          <a:xfrm>
            <a:off x="1589658" y="2541854"/>
            <a:ext cx="8692586"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bg1"/>
                </a:solidFill>
                <a:effectLst/>
                <a:latin typeface="Arial" panose="020B0604020202020204" pitchFamily="34" charset="0"/>
              </a:rPr>
              <a:t>A critical phase in the machine learning process is feature engineering, which entails generating, adjusting, or choosing the most pertinent features from unprocessed data in order to enhance the functionality of machine learning models. The objective is to convert unprocessed data into insightful inputs that can improve models' capacity for prediction.</a:t>
            </a:r>
          </a:p>
        </p:txBody>
      </p:sp>
    </p:spTree>
    <p:extLst>
      <p:ext uri="{BB962C8B-B14F-4D97-AF65-F5344CB8AC3E}">
        <p14:creationId xmlns:p14="http://schemas.microsoft.com/office/powerpoint/2010/main" val="14407182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45331398_Win32_SL_V13" id="{C59E605D-C281-4A06-BDA0-E97A35AC3AA8}" vid="{25D1D206-DA25-4050-926A-BD6D3A1B50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1E98C35-9ECE-4425-BCBA-00E118C705C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5A8381C-73EB-48EA-B45F-7B7C8C7DF409}">
  <ds:schemaRefs>
    <ds:schemaRef ds:uri="http://schemas.microsoft.com/sharepoint/v3/contenttype/forms"/>
  </ds:schemaRefs>
</ds:datastoreItem>
</file>

<file path=customXml/itemProps3.xml><?xml version="1.0" encoding="utf-8"?>
<ds:datastoreItem xmlns:ds="http://schemas.openxmlformats.org/officeDocument/2006/customXml" ds:itemID="{5AA6A711-2C3F-4EC0-B88B-62D7408511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Universal presentation</Template>
  <TotalTime>230</TotalTime>
  <Words>954</Words>
  <Application>Microsoft Office PowerPoint</Application>
  <PresentationFormat>Widescreen</PresentationFormat>
  <Paragraphs>61</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Tenorite</vt:lpstr>
      <vt:lpstr>Custom</vt:lpstr>
      <vt:lpstr>Market Prediction (Machine Learning)  Deepika  under the guidance of Mentorness </vt:lpstr>
      <vt:lpstr>Background</vt:lpstr>
      <vt:lpstr>Objective</vt:lpstr>
      <vt:lpstr>Data Description</vt:lpstr>
      <vt:lpstr>Analysis of Data Set </vt:lpstr>
      <vt:lpstr>PowerPoint Presentation</vt:lpstr>
      <vt:lpstr>Data Preprocessing</vt:lpstr>
      <vt:lpstr>PowerPoint Presentation</vt:lpstr>
      <vt:lpstr>Feature Engineering</vt:lpstr>
      <vt:lpstr>PowerPoint Presentation</vt:lpstr>
      <vt:lpstr>Model Evaluation</vt:lpstr>
      <vt:lpstr>PowerPoint Presentation</vt:lpstr>
      <vt:lpstr>PowerPoint Presentation</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 Prediction (Machine Learning)  Deepika  under the guidance of Mentorness </dc:title>
  <dc:creator>Deepika G</dc:creator>
  <cp:lastModifiedBy>Deepika G</cp:lastModifiedBy>
  <cp:revision>1</cp:revision>
  <dcterms:created xsi:type="dcterms:W3CDTF">2024-05-20T14:32:40Z</dcterms:created>
  <dcterms:modified xsi:type="dcterms:W3CDTF">2024-05-20T18:23:12Z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