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19" r:id="rId1"/>
  </p:sldMasterIdLst>
  <p:notesMasterIdLst>
    <p:notesMasterId r:id="rId22"/>
  </p:notesMasterIdLst>
  <p:handoutMasterIdLst>
    <p:handoutMasterId r:id="rId23"/>
  </p:handoutMasterIdLst>
  <p:sldIdLst>
    <p:sldId id="256" r:id="rId2"/>
    <p:sldId id="308" r:id="rId3"/>
    <p:sldId id="307" r:id="rId4"/>
    <p:sldId id="309" r:id="rId5"/>
    <p:sldId id="310" r:id="rId6"/>
    <p:sldId id="288" r:id="rId7"/>
    <p:sldId id="291" r:id="rId8"/>
    <p:sldId id="290" r:id="rId9"/>
    <p:sldId id="289" r:id="rId10"/>
    <p:sldId id="292" r:id="rId11"/>
    <p:sldId id="303" r:id="rId12"/>
    <p:sldId id="305" r:id="rId13"/>
    <p:sldId id="306" r:id="rId14"/>
    <p:sldId id="298" r:id="rId15"/>
    <p:sldId id="279" r:id="rId16"/>
    <p:sldId id="304" r:id="rId17"/>
    <p:sldId id="300" r:id="rId18"/>
    <p:sldId id="296" r:id="rId19"/>
    <p:sldId id="311" r:id="rId20"/>
    <p:sldId id="297" r:id="rId21"/>
  </p:sldIdLst>
  <p:sldSz cx="13208000" cy="990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4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4607" autoAdjust="0"/>
  </p:normalViewPr>
  <p:slideViewPr>
    <p:cSldViewPr snapToGrid="0">
      <p:cViewPr>
        <p:scale>
          <a:sx n="37" d="100"/>
          <a:sy n="37" d="100"/>
        </p:scale>
        <p:origin x="1728" y="312"/>
      </p:cViewPr>
      <p:guideLst>
        <p:guide orient="horz" pos="3120"/>
        <p:guide pos="4160"/>
      </p:guideLst>
    </p:cSldViewPr>
  </p:slideViewPr>
  <p:notesTextViewPr>
    <p:cViewPr>
      <p:scale>
        <a:sx n="1" d="1"/>
        <a:sy n="1" d="1"/>
      </p:scale>
      <p:origin x="0" y="0"/>
    </p:cViewPr>
  </p:notesTextViewPr>
  <p:sorterViewPr>
    <p:cViewPr>
      <p:scale>
        <a:sx n="112" d="100"/>
        <a:sy n="112" d="100"/>
      </p:scale>
      <p:origin x="0" y="-1170"/>
    </p:cViewPr>
  </p:sorterViewPr>
  <p:notesViewPr>
    <p:cSldViewPr snapToGrid="0">
      <p:cViewPr varScale="1">
        <p:scale>
          <a:sx n="55" d="100"/>
          <a:sy n="55" d="100"/>
        </p:scale>
        <p:origin x="-28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CAB2E4-EC8A-4DE4-8C78-D020DE7FD3F7}" type="datetimeFigureOut">
              <a:rPr lang="en-US" smtClean="0"/>
              <a:pPr/>
              <a:t>5/16/2023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DCD50E-8980-403A-8243-401012AAB5A0}" type="slidenum">
              <a:rPr lang="en-US" smtClean="0"/>
              <a:pPr/>
              <a:t>‹#›</a:t>
            </a:fld>
            <a:endParaRPr lang="en-US"/>
          </a:p>
        </p:txBody>
      </p:sp>
    </p:spTree>
    <p:extLst>
      <p:ext uri="{BB962C8B-B14F-4D97-AF65-F5344CB8AC3E}">
        <p14:creationId xmlns:p14="http://schemas.microsoft.com/office/powerpoint/2010/main" val="10408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5/16/2023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extLst>
      <p:ext uri="{BB962C8B-B14F-4D97-AF65-F5344CB8AC3E}">
        <p14:creationId xmlns:p14="http://schemas.microsoft.com/office/powerpoint/2010/main" val="3592927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600" y="1143000"/>
            <a:ext cx="4114800" cy="30861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5957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1B2AA4F-B828-4D7C-AFD3-893933DAFCB4}" type="slidenum">
              <a:rPr lang="en-US" smtClean="0"/>
              <a:pPr/>
              <a:t>12</a:t>
            </a:fld>
            <a:endParaRPr lang="en-US"/>
          </a:p>
        </p:txBody>
      </p:sp>
    </p:spTree>
    <p:extLst>
      <p:ext uri="{BB962C8B-B14F-4D97-AF65-F5344CB8AC3E}">
        <p14:creationId xmlns:p14="http://schemas.microsoft.com/office/powerpoint/2010/main" val="288089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077284"/>
            <a:ext cx="11226800" cy="2123369"/>
          </a:xfrm>
        </p:spPr>
        <p:txBody>
          <a:bodyPr/>
          <a:lstStyle/>
          <a:p>
            <a:r>
              <a:rPr lang="en-US"/>
              <a:t>Click to edit Master title style</a:t>
            </a:r>
          </a:p>
        </p:txBody>
      </p:sp>
      <p:sp>
        <p:nvSpPr>
          <p:cNvPr id="3" name="Subtitle 2"/>
          <p:cNvSpPr>
            <a:spLocks noGrp="1"/>
          </p:cNvSpPr>
          <p:nvPr>
            <p:ph type="subTitle" idx="1"/>
          </p:nvPr>
        </p:nvSpPr>
        <p:spPr>
          <a:xfrm>
            <a:off x="1981200" y="5613401"/>
            <a:ext cx="9245600" cy="2531533"/>
          </a:xfrm>
        </p:spPr>
        <p:txBody>
          <a:bodyPr/>
          <a:lstStyle>
            <a:lvl1pPr marL="0" indent="0" algn="ctr">
              <a:buNone/>
              <a:defRPr>
                <a:solidFill>
                  <a:schemeClr val="tx1">
                    <a:tint val="75000"/>
                  </a:schemeClr>
                </a:solidFill>
              </a:defRPr>
            </a:lvl1pPr>
            <a:lvl2pPr marL="495293" indent="0" algn="ctr">
              <a:buNone/>
              <a:defRPr>
                <a:solidFill>
                  <a:schemeClr val="tx1">
                    <a:tint val="75000"/>
                  </a:schemeClr>
                </a:solidFill>
              </a:defRPr>
            </a:lvl2pPr>
            <a:lvl3pPr marL="990587" indent="0" algn="ctr">
              <a:buNone/>
              <a:defRPr>
                <a:solidFill>
                  <a:schemeClr val="tx1">
                    <a:tint val="75000"/>
                  </a:schemeClr>
                </a:solidFill>
              </a:defRPr>
            </a:lvl3pPr>
            <a:lvl4pPr marL="1485880" indent="0" algn="ctr">
              <a:buNone/>
              <a:defRPr>
                <a:solidFill>
                  <a:schemeClr val="tx1">
                    <a:tint val="75000"/>
                  </a:schemeClr>
                </a:solidFill>
              </a:defRPr>
            </a:lvl4pPr>
            <a:lvl5pPr marL="1981173" indent="0" algn="ctr">
              <a:buNone/>
              <a:defRPr>
                <a:solidFill>
                  <a:schemeClr val="tx1">
                    <a:tint val="75000"/>
                  </a:schemeClr>
                </a:solidFill>
              </a:defRPr>
            </a:lvl5pPr>
            <a:lvl6pPr marL="2476467" indent="0" algn="ctr">
              <a:buNone/>
              <a:defRPr>
                <a:solidFill>
                  <a:schemeClr val="tx1">
                    <a:tint val="75000"/>
                  </a:schemeClr>
                </a:solidFill>
              </a:defRPr>
            </a:lvl6pPr>
            <a:lvl7pPr marL="2971760" indent="0" algn="ctr">
              <a:buNone/>
              <a:defRPr>
                <a:solidFill>
                  <a:schemeClr val="tx1">
                    <a:tint val="75000"/>
                  </a:schemeClr>
                </a:solidFill>
              </a:defRPr>
            </a:lvl7pPr>
            <a:lvl8pPr marL="3467053" indent="0" algn="ctr">
              <a:buNone/>
              <a:defRPr>
                <a:solidFill>
                  <a:schemeClr val="tx1">
                    <a:tint val="75000"/>
                  </a:schemeClr>
                </a:solidFill>
              </a:defRPr>
            </a:lvl8pPr>
            <a:lvl9pPr marL="39623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396702"/>
            <a:ext cx="2971800" cy="84522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60400" y="396702"/>
            <a:ext cx="8695267" cy="84522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43341" y="6365524"/>
            <a:ext cx="11226800" cy="1967442"/>
          </a:xfrm>
        </p:spPr>
        <p:txBody>
          <a:bodyPr anchor="t"/>
          <a:lstStyle>
            <a:lvl1pPr algn="l">
              <a:defRPr sz="4333" b="1" cap="all"/>
            </a:lvl1pPr>
          </a:lstStyle>
          <a:p>
            <a:r>
              <a:rPr lang="en-US"/>
              <a:t>Click to edit Master title style</a:t>
            </a:r>
          </a:p>
        </p:txBody>
      </p:sp>
      <p:sp>
        <p:nvSpPr>
          <p:cNvPr id="3" name="Text Placeholder 2"/>
          <p:cNvSpPr>
            <a:spLocks noGrp="1"/>
          </p:cNvSpPr>
          <p:nvPr>
            <p:ph type="body" idx="1"/>
          </p:nvPr>
        </p:nvSpPr>
        <p:spPr>
          <a:xfrm>
            <a:off x="1043341" y="4198587"/>
            <a:ext cx="11226800" cy="2166937"/>
          </a:xfrm>
        </p:spPr>
        <p:txBody>
          <a:bodyPr anchor="b"/>
          <a:lstStyle>
            <a:lvl1pPr marL="0" indent="0">
              <a:buNone/>
              <a:defRPr sz="2167">
                <a:solidFill>
                  <a:schemeClr val="tx1">
                    <a:tint val="75000"/>
                  </a:schemeClr>
                </a:solidFill>
              </a:defRPr>
            </a:lvl1pPr>
            <a:lvl2pPr marL="495293" indent="0">
              <a:buNone/>
              <a:defRPr sz="1951">
                <a:solidFill>
                  <a:schemeClr val="tx1">
                    <a:tint val="75000"/>
                  </a:schemeClr>
                </a:solidFill>
              </a:defRPr>
            </a:lvl2pPr>
            <a:lvl3pPr marL="990587" indent="0">
              <a:buNone/>
              <a:defRPr sz="1733">
                <a:solidFill>
                  <a:schemeClr val="tx1">
                    <a:tint val="75000"/>
                  </a:schemeClr>
                </a:solidFill>
              </a:defRPr>
            </a:lvl3pPr>
            <a:lvl4pPr marL="1485880" indent="0">
              <a:buNone/>
              <a:defRPr sz="1518">
                <a:solidFill>
                  <a:schemeClr val="tx1">
                    <a:tint val="75000"/>
                  </a:schemeClr>
                </a:solidFill>
              </a:defRPr>
            </a:lvl4pPr>
            <a:lvl5pPr marL="1981173" indent="0">
              <a:buNone/>
              <a:defRPr sz="1518">
                <a:solidFill>
                  <a:schemeClr val="tx1">
                    <a:tint val="75000"/>
                  </a:schemeClr>
                </a:solidFill>
              </a:defRPr>
            </a:lvl5pPr>
            <a:lvl6pPr marL="2476467" indent="0">
              <a:buNone/>
              <a:defRPr sz="1518">
                <a:solidFill>
                  <a:schemeClr val="tx1">
                    <a:tint val="75000"/>
                  </a:schemeClr>
                </a:solidFill>
              </a:defRPr>
            </a:lvl6pPr>
            <a:lvl7pPr marL="2971760" indent="0">
              <a:buNone/>
              <a:defRPr sz="1518">
                <a:solidFill>
                  <a:schemeClr val="tx1">
                    <a:tint val="75000"/>
                  </a:schemeClr>
                </a:solidFill>
              </a:defRPr>
            </a:lvl7pPr>
            <a:lvl8pPr marL="3467053" indent="0">
              <a:buNone/>
              <a:defRPr sz="1518">
                <a:solidFill>
                  <a:schemeClr val="tx1">
                    <a:tint val="75000"/>
                  </a:schemeClr>
                </a:solidFill>
              </a:defRPr>
            </a:lvl8pPr>
            <a:lvl9pPr marL="3962347" indent="0">
              <a:buNone/>
              <a:defRPr sz="151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60400" y="2311402"/>
            <a:ext cx="5833533" cy="6537502"/>
          </a:xfrm>
        </p:spPr>
        <p:txBody>
          <a:bodyPr/>
          <a:lstStyle>
            <a:lvl1pPr>
              <a:defRPr sz="3033"/>
            </a:lvl1pPr>
            <a:lvl2pPr>
              <a:defRPr sz="2600"/>
            </a:lvl2pPr>
            <a:lvl3pPr>
              <a:defRPr sz="2167"/>
            </a:lvl3pPr>
            <a:lvl4pPr>
              <a:defRPr sz="1951"/>
            </a:lvl4pPr>
            <a:lvl5pPr>
              <a:defRPr sz="1951"/>
            </a:lvl5pPr>
            <a:lvl6pPr>
              <a:defRPr sz="1951"/>
            </a:lvl6pPr>
            <a:lvl7pPr>
              <a:defRPr sz="1951"/>
            </a:lvl7pPr>
            <a:lvl8pPr>
              <a:defRPr sz="1951"/>
            </a:lvl8pPr>
            <a:lvl9pPr>
              <a:defRPr sz="19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14067" y="2311402"/>
            <a:ext cx="5833533" cy="6537502"/>
          </a:xfrm>
        </p:spPr>
        <p:txBody>
          <a:bodyPr/>
          <a:lstStyle>
            <a:lvl1pPr>
              <a:defRPr sz="3033"/>
            </a:lvl1pPr>
            <a:lvl2pPr>
              <a:defRPr sz="2600"/>
            </a:lvl2pPr>
            <a:lvl3pPr>
              <a:defRPr sz="2167"/>
            </a:lvl3pPr>
            <a:lvl4pPr>
              <a:defRPr sz="1951"/>
            </a:lvl4pPr>
            <a:lvl5pPr>
              <a:defRPr sz="1951"/>
            </a:lvl5pPr>
            <a:lvl6pPr>
              <a:defRPr sz="1951"/>
            </a:lvl6pPr>
            <a:lvl7pPr>
              <a:defRPr sz="1951"/>
            </a:lvl7pPr>
            <a:lvl8pPr>
              <a:defRPr sz="1951"/>
            </a:lvl8pPr>
            <a:lvl9pPr>
              <a:defRPr sz="19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pPr/>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60401" y="2217386"/>
            <a:ext cx="5835827" cy="924101"/>
          </a:xfrm>
        </p:spPr>
        <p:txBody>
          <a:bodyPr anchor="b"/>
          <a:lstStyle>
            <a:lvl1pPr marL="0" indent="0">
              <a:buNone/>
              <a:defRPr sz="2600" b="1"/>
            </a:lvl1pPr>
            <a:lvl2pPr marL="495293" indent="0">
              <a:buNone/>
              <a:defRPr sz="2167" b="1"/>
            </a:lvl2pPr>
            <a:lvl3pPr marL="990587" indent="0">
              <a:buNone/>
              <a:defRPr sz="1951" b="1"/>
            </a:lvl3pPr>
            <a:lvl4pPr marL="1485880" indent="0">
              <a:buNone/>
              <a:defRPr sz="1733" b="1"/>
            </a:lvl4pPr>
            <a:lvl5pPr marL="1981173" indent="0">
              <a:buNone/>
              <a:defRPr sz="1733" b="1"/>
            </a:lvl5pPr>
            <a:lvl6pPr marL="2476467" indent="0">
              <a:buNone/>
              <a:defRPr sz="1733" b="1"/>
            </a:lvl6pPr>
            <a:lvl7pPr marL="2971760" indent="0">
              <a:buNone/>
              <a:defRPr sz="1733" b="1"/>
            </a:lvl7pPr>
            <a:lvl8pPr marL="3467053" indent="0">
              <a:buNone/>
              <a:defRPr sz="1733" b="1"/>
            </a:lvl8pPr>
            <a:lvl9pPr marL="3962347" indent="0">
              <a:buNone/>
              <a:defRPr sz="1733" b="1"/>
            </a:lvl9pPr>
          </a:lstStyle>
          <a:p>
            <a:pPr lvl="0"/>
            <a:r>
              <a:rPr lang="en-US"/>
              <a:t>Click to edit Master text styles</a:t>
            </a:r>
          </a:p>
        </p:txBody>
      </p:sp>
      <p:sp>
        <p:nvSpPr>
          <p:cNvPr id="4" name="Content Placeholder 3"/>
          <p:cNvSpPr>
            <a:spLocks noGrp="1"/>
          </p:cNvSpPr>
          <p:nvPr>
            <p:ph sz="half" idx="2"/>
          </p:nvPr>
        </p:nvSpPr>
        <p:spPr>
          <a:xfrm>
            <a:off x="660401" y="3141486"/>
            <a:ext cx="5835827" cy="5707416"/>
          </a:xfrm>
        </p:spPr>
        <p:txBody>
          <a:bodyPr/>
          <a:lstStyle>
            <a:lvl1pPr>
              <a:defRPr sz="2600"/>
            </a:lvl1pPr>
            <a:lvl2pPr>
              <a:defRPr sz="2167"/>
            </a:lvl2pPr>
            <a:lvl3pPr>
              <a:defRPr sz="1951"/>
            </a:lvl3pPr>
            <a:lvl4pPr>
              <a:defRPr sz="1733"/>
            </a:lvl4pPr>
            <a:lvl5pPr>
              <a:defRPr sz="1733"/>
            </a:lvl5pPr>
            <a:lvl6pPr>
              <a:defRPr sz="1733"/>
            </a:lvl6pPr>
            <a:lvl7pPr>
              <a:defRPr sz="1733"/>
            </a:lvl7pPr>
            <a:lvl8pPr>
              <a:defRPr sz="1733"/>
            </a:lvl8pPr>
            <a:lvl9pPr>
              <a:defRPr sz="1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709484" y="2217386"/>
            <a:ext cx="5838119" cy="924101"/>
          </a:xfrm>
        </p:spPr>
        <p:txBody>
          <a:bodyPr anchor="b"/>
          <a:lstStyle>
            <a:lvl1pPr marL="0" indent="0">
              <a:buNone/>
              <a:defRPr sz="2600" b="1"/>
            </a:lvl1pPr>
            <a:lvl2pPr marL="495293" indent="0">
              <a:buNone/>
              <a:defRPr sz="2167" b="1"/>
            </a:lvl2pPr>
            <a:lvl3pPr marL="990587" indent="0">
              <a:buNone/>
              <a:defRPr sz="1951" b="1"/>
            </a:lvl3pPr>
            <a:lvl4pPr marL="1485880" indent="0">
              <a:buNone/>
              <a:defRPr sz="1733" b="1"/>
            </a:lvl4pPr>
            <a:lvl5pPr marL="1981173" indent="0">
              <a:buNone/>
              <a:defRPr sz="1733" b="1"/>
            </a:lvl5pPr>
            <a:lvl6pPr marL="2476467" indent="0">
              <a:buNone/>
              <a:defRPr sz="1733" b="1"/>
            </a:lvl6pPr>
            <a:lvl7pPr marL="2971760" indent="0">
              <a:buNone/>
              <a:defRPr sz="1733" b="1"/>
            </a:lvl7pPr>
            <a:lvl8pPr marL="3467053" indent="0">
              <a:buNone/>
              <a:defRPr sz="1733" b="1"/>
            </a:lvl8pPr>
            <a:lvl9pPr marL="3962347" indent="0">
              <a:buNone/>
              <a:defRPr sz="1733" b="1"/>
            </a:lvl9pPr>
          </a:lstStyle>
          <a:p>
            <a:pPr lvl="0"/>
            <a:r>
              <a:rPr lang="en-US"/>
              <a:t>Click to edit Master text styles</a:t>
            </a:r>
          </a:p>
        </p:txBody>
      </p:sp>
      <p:sp>
        <p:nvSpPr>
          <p:cNvPr id="6" name="Content Placeholder 5"/>
          <p:cNvSpPr>
            <a:spLocks noGrp="1"/>
          </p:cNvSpPr>
          <p:nvPr>
            <p:ph sz="quarter" idx="4"/>
          </p:nvPr>
        </p:nvSpPr>
        <p:spPr>
          <a:xfrm>
            <a:off x="6709484" y="3141486"/>
            <a:ext cx="5838119" cy="5707416"/>
          </a:xfrm>
        </p:spPr>
        <p:txBody>
          <a:bodyPr/>
          <a:lstStyle>
            <a:lvl1pPr>
              <a:defRPr sz="2600"/>
            </a:lvl1pPr>
            <a:lvl2pPr>
              <a:defRPr sz="2167"/>
            </a:lvl2pPr>
            <a:lvl3pPr>
              <a:defRPr sz="1951"/>
            </a:lvl3pPr>
            <a:lvl4pPr>
              <a:defRPr sz="1733"/>
            </a:lvl4pPr>
            <a:lvl5pPr>
              <a:defRPr sz="1733"/>
            </a:lvl5pPr>
            <a:lvl6pPr>
              <a:defRPr sz="1733"/>
            </a:lvl6pPr>
            <a:lvl7pPr>
              <a:defRPr sz="1733"/>
            </a:lvl7pPr>
            <a:lvl8pPr>
              <a:defRPr sz="1733"/>
            </a:lvl8pPr>
            <a:lvl9pPr>
              <a:defRPr sz="1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pPr/>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1" y="394406"/>
            <a:ext cx="4345341" cy="1678517"/>
          </a:xfrm>
        </p:spPr>
        <p:txBody>
          <a:bodyPr anchor="b"/>
          <a:lstStyle>
            <a:lvl1pPr algn="l">
              <a:defRPr sz="2167" b="1"/>
            </a:lvl1pPr>
          </a:lstStyle>
          <a:p>
            <a:r>
              <a:rPr lang="en-US"/>
              <a:t>Click to edit Master title style</a:t>
            </a:r>
          </a:p>
        </p:txBody>
      </p:sp>
      <p:sp>
        <p:nvSpPr>
          <p:cNvPr id="3" name="Content Placeholder 2"/>
          <p:cNvSpPr>
            <a:spLocks noGrp="1"/>
          </p:cNvSpPr>
          <p:nvPr>
            <p:ph idx="1"/>
          </p:nvPr>
        </p:nvSpPr>
        <p:spPr>
          <a:xfrm>
            <a:off x="5163961" y="394409"/>
            <a:ext cx="7383640" cy="8454497"/>
          </a:xfrm>
        </p:spPr>
        <p:txBody>
          <a:bodyPr/>
          <a:lstStyle>
            <a:lvl1pPr>
              <a:defRPr sz="3467"/>
            </a:lvl1pPr>
            <a:lvl2pPr>
              <a:defRPr sz="3033"/>
            </a:lvl2pPr>
            <a:lvl3pPr>
              <a:defRPr sz="2600"/>
            </a:lvl3pPr>
            <a:lvl4pPr>
              <a:defRPr sz="2167"/>
            </a:lvl4pPr>
            <a:lvl5pPr>
              <a:defRPr sz="2167"/>
            </a:lvl5pPr>
            <a:lvl6pPr>
              <a:defRPr sz="2167"/>
            </a:lvl6pPr>
            <a:lvl7pPr>
              <a:defRPr sz="2167"/>
            </a:lvl7pPr>
            <a:lvl8pPr>
              <a:defRPr sz="2167"/>
            </a:lvl8pPr>
            <a:lvl9pPr>
              <a:defRPr sz="21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60401" y="2072924"/>
            <a:ext cx="4345341" cy="6775980"/>
          </a:xfrm>
        </p:spPr>
        <p:txBody>
          <a:bodyPr/>
          <a:lstStyle>
            <a:lvl1pPr marL="0" indent="0">
              <a:buNone/>
              <a:defRPr sz="1518"/>
            </a:lvl1pPr>
            <a:lvl2pPr marL="495293" indent="0">
              <a:buNone/>
              <a:defRPr sz="1300"/>
            </a:lvl2pPr>
            <a:lvl3pPr marL="990587" indent="0">
              <a:buNone/>
              <a:defRPr sz="1084"/>
            </a:lvl3pPr>
            <a:lvl4pPr marL="1485880" indent="0">
              <a:buNone/>
              <a:defRPr sz="975"/>
            </a:lvl4pPr>
            <a:lvl5pPr marL="1981173" indent="0">
              <a:buNone/>
              <a:defRPr sz="975"/>
            </a:lvl5pPr>
            <a:lvl6pPr marL="2476467" indent="0">
              <a:buNone/>
              <a:defRPr sz="975"/>
            </a:lvl6pPr>
            <a:lvl7pPr marL="2971760" indent="0">
              <a:buNone/>
              <a:defRPr sz="975"/>
            </a:lvl7pPr>
            <a:lvl8pPr marL="3467053" indent="0">
              <a:buNone/>
              <a:defRPr sz="975"/>
            </a:lvl8pPr>
            <a:lvl9pPr marL="3962347"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860" y="6934200"/>
            <a:ext cx="7924800" cy="818622"/>
          </a:xfrm>
        </p:spPr>
        <p:txBody>
          <a:bodyPr anchor="b"/>
          <a:lstStyle>
            <a:lvl1pPr algn="l">
              <a:defRPr sz="2167" b="1"/>
            </a:lvl1pPr>
          </a:lstStyle>
          <a:p>
            <a:r>
              <a:rPr lang="en-US"/>
              <a:t>Click to edit Master title style</a:t>
            </a:r>
          </a:p>
        </p:txBody>
      </p:sp>
      <p:sp>
        <p:nvSpPr>
          <p:cNvPr id="3" name="Picture Placeholder 2"/>
          <p:cNvSpPr>
            <a:spLocks noGrp="1"/>
          </p:cNvSpPr>
          <p:nvPr>
            <p:ph type="pic" idx="1"/>
          </p:nvPr>
        </p:nvSpPr>
        <p:spPr>
          <a:xfrm>
            <a:off x="2588860" y="885119"/>
            <a:ext cx="7924800" cy="5943600"/>
          </a:xfrm>
        </p:spPr>
        <p:txBody>
          <a:bodyPr/>
          <a:lstStyle>
            <a:lvl1pPr marL="0" indent="0">
              <a:buNone/>
              <a:defRPr sz="3467"/>
            </a:lvl1pPr>
            <a:lvl2pPr marL="495293" indent="0">
              <a:buNone/>
              <a:defRPr sz="3033"/>
            </a:lvl2pPr>
            <a:lvl3pPr marL="990587" indent="0">
              <a:buNone/>
              <a:defRPr sz="2600"/>
            </a:lvl3pPr>
            <a:lvl4pPr marL="1485880" indent="0">
              <a:buNone/>
              <a:defRPr sz="2167"/>
            </a:lvl4pPr>
            <a:lvl5pPr marL="1981173" indent="0">
              <a:buNone/>
              <a:defRPr sz="2167"/>
            </a:lvl5pPr>
            <a:lvl6pPr marL="2476467" indent="0">
              <a:buNone/>
              <a:defRPr sz="2167"/>
            </a:lvl6pPr>
            <a:lvl7pPr marL="2971760" indent="0">
              <a:buNone/>
              <a:defRPr sz="2167"/>
            </a:lvl7pPr>
            <a:lvl8pPr marL="3467053" indent="0">
              <a:buNone/>
              <a:defRPr sz="2167"/>
            </a:lvl8pPr>
            <a:lvl9pPr marL="3962347" indent="0">
              <a:buNone/>
              <a:defRPr sz="2167"/>
            </a:lvl9pPr>
          </a:lstStyle>
          <a:p>
            <a:endParaRPr lang="en-US"/>
          </a:p>
        </p:txBody>
      </p:sp>
      <p:sp>
        <p:nvSpPr>
          <p:cNvPr id="4" name="Text Placeholder 3"/>
          <p:cNvSpPr>
            <a:spLocks noGrp="1"/>
          </p:cNvSpPr>
          <p:nvPr>
            <p:ph type="body" sz="half" idx="2"/>
          </p:nvPr>
        </p:nvSpPr>
        <p:spPr>
          <a:xfrm>
            <a:off x="2588860" y="7752822"/>
            <a:ext cx="7924800" cy="1162578"/>
          </a:xfrm>
        </p:spPr>
        <p:txBody>
          <a:bodyPr/>
          <a:lstStyle>
            <a:lvl1pPr marL="0" indent="0">
              <a:buNone/>
              <a:defRPr sz="1518"/>
            </a:lvl1pPr>
            <a:lvl2pPr marL="495293" indent="0">
              <a:buNone/>
              <a:defRPr sz="1300"/>
            </a:lvl2pPr>
            <a:lvl3pPr marL="990587" indent="0">
              <a:buNone/>
              <a:defRPr sz="1084"/>
            </a:lvl3pPr>
            <a:lvl4pPr marL="1485880" indent="0">
              <a:buNone/>
              <a:defRPr sz="975"/>
            </a:lvl4pPr>
            <a:lvl5pPr marL="1981173" indent="0">
              <a:buNone/>
              <a:defRPr sz="975"/>
            </a:lvl5pPr>
            <a:lvl6pPr marL="2476467" indent="0">
              <a:buNone/>
              <a:defRPr sz="975"/>
            </a:lvl6pPr>
            <a:lvl7pPr marL="2971760" indent="0">
              <a:buNone/>
              <a:defRPr sz="975"/>
            </a:lvl7pPr>
            <a:lvl8pPr marL="3467053" indent="0">
              <a:buNone/>
              <a:defRPr sz="975"/>
            </a:lvl8pPr>
            <a:lvl9pPr marL="3962347"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396699"/>
            <a:ext cx="11887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60400" y="2311402"/>
            <a:ext cx="11887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0400" y="9181398"/>
            <a:ext cx="3081867" cy="527403"/>
          </a:xfrm>
          <a:prstGeom prst="rect">
            <a:avLst/>
          </a:prstGeom>
        </p:spPr>
        <p:txBody>
          <a:bodyPr vert="horz" lIns="91440" tIns="45720" rIns="91440" bIns="45720" rtlCol="0" anchor="ctr"/>
          <a:lstStyle>
            <a:lvl1pPr algn="l">
              <a:defRPr sz="1300">
                <a:solidFill>
                  <a:schemeClr val="tx1">
                    <a:tint val="75000"/>
                  </a:schemeClr>
                </a:solidFill>
              </a:defRPr>
            </a:lvl1pPr>
          </a:lstStyle>
          <a:p>
            <a:fld id="{63A1C593-65D0-4073-BCC9-577B9352EA97}" type="datetimeFigureOut">
              <a:rPr lang="en-US" smtClean="0"/>
              <a:pPr/>
              <a:t>5/16/2023</a:t>
            </a:fld>
            <a:endParaRPr lang="en-US"/>
          </a:p>
        </p:txBody>
      </p:sp>
      <p:sp>
        <p:nvSpPr>
          <p:cNvPr id="5" name="Footer Placeholder 4"/>
          <p:cNvSpPr>
            <a:spLocks noGrp="1"/>
          </p:cNvSpPr>
          <p:nvPr>
            <p:ph type="ftr" sz="quarter" idx="3"/>
          </p:nvPr>
        </p:nvSpPr>
        <p:spPr>
          <a:xfrm>
            <a:off x="4512734" y="9181398"/>
            <a:ext cx="4182533" cy="527403"/>
          </a:xfrm>
          <a:prstGeom prst="rect">
            <a:avLst/>
          </a:prstGeom>
        </p:spPr>
        <p:txBody>
          <a:bodyPr vert="horz" lIns="91440" tIns="45720" rIns="91440" bIns="45720"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465733" y="9181398"/>
            <a:ext cx="3081867" cy="527403"/>
          </a:xfrm>
          <a:prstGeom prst="rect">
            <a:avLst/>
          </a:prstGeom>
        </p:spPr>
        <p:txBody>
          <a:bodyPr vert="horz" lIns="91440" tIns="45720" rIns="91440" bIns="45720" rtlCol="0" anchor="ctr"/>
          <a:lstStyle>
            <a:lvl1pPr algn="r">
              <a:defRPr sz="13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txStyles>
    <p:titleStyle>
      <a:lvl1pPr algn="ctr" defTabSz="990587" rtl="0" eaLnBrk="1" latinLnBrk="0" hangingPunct="1">
        <a:spcBef>
          <a:spcPct val="0"/>
        </a:spcBef>
        <a:buNone/>
        <a:defRPr sz="4767" kern="1200">
          <a:solidFill>
            <a:schemeClr val="tx1"/>
          </a:solidFill>
          <a:latin typeface="+mj-lt"/>
          <a:ea typeface="+mj-ea"/>
          <a:cs typeface="+mj-cs"/>
        </a:defRPr>
      </a:lvl1pPr>
    </p:titleStyle>
    <p:bodyStyle>
      <a:lvl1pPr marL="371470" indent="-371470" algn="l" defTabSz="990587" rtl="0" eaLnBrk="1" latinLnBrk="0" hangingPunct="1">
        <a:spcBef>
          <a:spcPct val="20000"/>
        </a:spcBef>
        <a:buFont typeface="Arial" pitchFamily="34" charset="0"/>
        <a:buChar char="•"/>
        <a:defRPr sz="3467" kern="1200">
          <a:solidFill>
            <a:schemeClr val="tx1"/>
          </a:solidFill>
          <a:latin typeface="+mn-lt"/>
          <a:ea typeface="+mn-ea"/>
          <a:cs typeface="+mn-cs"/>
        </a:defRPr>
      </a:lvl1pPr>
      <a:lvl2pPr marL="804851" indent="-309558" algn="l" defTabSz="990587" rtl="0" eaLnBrk="1" latinLnBrk="0" hangingPunct="1">
        <a:spcBef>
          <a:spcPct val="20000"/>
        </a:spcBef>
        <a:buFont typeface="Arial" pitchFamily="34" charset="0"/>
        <a:buChar char="–"/>
        <a:defRPr sz="3033" kern="1200">
          <a:solidFill>
            <a:schemeClr val="tx1"/>
          </a:solidFill>
          <a:latin typeface="+mn-lt"/>
          <a:ea typeface="+mn-ea"/>
          <a:cs typeface="+mn-cs"/>
        </a:defRPr>
      </a:lvl2pPr>
      <a:lvl3pPr marL="1238234" indent="-247648" algn="l" defTabSz="990587"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33528" indent="-247648" algn="l" defTabSz="990587" rtl="0" eaLnBrk="1" latinLnBrk="0" hangingPunct="1">
        <a:spcBef>
          <a:spcPct val="20000"/>
        </a:spcBef>
        <a:buFont typeface="Arial" pitchFamily="34" charset="0"/>
        <a:buChar char="–"/>
        <a:defRPr sz="2167" kern="1200">
          <a:solidFill>
            <a:schemeClr val="tx1"/>
          </a:solidFill>
          <a:latin typeface="+mn-lt"/>
          <a:ea typeface="+mn-ea"/>
          <a:cs typeface="+mn-cs"/>
        </a:defRPr>
      </a:lvl4pPr>
      <a:lvl5pPr marL="2228821" indent="-247648" algn="l" defTabSz="990587" rtl="0" eaLnBrk="1" latinLnBrk="0" hangingPunct="1">
        <a:spcBef>
          <a:spcPct val="20000"/>
        </a:spcBef>
        <a:buFont typeface="Arial" pitchFamily="34" charset="0"/>
        <a:buChar char="»"/>
        <a:defRPr sz="2167" kern="1200">
          <a:solidFill>
            <a:schemeClr val="tx1"/>
          </a:solidFill>
          <a:latin typeface="+mn-lt"/>
          <a:ea typeface="+mn-ea"/>
          <a:cs typeface="+mn-cs"/>
        </a:defRPr>
      </a:lvl5pPr>
      <a:lvl6pPr marL="2724114" indent="-247648" algn="l" defTabSz="990587" rtl="0" eaLnBrk="1" latinLnBrk="0" hangingPunct="1">
        <a:spcBef>
          <a:spcPct val="20000"/>
        </a:spcBef>
        <a:buFont typeface="Arial" pitchFamily="34" charset="0"/>
        <a:buChar char="•"/>
        <a:defRPr sz="2167" kern="1200">
          <a:solidFill>
            <a:schemeClr val="tx1"/>
          </a:solidFill>
          <a:latin typeface="+mn-lt"/>
          <a:ea typeface="+mn-ea"/>
          <a:cs typeface="+mn-cs"/>
        </a:defRPr>
      </a:lvl6pPr>
      <a:lvl7pPr marL="3219408" indent="-247648" algn="l" defTabSz="990587"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701" indent="-247648" algn="l" defTabSz="990587"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994" indent="-247648" algn="l" defTabSz="990587" rtl="0" eaLnBrk="1" latinLnBrk="0" hangingPunct="1">
        <a:spcBef>
          <a:spcPct val="20000"/>
        </a:spcBef>
        <a:buFont typeface="Arial" pitchFamily="34" charset="0"/>
        <a:buChar char="•"/>
        <a:defRPr sz="2167" kern="1200">
          <a:solidFill>
            <a:schemeClr val="tx1"/>
          </a:solidFill>
          <a:latin typeface="+mn-lt"/>
          <a:ea typeface="+mn-ea"/>
          <a:cs typeface="+mn-cs"/>
        </a:defRPr>
      </a:lvl9pPr>
    </p:bodyStyle>
    <p:otherStyle>
      <a:defPPr>
        <a:defRPr lang="en-US"/>
      </a:defPPr>
      <a:lvl1pPr marL="0" algn="l" defTabSz="990587" rtl="0" eaLnBrk="1" latinLnBrk="0" hangingPunct="1">
        <a:defRPr sz="1951" kern="1200">
          <a:solidFill>
            <a:schemeClr val="tx1"/>
          </a:solidFill>
          <a:latin typeface="+mn-lt"/>
          <a:ea typeface="+mn-ea"/>
          <a:cs typeface="+mn-cs"/>
        </a:defRPr>
      </a:lvl1pPr>
      <a:lvl2pPr marL="495293" algn="l" defTabSz="990587" rtl="0" eaLnBrk="1" latinLnBrk="0" hangingPunct="1">
        <a:defRPr sz="1951" kern="1200">
          <a:solidFill>
            <a:schemeClr val="tx1"/>
          </a:solidFill>
          <a:latin typeface="+mn-lt"/>
          <a:ea typeface="+mn-ea"/>
          <a:cs typeface="+mn-cs"/>
        </a:defRPr>
      </a:lvl2pPr>
      <a:lvl3pPr marL="990587" algn="l" defTabSz="990587" rtl="0" eaLnBrk="1" latinLnBrk="0" hangingPunct="1">
        <a:defRPr sz="1951" kern="1200">
          <a:solidFill>
            <a:schemeClr val="tx1"/>
          </a:solidFill>
          <a:latin typeface="+mn-lt"/>
          <a:ea typeface="+mn-ea"/>
          <a:cs typeface="+mn-cs"/>
        </a:defRPr>
      </a:lvl3pPr>
      <a:lvl4pPr marL="1485880" algn="l" defTabSz="990587" rtl="0" eaLnBrk="1" latinLnBrk="0" hangingPunct="1">
        <a:defRPr sz="1951" kern="1200">
          <a:solidFill>
            <a:schemeClr val="tx1"/>
          </a:solidFill>
          <a:latin typeface="+mn-lt"/>
          <a:ea typeface="+mn-ea"/>
          <a:cs typeface="+mn-cs"/>
        </a:defRPr>
      </a:lvl4pPr>
      <a:lvl5pPr marL="1981173" algn="l" defTabSz="990587" rtl="0" eaLnBrk="1" latinLnBrk="0" hangingPunct="1">
        <a:defRPr sz="1951" kern="1200">
          <a:solidFill>
            <a:schemeClr val="tx1"/>
          </a:solidFill>
          <a:latin typeface="+mn-lt"/>
          <a:ea typeface="+mn-ea"/>
          <a:cs typeface="+mn-cs"/>
        </a:defRPr>
      </a:lvl5pPr>
      <a:lvl6pPr marL="2476467" algn="l" defTabSz="990587" rtl="0" eaLnBrk="1" latinLnBrk="0" hangingPunct="1">
        <a:defRPr sz="1951" kern="1200">
          <a:solidFill>
            <a:schemeClr val="tx1"/>
          </a:solidFill>
          <a:latin typeface="+mn-lt"/>
          <a:ea typeface="+mn-ea"/>
          <a:cs typeface="+mn-cs"/>
        </a:defRPr>
      </a:lvl6pPr>
      <a:lvl7pPr marL="2971760" algn="l" defTabSz="990587" rtl="0" eaLnBrk="1" latinLnBrk="0" hangingPunct="1">
        <a:defRPr sz="1951" kern="1200">
          <a:solidFill>
            <a:schemeClr val="tx1"/>
          </a:solidFill>
          <a:latin typeface="+mn-lt"/>
          <a:ea typeface="+mn-ea"/>
          <a:cs typeface="+mn-cs"/>
        </a:defRPr>
      </a:lvl7pPr>
      <a:lvl8pPr marL="3467053" algn="l" defTabSz="990587" rtl="0" eaLnBrk="1" latinLnBrk="0" hangingPunct="1">
        <a:defRPr sz="1951" kern="1200">
          <a:solidFill>
            <a:schemeClr val="tx1"/>
          </a:solidFill>
          <a:latin typeface="+mn-lt"/>
          <a:ea typeface="+mn-ea"/>
          <a:cs typeface="+mn-cs"/>
        </a:defRPr>
      </a:lvl8pPr>
      <a:lvl9pPr marL="3962347" algn="l" defTabSz="990587" rtl="0" eaLnBrk="1" latinLnBrk="0" hangingPunct="1">
        <a:defRPr sz="19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jpe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png"/><Relationship Id="rId17" Type="http://schemas.openxmlformats.org/officeDocument/2006/relationships/image" Target="../media/image18.jpeg"/><Relationship Id="rId2" Type="http://schemas.openxmlformats.org/officeDocument/2006/relationships/image" Target="../media/image3.jpeg"/><Relationship Id="rId16"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43674" y="2153869"/>
            <a:ext cx="10858241" cy="525978"/>
          </a:xfrm>
          <a:prstGeom prst="rect">
            <a:avLst/>
          </a:prstGeom>
          <a:noFill/>
        </p:spPr>
        <p:txBody>
          <a:bodyPr wrap="square" rtlCol="0">
            <a:spAutoFit/>
          </a:bodyPr>
          <a:lstStyle/>
          <a:p>
            <a:pPr algn="l"/>
            <a:r>
              <a:rPr lang="en-US" sz="2818" b="1" dirty="0">
                <a:latin typeface="Times New Roman" panose="02020603050405020304" charset="0"/>
                <a:cs typeface="Times New Roman" panose="02020603050405020304" charset="0"/>
              </a:rPr>
              <a:t>VIVEKANANDHA COLLEGE OF TECHNOLOGY FOR WOMEN</a:t>
            </a:r>
          </a:p>
        </p:txBody>
      </p:sp>
      <p:sp>
        <p:nvSpPr>
          <p:cNvPr id="5" name="Text Box 4"/>
          <p:cNvSpPr txBox="1"/>
          <p:nvPr/>
        </p:nvSpPr>
        <p:spPr>
          <a:xfrm>
            <a:off x="2420249" y="2691482"/>
            <a:ext cx="8281143" cy="492443"/>
          </a:xfrm>
          <a:prstGeom prst="rect">
            <a:avLst/>
          </a:prstGeom>
          <a:noFill/>
        </p:spPr>
        <p:txBody>
          <a:bodyPr wrap="square" rtlCol="0">
            <a:spAutoFit/>
          </a:bodyPr>
          <a:lstStyle/>
          <a:p>
            <a:pPr algn="ctr"/>
            <a:r>
              <a:rPr lang="en-US" sz="2600" b="1" dirty="0">
                <a:latin typeface="Times New Roman" panose="02020603050405020304" charset="0"/>
                <a:cs typeface="Times New Roman" panose="02020603050405020304" charset="0"/>
              </a:rPr>
              <a:t>DEPARTMENT OF INFORMATON TECHNOLOGY</a:t>
            </a:r>
          </a:p>
        </p:txBody>
      </p:sp>
      <p:sp>
        <p:nvSpPr>
          <p:cNvPr id="8" name="Text Box 7"/>
          <p:cNvSpPr txBox="1"/>
          <p:nvPr/>
        </p:nvSpPr>
        <p:spPr>
          <a:xfrm>
            <a:off x="6672795" y="6112143"/>
            <a:ext cx="6374925" cy="1892826"/>
          </a:xfrm>
          <a:prstGeom prst="rect">
            <a:avLst/>
          </a:prstGeom>
          <a:noFill/>
        </p:spPr>
        <p:txBody>
          <a:bodyPr wrap="square" rtlCol="0">
            <a:spAutoFit/>
          </a:bodyPr>
          <a:lstStyle/>
          <a:p>
            <a:pPr>
              <a:lnSpc>
                <a:spcPct val="150000"/>
              </a:lnSpc>
            </a:pPr>
            <a:r>
              <a:rPr lang="en-US" sz="2708" b="1" dirty="0" err="1">
                <a:latin typeface="Times New Roman" panose="02020603050405020304" charset="0"/>
                <a:cs typeface="Times New Roman" panose="02020603050405020304" charset="0"/>
              </a:rPr>
              <a:t>Deepika.M</a:t>
            </a:r>
            <a:r>
              <a:rPr lang="en-US" sz="2708" b="1" dirty="0">
                <a:latin typeface="Times New Roman" panose="02020603050405020304" charset="0"/>
                <a:cs typeface="Times New Roman" panose="02020603050405020304" charset="0"/>
              </a:rPr>
              <a:t>           -  (613019205006)</a:t>
            </a:r>
          </a:p>
          <a:p>
            <a:pPr>
              <a:lnSpc>
                <a:spcPct val="150000"/>
              </a:lnSpc>
            </a:pPr>
            <a:r>
              <a:rPr lang="en-US" sz="2708" b="1" dirty="0" err="1">
                <a:latin typeface="Times New Roman" panose="02020603050405020304" charset="0"/>
                <a:cs typeface="Times New Roman" panose="02020603050405020304" charset="0"/>
              </a:rPr>
              <a:t>Gokila.S</a:t>
            </a:r>
            <a:r>
              <a:rPr lang="en-US" sz="2708" b="1" dirty="0">
                <a:latin typeface="Times New Roman" panose="02020603050405020304" charset="0"/>
                <a:cs typeface="Times New Roman" panose="02020603050405020304" charset="0"/>
              </a:rPr>
              <a:t>               -  (613019205012)</a:t>
            </a:r>
          </a:p>
          <a:p>
            <a:pPr>
              <a:lnSpc>
                <a:spcPct val="150000"/>
              </a:lnSpc>
            </a:pPr>
            <a:r>
              <a:rPr lang="en-US" sz="2708" b="1" dirty="0" err="1">
                <a:latin typeface="Times New Roman" panose="02020603050405020304" charset="0"/>
                <a:cs typeface="Times New Roman" panose="02020603050405020304" charset="0"/>
              </a:rPr>
              <a:t>Mohanapriya.P</a:t>
            </a:r>
            <a:r>
              <a:rPr lang="en-US" sz="2708" b="1" dirty="0">
                <a:latin typeface="Times New Roman" panose="02020603050405020304" charset="0"/>
                <a:cs typeface="Times New Roman" panose="02020603050405020304" charset="0"/>
              </a:rPr>
              <a:t>   -  (613019205029)</a:t>
            </a:r>
          </a:p>
        </p:txBody>
      </p:sp>
      <p:sp>
        <p:nvSpPr>
          <p:cNvPr id="6" name="Text Box 5"/>
          <p:cNvSpPr txBox="1"/>
          <p:nvPr/>
        </p:nvSpPr>
        <p:spPr>
          <a:xfrm>
            <a:off x="7878713" y="5680134"/>
            <a:ext cx="2991525" cy="492443"/>
          </a:xfrm>
          <a:prstGeom prst="rect">
            <a:avLst/>
          </a:prstGeom>
          <a:noFill/>
        </p:spPr>
        <p:txBody>
          <a:bodyPr wrap="none" rtlCol="0">
            <a:spAutoFit/>
          </a:bodyPr>
          <a:lstStyle/>
          <a:p>
            <a:r>
              <a:rPr lang="en-US" sz="2600" b="1">
                <a:latin typeface="Times New Roman" panose="02020603050405020304" charset="0"/>
                <a:cs typeface="Times New Roman" panose="02020603050405020304" charset="0"/>
              </a:rPr>
              <a:t>TEAM MEMBERS</a:t>
            </a:r>
          </a:p>
        </p:txBody>
      </p:sp>
      <p:sp>
        <p:nvSpPr>
          <p:cNvPr id="7" name="Text Box 6"/>
          <p:cNvSpPr txBox="1"/>
          <p:nvPr/>
        </p:nvSpPr>
        <p:spPr>
          <a:xfrm>
            <a:off x="1443936" y="5663623"/>
            <a:ext cx="2879314" cy="492443"/>
          </a:xfrm>
          <a:prstGeom prst="rect">
            <a:avLst/>
          </a:prstGeom>
          <a:noFill/>
        </p:spPr>
        <p:txBody>
          <a:bodyPr wrap="none" rtlCol="0">
            <a:spAutoFit/>
          </a:bodyPr>
          <a:lstStyle/>
          <a:p>
            <a:r>
              <a:rPr lang="en-US" sz="2600" b="1" dirty="0">
                <a:latin typeface="Times New Roman" panose="02020603050405020304" charset="0"/>
                <a:cs typeface="Times New Roman" panose="02020603050405020304" charset="0"/>
              </a:rPr>
              <a:t>      GUIDE NAME</a:t>
            </a:r>
          </a:p>
        </p:txBody>
      </p:sp>
      <p:sp>
        <p:nvSpPr>
          <p:cNvPr id="9" name="Text Box 8"/>
          <p:cNvSpPr txBox="1"/>
          <p:nvPr/>
        </p:nvSpPr>
        <p:spPr>
          <a:xfrm>
            <a:off x="1341123" y="6268299"/>
            <a:ext cx="3901439" cy="925766"/>
          </a:xfrm>
          <a:prstGeom prst="rect">
            <a:avLst/>
          </a:prstGeom>
          <a:noFill/>
        </p:spPr>
        <p:txBody>
          <a:bodyPr wrap="square" rtlCol="0">
            <a:spAutoFit/>
          </a:bodyPr>
          <a:lstStyle/>
          <a:p>
            <a:r>
              <a:rPr lang="en-US" sz="2708" b="1" dirty="0" err="1">
                <a:latin typeface="Times New Roman" panose="02020603050405020304" charset="0"/>
                <a:cs typeface="Times New Roman" panose="02020603050405020304" charset="0"/>
              </a:rPr>
              <a:t>Mr.S.VIGNESH,AP</a:t>
            </a:r>
            <a:r>
              <a:rPr lang="en-US" sz="2708" b="1" dirty="0">
                <a:latin typeface="Times New Roman" panose="02020603050405020304" charset="0"/>
                <a:cs typeface="Times New Roman" panose="02020603050405020304" charset="0"/>
              </a:rPr>
              <a:t>/IT</a:t>
            </a:r>
          </a:p>
          <a:p>
            <a:endParaRPr lang="en-US" sz="2708" b="1" dirty="0">
              <a:latin typeface="Times New Roman" panose="02020603050405020304" charset="0"/>
              <a:cs typeface="Times New Roman" panose="02020603050405020304" charset="0"/>
            </a:endParaRPr>
          </a:p>
        </p:txBody>
      </p:sp>
      <p:sp>
        <p:nvSpPr>
          <p:cNvPr id="11" name="Rectangle 10"/>
          <p:cNvSpPr/>
          <p:nvPr/>
        </p:nvSpPr>
        <p:spPr>
          <a:xfrm>
            <a:off x="1905001" y="3905256"/>
            <a:ext cx="9311640" cy="1025794"/>
          </a:xfrm>
          <a:prstGeom prst="rect">
            <a:avLst/>
          </a:prstGeom>
        </p:spPr>
        <p:txBody>
          <a:bodyPr wrap="square">
            <a:spAutoFit/>
          </a:bodyPr>
          <a:lstStyle/>
          <a:p>
            <a:pPr algn="ctr"/>
            <a:r>
              <a:rPr lang="en-US" sz="3033" b="1" dirty="0">
                <a:latin typeface="Times New Roman" panose="02020603050405020304" charset="0"/>
                <a:cs typeface="Times New Roman" panose="02020603050405020304" charset="0"/>
                <a:sym typeface="+mn-ea"/>
              </a:rPr>
              <a:t>Task Scheduling and Portioning for Software Defined Network Using Reinforcement Learning</a:t>
            </a:r>
            <a:endParaRPr lang="en-US" sz="3033" dirty="0"/>
          </a:p>
        </p:txBody>
      </p:sp>
      <p:grpSp>
        <p:nvGrpSpPr>
          <p:cNvPr id="2" name="Group 2"/>
          <p:cNvGrpSpPr>
            <a:grpSpLocks/>
          </p:cNvGrpSpPr>
          <p:nvPr/>
        </p:nvGrpSpPr>
        <p:grpSpPr bwMode="auto">
          <a:xfrm>
            <a:off x="258614" y="2173426"/>
            <a:ext cx="853362" cy="945335"/>
            <a:chOff x="488" y="2"/>
            <a:chExt cx="1248" cy="1327"/>
          </a:xfrm>
        </p:grpSpPr>
        <p:sp>
          <p:nvSpPr>
            <p:cNvPr id="3" name="Rectangle 3"/>
            <p:cNvSpPr>
              <a:spLocks noChangeArrowheads="1"/>
            </p:cNvSpPr>
            <p:nvPr/>
          </p:nvSpPr>
          <p:spPr bwMode="auto">
            <a:xfrm>
              <a:off x="496" y="9"/>
              <a:ext cx="1233" cy="1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9060" tIns="49531" rIns="99060" bIns="49531" numCol="1" anchor="t" anchorCtr="0" compatLnSpc="1">
              <a:prstTxWarp prst="textNoShape">
                <a:avLst/>
              </a:prstTxWarp>
            </a:bodyPr>
            <a:lstStyle/>
            <a:p>
              <a:endParaRPr lang="en-IN" sz="1951"/>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 y="84"/>
              <a:ext cx="948" cy="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5"/>
          <p:cNvGrpSpPr>
            <a:grpSpLocks/>
          </p:cNvGrpSpPr>
          <p:nvPr/>
        </p:nvGrpSpPr>
        <p:grpSpPr bwMode="auto">
          <a:xfrm>
            <a:off x="12101915" y="2143840"/>
            <a:ext cx="871934" cy="945886"/>
            <a:chOff x="10178" y="1313"/>
            <a:chExt cx="1266" cy="1374"/>
          </a:xfrm>
        </p:grpSpPr>
        <p:sp>
          <p:nvSpPr>
            <p:cNvPr id="12" name="Rectangle 6"/>
            <p:cNvSpPr>
              <a:spLocks noChangeArrowheads="1"/>
            </p:cNvSpPr>
            <p:nvPr/>
          </p:nvSpPr>
          <p:spPr bwMode="auto">
            <a:xfrm>
              <a:off x="10185" y="1320"/>
              <a:ext cx="1251" cy="1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9060" tIns="49531" rIns="99060" bIns="49531" numCol="1" anchor="t" anchorCtr="0" compatLnSpc="1">
              <a:prstTxWarp prst="textNoShape">
                <a:avLst/>
              </a:prstTxWarp>
            </a:bodyPr>
            <a:lstStyle/>
            <a:p>
              <a:endParaRPr lang="en-IN" sz="1951"/>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42" y="1397"/>
              <a:ext cx="963" cy="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963" y="943955"/>
            <a:ext cx="9988551" cy="776416"/>
          </a:xfrm>
        </p:spPr>
        <p:txBody>
          <a:bodyPr>
            <a:normAutofit/>
          </a:bodyPr>
          <a:lstStyle/>
          <a:p>
            <a:pPr algn="l"/>
            <a:r>
              <a:rPr lang="en-IN" sz="3467" b="1" dirty="0">
                <a:latin typeface="Times New Roman" pitchFamily="18" charset="0"/>
                <a:cs typeface="Times New Roman" pitchFamily="18" charset="0"/>
              </a:rPr>
              <a:t>      </a:t>
            </a:r>
            <a:r>
              <a:rPr lang="en-IN" sz="3200" b="1" dirty="0">
                <a:latin typeface="Times New Roman" pitchFamily="18" charset="0"/>
                <a:cs typeface="Times New Roman" pitchFamily="18" charset="0"/>
              </a:rPr>
              <a:t>ADVANTAGES</a:t>
            </a:r>
          </a:p>
        </p:txBody>
      </p:sp>
      <p:sp>
        <p:nvSpPr>
          <p:cNvPr id="3" name="Content Placeholder 2"/>
          <p:cNvSpPr>
            <a:spLocks noGrp="1"/>
          </p:cNvSpPr>
          <p:nvPr>
            <p:ph idx="1"/>
          </p:nvPr>
        </p:nvSpPr>
        <p:spPr>
          <a:xfrm>
            <a:off x="1533774" y="2019846"/>
            <a:ext cx="11391900" cy="5353059"/>
          </a:xfrm>
        </p:spPr>
        <p:txBody>
          <a:bodyPr>
            <a:noAutofit/>
          </a:bodyPr>
          <a:lstStyle/>
          <a:p>
            <a:pPr lvl="0" algn="just">
              <a:lnSpc>
                <a:spcPct val="150000"/>
              </a:lnSpc>
              <a:buFont typeface="Wingdings" pitchFamily="2" charset="2"/>
              <a:buChar char="Ø"/>
            </a:pPr>
            <a:r>
              <a:rPr lang="en-US" sz="2600" dirty="0">
                <a:solidFill>
                  <a:prstClr val="black"/>
                </a:solidFill>
                <a:latin typeface="Times New Roman" panose="02020603050405020304" pitchFamily="18" charset="0"/>
                <a:cs typeface="Times New Roman" panose="02020603050405020304" pitchFamily="18" charset="0"/>
              </a:rPr>
              <a:t>Accurately predicting the emergency data packet.</a:t>
            </a:r>
          </a:p>
          <a:p>
            <a:pPr lvl="0" algn="just">
              <a:lnSpc>
                <a:spcPct val="150000"/>
              </a:lnSpc>
              <a:buFont typeface="Wingdings" pitchFamily="2" charset="2"/>
              <a:buChar char="Ø"/>
            </a:pPr>
            <a:r>
              <a:rPr lang="en-US" sz="2600" dirty="0">
                <a:solidFill>
                  <a:prstClr val="black"/>
                </a:solidFill>
                <a:latin typeface="Times New Roman" panose="02020603050405020304" pitchFamily="18" charset="0"/>
                <a:cs typeface="Times New Roman" panose="02020603050405020304" pitchFamily="18" charset="0"/>
              </a:rPr>
              <a:t>Emergency data will get higher priority and less delay over normal data</a:t>
            </a:r>
          </a:p>
          <a:p>
            <a:pPr lvl="0" algn="just">
              <a:lnSpc>
                <a:spcPct val="150000"/>
              </a:lnSpc>
              <a:buFont typeface="Wingdings" pitchFamily="2" charset="2"/>
              <a:buChar char="Ø"/>
            </a:pPr>
            <a:r>
              <a:rPr lang="en-US" sz="2600" dirty="0">
                <a:solidFill>
                  <a:prstClr val="black"/>
                </a:solidFill>
                <a:latin typeface="Times New Roman" panose="02020603050405020304" pitchFamily="18" charset="0"/>
                <a:cs typeface="Times New Roman" panose="02020603050405020304" pitchFamily="18" charset="0"/>
              </a:rPr>
              <a:t>Control the network congestion effectively and increase the network throughput.</a:t>
            </a:r>
          </a:p>
          <a:p>
            <a:pPr lvl="0" algn="just">
              <a:lnSpc>
                <a:spcPct val="150000"/>
              </a:lnSpc>
              <a:buFont typeface="Wingdings" pitchFamily="2" charset="2"/>
              <a:buChar char="Ø"/>
            </a:pPr>
            <a:r>
              <a:rPr lang="en-US" sz="2600" dirty="0">
                <a:solidFill>
                  <a:prstClr val="black"/>
                </a:solidFill>
                <a:latin typeface="Times New Roman" panose="02020603050405020304" pitchFamily="18" charset="0"/>
                <a:cs typeface="Times New Roman" panose="02020603050405020304" pitchFamily="18" charset="0"/>
              </a:rPr>
              <a:t>Minimization of end to end delay</a:t>
            </a:r>
          </a:p>
          <a:p>
            <a:pPr lvl="0" algn="just">
              <a:lnSpc>
                <a:spcPct val="150000"/>
              </a:lnSpc>
              <a:buFont typeface="Wingdings" pitchFamily="2" charset="2"/>
              <a:buChar char="Ø"/>
            </a:pPr>
            <a:r>
              <a:rPr lang="en-US" sz="2600" dirty="0">
                <a:solidFill>
                  <a:prstClr val="black"/>
                </a:solidFill>
                <a:latin typeface="Times New Roman" panose="02020603050405020304" pitchFamily="18" charset="0"/>
                <a:cs typeface="Times New Roman" panose="02020603050405020304" pitchFamily="18" charset="0"/>
              </a:rPr>
              <a:t>Network lifetime maximization</a:t>
            </a:r>
          </a:p>
          <a:p>
            <a:pPr lvl="0" algn="just">
              <a:lnSpc>
                <a:spcPct val="150000"/>
              </a:lnSpc>
              <a:buFont typeface="Wingdings" pitchFamily="2" charset="2"/>
              <a:buChar char="Ø"/>
            </a:pPr>
            <a:r>
              <a:rPr lang="en-US" sz="2600" dirty="0">
                <a:solidFill>
                  <a:prstClr val="black"/>
                </a:solidFill>
                <a:latin typeface="Times New Roman" panose="02020603050405020304" pitchFamily="18" charset="0"/>
                <a:cs typeface="Times New Roman" panose="02020603050405020304" pitchFamily="18" charset="0"/>
              </a:rPr>
              <a:t>Efficient energy consumption</a:t>
            </a:r>
          </a:p>
          <a:p>
            <a:pPr lvl="0" algn="just">
              <a:lnSpc>
                <a:spcPct val="150000"/>
              </a:lnSpc>
              <a:buFont typeface="Wingdings" pitchFamily="2" charset="2"/>
              <a:buChar char="Ø"/>
            </a:pPr>
            <a:r>
              <a:rPr lang="en-US" sz="2600" dirty="0">
                <a:solidFill>
                  <a:prstClr val="black"/>
                </a:solidFill>
                <a:latin typeface="Times New Roman" panose="02020603050405020304" pitchFamily="18" charset="0"/>
                <a:cs typeface="Times New Roman" panose="02020603050405020304" pitchFamily="18" charset="0"/>
              </a:rPr>
              <a:t>Reduced waiting</a:t>
            </a:r>
          </a:p>
          <a:p>
            <a:pPr lvl="0" algn="just">
              <a:lnSpc>
                <a:spcPct val="150000"/>
              </a:lnSpc>
              <a:buFont typeface="Wingdings" pitchFamily="2" charset="2"/>
              <a:buChar char="Ø"/>
            </a:pPr>
            <a:r>
              <a:rPr lang="en-US" sz="2600" dirty="0">
                <a:solidFill>
                  <a:prstClr val="black"/>
                </a:solidFill>
                <a:latin typeface="Times New Roman" panose="02020603050405020304" pitchFamily="18" charset="0"/>
                <a:cs typeface="Times New Roman" panose="02020603050405020304" pitchFamily="18" charset="0"/>
              </a:rPr>
              <a:t>Time and delivery of data before expiration of deadline</a:t>
            </a:r>
          </a:p>
          <a:p>
            <a:endParaRPr lang="en-IN" dirty="0"/>
          </a:p>
        </p:txBody>
      </p:sp>
    </p:spTree>
    <p:extLst>
      <p:ext uri="{BB962C8B-B14F-4D97-AF65-F5344CB8AC3E}">
        <p14:creationId xmlns:p14="http://schemas.microsoft.com/office/powerpoint/2010/main" val="1042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327" y="1362141"/>
            <a:ext cx="9313057" cy="798726"/>
          </a:xfrm>
        </p:spPr>
        <p:txBody>
          <a:bodyPr>
            <a:normAutofit/>
          </a:bodyPr>
          <a:lstStyle/>
          <a:p>
            <a:pPr algn="l"/>
            <a:r>
              <a:rPr lang="en-IN" sz="3033" b="1" dirty="0">
                <a:latin typeface="Times New Roman" pitchFamily="18" charset="0"/>
                <a:cs typeface="Times New Roman" pitchFamily="18" charset="0"/>
              </a:rPr>
              <a:t>                                 </a:t>
            </a:r>
            <a:r>
              <a:rPr lang="en-IN" sz="3467" b="1" dirty="0">
                <a:latin typeface="Times New Roman" pitchFamily="18" charset="0"/>
                <a:cs typeface="Times New Roman" pitchFamily="18" charset="0"/>
              </a:rPr>
              <a:t>MODULES</a:t>
            </a:r>
          </a:p>
        </p:txBody>
      </p:sp>
      <p:sp>
        <p:nvSpPr>
          <p:cNvPr id="3" name="Content Placeholder 2"/>
          <p:cNvSpPr>
            <a:spLocks noGrp="1"/>
          </p:cNvSpPr>
          <p:nvPr>
            <p:ph idx="1"/>
          </p:nvPr>
        </p:nvSpPr>
        <p:spPr>
          <a:xfrm>
            <a:off x="3894943" y="2430239"/>
            <a:ext cx="9313057" cy="5045521"/>
          </a:xfrm>
        </p:spPr>
        <p:txBody>
          <a:bodyPr>
            <a:normAutofit/>
          </a:bodyPr>
          <a:lstStyle/>
          <a:p>
            <a:pPr lvl="0" algn="just">
              <a:buClr>
                <a:schemeClr val="tx1"/>
              </a:buClr>
              <a:buFont typeface="Wingdings" pitchFamily="2" charset="2"/>
              <a:buChar char="Ø"/>
            </a:pPr>
            <a:r>
              <a:rPr lang="en-US" dirty="0">
                <a:latin typeface="Times New Roman" panose="02020603050405020304" pitchFamily="18" charset="0"/>
                <a:cs typeface="Times New Roman" panose="02020603050405020304" pitchFamily="18" charset="0"/>
              </a:rPr>
              <a:t>Network Layer</a:t>
            </a:r>
          </a:p>
          <a:p>
            <a:pPr lvl="0" algn="just">
              <a:buClr>
                <a:schemeClr val="tx1"/>
              </a:buClr>
              <a:buFont typeface="Wingdings" pitchFamily="2" charset="2"/>
              <a:buChar char="Ø"/>
            </a:pPr>
            <a:r>
              <a:rPr lang="en-US" dirty="0">
                <a:solidFill>
                  <a:prstClr val="black"/>
                </a:solidFill>
                <a:latin typeface="Times New Roman" panose="02020603050405020304" pitchFamily="18" charset="0"/>
                <a:cs typeface="Times New Roman" panose="02020603050405020304" pitchFamily="18" charset="0"/>
              </a:rPr>
              <a:t>Fog Application And Services Layer</a:t>
            </a:r>
            <a:endParaRPr lang="en-IN" sz="2167" dirty="0">
              <a:solidFill>
                <a:prstClr val="black">
                  <a:lumMod val="75000"/>
                  <a:lumOff val="25000"/>
                </a:prstClr>
              </a:solidFill>
            </a:endParaRPr>
          </a:p>
          <a:p>
            <a:pPr lvl="0" algn="just">
              <a:buClr>
                <a:schemeClr val="tx1"/>
              </a:buClr>
              <a:buFont typeface="Wingdings" pitchFamily="2" charset="2"/>
              <a:buChar char="Ø"/>
            </a:pPr>
            <a:r>
              <a:rPr lang="en-IN" dirty="0">
                <a:solidFill>
                  <a:prstClr val="black"/>
                </a:solidFill>
                <a:latin typeface="Times New Roman" panose="02020603050405020304" pitchFamily="18" charset="0"/>
                <a:cs typeface="Times New Roman" panose="02020603050405020304" pitchFamily="18" charset="0"/>
              </a:rPr>
              <a:t>Priority Aware </a:t>
            </a:r>
            <a:r>
              <a:rPr lang="en-IN" dirty="0" err="1">
                <a:solidFill>
                  <a:prstClr val="black"/>
                </a:solidFill>
                <a:latin typeface="Times New Roman" panose="02020603050405020304" pitchFamily="18" charset="0"/>
                <a:cs typeface="Times New Roman" panose="02020603050405020304" pitchFamily="18" charset="0"/>
              </a:rPr>
              <a:t>Sheduling</a:t>
            </a:r>
            <a:endParaRPr lang="en-IN" dirty="0">
              <a:solidFill>
                <a:prstClr val="black"/>
              </a:solidFill>
              <a:latin typeface="Times New Roman" panose="02020603050405020304" pitchFamily="18" charset="0"/>
              <a:cs typeface="Times New Roman" panose="02020603050405020304" pitchFamily="18" charset="0"/>
            </a:endParaRPr>
          </a:p>
          <a:p>
            <a:pPr lvl="0" algn="just">
              <a:buClr>
                <a:schemeClr val="tx1"/>
              </a:buClr>
              <a:buFont typeface="Wingdings" pitchFamily="2" charset="2"/>
              <a:buChar char="Ø"/>
            </a:pPr>
            <a:r>
              <a:rPr lang="en-IN" dirty="0">
                <a:solidFill>
                  <a:prstClr val="black"/>
                </a:solidFill>
                <a:latin typeface="Times New Roman" panose="02020603050405020304" pitchFamily="18" charset="0"/>
                <a:cs typeface="Times New Roman" panose="02020603050405020304" pitchFamily="18" charset="0"/>
              </a:rPr>
              <a:t>Packet Forwarding</a:t>
            </a:r>
          </a:p>
          <a:p>
            <a:pPr lvl="0" algn="just">
              <a:buClr>
                <a:schemeClr val="tx1"/>
              </a:buClr>
              <a:buFont typeface="Wingdings" pitchFamily="2" charset="2"/>
              <a:buChar char="Ø"/>
            </a:pPr>
            <a:r>
              <a:rPr lang="en-IN" dirty="0">
                <a:solidFill>
                  <a:prstClr val="black"/>
                </a:solidFill>
                <a:latin typeface="Times New Roman" panose="02020603050405020304" pitchFamily="18" charset="0"/>
                <a:cs typeface="Times New Roman" panose="02020603050405020304" pitchFamily="18" charset="0"/>
              </a:rPr>
              <a:t>Performance Analysis</a:t>
            </a:r>
            <a:endParaRPr lang="en-US"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776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6933" y="538009"/>
            <a:ext cx="5317481" cy="584775"/>
          </a:xfrm>
          <a:prstGeom prst="rect">
            <a:avLst/>
          </a:prstGeom>
        </p:spPr>
        <p:txBody>
          <a:bodyPr wrap="none">
            <a:spAutoFit/>
          </a:bodyPr>
          <a:lstStyle/>
          <a:p>
            <a:pPr algn="just" defTabSz="990587">
              <a:spcBef>
                <a:spcPct val="20000"/>
              </a:spcBef>
              <a:buClr>
                <a:prstClr val="black"/>
              </a:buClr>
            </a:pPr>
            <a:r>
              <a:rPr lang="en-IN" sz="3200" dirty="0">
                <a:solidFill>
                  <a:prstClr val="black"/>
                </a:solidFill>
                <a:latin typeface="Times New Roman" panose="02020603050405020304" pitchFamily="18" charset="0"/>
                <a:cs typeface="Times New Roman" panose="02020603050405020304" pitchFamily="18" charset="0"/>
              </a:rPr>
              <a:t> </a:t>
            </a:r>
            <a:r>
              <a:rPr lang="en-IN" sz="3200" b="1" dirty="0">
                <a:solidFill>
                  <a:prstClr val="black"/>
                </a:solidFill>
                <a:latin typeface="Times New Roman" panose="02020603050405020304" pitchFamily="18" charset="0"/>
                <a:cs typeface="Times New Roman" panose="02020603050405020304" pitchFamily="18" charset="0"/>
              </a:rPr>
              <a:t>MODULES DESCRIPTION</a:t>
            </a:r>
            <a:endParaRPr lang="en-US" sz="3200" b="1" dirty="0">
              <a:solidFill>
                <a:prstClr val="black"/>
              </a:solidFill>
              <a:latin typeface="Times New Roman" panose="02020603050405020304" pitchFamily="18" charset="0"/>
              <a:cs typeface="Times New Roman" panose="02020603050405020304" pitchFamily="18" charset="0"/>
            </a:endParaRPr>
          </a:p>
        </p:txBody>
      </p:sp>
      <p:sp>
        <p:nvSpPr>
          <p:cNvPr id="3" name="Rectangle 2"/>
          <p:cNvSpPr/>
          <p:nvPr/>
        </p:nvSpPr>
        <p:spPr>
          <a:xfrm>
            <a:off x="776415" y="1122784"/>
            <a:ext cx="11378515" cy="2982227"/>
          </a:xfrm>
          <a:prstGeom prst="rect">
            <a:avLst/>
          </a:prstGeom>
        </p:spPr>
        <p:txBody>
          <a:bodyPr wrap="square">
            <a:spAutoFit/>
          </a:bodyPr>
          <a:lstStyle/>
          <a:p>
            <a:pPr defTabSz="990587">
              <a:lnSpc>
                <a:spcPct val="90000"/>
              </a:lnSpc>
              <a:spcBef>
                <a:spcPts val="1084"/>
              </a:spcBef>
            </a:pPr>
            <a:r>
              <a:rPr lang="en-IN" sz="2600" b="1" dirty="0">
                <a:solidFill>
                  <a:prstClr val="black"/>
                </a:solidFill>
                <a:latin typeface="Times New Roman" pitchFamily="18" charset="0"/>
                <a:cs typeface="Times New Roman" pitchFamily="18" charset="0"/>
              </a:rPr>
              <a:t>1.NETWORK LAYER</a:t>
            </a:r>
            <a:r>
              <a:rPr lang="en-IN" sz="3033" dirty="0">
                <a:solidFill>
                  <a:prstClr val="black"/>
                </a:solidFill>
                <a:latin typeface="Times New Roman" pitchFamily="18" charset="0"/>
                <a:cs typeface="Times New Roman" pitchFamily="18" charset="0"/>
              </a:rPr>
              <a:t>:</a:t>
            </a:r>
          </a:p>
          <a:p>
            <a:pPr algn="just" defTabSz="990587">
              <a:lnSpc>
                <a:spcPct val="150000"/>
              </a:lnSpc>
              <a:spcBef>
                <a:spcPts val="1084"/>
              </a:spcBef>
            </a:pPr>
            <a:r>
              <a:rPr lang="en-IN" sz="2600" dirty="0">
                <a:solidFill>
                  <a:prstClr val="black"/>
                </a:solidFill>
                <a:latin typeface="Times New Roman" pitchFamily="18" charset="0"/>
                <a:cs typeface="Times New Roman" pitchFamily="18" charset="0"/>
              </a:rPr>
              <a:t>             </a:t>
            </a:r>
            <a:r>
              <a:rPr lang="en-US" sz="2600" dirty="0">
                <a:solidFill>
                  <a:prstClr val="black"/>
                </a:solidFill>
                <a:latin typeface="Times New Roman" pitchFamily="18" charset="0"/>
                <a:cs typeface="Times New Roman" pitchFamily="18" charset="0"/>
              </a:rPr>
              <a:t>The primary function of the network layer is to enable different networks to be interconnected. It does this by forwarding packets to network routers, which rely on algorithms to determine the best paths for the data to travel. Quality of Service (</a:t>
            </a:r>
            <a:r>
              <a:rPr lang="en-US" sz="2600" dirty="0" err="1">
                <a:solidFill>
                  <a:prstClr val="black"/>
                </a:solidFill>
                <a:latin typeface="Times New Roman" pitchFamily="18" charset="0"/>
                <a:cs typeface="Times New Roman" pitchFamily="18" charset="0"/>
              </a:rPr>
              <a:t>QoS</a:t>
            </a:r>
            <a:r>
              <a:rPr lang="en-US" sz="2600" dirty="0">
                <a:solidFill>
                  <a:prstClr val="black"/>
                </a:solidFill>
                <a:latin typeface="Times New Roman" pitchFamily="18" charset="0"/>
                <a:cs typeface="Times New Roman" pitchFamily="18" charset="0"/>
              </a:rPr>
              <a:t>) is also available to permit certain traffic to be prioritized over other traffic.</a:t>
            </a:r>
          </a:p>
        </p:txBody>
      </p:sp>
      <p:sp>
        <p:nvSpPr>
          <p:cNvPr id="4" name="Rectangle 3"/>
          <p:cNvSpPr/>
          <p:nvPr/>
        </p:nvSpPr>
        <p:spPr>
          <a:xfrm>
            <a:off x="776415" y="4425482"/>
            <a:ext cx="11331661" cy="4122603"/>
          </a:xfrm>
          <a:prstGeom prst="rect">
            <a:avLst/>
          </a:prstGeom>
        </p:spPr>
        <p:txBody>
          <a:bodyPr wrap="square">
            <a:spAutoFit/>
          </a:bodyPr>
          <a:lstStyle/>
          <a:p>
            <a:pPr defTabSz="990587">
              <a:lnSpc>
                <a:spcPct val="90000"/>
              </a:lnSpc>
              <a:spcBef>
                <a:spcPts val="1084"/>
              </a:spcBef>
            </a:pPr>
            <a:r>
              <a:rPr lang="en-US" sz="2600" b="1" dirty="0">
                <a:solidFill>
                  <a:prstClr val="black"/>
                </a:solidFill>
                <a:latin typeface="Times New Roman" pitchFamily="18" charset="0"/>
                <a:cs typeface="Times New Roman" pitchFamily="18" charset="0"/>
              </a:rPr>
              <a:t>2.FOG APPLICATIONS AND SERVICES LAYER</a:t>
            </a:r>
            <a:r>
              <a:rPr lang="en-US" sz="2167" b="1" dirty="0">
                <a:solidFill>
                  <a:prstClr val="black"/>
                </a:solidFill>
                <a:latin typeface="Times New Roman" pitchFamily="18" charset="0"/>
                <a:cs typeface="Times New Roman" pitchFamily="18" charset="0"/>
              </a:rPr>
              <a:t>:</a:t>
            </a:r>
          </a:p>
          <a:p>
            <a:pPr algn="just" defTabSz="990587">
              <a:lnSpc>
                <a:spcPct val="150000"/>
              </a:lnSpc>
              <a:spcBef>
                <a:spcPts val="1084"/>
              </a:spcBef>
            </a:pPr>
            <a:r>
              <a:rPr lang="en-US" sz="2600" b="1" dirty="0">
                <a:solidFill>
                  <a:prstClr val="black"/>
                </a:solidFill>
                <a:latin typeface="Times New Roman" pitchFamily="18" charset="0"/>
                <a:cs typeface="Times New Roman" pitchFamily="18" charset="0"/>
              </a:rPr>
              <a:t>              </a:t>
            </a:r>
            <a:r>
              <a:rPr lang="en-US" sz="2600" dirty="0">
                <a:solidFill>
                  <a:prstClr val="black"/>
                </a:solidFill>
                <a:latin typeface="Times New Roman" pitchFamily="18" charset="0"/>
                <a:cs typeface="Times New Roman" pitchFamily="18" charset="0"/>
              </a:rPr>
              <a:t>Fog computing can perform quick computation and can respond, which is emerged as an extension of cloud computing, supports mobility, heterogeneity, geographical distribution, context awareness, and services like storage, processing, networking, and analytics on nearby fog nodes. The resource-limited, heterogeneous, dynamic, and uncertain fog environment makes task scheduling a great challenge that needs to be investigated</a:t>
            </a:r>
          </a:p>
        </p:txBody>
      </p:sp>
    </p:spTree>
    <p:extLst>
      <p:ext uri="{BB962C8B-B14F-4D97-AF65-F5344CB8AC3E}">
        <p14:creationId xmlns:p14="http://schemas.microsoft.com/office/powerpoint/2010/main" val="25815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5914" y="840045"/>
            <a:ext cx="5658921" cy="492443"/>
          </a:xfrm>
          <a:prstGeom prst="rect">
            <a:avLst/>
          </a:prstGeom>
        </p:spPr>
        <p:txBody>
          <a:bodyPr wrap="none">
            <a:spAutoFit/>
          </a:bodyPr>
          <a:lstStyle/>
          <a:p>
            <a:pPr defTabSz="990587">
              <a:defRPr/>
            </a:pPr>
            <a:r>
              <a:rPr lang="en-IN" sz="2600" b="1" kern="0" dirty="0">
                <a:solidFill>
                  <a:prstClr val="black"/>
                </a:solidFill>
                <a:latin typeface="Times New Roman" pitchFamily="18" charset="0"/>
                <a:ea typeface="+mj-ea"/>
                <a:cs typeface="Times New Roman" pitchFamily="18" charset="0"/>
              </a:rPr>
              <a:t>3.PRIORITY AWARE SHEDULING:</a:t>
            </a:r>
            <a:endParaRPr lang="en-IN" sz="1733" kern="0" dirty="0">
              <a:solidFill>
                <a:sysClr val="windowText" lastClr="000000"/>
              </a:solidFill>
            </a:endParaRPr>
          </a:p>
        </p:txBody>
      </p:sp>
      <p:sp>
        <p:nvSpPr>
          <p:cNvPr id="3" name="Rectangle 2"/>
          <p:cNvSpPr/>
          <p:nvPr/>
        </p:nvSpPr>
        <p:spPr>
          <a:xfrm>
            <a:off x="814984" y="1247934"/>
            <a:ext cx="11279707" cy="3629135"/>
          </a:xfrm>
          <a:prstGeom prst="rect">
            <a:avLst/>
          </a:prstGeom>
        </p:spPr>
        <p:txBody>
          <a:bodyPr wrap="square">
            <a:spAutoFit/>
          </a:bodyPr>
          <a:lstStyle/>
          <a:p>
            <a:pPr algn="just" defTabSz="990587">
              <a:lnSpc>
                <a:spcPct val="150000"/>
              </a:lnSpc>
              <a:defRPr/>
            </a:pPr>
            <a:r>
              <a:rPr lang="en-US" sz="2600" kern="0" dirty="0">
                <a:solidFill>
                  <a:prstClr val="black"/>
                </a:solidFill>
                <a:latin typeface="Times New Roman" pitchFamily="18" charset="0"/>
                <a:cs typeface="Times New Roman" pitchFamily="18" charset="0"/>
              </a:rPr>
              <a:t> 	That is, when the traffic load is relatively heavy, the first-come-first-serve discipline may no longer be an efficient way to utilize the available transmission resource to satisfy the </a:t>
            </a:r>
            <a:r>
              <a:rPr lang="en-US" sz="2600" kern="0" dirty="0" err="1">
                <a:solidFill>
                  <a:prstClr val="black"/>
                </a:solidFill>
                <a:latin typeface="Times New Roman" pitchFamily="18" charset="0"/>
                <a:cs typeface="Times New Roman" pitchFamily="18" charset="0"/>
              </a:rPr>
              <a:t>QoS</a:t>
            </a:r>
            <a:r>
              <a:rPr lang="en-US" sz="2600" kern="0" dirty="0">
                <a:solidFill>
                  <a:prstClr val="black"/>
                </a:solidFill>
                <a:latin typeface="Times New Roman" pitchFamily="18" charset="0"/>
                <a:cs typeface="Times New Roman" pitchFamily="18" charset="0"/>
              </a:rPr>
              <a:t> requirements of each user. In such case, appropriate packet-level scheduling algorithms, which are designed to schedule the order of packet transmission under the consideration of different </a:t>
            </a:r>
            <a:r>
              <a:rPr lang="en-US" sz="2600" kern="0" dirty="0" err="1">
                <a:solidFill>
                  <a:prstClr val="black"/>
                </a:solidFill>
                <a:latin typeface="Times New Roman" pitchFamily="18" charset="0"/>
                <a:cs typeface="Times New Roman" pitchFamily="18" charset="0"/>
              </a:rPr>
              <a:t>QoS</a:t>
            </a:r>
            <a:r>
              <a:rPr lang="en-US" sz="2600" kern="0" dirty="0">
                <a:solidFill>
                  <a:prstClr val="black"/>
                </a:solidFill>
                <a:latin typeface="Times New Roman" pitchFamily="18" charset="0"/>
                <a:cs typeface="Times New Roman" pitchFamily="18" charset="0"/>
              </a:rPr>
              <a:t> requirements of individual users or other criteria.</a:t>
            </a:r>
            <a:endParaRPr lang="en-IN" sz="2600" kern="0" dirty="0">
              <a:solidFill>
                <a:sysClr val="windowText" lastClr="000000"/>
              </a:solidFill>
            </a:endParaRPr>
          </a:p>
        </p:txBody>
      </p:sp>
      <p:sp>
        <p:nvSpPr>
          <p:cNvPr id="5" name="Rectangle 4"/>
          <p:cNvSpPr/>
          <p:nvPr/>
        </p:nvSpPr>
        <p:spPr>
          <a:xfrm>
            <a:off x="917377" y="5245452"/>
            <a:ext cx="3697551" cy="452432"/>
          </a:xfrm>
          <a:prstGeom prst="rect">
            <a:avLst/>
          </a:prstGeom>
        </p:spPr>
        <p:txBody>
          <a:bodyPr wrap="none">
            <a:spAutoFit/>
          </a:bodyPr>
          <a:lstStyle/>
          <a:p>
            <a:pPr defTabSz="990587">
              <a:lnSpc>
                <a:spcPct val="90000"/>
              </a:lnSpc>
              <a:spcBef>
                <a:spcPts val="1084"/>
              </a:spcBef>
            </a:pPr>
            <a:r>
              <a:rPr lang="en-US" sz="2600" b="1" dirty="0">
                <a:solidFill>
                  <a:prstClr val="black"/>
                </a:solidFill>
                <a:latin typeface="Times New Roman" pitchFamily="18" charset="0"/>
                <a:cs typeface="Times New Roman" pitchFamily="18" charset="0"/>
              </a:rPr>
              <a:t>4.PACKET FORWARD:</a:t>
            </a:r>
          </a:p>
        </p:txBody>
      </p:sp>
      <p:sp>
        <p:nvSpPr>
          <p:cNvPr id="6" name="Rectangle 5"/>
          <p:cNvSpPr/>
          <p:nvPr/>
        </p:nvSpPr>
        <p:spPr>
          <a:xfrm>
            <a:off x="917377" y="5683152"/>
            <a:ext cx="11219470" cy="3764749"/>
          </a:xfrm>
          <a:prstGeom prst="rect">
            <a:avLst/>
          </a:prstGeom>
        </p:spPr>
        <p:txBody>
          <a:bodyPr wrap="square">
            <a:spAutoFit/>
          </a:bodyPr>
          <a:lstStyle/>
          <a:p>
            <a:pPr algn="just" defTabSz="990587">
              <a:lnSpc>
                <a:spcPct val="150000"/>
              </a:lnSpc>
              <a:spcBef>
                <a:spcPts val="1084"/>
              </a:spcBef>
            </a:pPr>
            <a:r>
              <a:rPr lang="en-US" sz="2818" dirty="0">
                <a:solidFill>
                  <a:prstClr val="black"/>
                </a:solidFill>
                <a:latin typeface="Times New Roman" pitchFamily="18" charset="0"/>
                <a:cs typeface="Times New Roman" pitchFamily="18" charset="0"/>
              </a:rPr>
              <a:t>	</a:t>
            </a:r>
            <a:r>
              <a:rPr lang="en-US" sz="2600" dirty="0">
                <a:solidFill>
                  <a:prstClr val="black"/>
                </a:solidFill>
                <a:latin typeface="Times New Roman" pitchFamily="18" charset="0"/>
                <a:cs typeface="Times New Roman" pitchFamily="18" charset="0"/>
              </a:rPr>
              <a:t>Packet forward </a:t>
            </a:r>
            <a:r>
              <a:rPr lang="en-US" sz="2600" dirty="0">
                <a:solidFill>
                  <a:srgbClr val="222222"/>
                </a:solidFill>
                <a:latin typeface="Times New Roman" pitchFamily="18" charset="0"/>
                <a:cs typeface="Times New Roman" pitchFamily="18" charset="0"/>
              </a:rPr>
              <a:t>is a method of scheduling processes that is based on priority. In this algorithm, the scheduler selects the tasks to work as per the priority. The processes with higher priority should be carried out first, whereas jobs with equal priorities are carried out on a round-robin or FCFS basis. Priority depends upon memory requirements, time requirements, etc.</a:t>
            </a:r>
          </a:p>
          <a:p>
            <a:pPr defTabSz="990587">
              <a:lnSpc>
                <a:spcPct val="90000"/>
              </a:lnSpc>
              <a:spcBef>
                <a:spcPts val="1084"/>
              </a:spcBef>
            </a:pPr>
            <a:endParaRPr lang="en-IN" sz="3467"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15144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0DE-EB8A-B6D5-DCCC-CB61F875557E}"/>
              </a:ext>
            </a:extLst>
          </p:cNvPr>
          <p:cNvSpPr>
            <a:spLocks noGrp="1"/>
          </p:cNvSpPr>
          <p:nvPr>
            <p:ph type="title"/>
          </p:nvPr>
        </p:nvSpPr>
        <p:spPr>
          <a:xfrm>
            <a:off x="653461" y="1854029"/>
            <a:ext cx="9313057" cy="602391"/>
          </a:xfrm>
        </p:spPr>
        <p:txBody>
          <a:bodyPr>
            <a:noAutofit/>
          </a:bodyPr>
          <a:lstStyle/>
          <a:p>
            <a:pPr algn="l">
              <a:lnSpc>
                <a:spcPct val="90000"/>
              </a:lnSpc>
              <a:spcBef>
                <a:spcPts val="1084"/>
              </a:spcBef>
              <a:defRPr/>
            </a:pPr>
            <a:r>
              <a:rPr lang="en-IN" sz="3033" b="1" dirty="0">
                <a:solidFill>
                  <a:prstClr val="black"/>
                </a:solidFill>
                <a:latin typeface="Times New Roman" panose="02020603050405020304" pitchFamily="18" charset="0"/>
                <a:ea typeface="+mn-ea"/>
                <a:cs typeface="Times New Roman" pitchFamily="18" charset="0"/>
              </a:rPr>
              <a:t>5.PERFORMACE ANALYSIS</a:t>
            </a:r>
            <a:r>
              <a:rPr lang="en-IN" sz="1951" b="1" dirty="0">
                <a:solidFill>
                  <a:prstClr val="black"/>
                </a:solidFill>
                <a:latin typeface="Times New Roman" panose="02020603050405020304" pitchFamily="18" charset="0"/>
                <a:ea typeface="+mn-ea"/>
                <a:cs typeface="Times New Roman" pitchFamily="18" charset="0"/>
              </a:rPr>
              <a:t>:</a:t>
            </a:r>
            <a:br>
              <a:rPr lang="en-IN" sz="1951" b="1" dirty="0">
                <a:solidFill>
                  <a:prstClr val="black"/>
                </a:solidFill>
                <a:latin typeface="Times New Roman" panose="02020603050405020304" pitchFamily="18" charset="0"/>
                <a:ea typeface="+mn-ea"/>
                <a:cs typeface="Times New Roman" pitchFamily="18" charset="0"/>
              </a:rPr>
            </a:br>
            <a:endParaRPr lang="en-IN" sz="3033" dirty="0"/>
          </a:p>
        </p:txBody>
      </p:sp>
      <p:sp>
        <p:nvSpPr>
          <p:cNvPr id="3" name="Content Placeholder 2">
            <a:extLst>
              <a:ext uri="{FF2B5EF4-FFF2-40B4-BE49-F238E27FC236}">
                <a16:creationId xmlns:a16="http://schemas.microsoft.com/office/drawing/2014/main" id="{DFA4B37C-FFF7-0AEB-4A79-950C62128D5D}"/>
              </a:ext>
            </a:extLst>
          </p:cNvPr>
          <p:cNvSpPr>
            <a:spLocks noGrp="1"/>
          </p:cNvSpPr>
          <p:nvPr>
            <p:ph idx="1"/>
          </p:nvPr>
        </p:nvSpPr>
        <p:spPr>
          <a:xfrm>
            <a:off x="653461" y="2155224"/>
            <a:ext cx="11606082" cy="5603674"/>
          </a:xfrm>
        </p:spPr>
        <p:txBody>
          <a:bodyPr/>
          <a:lstStyle/>
          <a:p>
            <a:pPr marL="0" indent="0" algn="just">
              <a:lnSpc>
                <a:spcPct val="150000"/>
              </a:lnSpc>
              <a:buNone/>
            </a:pPr>
            <a:r>
              <a:rPr lang="en-US" sz="3033" dirty="0">
                <a:solidFill>
                  <a:prstClr val="black"/>
                </a:solidFill>
                <a:latin typeface="Times New Roman" panose="02020603050405020304" pitchFamily="18" charset="0"/>
                <a:cs typeface="Times New Roman" panose="02020603050405020304" pitchFamily="18" charset="0"/>
              </a:rPr>
              <a:t>           </a:t>
            </a:r>
            <a:r>
              <a:rPr lang="en-US" sz="2600" dirty="0">
                <a:solidFill>
                  <a:prstClr val="black"/>
                </a:solidFill>
                <a:latin typeface="Times New Roman" panose="02020603050405020304" pitchFamily="18" charset="0"/>
                <a:cs typeface="Times New Roman" panose="02020603050405020304" pitchFamily="18" charset="0"/>
              </a:rPr>
              <a:t>The performance analysis of various task scheduling algorithms based on different qualitative parameters is presented. The analysis indicates that task scheduling algorithms have some advantages as well as disadvantages</a:t>
            </a:r>
          </a:p>
        </p:txBody>
      </p:sp>
    </p:spTree>
    <p:extLst>
      <p:ext uri="{BB962C8B-B14F-4D97-AF65-F5344CB8AC3E}">
        <p14:creationId xmlns:p14="http://schemas.microsoft.com/office/powerpoint/2010/main" val="221161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2817" y="1367731"/>
            <a:ext cx="9906000" cy="790862"/>
          </a:xfrm>
        </p:spPr>
        <p:txBody>
          <a:bodyPr>
            <a:normAutofit/>
          </a:bodyPr>
          <a:lstStyle/>
          <a:p>
            <a:pPr algn="l"/>
            <a:r>
              <a:rPr lang="en-US" sz="3467"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SYSTEM ARCHITECTURE</a:t>
            </a:r>
          </a:p>
        </p:txBody>
      </p:sp>
      <p:grpSp>
        <p:nvGrpSpPr>
          <p:cNvPr id="5" name="Canvas 1">
            <a:extLst>
              <a:ext uri="{FF2B5EF4-FFF2-40B4-BE49-F238E27FC236}">
                <a16:creationId xmlns:a16="http://schemas.microsoft.com/office/drawing/2014/main" id="{3DE63595-5ED5-4A91-957E-1B0A23489081}"/>
              </a:ext>
            </a:extLst>
          </p:cNvPr>
          <p:cNvGrpSpPr>
            <a:grpSpLocks noGrp="1"/>
          </p:cNvGrpSpPr>
          <p:nvPr/>
        </p:nvGrpSpPr>
        <p:grpSpPr>
          <a:xfrm>
            <a:off x="1402015" y="2560837"/>
            <a:ext cx="10403969" cy="5616009"/>
            <a:chOff x="0" y="0"/>
            <a:chExt cx="6031230" cy="8220710"/>
          </a:xfrm>
        </p:grpSpPr>
        <p:sp>
          <p:nvSpPr>
            <p:cNvPr id="6" name="Rectangle 5">
              <a:extLst>
                <a:ext uri="{FF2B5EF4-FFF2-40B4-BE49-F238E27FC236}">
                  <a16:creationId xmlns:a16="http://schemas.microsoft.com/office/drawing/2014/main" id="{D2BA1DEA-E8CE-40A2-A132-14B9A7EF18EB}"/>
                </a:ext>
              </a:extLst>
            </p:cNvPr>
            <p:cNvSpPr/>
            <p:nvPr/>
          </p:nvSpPr>
          <p:spPr>
            <a:xfrm>
              <a:off x="0" y="0"/>
              <a:ext cx="6031230" cy="8220710"/>
            </a:xfrm>
            <a:prstGeom prst="rect">
              <a:avLst/>
            </a:prstGeom>
          </p:spPr>
        </p:sp>
        <p:pic>
          <p:nvPicPr>
            <p:cNvPr id="8" name="Picture 7">
              <a:extLst>
                <a:ext uri="{FF2B5EF4-FFF2-40B4-BE49-F238E27FC236}">
                  <a16:creationId xmlns:a16="http://schemas.microsoft.com/office/drawing/2014/main" id="{1D193255-1D91-4DD3-B2E5-AA1816296D3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514" t="10730" r="19467" b="8111"/>
            <a:stretch/>
          </p:blipFill>
          <p:spPr>
            <a:xfrm>
              <a:off x="695393" y="3065692"/>
              <a:ext cx="908362" cy="1228306"/>
            </a:xfrm>
            <a:prstGeom prst="rect">
              <a:avLst/>
            </a:prstGeom>
          </p:spPr>
        </p:pic>
        <p:cxnSp>
          <p:nvCxnSpPr>
            <p:cNvPr id="9" name="Straight Arrow Connector 8">
              <a:extLst>
                <a:ext uri="{FF2B5EF4-FFF2-40B4-BE49-F238E27FC236}">
                  <a16:creationId xmlns:a16="http://schemas.microsoft.com/office/drawing/2014/main" id="{8D50C9F2-47C5-46A9-B307-1CE486C4C03B}"/>
                </a:ext>
              </a:extLst>
            </p:cNvPr>
            <p:cNvCxnSpPr>
              <a:stCxn id="37" idx="4"/>
            </p:cNvCxnSpPr>
            <p:nvPr/>
          </p:nvCxnSpPr>
          <p:spPr>
            <a:xfrm>
              <a:off x="1150380" y="2112863"/>
              <a:ext cx="0" cy="1153353"/>
            </a:xfrm>
            <a:prstGeom prst="straightConnector1">
              <a:avLst/>
            </a:prstGeom>
            <a:noFill/>
            <a:ln w="12700" cap="flat" cmpd="sng" algn="ctr">
              <a:solidFill>
                <a:srgbClr val="FF3399"/>
              </a:solidFill>
              <a:prstDash val="dash"/>
              <a:tailEnd type="arrow"/>
            </a:ln>
            <a:effectLst/>
          </p:spPr>
        </p:cxnSp>
        <p:cxnSp>
          <p:nvCxnSpPr>
            <p:cNvPr id="10" name="Straight Arrow Connector 9">
              <a:extLst>
                <a:ext uri="{FF2B5EF4-FFF2-40B4-BE49-F238E27FC236}">
                  <a16:creationId xmlns:a16="http://schemas.microsoft.com/office/drawing/2014/main" id="{B24188E8-742F-4830-BA9F-2F031C929264}"/>
                </a:ext>
              </a:extLst>
            </p:cNvPr>
            <p:cNvCxnSpPr>
              <a:stCxn id="11" idx="2"/>
              <a:endCxn id="50" idx="0"/>
            </p:cNvCxnSpPr>
            <p:nvPr/>
          </p:nvCxnSpPr>
          <p:spPr>
            <a:xfrm>
              <a:off x="2902382" y="3714159"/>
              <a:ext cx="17313" cy="1356401"/>
            </a:xfrm>
            <a:prstGeom prst="straightConnector1">
              <a:avLst/>
            </a:prstGeom>
            <a:noFill/>
            <a:ln w="12700" cap="flat" cmpd="sng" algn="ctr">
              <a:solidFill>
                <a:srgbClr val="4472C4"/>
              </a:solidFill>
              <a:prstDash val="dash"/>
              <a:miter lim="800000"/>
              <a:tailEnd type="triangle"/>
            </a:ln>
            <a:effectLst/>
          </p:spPr>
        </p:cxnSp>
        <p:pic>
          <p:nvPicPr>
            <p:cNvPr id="11" name="Picture 10">
              <a:extLst>
                <a:ext uri="{FF2B5EF4-FFF2-40B4-BE49-F238E27FC236}">
                  <a16:creationId xmlns:a16="http://schemas.microsoft.com/office/drawing/2014/main" id="{441FEA7A-ED21-484D-BC3B-4044D8E505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4804"/>
            <a:stretch/>
          </p:blipFill>
          <p:spPr>
            <a:xfrm>
              <a:off x="2048193" y="2518860"/>
              <a:ext cx="1708377" cy="1195299"/>
            </a:xfrm>
            <a:prstGeom prst="rect">
              <a:avLst/>
            </a:prstGeom>
          </p:spPr>
        </p:pic>
        <p:pic>
          <p:nvPicPr>
            <p:cNvPr id="12" name="Picture 11">
              <a:extLst>
                <a:ext uri="{FF2B5EF4-FFF2-40B4-BE49-F238E27FC236}">
                  <a16:creationId xmlns:a16="http://schemas.microsoft.com/office/drawing/2014/main" id="{44F5FF12-A9F4-4719-88AE-3BB361ED054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514" t="10730" r="19467" b="8111"/>
            <a:stretch/>
          </p:blipFill>
          <p:spPr>
            <a:xfrm>
              <a:off x="4363822" y="3049105"/>
              <a:ext cx="908050" cy="1228090"/>
            </a:xfrm>
            <a:prstGeom prst="rect">
              <a:avLst/>
            </a:prstGeom>
          </p:spPr>
        </p:pic>
        <p:cxnSp>
          <p:nvCxnSpPr>
            <p:cNvPr id="13" name="Straight Arrow Connector 12">
              <a:extLst>
                <a:ext uri="{FF2B5EF4-FFF2-40B4-BE49-F238E27FC236}">
                  <a16:creationId xmlns:a16="http://schemas.microsoft.com/office/drawing/2014/main" id="{020B76B1-45D5-4640-A536-F6EDC1B2ADA4}"/>
                </a:ext>
              </a:extLst>
            </p:cNvPr>
            <p:cNvCxnSpPr>
              <a:stCxn id="33" idx="4"/>
            </p:cNvCxnSpPr>
            <p:nvPr/>
          </p:nvCxnSpPr>
          <p:spPr>
            <a:xfrm>
              <a:off x="2956374" y="1074224"/>
              <a:ext cx="0" cy="1804366"/>
            </a:xfrm>
            <a:prstGeom prst="straightConnector1">
              <a:avLst/>
            </a:prstGeom>
            <a:noFill/>
            <a:ln w="12700" cap="flat" cmpd="sng" algn="ctr">
              <a:solidFill>
                <a:srgbClr val="FF3399"/>
              </a:solidFill>
              <a:prstDash val="dash"/>
              <a:tailEnd type="arrow"/>
            </a:ln>
            <a:effectLst/>
          </p:spPr>
        </p:cxnSp>
        <p:cxnSp>
          <p:nvCxnSpPr>
            <p:cNvPr id="14" name="Straight Arrow Connector 13">
              <a:extLst>
                <a:ext uri="{FF2B5EF4-FFF2-40B4-BE49-F238E27FC236}">
                  <a16:creationId xmlns:a16="http://schemas.microsoft.com/office/drawing/2014/main" id="{7B8DE877-D645-49F2-A029-93C70B126D1D}"/>
                </a:ext>
              </a:extLst>
            </p:cNvPr>
            <p:cNvCxnSpPr>
              <a:stCxn id="39" idx="4"/>
            </p:cNvCxnSpPr>
            <p:nvPr/>
          </p:nvCxnSpPr>
          <p:spPr>
            <a:xfrm>
              <a:off x="3553777" y="2112424"/>
              <a:ext cx="0" cy="839732"/>
            </a:xfrm>
            <a:prstGeom prst="straightConnector1">
              <a:avLst/>
            </a:prstGeom>
            <a:noFill/>
            <a:ln w="12700" cap="flat" cmpd="sng" algn="ctr">
              <a:solidFill>
                <a:srgbClr val="FFC000"/>
              </a:solidFill>
              <a:prstDash val="dash"/>
              <a:tailEnd type="arrow"/>
            </a:ln>
            <a:effectLst/>
          </p:spPr>
        </p:cxnSp>
        <p:cxnSp>
          <p:nvCxnSpPr>
            <p:cNvPr id="15" name="Straight Arrow Connector 14">
              <a:extLst>
                <a:ext uri="{FF2B5EF4-FFF2-40B4-BE49-F238E27FC236}">
                  <a16:creationId xmlns:a16="http://schemas.microsoft.com/office/drawing/2014/main" id="{157C717C-E2D5-4C02-8CAB-37BD313DCF0E}"/>
                </a:ext>
              </a:extLst>
            </p:cNvPr>
            <p:cNvCxnSpPr>
              <a:stCxn id="36" idx="4"/>
            </p:cNvCxnSpPr>
            <p:nvPr/>
          </p:nvCxnSpPr>
          <p:spPr>
            <a:xfrm>
              <a:off x="550961" y="1069831"/>
              <a:ext cx="0" cy="1578250"/>
            </a:xfrm>
            <a:prstGeom prst="straightConnector1">
              <a:avLst/>
            </a:prstGeom>
            <a:noFill/>
            <a:ln w="12700" cap="flat" cmpd="sng" algn="ctr">
              <a:solidFill>
                <a:srgbClr val="92D050"/>
              </a:solidFill>
              <a:prstDash val="dash"/>
              <a:tailEnd type="arrow"/>
            </a:ln>
            <a:effectLst/>
          </p:spPr>
        </p:cxnSp>
        <p:sp>
          <p:nvSpPr>
            <p:cNvPr id="16" name="Rectangle 15">
              <a:extLst>
                <a:ext uri="{FF2B5EF4-FFF2-40B4-BE49-F238E27FC236}">
                  <a16:creationId xmlns:a16="http://schemas.microsoft.com/office/drawing/2014/main" id="{510CC58B-7497-4886-B3C4-52513B52CBE8}"/>
                </a:ext>
              </a:extLst>
            </p:cNvPr>
            <p:cNvSpPr/>
            <p:nvPr/>
          </p:nvSpPr>
          <p:spPr>
            <a:xfrm>
              <a:off x="147820" y="2115851"/>
              <a:ext cx="824917" cy="266785"/>
            </a:xfrm>
            <a:prstGeom prst="rect">
              <a:avLst/>
            </a:prstGeom>
            <a:solidFill>
              <a:srgbClr val="4F81B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7000"/>
                </a:lnSpc>
                <a:spcAft>
                  <a:spcPts val="867"/>
                </a:spcAft>
                <a:defRPr/>
              </a:pPr>
              <a:r>
                <a:rPr lang="en-IN" sz="867"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Smart Home</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24FBD767-3381-489D-8A73-2427F869003D}"/>
                </a:ext>
              </a:extLst>
            </p:cNvPr>
            <p:cNvSpPr/>
            <p:nvPr/>
          </p:nvSpPr>
          <p:spPr>
            <a:xfrm>
              <a:off x="3178986" y="2435418"/>
              <a:ext cx="831318" cy="25662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7000"/>
                </a:lnSpc>
                <a:spcAft>
                  <a:spcPts val="867"/>
                </a:spcAft>
                <a:defRPr/>
              </a:pPr>
              <a:r>
                <a:rPr lang="en-IN" sz="867"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Smart Farm</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AA4BD36A-4559-4F9A-916D-BDD933E5B1EC}"/>
                </a:ext>
              </a:extLst>
            </p:cNvPr>
            <p:cNvSpPr/>
            <p:nvPr/>
          </p:nvSpPr>
          <p:spPr>
            <a:xfrm>
              <a:off x="738971" y="2689747"/>
              <a:ext cx="838354" cy="262444"/>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7000"/>
                </a:lnSpc>
                <a:spcAft>
                  <a:spcPts val="867"/>
                </a:spcAft>
                <a:defRPr/>
              </a:pPr>
              <a:r>
                <a:rPr lang="en-IN" sz="867"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Smart Road</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7C6FD89D-B629-4D16-9590-2D064EEBFDCC}"/>
                </a:ext>
              </a:extLst>
            </p:cNvPr>
            <p:cNvSpPr/>
            <p:nvPr/>
          </p:nvSpPr>
          <p:spPr>
            <a:xfrm>
              <a:off x="2596161" y="2103633"/>
              <a:ext cx="749207" cy="234398"/>
            </a:xfrm>
            <a:prstGeom prst="rect">
              <a:avLst/>
            </a:prstGeom>
            <a:solidFill>
              <a:srgbClr val="FF339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7000"/>
                </a:lnSpc>
                <a:spcAft>
                  <a:spcPts val="867"/>
                </a:spcAft>
                <a:defRPr/>
              </a:pPr>
              <a:r>
                <a:rPr lang="en-IN" sz="867"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Smart Gas</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a:extLst>
                <a:ext uri="{FF2B5EF4-FFF2-40B4-BE49-F238E27FC236}">
                  <a16:creationId xmlns:a16="http://schemas.microsoft.com/office/drawing/2014/main" id="{FB25303B-15D5-4865-9096-A16DEF25A7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393" y="4756523"/>
              <a:ext cx="889254" cy="884536"/>
            </a:xfrm>
            <a:prstGeom prst="rect">
              <a:avLst/>
            </a:prstGeom>
          </p:spPr>
        </p:pic>
        <p:pic>
          <p:nvPicPr>
            <p:cNvPr id="21" name="Picture 20">
              <a:extLst>
                <a:ext uri="{FF2B5EF4-FFF2-40B4-BE49-F238E27FC236}">
                  <a16:creationId xmlns:a16="http://schemas.microsoft.com/office/drawing/2014/main" id="{1CFDC6FE-8F11-4221-AB1D-84C2469898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82490" y="3875113"/>
              <a:ext cx="889254" cy="884536"/>
            </a:xfrm>
            <a:prstGeom prst="rect">
              <a:avLst/>
            </a:prstGeom>
          </p:spPr>
        </p:pic>
        <p:pic>
          <p:nvPicPr>
            <p:cNvPr id="22" name="Picture 21">
              <a:extLst>
                <a:ext uri="{FF2B5EF4-FFF2-40B4-BE49-F238E27FC236}">
                  <a16:creationId xmlns:a16="http://schemas.microsoft.com/office/drawing/2014/main" id="{8FF596D0-1179-4F16-992E-4898B3380F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6247" y="4756523"/>
              <a:ext cx="889254" cy="884536"/>
            </a:xfrm>
            <a:prstGeom prst="rect">
              <a:avLst/>
            </a:prstGeom>
          </p:spPr>
        </p:pic>
        <p:pic>
          <p:nvPicPr>
            <p:cNvPr id="23" name="Picture 22">
              <a:extLst>
                <a:ext uri="{FF2B5EF4-FFF2-40B4-BE49-F238E27FC236}">
                  <a16:creationId xmlns:a16="http://schemas.microsoft.com/office/drawing/2014/main" id="{008C769A-72DA-49CB-95A1-CF08890E557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68155" y="6129530"/>
              <a:ext cx="1149096" cy="929640"/>
            </a:xfrm>
            <a:prstGeom prst="rect">
              <a:avLst/>
            </a:prstGeom>
          </p:spPr>
        </p:pic>
        <p:cxnSp>
          <p:nvCxnSpPr>
            <p:cNvPr id="24" name="Straight Arrow Connector 23">
              <a:extLst>
                <a:ext uri="{FF2B5EF4-FFF2-40B4-BE49-F238E27FC236}">
                  <a16:creationId xmlns:a16="http://schemas.microsoft.com/office/drawing/2014/main" id="{33AD59C4-000C-485C-9C63-42F29ECCEAAF}"/>
                </a:ext>
              </a:extLst>
            </p:cNvPr>
            <p:cNvCxnSpPr>
              <a:stCxn id="32" idx="4"/>
            </p:cNvCxnSpPr>
            <p:nvPr/>
          </p:nvCxnSpPr>
          <p:spPr>
            <a:xfrm>
              <a:off x="1756414" y="1074638"/>
              <a:ext cx="0" cy="1545535"/>
            </a:xfrm>
            <a:prstGeom prst="straightConnector1">
              <a:avLst/>
            </a:prstGeom>
            <a:noFill/>
            <a:ln w="12700" cap="flat" cmpd="sng" algn="ctr">
              <a:solidFill>
                <a:srgbClr val="0070C0"/>
              </a:solidFill>
              <a:prstDash val="dash"/>
              <a:tailEnd type="arrow"/>
            </a:ln>
            <a:effectLst/>
          </p:spPr>
        </p:cxnSp>
        <p:cxnSp>
          <p:nvCxnSpPr>
            <p:cNvPr id="25" name="Straight Arrow Connector 24">
              <a:extLst>
                <a:ext uri="{FF2B5EF4-FFF2-40B4-BE49-F238E27FC236}">
                  <a16:creationId xmlns:a16="http://schemas.microsoft.com/office/drawing/2014/main" id="{F622C3DD-D2E2-401A-AD13-D1A359255B31}"/>
                </a:ext>
              </a:extLst>
            </p:cNvPr>
            <p:cNvCxnSpPr>
              <a:stCxn id="34" idx="4"/>
            </p:cNvCxnSpPr>
            <p:nvPr/>
          </p:nvCxnSpPr>
          <p:spPr>
            <a:xfrm>
              <a:off x="2357177" y="2112424"/>
              <a:ext cx="0" cy="839732"/>
            </a:xfrm>
            <a:prstGeom prst="straightConnector1">
              <a:avLst/>
            </a:prstGeom>
            <a:noFill/>
            <a:ln w="12700" cap="flat" cmpd="sng" algn="ctr">
              <a:solidFill>
                <a:srgbClr val="92D050"/>
              </a:solidFill>
              <a:prstDash val="dash"/>
              <a:tailEnd type="arrow"/>
            </a:ln>
            <a:effectLst/>
          </p:spPr>
        </p:cxnSp>
        <p:sp>
          <p:nvSpPr>
            <p:cNvPr id="26" name="Text Box 103">
              <a:extLst>
                <a:ext uri="{FF2B5EF4-FFF2-40B4-BE49-F238E27FC236}">
                  <a16:creationId xmlns:a16="http://schemas.microsoft.com/office/drawing/2014/main" id="{888B18F9-130C-4828-B424-C8E6EB76F0AB}"/>
                </a:ext>
              </a:extLst>
            </p:cNvPr>
            <p:cNvSpPr txBox="1"/>
            <p:nvPr/>
          </p:nvSpPr>
          <p:spPr>
            <a:xfrm>
              <a:off x="786721" y="4188429"/>
              <a:ext cx="749426" cy="277462"/>
            </a:xfrm>
            <a:prstGeom prst="rect">
              <a:avLst/>
            </a:prstGeom>
            <a:solidFill>
              <a:sysClr val="window" lastClr="FFFFFF">
                <a:alpha val="0"/>
              </a:sysClr>
            </a:solidFill>
            <a:ln w="6350">
              <a:noFill/>
            </a:ln>
            <a:effectLst/>
          </p:spPr>
          <p:txBody>
            <a:bodyPr rot="0" spcFirstLastPara="0" vert="horz" wrap="square" lIns="99060" tIns="49531" rIns="99060" bIns="49531" numCol="1" spcCol="0" rtlCol="0" fromWordArt="0" anchor="t" anchorCtr="0" forceAA="0" compatLnSpc="1">
              <a:prstTxWarp prst="textNoShape">
                <a:avLst/>
              </a:prstTxWarp>
              <a:noAutofit/>
            </a:bodyPr>
            <a:lstStyle/>
            <a:p>
              <a:pPr defTabSz="990587">
                <a:lnSpc>
                  <a:spcPct val="107000"/>
                </a:lnSpc>
                <a:spcAft>
                  <a:spcPts val="867"/>
                </a:spcAft>
                <a:defRPr/>
              </a:pPr>
              <a:r>
                <a:rPr lang="en-US" sz="1192"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Gateway</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 Box 121">
              <a:extLst>
                <a:ext uri="{FF2B5EF4-FFF2-40B4-BE49-F238E27FC236}">
                  <a16:creationId xmlns:a16="http://schemas.microsoft.com/office/drawing/2014/main" id="{DB8A8455-44FB-4EC3-87EB-6BD6B63D39E9}"/>
                </a:ext>
              </a:extLst>
            </p:cNvPr>
            <p:cNvSpPr txBox="1"/>
            <p:nvPr/>
          </p:nvSpPr>
          <p:spPr>
            <a:xfrm>
              <a:off x="934166" y="5563741"/>
              <a:ext cx="444627" cy="277462"/>
            </a:xfrm>
            <a:prstGeom prst="rect">
              <a:avLst/>
            </a:prstGeom>
            <a:solidFill>
              <a:sysClr val="window" lastClr="FFFFFF">
                <a:alpha val="0"/>
              </a:sysClr>
            </a:solidFill>
            <a:ln w="6350">
              <a:noFill/>
            </a:ln>
            <a:effectLst/>
          </p:spPr>
          <p:txBody>
            <a:bodyPr rot="0" spcFirstLastPara="0" vert="horz" wrap="square" lIns="99060" tIns="49531" rIns="99060" bIns="49531" numCol="1" spcCol="0" rtlCol="0" fromWordArt="0" anchor="t" anchorCtr="0" forceAA="0" compatLnSpc="1">
              <a:prstTxWarp prst="textNoShape">
                <a:avLst/>
              </a:prstTxWarp>
              <a:noAutofit/>
            </a:bodyPr>
            <a:lstStyle/>
            <a:p>
              <a:pPr defTabSz="990587">
                <a:lnSpc>
                  <a:spcPct val="107000"/>
                </a:lnSpc>
                <a:spcAft>
                  <a:spcPts val="867"/>
                </a:spcAft>
                <a:defRPr/>
              </a:pPr>
              <a:r>
                <a:rPr lang="en-US" sz="1192"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Fog</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 Box 139">
              <a:extLst>
                <a:ext uri="{FF2B5EF4-FFF2-40B4-BE49-F238E27FC236}">
                  <a16:creationId xmlns:a16="http://schemas.microsoft.com/office/drawing/2014/main" id="{F1C2E99C-9C4B-4E0E-BC29-BA692D1EB01E}"/>
                </a:ext>
              </a:extLst>
            </p:cNvPr>
            <p:cNvSpPr txBox="1"/>
            <p:nvPr/>
          </p:nvSpPr>
          <p:spPr>
            <a:xfrm>
              <a:off x="2690672" y="4627768"/>
              <a:ext cx="488314" cy="277462"/>
            </a:xfrm>
            <a:prstGeom prst="rect">
              <a:avLst/>
            </a:prstGeom>
            <a:solidFill>
              <a:sysClr val="window" lastClr="FFFFFF">
                <a:alpha val="5000"/>
              </a:sysClr>
            </a:solidFill>
            <a:ln w="6350">
              <a:noFill/>
            </a:ln>
            <a:effectLst/>
          </p:spPr>
          <p:txBody>
            <a:bodyPr rot="0" spcFirstLastPara="0" vert="horz" wrap="square" lIns="99060" tIns="49531" rIns="99060" bIns="49531" numCol="1" spcCol="0" rtlCol="0" fromWordArt="0" anchor="t" anchorCtr="0" forceAA="0" compatLnSpc="1">
              <a:prstTxWarp prst="textNoShape">
                <a:avLst/>
              </a:prstTxWarp>
              <a:noAutofit/>
            </a:bodyPr>
            <a:lstStyle/>
            <a:p>
              <a:pPr defTabSz="990587">
                <a:lnSpc>
                  <a:spcPct val="107000"/>
                </a:lnSpc>
                <a:spcAft>
                  <a:spcPts val="867"/>
                </a:spcAft>
                <a:defRPr/>
              </a:pPr>
              <a:r>
                <a:rPr lang="en-US" sz="1192"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Fog</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 Box 148">
              <a:extLst>
                <a:ext uri="{FF2B5EF4-FFF2-40B4-BE49-F238E27FC236}">
                  <a16:creationId xmlns:a16="http://schemas.microsoft.com/office/drawing/2014/main" id="{152D13A9-01B9-418A-9FEA-5302EEB0C229}"/>
                </a:ext>
              </a:extLst>
            </p:cNvPr>
            <p:cNvSpPr txBox="1"/>
            <p:nvPr/>
          </p:nvSpPr>
          <p:spPr>
            <a:xfrm>
              <a:off x="4615636" y="5569709"/>
              <a:ext cx="460047" cy="277462"/>
            </a:xfrm>
            <a:prstGeom prst="rect">
              <a:avLst/>
            </a:prstGeom>
            <a:solidFill>
              <a:sysClr val="window" lastClr="FFFFFF">
                <a:alpha val="0"/>
              </a:sysClr>
            </a:solidFill>
            <a:ln w="6350">
              <a:noFill/>
            </a:ln>
            <a:effectLst/>
          </p:spPr>
          <p:txBody>
            <a:bodyPr rot="0" spcFirstLastPara="0" vert="horz" wrap="square" lIns="99060" tIns="49531" rIns="99060" bIns="49531" numCol="1" spcCol="0" rtlCol="0" fromWordArt="0" anchor="t" anchorCtr="0" forceAA="0" compatLnSpc="1">
              <a:prstTxWarp prst="textNoShape">
                <a:avLst/>
              </a:prstTxWarp>
              <a:noAutofit/>
            </a:bodyPr>
            <a:lstStyle/>
            <a:p>
              <a:pPr defTabSz="990587">
                <a:lnSpc>
                  <a:spcPct val="107000"/>
                </a:lnSpc>
                <a:spcAft>
                  <a:spcPts val="867"/>
                </a:spcAft>
                <a:defRPr/>
              </a:pPr>
              <a:r>
                <a:rPr lang="en-US" sz="1192"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Fog</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 Box 169">
              <a:extLst>
                <a:ext uri="{FF2B5EF4-FFF2-40B4-BE49-F238E27FC236}">
                  <a16:creationId xmlns:a16="http://schemas.microsoft.com/office/drawing/2014/main" id="{29F3780A-7C42-4BB0-BB31-F728BE856D88}"/>
                </a:ext>
              </a:extLst>
            </p:cNvPr>
            <p:cNvSpPr txBox="1"/>
            <p:nvPr/>
          </p:nvSpPr>
          <p:spPr>
            <a:xfrm>
              <a:off x="2530674" y="7110726"/>
              <a:ext cx="986577" cy="277462"/>
            </a:xfrm>
            <a:prstGeom prst="rect">
              <a:avLst/>
            </a:prstGeom>
            <a:noFill/>
            <a:ln w="6350">
              <a:noFill/>
            </a:ln>
            <a:effectLst/>
          </p:spPr>
          <p:txBody>
            <a:bodyPr rot="0" spcFirstLastPara="0" vert="horz" wrap="square" lIns="99060" tIns="49531" rIns="99060" bIns="49531" numCol="1" spcCol="0" rtlCol="0" fromWordArt="0" anchor="t" anchorCtr="0" forceAA="0" compatLnSpc="1">
              <a:prstTxWarp prst="textNoShape">
                <a:avLst/>
              </a:prstTxWarp>
              <a:noAutofit/>
            </a:bodyPr>
            <a:lstStyle/>
            <a:p>
              <a:pPr defTabSz="990587">
                <a:lnSpc>
                  <a:spcPct val="107000"/>
                </a:lnSpc>
                <a:spcAft>
                  <a:spcPts val="867"/>
                </a:spcAft>
                <a:defRPr/>
              </a:pPr>
              <a:r>
                <a:rPr lang="en-IN" sz="1192"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Data Centre</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85">
              <a:extLst>
                <a:ext uri="{FF2B5EF4-FFF2-40B4-BE49-F238E27FC236}">
                  <a16:creationId xmlns:a16="http://schemas.microsoft.com/office/drawing/2014/main" id="{3F29E188-71E9-4822-A754-97F7D14991EB}"/>
                </a:ext>
              </a:extLst>
            </p:cNvPr>
            <p:cNvSpPr txBox="1"/>
            <p:nvPr/>
          </p:nvSpPr>
          <p:spPr>
            <a:xfrm>
              <a:off x="4432904" y="4194522"/>
              <a:ext cx="726440" cy="276860"/>
            </a:xfrm>
            <a:prstGeom prst="rect">
              <a:avLst/>
            </a:prstGeom>
            <a:solidFill>
              <a:sysClr val="window" lastClr="FFFFFF">
                <a:alpha val="0"/>
              </a:sysClr>
            </a:solidFill>
            <a:ln w="6350">
              <a:noFill/>
            </a:ln>
            <a:effectLst/>
          </p:spPr>
          <p:txBody>
            <a:bodyPr rot="0" spcFirstLastPara="0" vert="horz" wrap="square" lIns="99060" tIns="49531" rIns="99060" bIns="49531" numCol="1" spcCol="0" rtlCol="0" fromWordArt="0" anchor="t" anchorCtr="0" forceAA="0" compatLnSpc="1">
              <a:prstTxWarp prst="textNoShape">
                <a:avLst/>
              </a:prstTxWarp>
              <a:noAutofit/>
            </a:bodyPr>
            <a:lstStyle/>
            <a:p>
              <a:pPr defTabSz="990587">
                <a:lnSpc>
                  <a:spcPct val="106000"/>
                </a:lnSpc>
                <a:spcAft>
                  <a:spcPts val="867"/>
                </a:spcAft>
                <a:defRPr/>
              </a:pPr>
              <a:r>
                <a:rPr lang="en-US" sz="1192"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Gateway</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2" name="Oval 31">
              <a:extLst>
                <a:ext uri="{FF2B5EF4-FFF2-40B4-BE49-F238E27FC236}">
                  <a16:creationId xmlns:a16="http://schemas.microsoft.com/office/drawing/2014/main" id="{261B2964-F420-42CE-A585-4EE50F36CE3F}"/>
                </a:ext>
              </a:extLst>
            </p:cNvPr>
            <p:cNvSpPr/>
            <p:nvPr/>
          </p:nvSpPr>
          <p:spPr>
            <a:xfrm>
              <a:off x="1241767" y="35999"/>
              <a:ext cx="1029294" cy="1038639"/>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a:ln w="12700" cap="flat" cmpd="sng" algn="ctr">
              <a:solidFill>
                <a:srgbClr val="4472C4">
                  <a:shade val="50000"/>
                </a:srgbClr>
              </a:solidFill>
              <a:prstDash val="dash"/>
              <a:miter lim="800000"/>
            </a:ln>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defTabSz="990587">
                <a:defRPr/>
              </a:pPr>
              <a:endParaRPr lang="en-IN" sz="1951" kern="0">
                <a:solidFill>
                  <a:sysClr val="window" lastClr="FFFFFF"/>
                </a:solidFill>
                <a:latin typeface="Calibri" panose="020F0502020204030204"/>
              </a:endParaRPr>
            </a:p>
          </p:txBody>
        </p:sp>
        <p:sp>
          <p:nvSpPr>
            <p:cNvPr id="33" name="Oval 32">
              <a:extLst>
                <a:ext uri="{FF2B5EF4-FFF2-40B4-BE49-F238E27FC236}">
                  <a16:creationId xmlns:a16="http://schemas.microsoft.com/office/drawing/2014/main" id="{2E7A3622-A329-4ACA-BC77-30949F8C8C36}"/>
                </a:ext>
              </a:extLst>
            </p:cNvPr>
            <p:cNvSpPr/>
            <p:nvPr/>
          </p:nvSpPr>
          <p:spPr>
            <a:xfrm>
              <a:off x="2442024" y="35999"/>
              <a:ext cx="1028700" cy="1038225"/>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a:ln w="12700" cap="flat" cmpd="sng" algn="ctr">
              <a:solidFill>
                <a:srgbClr val="4472C4">
                  <a:shade val="50000"/>
                </a:srgbClr>
              </a:solidFill>
              <a:prstDash val="dash"/>
              <a:miter lim="800000"/>
            </a:ln>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defTabSz="990587">
                <a:defRPr/>
              </a:pPr>
              <a:endParaRPr lang="en-IN" sz="1951" kern="0">
                <a:solidFill>
                  <a:sysClr val="window" lastClr="FFFFFF"/>
                </a:solidFill>
                <a:latin typeface="Calibri" panose="020F0502020204030204"/>
              </a:endParaRPr>
            </a:p>
          </p:txBody>
        </p:sp>
        <p:sp>
          <p:nvSpPr>
            <p:cNvPr id="34" name="Oval 33">
              <a:extLst>
                <a:ext uri="{FF2B5EF4-FFF2-40B4-BE49-F238E27FC236}">
                  <a16:creationId xmlns:a16="http://schemas.microsoft.com/office/drawing/2014/main" id="{4261E635-D4DC-41E4-A783-3A8CF8F553C5}"/>
                </a:ext>
              </a:extLst>
            </p:cNvPr>
            <p:cNvSpPr/>
            <p:nvPr/>
          </p:nvSpPr>
          <p:spPr>
            <a:xfrm>
              <a:off x="1842827" y="1074224"/>
              <a:ext cx="1028700" cy="1038225"/>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a:ln w="12700" cap="flat" cmpd="sng" algn="ctr">
              <a:solidFill>
                <a:srgbClr val="4472C4">
                  <a:shade val="50000"/>
                </a:srgbClr>
              </a:solidFill>
              <a:prstDash val="dash"/>
              <a:miter lim="800000"/>
            </a:ln>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defTabSz="990587">
                <a:defRPr/>
              </a:pPr>
              <a:endParaRPr lang="en-IN" sz="1951" kern="0">
                <a:solidFill>
                  <a:sysClr val="window" lastClr="FFFFFF"/>
                </a:solidFill>
                <a:latin typeface="Calibri" panose="020F0502020204030204"/>
              </a:endParaRPr>
            </a:p>
          </p:txBody>
        </p:sp>
        <p:sp>
          <p:nvSpPr>
            <p:cNvPr id="35" name="Oval 34">
              <a:extLst>
                <a:ext uri="{FF2B5EF4-FFF2-40B4-BE49-F238E27FC236}">
                  <a16:creationId xmlns:a16="http://schemas.microsoft.com/office/drawing/2014/main" id="{E5E95E53-921B-46EB-A601-6F79DC41D5ED}"/>
                </a:ext>
              </a:extLst>
            </p:cNvPr>
            <p:cNvSpPr/>
            <p:nvPr/>
          </p:nvSpPr>
          <p:spPr>
            <a:xfrm>
              <a:off x="4913506" y="35999"/>
              <a:ext cx="1028700" cy="1038225"/>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a:ln w="12700" cap="flat" cmpd="sng" algn="ctr">
              <a:solidFill>
                <a:srgbClr val="4472C4">
                  <a:shade val="50000"/>
                </a:srgbClr>
              </a:solidFill>
              <a:prstDash val="dash"/>
              <a:miter lim="800000"/>
            </a:ln>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defTabSz="990587">
                <a:defRPr/>
              </a:pPr>
              <a:endParaRPr lang="en-IN" sz="1951" kern="0">
                <a:solidFill>
                  <a:sysClr val="window" lastClr="FFFFFF"/>
                </a:solidFill>
                <a:latin typeface="Calibri" panose="020F0502020204030204"/>
              </a:endParaRPr>
            </a:p>
          </p:txBody>
        </p:sp>
        <p:sp>
          <p:nvSpPr>
            <p:cNvPr id="36" name="Oval 35">
              <a:extLst>
                <a:ext uri="{FF2B5EF4-FFF2-40B4-BE49-F238E27FC236}">
                  <a16:creationId xmlns:a16="http://schemas.microsoft.com/office/drawing/2014/main" id="{4F344643-5500-4C52-AACE-2668FFC6DB73}"/>
                </a:ext>
              </a:extLst>
            </p:cNvPr>
            <p:cNvSpPr/>
            <p:nvPr/>
          </p:nvSpPr>
          <p:spPr>
            <a:xfrm>
              <a:off x="36611" y="31606"/>
              <a:ext cx="1028700" cy="1038225"/>
            </a:xfrm>
            <a:prstGeom prst="ellipse">
              <a:avLst/>
            </a:prstGeom>
            <a:blipFill dpi="0" rotWithShape="1">
              <a:blip r:embed="rId11" cstate="print">
                <a:extLst>
                  <a:ext uri="{28A0092B-C50C-407E-A947-70E740481C1C}">
                    <a14:useLocalDpi xmlns:a14="http://schemas.microsoft.com/office/drawing/2010/main" val="0"/>
                  </a:ext>
                </a:extLst>
              </a:blip>
              <a:srcRect/>
              <a:stretch>
                <a:fillRect/>
              </a:stretch>
            </a:blipFill>
            <a:ln w="12700" cap="flat" cmpd="sng" algn="ctr">
              <a:solidFill>
                <a:srgbClr val="4472C4">
                  <a:shade val="50000"/>
                </a:srgbClr>
              </a:solidFill>
              <a:prstDash val="dash"/>
              <a:miter lim="800000"/>
            </a:ln>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defTabSz="990587">
                <a:defRPr/>
              </a:pPr>
              <a:endParaRPr lang="en-IN" sz="1951" kern="0">
                <a:solidFill>
                  <a:sysClr val="window" lastClr="FFFFFF"/>
                </a:solidFill>
                <a:latin typeface="Calibri" panose="020F0502020204030204"/>
              </a:endParaRPr>
            </a:p>
          </p:txBody>
        </p:sp>
        <p:sp>
          <p:nvSpPr>
            <p:cNvPr id="37" name="Oval 36">
              <a:extLst>
                <a:ext uri="{FF2B5EF4-FFF2-40B4-BE49-F238E27FC236}">
                  <a16:creationId xmlns:a16="http://schemas.microsoft.com/office/drawing/2014/main" id="{1FAFFA4B-D19F-46B5-A5AA-967ADAA9E6ED}"/>
                </a:ext>
              </a:extLst>
            </p:cNvPr>
            <p:cNvSpPr/>
            <p:nvPr/>
          </p:nvSpPr>
          <p:spPr>
            <a:xfrm>
              <a:off x="636030" y="1074638"/>
              <a:ext cx="1028700" cy="1038225"/>
            </a:xfrm>
            <a:prstGeom prst="ellipse">
              <a:avLst/>
            </a:prstGeom>
            <a:blipFill dpi="0" rotWithShape="1">
              <a:blip r:embed="rId12" cstate="print">
                <a:extLst>
                  <a:ext uri="{28A0092B-C50C-407E-A947-70E740481C1C}">
                    <a14:useLocalDpi xmlns:a14="http://schemas.microsoft.com/office/drawing/2010/main" val="0"/>
                  </a:ext>
                </a:extLst>
              </a:blip>
              <a:srcRect/>
              <a:stretch>
                <a:fillRect/>
              </a:stretch>
            </a:blipFill>
            <a:ln w="12700" cap="flat" cmpd="sng" algn="ctr">
              <a:solidFill>
                <a:srgbClr val="4472C4">
                  <a:shade val="50000"/>
                </a:srgbClr>
              </a:solidFill>
              <a:prstDash val="solid"/>
              <a:miter lim="800000"/>
            </a:ln>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defTabSz="990587">
                <a:defRPr/>
              </a:pPr>
              <a:endParaRPr lang="en-IN" sz="1951" kern="0">
                <a:solidFill>
                  <a:sysClr val="window" lastClr="FFFFFF"/>
                </a:solidFill>
                <a:latin typeface="Calibri" panose="020F0502020204030204"/>
              </a:endParaRPr>
            </a:p>
          </p:txBody>
        </p:sp>
        <p:sp>
          <p:nvSpPr>
            <p:cNvPr id="38" name="Oval 37">
              <a:extLst>
                <a:ext uri="{FF2B5EF4-FFF2-40B4-BE49-F238E27FC236}">
                  <a16:creationId xmlns:a16="http://schemas.microsoft.com/office/drawing/2014/main" id="{3A6827C4-0A41-44CE-80E7-E05842F68046}"/>
                </a:ext>
              </a:extLst>
            </p:cNvPr>
            <p:cNvSpPr/>
            <p:nvPr/>
          </p:nvSpPr>
          <p:spPr>
            <a:xfrm>
              <a:off x="3650754" y="35999"/>
              <a:ext cx="1028700" cy="1038225"/>
            </a:xfrm>
            <a:prstGeom prst="ellipse">
              <a:avLst/>
            </a:prstGeom>
            <a:blipFill dpi="0" rotWithShape="1">
              <a:blip r:embed="rId13" cstate="print">
                <a:extLst>
                  <a:ext uri="{28A0092B-C50C-407E-A947-70E740481C1C}">
                    <a14:useLocalDpi xmlns:a14="http://schemas.microsoft.com/office/drawing/2010/main" val="0"/>
                  </a:ext>
                </a:extLst>
              </a:blip>
              <a:srcRect/>
              <a:stretch>
                <a:fillRect/>
              </a:stretch>
            </a:blipFill>
            <a:ln w="12700" cap="flat" cmpd="sng" algn="ctr">
              <a:solidFill>
                <a:srgbClr val="4472C4">
                  <a:shade val="50000"/>
                </a:srgbClr>
              </a:solidFill>
              <a:prstDash val="dash"/>
              <a:miter lim="800000"/>
            </a:ln>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defTabSz="990587">
                <a:defRPr/>
              </a:pPr>
              <a:endParaRPr lang="en-IN" sz="1951" kern="0">
                <a:solidFill>
                  <a:sysClr val="window" lastClr="FFFFFF"/>
                </a:solidFill>
                <a:latin typeface="Calibri" panose="020F0502020204030204"/>
              </a:endParaRPr>
            </a:p>
          </p:txBody>
        </p:sp>
        <p:sp>
          <p:nvSpPr>
            <p:cNvPr id="39" name="Oval 38">
              <a:extLst>
                <a:ext uri="{FF2B5EF4-FFF2-40B4-BE49-F238E27FC236}">
                  <a16:creationId xmlns:a16="http://schemas.microsoft.com/office/drawing/2014/main" id="{F7F0213D-A515-49C0-B9A8-D19186BDAD88}"/>
                </a:ext>
              </a:extLst>
            </p:cNvPr>
            <p:cNvSpPr/>
            <p:nvPr/>
          </p:nvSpPr>
          <p:spPr>
            <a:xfrm>
              <a:off x="3039427" y="1074224"/>
              <a:ext cx="1028700" cy="1038225"/>
            </a:xfrm>
            <a:prstGeom prst="ellipse">
              <a:avLst/>
            </a:prstGeom>
            <a:blipFill dpi="0" rotWithShape="1">
              <a:blip r:embed="rId14" cstate="print">
                <a:extLst>
                  <a:ext uri="{28A0092B-C50C-407E-A947-70E740481C1C}">
                    <a14:useLocalDpi xmlns:a14="http://schemas.microsoft.com/office/drawing/2010/main" val="0"/>
                  </a:ext>
                </a:extLst>
              </a:blip>
              <a:srcRect/>
              <a:stretch>
                <a:fillRect/>
              </a:stretch>
            </a:blipFill>
            <a:ln w="12700" cap="flat" cmpd="sng" algn="ctr">
              <a:solidFill>
                <a:srgbClr val="4472C4">
                  <a:shade val="50000"/>
                </a:srgbClr>
              </a:solidFill>
              <a:prstDash val="dash"/>
              <a:miter lim="800000"/>
            </a:ln>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defTabSz="990587">
                <a:defRPr/>
              </a:pPr>
              <a:endParaRPr lang="en-IN" sz="1951" kern="0">
                <a:solidFill>
                  <a:sysClr val="window" lastClr="FFFFFF"/>
                </a:solidFill>
                <a:latin typeface="Calibri" panose="020F0502020204030204"/>
              </a:endParaRPr>
            </a:p>
          </p:txBody>
        </p:sp>
        <p:sp>
          <p:nvSpPr>
            <p:cNvPr id="40" name="Oval 39">
              <a:extLst>
                <a:ext uri="{FF2B5EF4-FFF2-40B4-BE49-F238E27FC236}">
                  <a16:creationId xmlns:a16="http://schemas.microsoft.com/office/drawing/2014/main" id="{8790181E-2070-458E-9086-85C88A245E32}"/>
                </a:ext>
              </a:extLst>
            </p:cNvPr>
            <p:cNvSpPr/>
            <p:nvPr/>
          </p:nvSpPr>
          <p:spPr>
            <a:xfrm>
              <a:off x="4293312" y="1074224"/>
              <a:ext cx="1028700" cy="1038225"/>
            </a:xfrm>
            <a:prstGeom prst="ellipse">
              <a:avLst/>
            </a:prstGeom>
            <a:blipFill dpi="0" rotWithShape="1">
              <a:blip r:embed="rId15" cstate="print">
                <a:extLst>
                  <a:ext uri="{28A0092B-C50C-407E-A947-70E740481C1C}">
                    <a14:useLocalDpi xmlns:a14="http://schemas.microsoft.com/office/drawing/2010/main" val="0"/>
                  </a:ext>
                </a:extLst>
              </a:blip>
              <a:srcRect/>
              <a:stretch>
                <a:fillRect/>
              </a:stretch>
            </a:blipFill>
            <a:ln w="12700" cap="flat" cmpd="sng" algn="ctr">
              <a:solidFill>
                <a:srgbClr val="4472C4">
                  <a:shade val="50000"/>
                </a:srgbClr>
              </a:solidFill>
              <a:prstDash val="dash"/>
              <a:miter lim="800000"/>
            </a:ln>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defTabSz="990587">
                <a:defRPr/>
              </a:pPr>
              <a:endParaRPr lang="en-IN" sz="1951" kern="0">
                <a:solidFill>
                  <a:sysClr val="window" lastClr="FFFFFF"/>
                </a:solidFill>
                <a:latin typeface="Calibri" panose="020F0502020204030204"/>
              </a:endParaRPr>
            </a:p>
          </p:txBody>
        </p:sp>
        <p:cxnSp>
          <p:nvCxnSpPr>
            <p:cNvPr id="41" name="Straight Arrow Connector 40">
              <a:extLst>
                <a:ext uri="{FF2B5EF4-FFF2-40B4-BE49-F238E27FC236}">
                  <a16:creationId xmlns:a16="http://schemas.microsoft.com/office/drawing/2014/main" id="{14F76148-EBF6-49F2-A5D5-7A0F269553F0}"/>
                </a:ext>
              </a:extLst>
            </p:cNvPr>
            <p:cNvCxnSpPr>
              <a:stCxn id="38" idx="4"/>
            </p:cNvCxnSpPr>
            <p:nvPr/>
          </p:nvCxnSpPr>
          <p:spPr>
            <a:xfrm flipH="1">
              <a:off x="4165008" y="1074224"/>
              <a:ext cx="1" cy="1804366"/>
            </a:xfrm>
            <a:prstGeom prst="straightConnector1">
              <a:avLst/>
            </a:prstGeom>
            <a:noFill/>
            <a:ln w="12700" cap="flat" cmpd="sng" algn="ctr">
              <a:solidFill>
                <a:srgbClr val="92D050"/>
              </a:solidFill>
              <a:prstDash val="dash"/>
              <a:tailEnd type="arrow"/>
            </a:ln>
            <a:effectLst/>
          </p:spPr>
        </p:cxnSp>
        <p:cxnSp>
          <p:nvCxnSpPr>
            <p:cNvPr id="42" name="Straight Arrow Connector 41">
              <a:extLst>
                <a:ext uri="{FF2B5EF4-FFF2-40B4-BE49-F238E27FC236}">
                  <a16:creationId xmlns:a16="http://schemas.microsoft.com/office/drawing/2014/main" id="{07C92A6E-A32E-4472-9BF7-FA7C51260FEC}"/>
                </a:ext>
              </a:extLst>
            </p:cNvPr>
            <p:cNvCxnSpPr>
              <a:stCxn id="40" idx="4"/>
            </p:cNvCxnSpPr>
            <p:nvPr/>
          </p:nvCxnSpPr>
          <p:spPr>
            <a:xfrm>
              <a:off x="4807662" y="2112434"/>
              <a:ext cx="0" cy="1048326"/>
            </a:xfrm>
            <a:prstGeom prst="straightConnector1">
              <a:avLst/>
            </a:prstGeom>
            <a:noFill/>
            <a:ln w="12700" cap="flat" cmpd="sng" algn="ctr">
              <a:solidFill>
                <a:srgbClr val="FF3399"/>
              </a:solidFill>
              <a:prstDash val="dash"/>
              <a:tailEnd type="arrow"/>
            </a:ln>
            <a:effectLst/>
          </p:spPr>
        </p:cxnSp>
        <p:cxnSp>
          <p:nvCxnSpPr>
            <p:cNvPr id="43" name="Straight Arrow Connector 42">
              <a:extLst>
                <a:ext uri="{FF2B5EF4-FFF2-40B4-BE49-F238E27FC236}">
                  <a16:creationId xmlns:a16="http://schemas.microsoft.com/office/drawing/2014/main" id="{68FCC52F-2216-4DC3-98A5-54CB2FBDA766}"/>
                </a:ext>
              </a:extLst>
            </p:cNvPr>
            <p:cNvCxnSpPr>
              <a:stCxn id="35" idx="4"/>
            </p:cNvCxnSpPr>
            <p:nvPr/>
          </p:nvCxnSpPr>
          <p:spPr>
            <a:xfrm flipH="1">
              <a:off x="5427732" y="1074224"/>
              <a:ext cx="1" cy="1804366"/>
            </a:xfrm>
            <a:prstGeom prst="straightConnector1">
              <a:avLst/>
            </a:prstGeom>
            <a:noFill/>
            <a:ln w="12700" cap="flat" cmpd="sng" algn="ctr">
              <a:solidFill>
                <a:srgbClr val="0070C0"/>
              </a:solidFill>
              <a:prstDash val="dash"/>
              <a:tailEnd type="arrow"/>
            </a:ln>
            <a:effectLst/>
          </p:spPr>
        </p:cxnSp>
        <p:sp>
          <p:nvSpPr>
            <p:cNvPr id="44" name="Text Box 103">
              <a:extLst>
                <a:ext uri="{FF2B5EF4-FFF2-40B4-BE49-F238E27FC236}">
                  <a16:creationId xmlns:a16="http://schemas.microsoft.com/office/drawing/2014/main" id="{7E0A1803-AB11-4581-97F0-8C54A837AC48}"/>
                </a:ext>
              </a:extLst>
            </p:cNvPr>
            <p:cNvSpPr txBox="1"/>
            <p:nvPr/>
          </p:nvSpPr>
          <p:spPr>
            <a:xfrm>
              <a:off x="2563140" y="3564390"/>
              <a:ext cx="749273" cy="276860"/>
            </a:xfrm>
            <a:prstGeom prst="rect">
              <a:avLst/>
            </a:prstGeom>
            <a:solidFill>
              <a:sysClr val="window" lastClr="FFFFFF">
                <a:alpha val="0"/>
              </a:sysClr>
            </a:solidFill>
            <a:ln w="6350">
              <a:noFill/>
            </a:ln>
            <a:effectLst/>
          </p:spPr>
          <p:txBody>
            <a:bodyPr rot="0" spcFirstLastPara="0" vert="horz" wrap="square" lIns="99060" tIns="49531" rIns="99060" bIns="49531" numCol="1" spcCol="0" rtlCol="0" fromWordArt="0" anchor="t" anchorCtr="0" forceAA="0" compatLnSpc="1">
              <a:prstTxWarp prst="textNoShape">
                <a:avLst/>
              </a:prstTxWarp>
              <a:noAutofit/>
            </a:bodyPr>
            <a:lstStyle/>
            <a:p>
              <a:pPr defTabSz="990587">
                <a:lnSpc>
                  <a:spcPct val="106000"/>
                </a:lnSpc>
                <a:spcAft>
                  <a:spcPts val="867"/>
                </a:spcAft>
                <a:defRPr/>
              </a:pPr>
              <a:r>
                <a:rPr lang="en-US" sz="1192"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Gateway</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5" name="Rectangle 44">
              <a:extLst>
                <a:ext uri="{FF2B5EF4-FFF2-40B4-BE49-F238E27FC236}">
                  <a16:creationId xmlns:a16="http://schemas.microsoft.com/office/drawing/2014/main" id="{AF7F0CA0-3853-494A-BE9C-2EA02A75A23B}"/>
                </a:ext>
              </a:extLst>
            </p:cNvPr>
            <p:cNvSpPr/>
            <p:nvPr/>
          </p:nvSpPr>
          <p:spPr>
            <a:xfrm>
              <a:off x="1381094" y="2103631"/>
              <a:ext cx="725592" cy="237315"/>
            </a:xfrm>
            <a:prstGeom prst="rect">
              <a:avLst/>
            </a:prstGeom>
            <a:solidFill>
              <a:srgbClr val="FF0000"/>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6000"/>
                </a:lnSpc>
                <a:spcAft>
                  <a:spcPts val="867"/>
                </a:spcAft>
                <a:defRPr/>
              </a:pPr>
              <a:r>
                <a:rPr lang="en-IN" sz="867"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Smart Fire</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6" name="Rectangle 45">
              <a:extLst>
                <a:ext uri="{FF2B5EF4-FFF2-40B4-BE49-F238E27FC236}">
                  <a16:creationId xmlns:a16="http://schemas.microsoft.com/office/drawing/2014/main" id="{4DF624C9-3273-40BF-8F6B-9BFEAA6A3437}"/>
                </a:ext>
              </a:extLst>
            </p:cNvPr>
            <p:cNvSpPr/>
            <p:nvPr/>
          </p:nvSpPr>
          <p:spPr>
            <a:xfrm>
              <a:off x="2077817" y="2434359"/>
              <a:ext cx="575255" cy="269120"/>
            </a:xfrm>
            <a:prstGeom prst="rect">
              <a:avLst/>
            </a:prstGeom>
            <a:solidFill>
              <a:srgbClr val="00B0F0"/>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5000"/>
                </a:lnSpc>
                <a:spcAft>
                  <a:spcPts val="867"/>
                </a:spcAft>
                <a:defRPr/>
              </a:pPr>
              <a:r>
                <a:rPr lang="en-US" sz="867"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Health</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7" name="Rectangle 46">
              <a:extLst>
                <a:ext uri="{FF2B5EF4-FFF2-40B4-BE49-F238E27FC236}">
                  <a16:creationId xmlns:a16="http://schemas.microsoft.com/office/drawing/2014/main" id="{12DB334F-845C-4C69-9E66-B30CF914EB17}"/>
                </a:ext>
              </a:extLst>
            </p:cNvPr>
            <p:cNvSpPr/>
            <p:nvPr/>
          </p:nvSpPr>
          <p:spPr>
            <a:xfrm>
              <a:off x="3828213" y="2072536"/>
              <a:ext cx="824865" cy="268410"/>
            </a:xfrm>
            <a:prstGeom prst="rect">
              <a:avLst/>
            </a:prstGeom>
            <a:solidFill>
              <a:srgbClr val="4F81B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6000"/>
                </a:lnSpc>
                <a:spcAft>
                  <a:spcPts val="867"/>
                </a:spcAft>
                <a:defRPr/>
              </a:pPr>
              <a:r>
                <a:rPr lang="en-IN" sz="867"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Smart Veh</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8" name="Rectangle 47">
              <a:extLst>
                <a:ext uri="{FF2B5EF4-FFF2-40B4-BE49-F238E27FC236}">
                  <a16:creationId xmlns:a16="http://schemas.microsoft.com/office/drawing/2014/main" id="{0250155B-A88B-44F2-983C-DE5D0A30FD3B}"/>
                </a:ext>
              </a:extLst>
            </p:cNvPr>
            <p:cNvSpPr/>
            <p:nvPr/>
          </p:nvSpPr>
          <p:spPr>
            <a:xfrm>
              <a:off x="4416773" y="2678320"/>
              <a:ext cx="838200" cy="262255"/>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6000"/>
                </a:lnSpc>
                <a:spcAft>
                  <a:spcPts val="867"/>
                </a:spcAft>
                <a:defRPr/>
              </a:pPr>
              <a:r>
                <a:rPr lang="en-IN" sz="867"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Smart Pro</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9" name="Rectangle 48">
              <a:extLst>
                <a:ext uri="{FF2B5EF4-FFF2-40B4-BE49-F238E27FC236}">
                  <a16:creationId xmlns:a16="http://schemas.microsoft.com/office/drawing/2014/main" id="{12A6B897-7C0B-47C8-B09E-7D847BE87D58}"/>
                </a:ext>
              </a:extLst>
            </p:cNvPr>
            <p:cNvSpPr/>
            <p:nvPr/>
          </p:nvSpPr>
          <p:spPr>
            <a:xfrm>
              <a:off x="5075352" y="2094125"/>
              <a:ext cx="671673" cy="269047"/>
            </a:xfrm>
            <a:prstGeom prst="rect">
              <a:avLst/>
            </a:prstGeom>
            <a:solidFill>
              <a:srgbClr val="00B0F0"/>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5000"/>
                </a:lnSpc>
                <a:spcAft>
                  <a:spcPts val="867"/>
                </a:spcAft>
                <a:defRPr/>
              </a:pPr>
              <a:r>
                <a:rPr lang="en-US" sz="867"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Smart HC</a:t>
              </a:r>
              <a:endParaRPr lang="en-IN" sz="1192"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0" name="Rectangle 49">
              <a:extLst>
                <a:ext uri="{FF2B5EF4-FFF2-40B4-BE49-F238E27FC236}">
                  <a16:creationId xmlns:a16="http://schemas.microsoft.com/office/drawing/2014/main" id="{233870C6-F7F8-4F39-9A7B-1F5D82210E0F}"/>
                </a:ext>
              </a:extLst>
            </p:cNvPr>
            <p:cNvSpPr/>
            <p:nvPr/>
          </p:nvSpPr>
          <p:spPr>
            <a:xfrm>
              <a:off x="2075672" y="5070560"/>
              <a:ext cx="1688046" cy="258417"/>
            </a:xfrm>
            <a:prstGeom prst="rect">
              <a:avLst/>
            </a:prstGeom>
            <a:solidFill>
              <a:srgbClr val="00B0F0">
                <a:alpha val="52000"/>
              </a:srgbClr>
            </a:solidFill>
            <a:ln w="254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7000"/>
                </a:lnSpc>
                <a:spcAft>
                  <a:spcPts val="867"/>
                </a:spcAft>
                <a:defRPr/>
              </a:pPr>
              <a:r>
                <a:rPr lang="en-US" sz="1192"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Buffering</a:t>
              </a:r>
              <a:endParaRPr lang="en-IN" sz="1192" kern="0">
                <a:solidFill>
                  <a:sysClr val="window" lastClr="FFFFFF"/>
                </a:solidFill>
                <a:latin typeface="Calibri" panose="020F0502020204030204"/>
                <a:ea typeface="Calibri" panose="020F0502020204030204" pitchFamily="34" charset="0"/>
                <a:cs typeface="Times New Roman" panose="02020603050405020304" pitchFamily="18" charset="0"/>
              </a:endParaRPr>
            </a:p>
          </p:txBody>
        </p:sp>
        <p:cxnSp>
          <p:nvCxnSpPr>
            <p:cNvPr id="51" name="Straight Arrow Connector 50">
              <a:extLst>
                <a:ext uri="{FF2B5EF4-FFF2-40B4-BE49-F238E27FC236}">
                  <a16:creationId xmlns:a16="http://schemas.microsoft.com/office/drawing/2014/main" id="{7393A008-3826-451B-893B-ACE29C9BE8DF}"/>
                </a:ext>
              </a:extLst>
            </p:cNvPr>
            <p:cNvCxnSpPr>
              <a:stCxn id="20" idx="3"/>
              <a:endCxn id="50" idx="1"/>
            </p:cNvCxnSpPr>
            <p:nvPr/>
          </p:nvCxnSpPr>
          <p:spPr>
            <a:xfrm>
              <a:off x="1584647" y="5198791"/>
              <a:ext cx="491025" cy="978"/>
            </a:xfrm>
            <a:prstGeom prst="straightConnector1">
              <a:avLst/>
            </a:prstGeom>
            <a:noFill/>
            <a:ln w="12700" cap="flat" cmpd="sng" algn="ctr">
              <a:solidFill>
                <a:srgbClr val="4472C4"/>
              </a:solidFill>
              <a:prstDash val="dash"/>
              <a:miter lim="800000"/>
              <a:tailEnd type="triangle"/>
            </a:ln>
            <a:effectLst/>
          </p:spPr>
        </p:cxnSp>
        <p:cxnSp>
          <p:nvCxnSpPr>
            <p:cNvPr id="52" name="Straight Arrow Connector 51">
              <a:extLst>
                <a:ext uri="{FF2B5EF4-FFF2-40B4-BE49-F238E27FC236}">
                  <a16:creationId xmlns:a16="http://schemas.microsoft.com/office/drawing/2014/main" id="{5EDFB92F-0171-4008-BC55-7E5D4630BB02}"/>
                </a:ext>
              </a:extLst>
            </p:cNvPr>
            <p:cNvCxnSpPr>
              <a:stCxn id="22" idx="1"/>
              <a:endCxn id="50" idx="3"/>
            </p:cNvCxnSpPr>
            <p:nvPr/>
          </p:nvCxnSpPr>
          <p:spPr>
            <a:xfrm flipH="1">
              <a:off x="3763718" y="5198791"/>
              <a:ext cx="602529" cy="978"/>
            </a:xfrm>
            <a:prstGeom prst="straightConnector1">
              <a:avLst/>
            </a:prstGeom>
            <a:noFill/>
            <a:ln w="12700" cap="flat" cmpd="sng" algn="ctr">
              <a:solidFill>
                <a:srgbClr val="4472C4"/>
              </a:solidFill>
              <a:prstDash val="dash"/>
              <a:miter lim="800000"/>
              <a:tailEnd type="triangle"/>
            </a:ln>
            <a:effectLst/>
          </p:spPr>
        </p:cxnSp>
        <p:sp>
          <p:nvSpPr>
            <p:cNvPr id="53" name="Rectangle 52">
              <a:extLst>
                <a:ext uri="{FF2B5EF4-FFF2-40B4-BE49-F238E27FC236}">
                  <a16:creationId xmlns:a16="http://schemas.microsoft.com/office/drawing/2014/main" id="{9FD42704-FABC-4EA5-A031-E08EA85D49EE}"/>
                </a:ext>
              </a:extLst>
            </p:cNvPr>
            <p:cNvSpPr/>
            <p:nvPr/>
          </p:nvSpPr>
          <p:spPr>
            <a:xfrm>
              <a:off x="2075596" y="5385591"/>
              <a:ext cx="1687830" cy="257810"/>
            </a:xfrm>
            <a:prstGeom prst="rect">
              <a:avLst/>
            </a:prstGeom>
            <a:solidFill>
              <a:srgbClr val="00B0F0">
                <a:alpha val="52000"/>
              </a:srgbClr>
            </a:solidFill>
            <a:ln w="254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6000"/>
                </a:lnSpc>
                <a:spcAft>
                  <a:spcPts val="867"/>
                </a:spcAft>
                <a:defRPr/>
              </a:pPr>
              <a:r>
                <a:rPr lang="en-US" sz="1192"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Clustering</a:t>
              </a:r>
              <a:endParaRPr lang="en-IN" sz="1192" kern="0">
                <a:solidFill>
                  <a:sysClr val="window" lastClr="FFFFFF"/>
                </a:solidFill>
                <a:latin typeface="Calibri" panose="020F0502020204030204"/>
                <a:ea typeface="Calibri" panose="020F0502020204030204" pitchFamily="34" charset="0"/>
                <a:cs typeface="Times New Roman" panose="02020603050405020304" pitchFamily="18" charset="0"/>
              </a:endParaRPr>
            </a:p>
          </p:txBody>
        </p:sp>
        <p:sp>
          <p:nvSpPr>
            <p:cNvPr id="54" name="Rectangle 53">
              <a:extLst>
                <a:ext uri="{FF2B5EF4-FFF2-40B4-BE49-F238E27FC236}">
                  <a16:creationId xmlns:a16="http://schemas.microsoft.com/office/drawing/2014/main" id="{C8AF3708-932D-4E4F-B431-999E0B5DB602}"/>
                </a:ext>
              </a:extLst>
            </p:cNvPr>
            <p:cNvSpPr/>
            <p:nvPr/>
          </p:nvSpPr>
          <p:spPr>
            <a:xfrm>
              <a:off x="2077817" y="5705901"/>
              <a:ext cx="1687195" cy="257810"/>
            </a:xfrm>
            <a:prstGeom prst="rect">
              <a:avLst/>
            </a:prstGeom>
            <a:solidFill>
              <a:srgbClr val="00B0F0">
                <a:alpha val="52000"/>
              </a:srgbClr>
            </a:solidFill>
            <a:ln w="254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5000"/>
                </a:lnSpc>
                <a:spcAft>
                  <a:spcPts val="867"/>
                </a:spcAft>
                <a:defRPr/>
              </a:pPr>
              <a:r>
                <a:rPr lang="en-US" sz="1192"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Feature Extraction</a:t>
              </a:r>
              <a:endParaRPr lang="en-IN" sz="1192" kern="0">
                <a:solidFill>
                  <a:sysClr val="window" lastClr="FFFFFF"/>
                </a:solidFill>
                <a:latin typeface="Calibri" panose="020F0502020204030204"/>
                <a:ea typeface="Calibri" panose="020F0502020204030204" pitchFamily="34" charset="0"/>
                <a:cs typeface="Times New Roman" panose="02020603050405020304" pitchFamily="18" charset="0"/>
              </a:endParaRPr>
            </a:p>
          </p:txBody>
        </p:sp>
        <p:sp>
          <p:nvSpPr>
            <p:cNvPr id="55" name="Rectangle 54">
              <a:extLst>
                <a:ext uri="{FF2B5EF4-FFF2-40B4-BE49-F238E27FC236}">
                  <a16:creationId xmlns:a16="http://schemas.microsoft.com/office/drawing/2014/main" id="{C63BDC44-3E49-44C0-B0F8-13F06821C859}"/>
                </a:ext>
              </a:extLst>
            </p:cNvPr>
            <p:cNvSpPr/>
            <p:nvPr/>
          </p:nvSpPr>
          <p:spPr>
            <a:xfrm>
              <a:off x="2075575" y="6035420"/>
              <a:ext cx="1686560" cy="257810"/>
            </a:xfrm>
            <a:prstGeom prst="rect">
              <a:avLst/>
            </a:prstGeom>
            <a:solidFill>
              <a:srgbClr val="00B0F0">
                <a:alpha val="52000"/>
              </a:srgbClr>
            </a:solidFill>
            <a:ln w="254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5000"/>
                </a:lnSpc>
                <a:spcAft>
                  <a:spcPts val="867"/>
                </a:spcAft>
                <a:defRPr/>
              </a:pPr>
              <a:r>
                <a:rPr lang="en-US" sz="1192"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LSTM Classifier</a:t>
              </a:r>
              <a:endParaRPr lang="en-IN" sz="1192" kern="0">
                <a:solidFill>
                  <a:sysClr val="window" lastClr="FFFFFF"/>
                </a:solidFill>
                <a:latin typeface="Calibri" panose="020F0502020204030204"/>
                <a:ea typeface="Calibri" panose="020F0502020204030204" pitchFamily="34" charset="0"/>
                <a:cs typeface="Times New Roman" panose="02020603050405020304" pitchFamily="18" charset="0"/>
              </a:endParaRPr>
            </a:p>
          </p:txBody>
        </p:sp>
        <p:sp>
          <p:nvSpPr>
            <p:cNvPr id="56" name="Rectangle 55">
              <a:extLst>
                <a:ext uri="{FF2B5EF4-FFF2-40B4-BE49-F238E27FC236}">
                  <a16:creationId xmlns:a16="http://schemas.microsoft.com/office/drawing/2014/main" id="{BC944C90-4F3E-4152-940C-F1DBE558953D}"/>
                </a:ext>
              </a:extLst>
            </p:cNvPr>
            <p:cNvSpPr/>
            <p:nvPr/>
          </p:nvSpPr>
          <p:spPr>
            <a:xfrm>
              <a:off x="2071280" y="6367406"/>
              <a:ext cx="1685290" cy="288371"/>
            </a:xfrm>
            <a:prstGeom prst="rect">
              <a:avLst/>
            </a:prstGeom>
            <a:solidFill>
              <a:srgbClr val="00B0F0">
                <a:alpha val="52000"/>
              </a:srgbClr>
            </a:solidFill>
            <a:ln w="254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9060" tIns="49531" rIns="99060" bIns="49531" numCol="1" spcCol="0" rtlCol="0" fromWordArt="0" anchor="ctr" anchorCtr="0" forceAA="0" compatLnSpc="1">
              <a:prstTxWarp prst="textNoShape">
                <a:avLst/>
              </a:prstTxWarp>
              <a:noAutofit/>
            </a:bodyPr>
            <a:lstStyle/>
            <a:p>
              <a:pPr algn="ctr" defTabSz="990587">
                <a:lnSpc>
                  <a:spcPct val="105000"/>
                </a:lnSpc>
                <a:spcAft>
                  <a:spcPts val="867"/>
                </a:spcAft>
                <a:defRPr/>
              </a:pPr>
              <a:r>
                <a:rPr lang="en-US" sz="1192"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Deep Q Prioritization</a:t>
              </a:r>
              <a:endParaRPr lang="en-IN" sz="1192" kern="0">
                <a:solidFill>
                  <a:sysClr val="window" lastClr="FFFFFF"/>
                </a:solidFill>
                <a:latin typeface="Calibri" panose="020F0502020204030204"/>
                <a:ea typeface="Calibri" panose="020F0502020204030204" pitchFamily="34" charset="0"/>
                <a:cs typeface="Times New Roman" panose="02020603050405020304" pitchFamily="18" charset="0"/>
              </a:endParaRPr>
            </a:p>
          </p:txBody>
        </p:sp>
        <p:pic>
          <p:nvPicPr>
            <p:cNvPr id="57" name="Picture 56">
              <a:extLst>
                <a:ext uri="{FF2B5EF4-FFF2-40B4-BE49-F238E27FC236}">
                  <a16:creationId xmlns:a16="http://schemas.microsoft.com/office/drawing/2014/main" id="{5BF9385A-FEBE-489D-BF37-35871D560FDF}"/>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r="2462"/>
            <a:stretch/>
          </p:blipFill>
          <p:spPr>
            <a:xfrm>
              <a:off x="933874" y="7110727"/>
              <a:ext cx="1119822" cy="896950"/>
            </a:xfrm>
            <a:prstGeom prst="rect">
              <a:avLst/>
            </a:prstGeom>
          </p:spPr>
        </p:pic>
        <p:pic>
          <p:nvPicPr>
            <p:cNvPr id="58" name="Picture 57">
              <a:extLst>
                <a:ext uri="{FF2B5EF4-FFF2-40B4-BE49-F238E27FC236}">
                  <a16:creationId xmlns:a16="http://schemas.microsoft.com/office/drawing/2014/main" id="{50FB52D9-C3E3-4E39-979A-A42AD3A74B55}"/>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9950" t="9917" r="10713" b="8926"/>
            <a:stretch/>
          </p:blipFill>
          <p:spPr>
            <a:xfrm>
              <a:off x="2232062" y="7360267"/>
              <a:ext cx="1388178" cy="798746"/>
            </a:xfrm>
            <a:prstGeom prst="rect">
              <a:avLst/>
            </a:prstGeom>
          </p:spPr>
        </p:pic>
        <p:pic>
          <p:nvPicPr>
            <p:cNvPr id="59" name="Picture 58">
              <a:extLst>
                <a:ext uri="{FF2B5EF4-FFF2-40B4-BE49-F238E27FC236}">
                  <a16:creationId xmlns:a16="http://schemas.microsoft.com/office/drawing/2014/main" id="{44F3B7B5-1DCE-42B4-A3AE-BC41B432017B}"/>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t="14128" b="13831"/>
            <a:stretch/>
          </p:blipFill>
          <p:spPr>
            <a:xfrm>
              <a:off x="3846117" y="7185466"/>
              <a:ext cx="1141312" cy="822212"/>
            </a:xfrm>
            <a:prstGeom prst="rect">
              <a:avLst/>
            </a:prstGeom>
          </p:spPr>
        </p:pic>
        <p:cxnSp>
          <p:nvCxnSpPr>
            <p:cNvPr id="60" name="Straight Arrow Connector 59">
              <a:extLst>
                <a:ext uri="{FF2B5EF4-FFF2-40B4-BE49-F238E27FC236}">
                  <a16:creationId xmlns:a16="http://schemas.microsoft.com/office/drawing/2014/main" id="{5FFDE793-54BB-435E-9C07-1AA64D82F372}"/>
                </a:ext>
              </a:extLst>
            </p:cNvPr>
            <p:cNvCxnSpPr>
              <a:stCxn id="56" idx="2"/>
              <a:endCxn id="57" idx="0"/>
            </p:cNvCxnSpPr>
            <p:nvPr/>
          </p:nvCxnSpPr>
          <p:spPr>
            <a:xfrm flipH="1">
              <a:off x="1493785" y="6655777"/>
              <a:ext cx="1420140" cy="454950"/>
            </a:xfrm>
            <a:prstGeom prst="straightConnector1">
              <a:avLst/>
            </a:prstGeom>
            <a:noFill/>
            <a:ln w="12700" cap="flat" cmpd="sng" algn="ctr">
              <a:solidFill>
                <a:srgbClr val="4472C4"/>
              </a:solidFill>
              <a:prstDash val="dash"/>
              <a:miter lim="800000"/>
              <a:tailEnd type="triangle"/>
            </a:ln>
            <a:effectLst/>
          </p:spPr>
        </p:cxnSp>
        <p:cxnSp>
          <p:nvCxnSpPr>
            <p:cNvPr id="61" name="Straight Arrow Connector 60">
              <a:extLst>
                <a:ext uri="{FF2B5EF4-FFF2-40B4-BE49-F238E27FC236}">
                  <a16:creationId xmlns:a16="http://schemas.microsoft.com/office/drawing/2014/main" id="{281D4C6F-3C3F-4C7B-8850-3845BDA01C1E}"/>
                </a:ext>
              </a:extLst>
            </p:cNvPr>
            <p:cNvCxnSpPr/>
            <p:nvPr/>
          </p:nvCxnSpPr>
          <p:spPr>
            <a:xfrm>
              <a:off x="2934144" y="6722075"/>
              <a:ext cx="3784" cy="816295"/>
            </a:xfrm>
            <a:prstGeom prst="straightConnector1">
              <a:avLst/>
            </a:prstGeom>
            <a:noFill/>
            <a:ln w="12700" cap="flat" cmpd="sng" algn="ctr">
              <a:solidFill>
                <a:srgbClr val="4472C4"/>
              </a:solidFill>
              <a:prstDash val="dash"/>
              <a:miter lim="800000"/>
              <a:tailEnd type="triangle"/>
            </a:ln>
            <a:effectLst/>
          </p:spPr>
        </p:cxnSp>
        <p:cxnSp>
          <p:nvCxnSpPr>
            <p:cNvPr id="62" name="Straight Arrow Connector 61">
              <a:extLst>
                <a:ext uri="{FF2B5EF4-FFF2-40B4-BE49-F238E27FC236}">
                  <a16:creationId xmlns:a16="http://schemas.microsoft.com/office/drawing/2014/main" id="{82412459-74C4-409A-AFAB-6C5429A18E77}"/>
                </a:ext>
              </a:extLst>
            </p:cNvPr>
            <p:cNvCxnSpPr>
              <a:stCxn id="56" idx="2"/>
              <a:endCxn id="59" idx="0"/>
            </p:cNvCxnSpPr>
            <p:nvPr/>
          </p:nvCxnSpPr>
          <p:spPr>
            <a:xfrm>
              <a:off x="2913925" y="6655777"/>
              <a:ext cx="1502848" cy="529689"/>
            </a:xfrm>
            <a:prstGeom prst="straightConnector1">
              <a:avLst/>
            </a:prstGeom>
            <a:noFill/>
            <a:ln w="12700" cap="flat" cmpd="sng" algn="ctr">
              <a:solidFill>
                <a:srgbClr val="4472C4"/>
              </a:solidFill>
              <a:prstDash val="dash"/>
              <a:miter lim="800000"/>
              <a:tailEnd type="triangle"/>
            </a:ln>
            <a:effectLst/>
          </p:spPr>
        </p:cxnSp>
        <p:cxnSp>
          <p:nvCxnSpPr>
            <p:cNvPr id="63" name="Straight Arrow Connector 62">
              <a:extLst>
                <a:ext uri="{FF2B5EF4-FFF2-40B4-BE49-F238E27FC236}">
                  <a16:creationId xmlns:a16="http://schemas.microsoft.com/office/drawing/2014/main" id="{6506A29F-3145-4341-9980-03DC5DA3FAE4}"/>
                </a:ext>
              </a:extLst>
            </p:cNvPr>
            <p:cNvCxnSpPr>
              <a:stCxn id="8" idx="2"/>
              <a:endCxn id="20" idx="0"/>
            </p:cNvCxnSpPr>
            <p:nvPr/>
          </p:nvCxnSpPr>
          <p:spPr>
            <a:xfrm flipH="1">
              <a:off x="1140020" y="4293998"/>
              <a:ext cx="9554" cy="462525"/>
            </a:xfrm>
            <a:prstGeom prst="straightConnector1">
              <a:avLst/>
            </a:prstGeom>
            <a:noFill/>
            <a:ln w="12700" cap="flat" cmpd="sng" algn="ctr">
              <a:solidFill>
                <a:srgbClr val="4472C4"/>
              </a:solidFill>
              <a:prstDash val="dash"/>
              <a:miter lim="800000"/>
              <a:tailEnd type="triangle"/>
            </a:ln>
            <a:effectLst/>
          </p:spPr>
        </p:cxnSp>
        <p:cxnSp>
          <p:nvCxnSpPr>
            <p:cNvPr id="64" name="Straight Arrow Connector 63">
              <a:extLst>
                <a:ext uri="{FF2B5EF4-FFF2-40B4-BE49-F238E27FC236}">
                  <a16:creationId xmlns:a16="http://schemas.microsoft.com/office/drawing/2014/main" id="{FCE9F11D-CA1E-4F6D-AC8D-7F1944F11F03}"/>
                </a:ext>
              </a:extLst>
            </p:cNvPr>
            <p:cNvCxnSpPr>
              <a:stCxn id="12" idx="2"/>
              <a:endCxn id="22" idx="0"/>
            </p:cNvCxnSpPr>
            <p:nvPr/>
          </p:nvCxnSpPr>
          <p:spPr>
            <a:xfrm flipH="1">
              <a:off x="4810874" y="4277195"/>
              <a:ext cx="6973" cy="479328"/>
            </a:xfrm>
            <a:prstGeom prst="straightConnector1">
              <a:avLst/>
            </a:prstGeom>
            <a:noFill/>
            <a:ln w="12700" cap="flat" cmpd="sng" algn="ctr">
              <a:solidFill>
                <a:srgbClr val="4472C4"/>
              </a:solidFill>
              <a:prstDash val="dash"/>
              <a:miter lim="800000"/>
              <a:tailEnd type="triangle"/>
            </a:ln>
            <a:effectLst/>
          </p:spPr>
        </p:cxnSp>
      </p:grpSp>
    </p:spTree>
    <p:extLst>
      <p:ext uri="{BB962C8B-B14F-4D97-AF65-F5344CB8AC3E}">
        <p14:creationId xmlns:p14="http://schemas.microsoft.com/office/powerpoint/2010/main" val="4116373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6678" y="863356"/>
            <a:ext cx="9313057" cy="785341"/>
          </a:xfrm>
        </p:spPr>
        <p:txBody>
          <a:bodyPr>
            <a:normAutofit/>
          </a:bodyPr>
          <a:lstStyle/>
          <a:p>
            <a:pPr algn="l"/>
            <a:r>
              <a:rPr lang="en-IN" sz="3200" b="1" dirty="0">
                <a:latin typeface="Times New Roman" pitchFamily="18" charset="0"/>
                <a:cs typeface="Times New Roman" pitchFamily="18" charset="0"/>
              </a:rPr>
              <a:t>      SYSTEM REQUIREMENT</a:t>
            </a:r>
          </a:p>
        </p:txBody>
      </p:sp>
      <p:sp>
        <p:nvSpPr>
          <p:cNvPr id="3" name="Content Placeholder 2"/>
          <p:cNvSpPr>
            <a:spLocks noGrp="1"/>
          </p:cNvSpPr>
          <p:nvPr>
            <p:ph idx="1"/>
          </p:nvPr>
        </p:nvSpPr>
        <p:spPr>
          <a:xfrm>
            <a:off x="1301712" y="1854028"/>
            <a:ext cx="10604576" cy="7188616"/>
          </a:xfrm>
        </p:spPr>
        <p:txBody>
          <a:bodyPr>
            <a:normAutofit fontScale="55000" lnSpcReduction="20000"/>
          </a:bodyPr>
          <a:lstStyle/>
          <a:p>
            <a:pPr marL="0" indent="0">
              <a:lnSpc>
                <a:spcPct val="150000"/>
              </a:lnSpc>
              <a:spcBef>
                <a:spcPts val="0"/>
              </a:spcBef>
              <a:buNone/>
            </a:pPr>
            <a:r>
              <a:rPr lang="en-US" sz="3800" b="1" dirty="0">
                <a:solidFill>
                  <a:srgbClr val="000000"/>
                </a:solidFill>
                <a:latin typeface="Times New Roman"/>
                <a:ea typeface="Calibri"/>
                <a:cs typeface="Latha"/>
              </a:rPr>
              <a:t>HARDWARE REQUIREMENTS</a:t>
            </a:r>
            <a:endParaRPr lang="en-IN" sz="2600" dirty="0">
              <a:latin typeface="Calibri"/>
              <a:ea typeface="Calibri"/>
              <a:cs typeface="Latha"/>
            </a:endParaRPr>
          </a:p>
          <a:p>
            <a:pPr>
              <a:lnSpc>
                <a:spcPct val="170000"/>
              </a:lnSpc>
              <a:spcBef>
                <a:spcPts val="0"/>
              </a:spcBef>
              <a:buFont typeface="Wingdings" pitchFamily="2" charset="2"/>
              <a:buChar char="v"/>
            </a:pPr>
            <a:r>
              <a:rPr lang="en-US" sz="4700" dirty="0">
                <a:latin typeface="Times New Roman"/>
                <a:ea typeface="Calibri"/>
              </a:rPr>
              <a:t>Processors: Intel® Core™ i5 processor 4300M at 2.60 GHz or 2.59 GHz (1 socket, 2 cores, 2 threads per core), 8 GB of DRAM</a:t>
            </a:r>
            <a:endParaRPr lang="en-IN" sz="4700" dirty="0"/>
          </a:p>
          <a:p>
            <a:pPr>
              <a:lnSpc>
                <a:spcPct val="170000"/>
              </a:lnSpc>
              <a:spcBef>
                <a:spcPts val="0"/>
              </a:spcBef>
              <a:buFont typeface="Wingdings" pitchFamily="2" charset="2"/>
              <a:buChar char="v"/>
            </a:pPr>
            <a:r>
              <a:rPr lang="en-US" sz="4700" dirty="0">
                <a:latin typeface="Times New Roman"/>
                <a:ea typeface="Calibri"/>
              </a:rPr>
              <a:t>Disk space: 320 GB</a:t>
            </a:r>
            <a:endParaRPr lang="en-IN" sz="4700" dirty="0"/>
          </a:p>
          <a:p>
            <a:pPr>
              <a:lnSpc>
                <a:spcPct val="170000"/>
              </a:lnSpc>
              <a:spcBef>
                <a:spcPts val="0"/>
              </a:spcBef>
              <a:buFont typeface="Wingdings" pitchFamily="2" charset="2"/>
              <a:buChar char="v"/>
            </a:pPr>
            <a:r>
              <a:rPr lang="en-US" sz="4700" dirty="0">
                <a:latin typeface="Times New Roman"/>
                <a:ea typeface="Calibri"/>
              </a:rPr>
              <a:t>Operating systems: Windows® 10, </a:t>
            </a:r>
            <a:r>
              <a:rPr lang="en-US" sz="4700" dirty="0" err="1">
                <a:latin typeface="Times New Roman"/>
                <a:ea typeface="Calibri"/>
              </a:rPr>
              <a:t>macOS</a:t>
            </a:r>
            <a:r>
              <a:rPr lang="en-US" sz="4700" dirty="0">
                <a:latin typeface="Times New Roman"/>
                <a:ea typeface="Calibri"/>
              </a:rPr>
              <a:t>*, and Linux*</a:t>
            </a:r>
            <a:endParaRPr lang="en-IN" sz="4700" dirty="0"/>
          </a:p>
          <a:p>
            <a:pPr marL="619117" indent="0">
              <a:lnSpc>
                <a:spcPct val="170000"/>
              </a:lnSpc>
              <a:spcBef>
                <a:spcPts val="0"/>
              </a:spcBef>
              <a:buNone/>
            </a:pPr>
            <a:r>
              <a:rPr lang="en-US" sz="3800" dirty="0">
                <a:latin typeface="Times New Roman"/>
                <a:ea typeface="Calibri"/>
              </a:rPr>
              <a:t> </a:t>
            </a:r>
            <a:endParaRPr lang="en-IN" sz="3800" dirty="0"/>
          </a:p>
          <a:p>
            <a:pPr marL="0" indent="0">
              <a:lnSpc>
                <a:spcPct val="150000"/>
              </a:lnSpc>
              <a:spcBef>
                <a:spcPts val="0"/>
              </a:spcBef>
              <a:buNone/>
            </a:pPr>
            <a:r>
              <a:rPr lang="en-US" sz="3800" b="1" dirty="0">
                <a:solidFill>
                  <a:srgbClr val="000000"/>
                </a:solidFill>
                <a:latin typeface="Times New Roman"/>
                <a:ea typeface="Calibri"/>
                <a:cs typeface="Latha"/>
              </a:rPr>
              <a:t>SOFTWARE REQUIREMENTS</a:t>
            </a:r>
            <a:endParaRPr lang="en-IN" sz="2600" dirty="0">
              <a:latin typeface="Calibri"/>
              <a:ea typeface="Calibri"/>
              <a:cs typeface="Latha"/>
            </a:endParaRPr>
          </a:p>
          <a:p>
            <a:pPr>
              <a:lnSpc>
                <a:spcPct val="170000"/>
              </a:lnSpc>
              <a:spcBef>
                <a:spcPts val="0"/>
              </a:spcBef>
              <a:buFont typeface="Wingdings" pitchFamily="2" charset="2"/>
              <a:buChar char="v"/>
            </a:pPr>
            <a:r>
              <a:rPr lang="en-US" sz="4700" dirty="0">
                <a:solidFill>
                  <a:srgbClr val="000000"/>
                </a:solidFill>
                <a:latin typeface="Times New Roman"/>
                <a:ea typeface="Times New Roman"/>
              </a:rPr>
              <a:t>Server Side	: Python 3.7.4(64-bit) or (32-bit) and PHP</a:t>
            </a:r>
            <a:endParaRPr lang="en-IN" sz="4700" dirty="0"/>
          </a:p>
          <a:p>
            <a:pPr>
              <a:lnSpc>
                <a:spcPct val="170000"/>
              </a:lnSpc>
              <a:spcBef>
                <a:spcPts val="0"/>
              </a:spcBef>
              <a:buFont typeface="Wingdings" pitchFamily="2" charset="2"/>
              <a:buChar char="v"/>
            </a:pPr>
            <a:r>
              <a:rPr lang="en-US" sz="4700" dirty="0">
                <a:solidFill>
                  <a:srgbClr val="000000"/>
                </a:solidFill>
                <a:latin typeface="Times New Roman"/>
                <a:ea typeface="Times New Roman"/>
              </a:rPr>
              <a:t>Client Side	: HTML, CSS, Bootstrap</a:t>
            </a:r>
            <a:endParaRPr lang="en-IN" sz="4700" dirty="0"/>
          </a:p>
          <a:p>
            <a:pPr>
              <a:lnSpc>
                <a:spcPct val="170000"/>
              </a:lnSpc>
              <a:spcBef>
                <a:spcPts val="0"/>
              </a:spcBef>
              <a:buFont typeface="Wingdings" pitchFamily="2" charset="2"/>
              <a:buChar char="v"/>
            </a:pPr>
            <a:r>
              <a:rPr lang="en-US" sz="4700" dirty="0">
                <a:solidFill>
                  <a:srgbClr val="000000"/>
                </a:solidFill>
                <a:latin typeface="Times New Roman"/>
                <a:ea typeface="Times New Roman"/>
              </a:rPr>
              <a:t>IDE		: </a:t>
            </a:r>
            <a:r>
              <a:rPr lang="en-US" sz="4700" dirty="0" err="1">
                <a:solidFill>
                  <a:srgbClr val="000000"/>
                </a:solidFill>
                <a:latin typeface="Times New Roman"/>
                <a:ea typeface="Times New Roman"/>
              </a:rPr>
              <a:t>Tkinter</a:t>
            </a:r>
            <a:r>
              <a:rPr lang="en-US" sz="4700" dirty="0">
                <a:solidFill>
                  <a:srgbClr val="000000"/>
                </a:solidFill>
                <a:latin typeface="Times New Roman"/>
                <a:ea typeface="Times New Roman"/>
              </a:rPr>
              <a:t>, </a:t>
            </a:r>
            <a:r>
              <a:rPr lang="en-US" sz="4700" dirty="0" err="1">
                <a:solidFill>
                  <a:srgbClr val="000000"/>
                </a:solidFill>
                <a:latin typeface="Times New Roman"/>
                <a:ea typeface="Times New Roman"/>
              </a:rPr>
              <a:t>Dreamviewer</a:t>
            </a:r>
            <a:endParaRPr lang="en-IN" sz="4700" dirty="0"/>
          </a:p>
          <a:p>
            <a:pPr>
              <a:lnSpc>
                <a:spcPct val="170000"/>
              </a:lnSpc>
              <a:spcBef>
                <a:spcPts val="0"/>
              </a:spcBef>
              <a:buFont typeface="Wingdings" pitchFamily="2" charset="2"/>
              <a:buChar char="v"/>
            </a:pPr>
            <a:r>
              <a:rPr lang="en-US" sz="4700" dirty="0">
                <a:solidFill>
                  <a:srgbClr val="000000"/>
                </a:solidFill>
                <a:latin typeface="Times New Roman"/>
                <a:ea typeface="Times New Roman"/>
              </a:rPr>
              <a:t>Back end	: MySQL 5.</a:t>
            </a:r>
            <a:endParaRPr lang="en-IN" sz="4700" dirty="0"/>
          </a:p>
          <a:p>
            <a:pPr>
              <a:lnSpc>
                <a:spcPct val="170000"/>
              </a:lnSpc>
              <a:spcBef>
                <a:spcPts val="0"/>
              </a:spcBef>
              <a:buFont typeface="Wingdings" pitchFamily="2" charset="2"/>
              <a:buChar char="v"/>
            </a:pPr>
            <a:r>
              <a:rPr lang="en-US" sz="4700" dirty="0">
                <a:solidFill>
                  <a:srgbClr val="000000"/>
                </a:solidFill>
                <a:latin typeface="Times New Roman"/>
                <a:ea typeface="Times New Roman"/>
              </a:rPr>
              <a:t>Server	: WampServer 2i</a:t>
            </a:r>
            <a:endParaRPr lang="en-IN" sz="4700" dirty="0"/>
          </a:p>
          <a:p>
            <a:endParaRPr lang="en-IN" dirty="0"/>
          </a:p>
        </p:txBody>
      </p:sp>
    </p:spTree>
    <p:extLst>
      <p:ext uri="{BB962C8B-B14F-4D97-AF65-F5344CB8AC3E}">
        <p14:creationId xmlns:p14="http://schemas.microsoft.com/office/powerpoint/2010/main" val="354580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7689" y="1439052"/>
            <a:ext cx="9383926" cy="789803"/>
          </a:xfrm>
        </p:spPr>
        <p:txBody>
          <a:bodyPr>
            <a:normAutofit/>
          </a:bodyPr>
          <a:lstStyle/>
          <a:p>
            <a:pPr algn="ctr"/>
            <a:r>
              <a:rPr lang="en-IN" sz="3033" b="1" dirty="0">
                <a:latin typeface="Times New Roman" pitchFamily="18" charset="0"/>
                <a:cs typeface="Times New Roman" pitchFamily="18" charset="0"/>
              </a:rPr>
              <a:t>OUTPUT SCREENSHOT</a:t>
            </a:r>
          </a:p>
        </p:txBody>
      </p:sp>
      <p:pic>
        <p:nvPicPr>
          <p:cNvPr id="6" name="Content Placeholder 5"/>
          <p:cNvPicPr>
            <a:picLocks noGrp="1"/>
          </p:cNvPicPr>
          <p:nvPr>
            <p:ph idx="1"/>
          </p:nvPr>
        </p:nvPicPr>
        <p:blipFill>
          <a:blip r:embed="rId2" cstate="print"/>
          <a:stretch>
            <a:fillRect/>
          </a:stretch>
        </p:blipFill>
        <p:spPr>
          <a:xfrm>
            <a:off x="3675185" y="2402874"/>
            <a:ext cx="5556738" cy="5879480"/>
          </a:xfrm>
          <a:prstGeom prst="rect">
            <a:avLst/>
          </a:prstGeom>
          <a:ln w="19050">
            <a:solidFill>
              <a:srgbClr val="5B9BD5"/>
            </a:solidFill>
            <a:prstDash val="dash"/>
          </a:ln>
        </p:spPr>
      </p:pic>
    </p:spTree>
    <p:extLst>
      <p:ext uri="{BB962C8B-B14F-4D97-AF65-F5344CB8AC3E}">
        <p14:creationId xmlns:p14="http://schemas.microsoft.com/office/powerpoint/2010/main" val="3792570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F25E-B337-4854-C0A5-B5400B568EBE}"/>
              </a:ext>
            </a:extLst>
          </p:cNvPr>
          <p:cNvSpPr>
            <a:spLocks noGrp="1"/>
          </p:cNvSpPr>
          <p:nvPr>
            <p:ph type="title"/>
          </p:nvPr>
        </p:nvSpPr>
        <p:spPr>
          <a:xfrm>
            <a:off x="4596646" y="857636"/>
            <a:ext cx="9313057" cy="919206"/>
          </a:xfrm>
        </p:spPr>
        <p:txBody>
          <a:bodyPr>
            <a:normAutofit/>
          </a:bodyPr>
          <a:lstStyle/>
          <a:p>
            <a:pPr algn="l"/>
            <a:r>
              <a:rPr lang="en-IN" sz="3033"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D5BC562-D47F-A824-42F9-E87E522A6B70}"/>
              </a:ext>
            </a:extLst>
          </p:cNvPr>
          <p:cNvSpPr>
            <a:spLocks noGrp="1"/>
          </p:cNvSpPr>
          <p:nvPr>
            <p:ph idx="1"/>
          </p:nvPr>
        </p:nvSpPr>
        <p:spPr>
          <a:xfrm>
            <a:off x="848339" y="1776842"/>
            <a:ext cx="11258037" cy="6609511"/>
          </a:xfrm>
        </p:spPr>
        <p:txBody>
          <a:bodyPr>
            <a:normAutofit fontScale="25000" lnSpcReduction="20000"/>
          </a:bodyPr>
          <a:lstStyle/>
          <a:p>
            <a:pPr marL="0" indent="0" algn="just">
              <a:lnSpc>
                <a:spcPct val="170000"/>
              </a:lnSpc>
              <a:spcBef>
                <a:spcPts val="0"/>
              </a:spcBef>
              <a:buNone/>
            </a:pPr>
            <a:r>
              <a:rPr lang="en-US" sz="3033" dirty="0">
                <a:latin typeface="Times New Roman" panose="02020603050405020304" pitchFamily="18" charset="0"/>
                <a:cs typeface="Times New Roman" panose="02020603050405020304" pitchFamily="18" charset="0"/>
              </a:rPr>
              <a:t>	</a:t>
            </a:r>
            <a:r>
              <a:rPr lang="en-US" sz="10400" dirty="0">
                <a:latin typeface="Times New Roman" panose="02020603050405020304" pitchFamily="18" charset="0"/>
                <a:cs typeface="Times New Roman" panose="02020603050405020304" pitchFamily="18" charset="0"/>
              </a:rPr>
              <a:t> </a:t>
            </a:r>
            <a:r>
              <a:rPr lang="en-US" sz="10400" dirty="0">
                <a:solidFill>
                  <a:srgbClr val="000000"/>
                </a:solidFill>
                <a:latin typeface="Times New Roman"/>
                <a:ea typeface="Calibri"/>
                <a:cs typeface="Latha"/>
              </a:rPr>
              <a:t>In conclusion, the </a:t>
            </a:r>
            <a:r>
              <a:rPr lang="en-US" sz="10400" dirty="0" err="1">
                <a:solidFill>
                  <a:srgbClr val="000000"/>
                </a:solidFill>
                <a:latin typeface="Times New Roman"/>
                <a:ea typeface="Calibri"/>
                <a:cs typeface="Latha"/>
              </a:rPr>
              <a:t>IoT</a:t>
            </a:r>
            <a:r>
              <a:rPr lang="en-US" sz="10400" dirty="0">
                <a:solidFill>
                  <a:srgbClr val="000000"/>
                </a:solidFill>
                <a:latin typeface="Times New Roman"/>
                <a:ea typeface="Calibri"/>
                <a:cs typeface="Latha"/>
              </a:rPr>
              <a:t> Network Emergency packet classification using LSTM and Packet Scheduling using Deep Q Learning system has the potential to revolutionize emergency response systems in </a:t>
            </a:r>
            <a:r>
              <a:rPr lang="en-US" sz="10400" dirty="0" err="1">
                <a:solidFill>
                  <a:srgbClr val="000000"/>
                </a:solidFill>
                <a:latin typeface="Times New Roman"/>
                <a:ea typeface="Calibri"/>
                <a:cs typeface="Latha"/>
              </a:rPr>
              <a:t>IoT</a:t>
            </a:r>
            <a:r>
              <a:rPr lang="en-US" sz="10400" dirty="0">
                <a:solidFill>
                  <a:srgbClr val="000000"/>
                </a:solidFill>
                <a:latin typeface="Times New Roman"/>
                <a:ea typeface="Calibri"/>
                <a:cs typeface="Latha"/>
              </a:rPr>
              <a:t> networks. By accurately identifying emergency packets and prioritizing them, the system can help ensure that emergency responders receive critical information in a timely manner, potentially saving lives and minimizing damage.</a:t>
            </a:r>
            <a:r>
              <a:rPr lang="en-US" sz="10400" dirty="0">
                <a:latin typeface="Calibri"/>
                <a:ea typeface="Calibri"/>
                <a:cs typeface="Latha"/>
              </a:rPr>
              <a:t> </a:t>
            </a:r>
            <a:r>
              <a:rPr lang="en-US" sz="10400" dirty="0">
                <a:solidFill>
                  <a:srgbClr val="000000"/>
                </a:solidFill>
                <a:latin typeface="Times New Roman"/>
                <a:ea typeface="Calibri"/>
                <a:cs typeface="Latha"/>
              </a:rPr>
              <a:t>Overall, the </a:t>
            </a:r>
            <a:r>
              <a:rPr lang="en-US" sz="10400" dirty="0" err="1">
                <a:solidFill>
                  <a:srgbClr val="000000"/>
                </a:solidFill>
                <a:latin typeface="Times New Roman"/>
                <a:ea typeface="Calibri"/>
                <a:cs typeface="Latha"/>
              </a:rPr>
              <a:t>IoT</a:t>
            </a:r>
            <a:r>
              <a:rPr lang="en-US" sz="10400" dirty="0">
                <a:solidFill>
                  <a:srgbClr val="000000"/>
                </a:solidFill>
                <a:latin typeface="Times New Roman"/>
                <a:ea typeface="Calibri"/>
                <a:cs typeface="Latha"/>
              </a:rPr>
              <a:t> Network Emergency packet classification using LSTM and Packet Scheduling using Deep Q Learning system has the potential to significantly improve emergency response times in </a:t>
            </a:r>
            <a:r>
              <a:rPr lang="en-US" sz="10400" dirty="0" err="1">
                <a:solidFill>
                  <a:srgbClr val="000000"/>
                </a:solidFill>
                <a:latin typeface="Times New Roman"/>
                <a:ea typeface="Calibri"/>
                <a:cs typeface="Latha"/>
              </a:rPr>
              <a:t>IoT</a:t>
            </a:r>
            <a:r>
              <a:rPr lang="en-US" sz="10400" dirty="0">
                <a:solidFill>
                  <a:srgbClr val="000000"/>
                </a:solidFill>
                <a:latin typeface="Times New Roman"/>
                <a:ea typeface="Calibri"/>
                <a:cs typeface="Latha"/>
              </a:rPr>
              <a:t> networks, providing a fast and efficient response to critical situations.</a:t>
            </a:r>
            <a:endParaRPr lang="en-IN" sz="10400" dirty="0">
              <a:latin typeface="Calibri"/>
              <a:ea typeface="Calibri"/>
              <a:cs typeface="Latha"/>
            </a:endParaRPr>
          </a:p>
          <a:p>
            <a:pPr marL="0" indent="0" algn="just">
              <a:lnSpc>
                <a:spcPct val="120000"/>
              </a:lnSpc>
              <a:spcBef>
                <a:spcPts val="0"/>
              </a:spcBef>
              <a:buNone/>
            </a:pPr>
            <a:endParaRPr lang="en-IN" sz="1213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54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A321-1B24-D897-0576-1E3B6E740EC5}"/>
              </a:ext>
            </a:extLst>
          </p:cNvPr>
          <p:cNvSpPr>
            <a:spLocks noGrp="1"/>
          </p:cNvSpPr>
          <p:nvPr>
            <p:ph type="title"/>
          </p:nvPr>
        </p:nvSpPr>
        <p:spPr>
          <a:xfrm>
            <a:off x="4082868" y="396699"/>
            <a:ext cx="3735754" cy="886978"/>
          </a:xfrm>
        </p:spPr>
        <p:txBody>
          <a:bodyPr>
            <a:normAutofit/>
          </a:bodyPr>
          <a:lstStyle/>
          <a:p>
            <a:r>
              <a:rPr lang="en-IN" sz="32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188B0F8-88A7-D12C-158B-878AFCCB9E7A}"/>
              </a:ext>
            </a:extLst>
          </p:cNvPr>
          <p:cNvSpPr>
            <a:spLocks noGrp="1"/>
          </p:cNvSpPr>
          <p:nvPr>
            <p:ph idx="1"/>
          </p:nvPr>
        </p:nvSpPr>
        <p:spPr>
          <a:xfrm>
            <a:off x="660400" y="1313320"/>
            <a:ext cx="11887200" cy="7719646"/>
          </a:xfrm>
        </p:spPr>
        <p:txBody>
          <a:bodyPr>
            <a:normAutofit/>
          </a:bodyPr>
          <a:lstStyle/>
          <a:p>
            <a:pPr marL="342900" lvl="0" indent="-342900" algn="just">
              <a:lnSpc>
                <a:spcPct val="150000"/>
              </a:lnSpc>
              <a:spcAft>
                <a:spcPts val="800"/>
              </a:spcAft>
              <a:buFont typeface="+mj-lt"/>
              <a:buAutoNum type="arabicPeriod"/>
              <a:tabLst>
                <a:tab pos="457200" algn="l"/>
              </a:tabLst>
            </a:pPr>
            <a:r>
              <a:rPr lang="en-IN"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Multi-objective optimization</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could be enhanced to optimize not only for emergency packet classification and packet scheduling.</a:t>
            </a:r>
          </a:p>
          <a:p>
            <a:pPr marL="342900" lvl="0" indent="-342900" algn="just">
              <a:lnSpc>
                <a:spcPct val="150000"/>
              </a:lnSpc>
              <a:spcAft>
                <a:spcPts val="800"/>
              </a:spcAft>
              <a:buFont typeface="+mj-lt"/>
              <a:buAutoNum type="arabicPeriod"/>
              <a:tabLst>
                <a:tab pos="457200" algn="l"/>
              </a:tabLst>
            </a:pPr>
            <a:r>
              <a:rPr lang="en-IN"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Dynamic adaptation to changing network conditions</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could be enhanced to dynamically adapt to changing network conditions.</a:t>
            </a:r>
          </a:p>
          <a:p>
            <a:pPr marL="342900" lvl="0" indent="-342900" algn="just">
              <a:lnSpc>
                <a:spcPct val="150000"/>
              </a:lnSpc>
              <a:spcAft>
                <a:spcPts val="800"/>
              </a:spcAft>
              <a:buFont typeface="+mj-lt"/>
              <a:buAutoNum type="arabicPeriod"/>
              <a:tabLst>
                <a:tab pos="457200" algn="l"/>
              </a:tabLst>
            </a:pPr>
            <a:r>
              <a:rPr lang="en-IN"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Integration with other IoT devices and networks</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could be enhanced to integrate with other IoT devices and networks, such as wearable devices and smart home systems.</a:t>
            </a:r>
          </a:p>
          <a:p>
            <a:pPr marL="342900" lvl="0" indent="-342900" algn="just">
              <a:lnSpc>
                <a:spcPct val="150000"/>
              </a:lnSpc>
              <a:spcAft>
                <a:spcPts val="800"/>
              </a:spcAft>
              <a:buFont typeface="+mj-lt"/>
              <a:buAutoNum type="arabicPeriod"/>
              <a:tabLst>
                <a:tab pos="457200" algn="l"/>
              </a:tabLst>
            </a:pPr>
            <a:r>
              <a:rPr lang="en-IN"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interface improvements</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could be enhanced by improving the user interface, making it more intuitive and user-friendly for emergency responders and network administrators.</a:t>
            </a:r>
            <a:endParaRPr lang="en-IN" sz="2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73183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04" y="1282721"/>
            <a:ext cx="11887200" cy="559210"/>
          </a:xfrm>
        </p:spPr>
        <p:txBody>
          <a:bodyPr>
            <a:noAutofit/>
          </a:bodyPr>
          <a:lstStyle/>
          <a:p>
            <a:r>
              <a:rPr lang="en-IN" sz="32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961595" y="1841931"/>
            <a:ext cx="11284809" cy="6520091"/>
          </a:xfrm>
        </p:spPr>
        <p:txBody>
          <a:bodyPr>
            <a:normAutofit fontScale="92500"/>
          </a:bodyPr>
          <a:lstStyle/>
          <a:p>
            <a:pPr marL="0" indent="0" algn="just">
              <a:lnSpc>
                <a:spcPct val="160000"/>
              </a:lnSpc>
              <a:buNone/>
            </a:pPr>
            <a:r>
              <a:rPr lang="en-IN" sz="3033" dirty="0">
                <a:latin typeface="Times New Roman" pitchFamily="18" charset="0"/>
                <a:cs typeface="Times New Roman" pitchFamily="18" charset="0"/>
              </a:rPr>
              <a:t>	</a:t>
            </a:r>
            <a:r>
              <a:rPr lang="en-IN" sz="2800" dirty="0">
                <a:latin typeface="Times New Roman" pitchFamily="18" charset="0"/>
                <a:cs typeface="Times New Roman" pitchFamily="18" charset="0"/>
              </a:rPr>
              <a:t>The Internet of Things (IOT) connect millions of devices in diverse areas such as smart cities, e-health, transportation and </a:t>
            </a:r>
            <a:r>
              <a:rPr lang="en-IN" sz="2800" dirty="0" err="1">
                <a:latin typeface="Times New Roman" pitchFamily="18" charset="0"/>
                <a:cs typeface="Times New Roman" pitchFamily="18" charset="0"/>
              </a:rPr>
              <a:t>defense</a:t>
            </a:r>
            <a:r>
              <a:rPr lang="en-IN" sz="2800" dirty="0">
                <a:latin typeface="Times New Roman" pitchFamily="18" charset="0"/>
                <a:cs typeface="Times New Roman" pitchFamily="18" charset="0"/>
              </a:rPr>
              <a:t> to meet a wide range of human needs. To provide these services, a large amount of data needs to be transmitted to the IOT network servers. Currently emergency data packets do not get any special priority while routing through the internet of things (IOT) networks. To overcome these drawbacks, a </a:t>
            </a:r>
            <a:r>
              <a:rPr lang="en-IN" sz="2800" dirty="0" err="1">
                <a:latin typeface="Times New Roman" pitchFamily="18" charset="0"/>
                <a:cs typeface="Times New Roman" pitchFamily="18" charset="0"/>
              </a:rPr>
              <a:t>sheduling</a:t>
            </a:r>
            <a:r>
              <a:rPr lang="en-IN" sz="2800" dirty="0">
                <a:latin typeface="Times New Roman" pitchFamily="18" charset="0"/>
                <a:cs typeface="Times New Roman" pitchFamily="18" charset="0"/>
              </a:rPr>
              <a:t> algorithm named efficient data emergency aware packet </a:t>
            </a:r>
            <a:r>
              <a:rPr lang="en-IN" sz="2800" dirty="0" err="1">
                <a:latin typeface="Times New Roman" pitchFamily="18" charset="0"/>
                <a:cs typeface="Times New Roman" pitchFamily="18" charset="0"/>
              </a:rPr>
              <a:t>sheduling</a:t>
            </a:r>
            <a:r>
              <a:rPr lang="en-IN" sz="2800" dirty="0">
                <a:latin typeface="Times New Roman" pitchFamily="18" charset="0"/>
                <a:cs typeface="Times New Roman" pitchFamily="18" charset="0"/>
              </a:rPr>
              <a:t> scheme. Packet priority queuing model (PPQM) based emergency data packet classification with a prioritization algorithm. LSTM is used to classify the emergency data packet. Q-Learning is used to prioritize and scheduling data packets in </a:t>
            </a:r>
            <a:r>
              <a:rPr lang="en-IN" sz="2800" dirty="0" err="1">
                <a:latin typeface="Times New Roman" pitchFamily="18" charset="0"/>
                <a:cs typeface="Times New Roman" pitchFamily="18" charset="0"/>
              </a:rPr>
              <a:t>iot</a:t>
            </a:r>
            <a:r>
              <a:rPr lang="en-IN" sz="2800" dirty="0">
                <a:latin typeface="Times New Roman" pitchFamily="18" charset="0"/>
                <a:cs typeface="Times New Roman" pitchFamily="18" charset="0"/>
              </a:rPr>
              <a:t> networks.</a:t>
            </a:r>
            <a:endParaRPr lang="en-IN" sz="3033" dirty="0">
              <a:latin typeface="Times New Roman" pitchFamily="18" charset="0"/>
              <a:cs typeface="Times New Roman" pitchFamily="18" charset="0"/>
            </a:endParaRPr>
          </a:p>
        </p:txBody>
      </p:sp>
    </p:spTree>
    <p:extLst>
      <p:ext uri="{BB962C8B-B14F-4D97-AF65-F5344CB8AC3E}">
        <p14:creationId xmlns:p14="http://schemas.microsoft.com/office/powerpoint/2010/main" val="237829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DD5ECC-DA2F-4FF7-AE73-D9C6E8AB797B}"/>
              </a:ext>
            </a:extLst>
          </p:cNvPr>
          <p:cNvPicPr>
            <a:picLocks noChangeAspect="1"/>
          </p:cNvPicPr>
          <p:nvPr/>
        </p:nvPicPr>
        <p:blipFill>
          <a:blip r:embed="rId2" cstate="print"/>
          <a:stretch>
            <a:fillRect/>
          </a:stretch>
        </p:blipFill>
        <p:spPr>
          <a:xfrm>
            <a:off x="2709357" y="3690396"/>
            <a:ext cx="7238394" cy="2115175"/>
          </a:xfrm>
          <a:prstGeom prst="rect">
            <a:avLst/>
          </a:prstGeom>
        </p:spPr>
      </p:pic>
    </p:spTree>
    <p:extLst>
      <p:ext uri="{BB962C8B-B14F-4D97-AF65-F5344CB8AC3E}">
        <p14:creationId xmlns:p14="http://schemas.microsoft.com/office/powerpoint/2010/main" val="250451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9445" y="1086646"/>
            <a:ext cx="11887200" cy="599371"/>
          </a:xfrm>
        </p:spPr>
        <p:txBody>
          <a:bodyPr>
            <a:normAutofit/>
          </a:bodyPr>
          <a:lstStyle/>
          <a:p>
            <a:pPr algn="l"/>
            <a:r>
              <a:rPr lang="en-IN" sz="32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1021835" y="1699988"/>
            <a:ext cx="11164329" cy="5997145"/>
          </a:xfrm>
        </p:spPr>
        <p:txBody>
          <a:bodyPr>
            <a:normAutofit fontScale="25000" lnSpcReduction="20000"/>
          </a:bodyPr>
          <a:lstStyle/>
          <a:p>
            <a:pPr marL="0" indent="0" algn="just">
              <a:lnSpc>
                <a:spcPct val="170000"/>
              </a:lnSpc>
              <a:spcBef>
                <a:spcPts val="0"/>
              </a:spcBef>
              <a:buNone/>
            </a:pPr>
            <a:r>
              <a:rPr lang="en-IN" dirty="0">
                <a:latin typeface="Times New Roman"/>
                <a:ea typeface="Calibri"/>
                <a:cs typeface="Latha"/>
              </a:rPr>
              <a:t>	</a:t>
            </a:r>
            <a:r>
              <a:rPr lang="en-IN" sz="10400" dirty="0">
                <a:latin typeface="Times New Roman"/>
                <a:ea typeface="Calibri"/>
                <a:cs typeface="Latha"/>
              </a:rPr>
              <a:t>The Internet of Things, or </a:t>
            </a:r>
            <a:r>
              <a:rPr lang="en-IN" sz="10400" dirty="0" err="1">
                <a:latin typeface="Times New Roman"/>
                <a:ea typeface="Calibri"/>
                <a:cs typeface="Latha"/>
              </a:rPr>
              <a:t>IoT</a:t>
            </a:r>
            <a:r>
              <a:rPr lang="en-IN" sz="10400" dirty="0">
                <a:latin typeface="Times New Roman"/>
                <a:ea typeface="Calibri"/>
                <a:cs typeface="Latha"/>
              </a:rPr>
              <a:t>, refers to the billions of physical devices around the world that are now connected to the internet, all collecting and sharing data. Thanks to the arrival of super-cheap computer chips and the ubiquity of wireless networks, it's possible to turn anything, from something as small as a pill to something as big as an aeroplane, into a part of the </a:t>
            </a:r>
            <a:r>
              <a:rPr lang="en-IN" sz="10400" dirty="0" err="1">
                <a:latin typeface="Times New Roman"/>
                <a:ea typeface="Calibri"/>
                <a:cs typeface="Latha"/>
              </a:rPr>
              <a:t>IoT</a:t>
            </a:r>
            <a:r>
              <a:rPr lang="en-IN" sz="10400" dirty="0">
                <a:latin typeface="Times New Roman"/>
                <a:ea typeface="Calibri"/>
                <a:cs typeface="Latha"/>
              </a:rPr>
              <a:t>. Connecting up all these different objects and adding sensors to them adds a level of digital intelligence to devices that would be otherwise dumb, enabling them to communicate real-time data without involving a human being. The Internet of Things is making the fabric of the world around us smarter and merging the digital and physical </a:t>
            </a:r>
            <a:r>
              <a:rPr lang="en-IN" sz="11200" dirty="0">
                <a:latin typeface="Times New Roman"/>
                <a:ea typeface="Calibri"/>
                <a:cs typeface="Latha"/>
              </a:rPr>
              <a:t>universes.</a:t>
            </a:r>
            <a:endParaRPr lang="en-IN" sz="12133" dirty="0">
              <a:ea typeface="Calibri"/>
              <a:cs typeface="Latha"/>
            </a:endParaRPr>
          </a:p>
        </p:txBody>
      </p:sp>
    </p:spTree>
    <p:extLst>
      <p:ext uri="{BB962C8B-B14F-4D97-AF65-F5344CB8AC3E}">
        <p14:creationId xmlns:p14="http://schemas.microsoft.com/office/powerpoint/2010/main" val="14205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5A9D-F59F-6EC7-C176-41E99C721F5C}"/>
              </a:ext>
            </a:extLst>
          </p:cNvPr>
          <p:cNvSpPr>
            <a:spLocks noGrp="1"/>
          </p:cNvSpPr>
          <p:nvPr>
            <p:ph type="title"/>
          </p:nvPr>
        </p:nvSpPr>
        <p:spPr>
          <a:xfrm>
            <a:off x="3926113" y="755299"/>
            <a:ext cx="11887200" cy="836678"/>
          </a:xfrm>
        </p:spPr>
        <p:txBody>
          <a:bodyPr>
            <a:normAutofit/>
          </a:bodyPr>
          <a:lstStyle/>
          <a:p>
            <a:pPr algn="l"/>
            <a:r>
              <a:rPr lang="en-IN" sz="3200"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5">
            <a:extLst>
              <a:ext uri="{FF2B5EF4-FFF2-40B4-BE49-F238E27FC236}">
                <a16:creationId xmlns:a16="http://schemas.microsoft.com/office/drawing/2014/main" id="{86141581-9995-D109-40D5-EDB0F223F068}"/>
              </a:ext>
            </a:extLst>
          </p:cNvPr>
          <p:cNvGraphicFramePr>
            <a:graphicFrameLocks noGrp="1"/>
          </p:cNvGraphicFramePr>
          <p:nvPr>
            <p:ph idx="1"/>
            <p:extLst>
              <p:ext uri="{D42A27DB-BD31-4B8C-83A1-F6EECF244321}">
                <p14:modId xmlns:p14="http://schemas.microsoft.com/office/powerpoint/2010/main" val="916638350"/>
              </p:ext>
            </p:extLst>
          </p:nvPr>
        </p:nvGraphicFramePr>
        <p:xfrm>
          <a:off x="779447" y="1827108"/>
          <a:ext cx="11649105" cy="6722046"/>
        </p:xfrm>
        <a:graphic>
          <a:graphicData uri="http://schemas.openxmlformats.org/drawingml/2006/table">
            <a:tbl>
              <a:tblPr firstRow="1" bandRow="1">
                <a:tableStyleId>{5C22544A-7EE6-4342-B048-85BDC9FD1C3A}</a:tableStyleId>
              </a:tblPr>
              <a:tblGrid>
                <a:gridCol w="876369">
                  <a:extLst>
                    <a:ext uri="{9D8B030D-6E8A-4147-A177-3AD203B41FA5}">
                      <a16:colId xmlns:a16="http://schemas.microsoft.com/office/drawing/2014/main" val="3828001673"/>
                    </a:ext>
                  </a:extLst>
                </a:gridCol>
                <a:gridCol w="2394283">
                  <a:extLst>
                    <a:ext uri="{9D8B030D-6E8A-4147-A177-3AD203B41FA5}">
                      <a16:colId xmlns:a16="http://schemas.microsoft.com/office/drawing/2014/main" val="2956959210"/>
                    </a:ext>
                  </a:extLst>
                </a:gridCol>
                <a:gridCol w="3718811">
                  <a:extLst>
                    <a:ext uri="{9D8B030D-6E8A-4147-A177-3AD203B41FA5}">
                      <a16:colId xmlns:a16="http://schemas.microsoft.com/office/drawing/2014/main" val="3365999853"/>
                    </a:ext>
                  </a:extLst>
                </a:gridCol>
                <a:gridCol w="2329821">
                  <a:extLst>
                    <a:ext uri="{9D8B030D-6E8A-4147-A177-3AD203B41FA5}">
                      <a16:colId xmlns:a16="http://schemas.microsoft.com/office/drawing/2014/main" val="2947145232"/>
                    </a:ext>
                  </a:extLst>
                </a:gridCol>
                <a:gridCol w="2329821">
                  <a:extLst>
                    <a:ext uri="{9D8B030D-6E8A-4147-A177-3AD203B41FA5}">
                      <a16:colId xmlns:a16="http://schemas.microsoft.com/office/drawing/2014/main" val="3390376971"/>
                    </a:ext>
                  </a:extLst>
                </a:gridCol>
              </a:tblGrid>
              <a:tr h="786413">
                <a:tc>
                  <a:txBody>
                    <a:bodyPr/>
                    <a:lstStyle/>
                    <a:p>
                      <a:pPr algn="ctr"/>
                      <a:r>
                        <a:rPr lang="en-IN" sz="2400">
                          <a:latin typeface="Times New Roman" panose="02020603050405020304" pitchFamily="18" charset="0"/>
                          <a:cs typeface="Times New Roman" panose="02020603050405020304" pitchFamily="18" charset="0"/>
                        </a:rPr>
                        <a:t>S.NO</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a:latin typeface="Times New Roman" panose="02020603050405020304" pitchFamily="18" charset="0"/>
                          <a:cs typeface="Times New Roman" panose="02020603050405020304" pitchFamily="18" charset="0"/>
                        </a:rPr>
                        <a:t>Author &amp; Year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a:latin typeface="Times New Roman" panose="02020603050405020304" pitchFamily="18" charset="0"/>
                          <a:cs typeface="Times New Roman" panose="02020603050405020304" pitchFamily="18" charset="0"/>
                        </a:rPr>
                        <a:t>Title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a:latin typeface="Times New Roman" panose="02020603050405020304" pitchFamily="18" charset="0"/>
                          <a:cs typeface="Times New Roman" panose="02020603050405020304" pitchFamily="18" charset="0"/>
                        </a:rPr>
                        <a:t>Technology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Drawback</a:t>
                      </a:r>
                    </a:p>
                  </a:txBody>
                  <a:tcPr/>
                </a:tc>
                <a:extLst>
                  <a:ext uri="{0D108BD9-81ED-4DB2-BD59-A6C34878D82A}">
                    <a16:rowId xmlns:a16="http://schemas.microsoft.com/office/drawing/2014/main" val="2649583702"/>
                  </a:ext>
                </a:extLst>
              </a:tr>
              <a:tr h="2881566">
                <a:tc>
                  <a:txBody>
                    <a:bodyPr/>
                    <a:lstStyle/>
                    <a:p>
                      <a:r>
                        <a:rPr lang="en-IN" sz="2400" b="0" dirty="0">
                          <a:latin typeface="Times New Roman" panose="02020603050405020304" pitchFamily="18" charset="0"/>
                          <a:cs typeface="Times New Roman" panose="02020603050405020304" pitchFamily="18" charset="0"/>
                        </a:rPr>
                        <a:t>1</a:t>
                      </a:r>
                    </a:p>
                  </a:txBody>
                  <a:tcPr/>
                </a:tc>
                <a:tc>
                  <a:txBody>
                    <a:bodyPr/>
                    <a:lstStyle/>
                    <a:p>
                      <a:r>
                        <a:rPr lang="en-US" sz="2400" b="0" kern="1200" dirty="0">
                          <a:solidFill>
                            <a:schemeClr val="dk1"/>
                          </a:solidFill>
                          <a:effectLst/>
                          <a:latin typeface="Times New Roman" panose="02020603050405020304" pitchFamily="18" charset="0"/>
                          <a:ea typeface="+mn-ea"/>
                          <a:cs typeface="Times New Roman" panose="02020603050405020304" pitchFamily="18" charset="0"/>
                        </a:rPr>
                        <a:t>Shreya </a:t>
                      </a:r>
                      <a:r>
                        <a:rPr lang="en-US" sz="2400" b="0" kern="1200" dirty="0" err="1">
                          <a:solidFill>
                            <a:schemeClr val="dk1"/>
                          </a:solidFill>
                          <a:effectLst/>
                          <a:latin typeface="Times New Roman" panose="02020603050405020304" pitchFamily="18" charset="0"/>
                          <a:ea typeface="+mn-ea"/>
                          <a:cs typeface="Times New Roman" panose="02020603050405020304" pitchFamily="18" charset="0"/>
                        </a:rPr>
                        <a:t>Khisa;Sangman</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 Moh,2021</a:t>
                      </a:r>
                      <a:endParaRPr lang="en-IN" sz="24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effectLst/>
                          <a:latin typeface="Times New Roman" panose="02020603050405020304" pitchFamily="18" charset="0"/>
                          <a:ea typeface="+mn-ea"/>
                          <a:cs typeface="Times New Roman" panose="02020603050405020304" pitchFamily="18" charset="0"/>
                        </a:rPr>
                        <a:t>Priority-Aware Fast MAC Protocol for UAV-Assisted Industrial IoT Systems</a:t>
                      </a:r>
                      <a:endParaRPr lang="en-IN" sz="24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2400" b="0" kern="1200" dirty="0">
                          <a:solidFill>
                            <a:schemeClr val="dk1"/>
                          </a:solidFill>
                          <a:effectLst/>
                          <a:latin typeface="Times New Roman" panose="02020603050405020304" pitchFamily="18" charset="0"/>
                          <a:ea typeface="+mn-ea"/>
                          <a:cs typeface="Times New Roman" panose="02020603050405020304" pitchFamily="18" charset="0"/>
                        </a:rPr>
                        <a:t>MAC (PF-MAC) protocol </a:t>
                      </a:r>
                      <a:endParaRPr lang="en-IN" sz="2400" b="0" dirty="0">
                        <a:latin typeface="Times New Roman" panose="02020603050405020304" pitchFamily="18" charset="0"/>
                        <a:cs typeface="Times New Roman" panose="02020603050405020304" pitchFamily="18" charset="0"/>
                      </a:endParaRPr>
                    </a:p>
                  </a:txBody>
                  <a:tcPr/>
                </a:tc>
                <a:tc>
                  <a:txBody>
                    <a:bodyPr/>
                    <a:lstStyle/>
                    <a:p>
                      <a:r>
                        <a:rPr lang="en-US" sz="2400" b="0" kern="1200" dirty="0">
                          <a:solidFill>
                            <a:schemeClr val="dk1"/>
                          </a:solidFill>
                          <a:effectLst/>
                          <a:latin typeface="Times New Roman" panose="02020603050405020304" pitchFamily="18" charset="0"/>
                          <a:ea typeface="+mn-ea"/>
                          <a:cs typeface="Times New Roman" panose="02020603050405020304" pitchFamily="18" charset="0"/>
                        </a:rPr>
                        <a:t>Developments in wireless and mobile networking technology have affected every aspect of our everyday lives</a:t>
                      </a:r>
                      <a:endParaRPr lang="en-IN"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5727283"/>
                  </a:ext>
                </a:extLst>
              </a:tr>
              <a:tr h="2881566">
                <a:tc>
                  <a:txBody>
                    <a:bodyPr/>
                    <a:lstStyle/>
                    <a:p>
                      <a:r>
                        <a:rPr lang="en-IN" sz="2400" b="0">
                          <a:latin typeface="Times New Roman" panose="02020603050405020304" pitchFamily="18" charset="0"/>
                          <a:cs typeface="Times New Roman" panose="02020603050405020304" pitchFamily="18" charset="0"/>
                        </a:rPr>
                        <a:t>2</a:t>
                      </a:r>
                      <a:endParaRPr lang="en-IN" sz="24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effectLst/>
                          <a:latin typeface="Times New Roman" panose="02020603050405020304" pitchFamily="18" charset="0"/>
                          <a:ea typeface="+mn-ea"/>
                          <a:cs typeface="Times New Roman" panose="02020603050405020304" pitchFamily="18" charset="0"/>
                        </a:rPr>
                        <a:t>Hafsa </a:t>
                      </a:r>
                      <a:r>
                        <a:rPr lang="en-US" sz="2400" b="0" kern="1200" dirty="0" err="1">
                          <a:solidFill>
                            <a:schemeClr val="dk1"/>
                          </a:solidFill>
                          <a:effectLst/>
                          <a:latin typeface="Times New Roman" panose="02020603050405020304" pitchFamily="18" charset="0"/>
                          <a:ea typeface="+mn-ea"/>
                          <a:cs typeface="Times New Roman" panose="02020603050405020304" pitchFamily="18" charset="0"/>
                        </a:rPr>
                        <a:t>Bibi;Farrukh</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 Zeeshan Khan</a:t>
                      </a:r>
                      <a:endParaRPr lang="en-IN" sz="24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2400" b="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effectLst/>
                          <a:latin typeface="Times New Roman" panose="02020603050405020304" pitchFamily="18" charset="0"/>
                          <a:ea typeface="+mn-ea"/>
                          <a:cs typeface="Times New Roman" panose="02020603050405020304" pitchFamily="18" charset="0"/>
                        </a:rPr>
                        <a:t>Dynamic Wavelength Grouping for Quality of Service in Optical Packet Switching</a:t>
                      </a:r>
                      <a:endParaRPr lang="en-IN" sz="2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2400" b="0" kern="1200" dirty="0">
                          <a:solidFill>
                            <a:schemeClr val="dk1"/>
                          </a:solidFill>
                          <a:effectLst/>
                          <a:latin typeface="Times New Roman" panose="02020603050405020304" pitchFamily="18" charset="0"/>
                          <a:ea typeface="+mn-ea"/>
                          <a:cs typeface="Times New Roman" panose="02020603050405020304" pitchFamily="18" charset="0"/>
                        </a:rPr>
                        <a:t>DWG </a:t>
                      </a:r>
                      <a:endParaRPr lang="en-IN" sz="24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effectLst/>
                          <a:latin typeface="Times New Roman" panose="02020603050405020304" pitchFamily="18" charset="0"/>
                          <a:ea typeface="+mn-ea"/>
                          <a:cs typeface="Times New Roman" panose="02020603050405020304" pitchFamily="18" charset="0"/>
                        </a:rPr>
                        <a:t>Ops have higher packet delay variation (</a:t>
                      </a:r>
                      <a:r>
                        <a:rPr lang="en-US" sz="2400" b="0" kern="1200" dirty="0" err="1">
                          <a:solidFill>
                            <a:schemeClr val="dk1"/>
                          </a:solidFill>
                          <a:effectLst/>
                          <a:latin typeface="Times New Roman" panose="02020603050405020304" pitchFamily="18" charset="0"/>
                          <a:ea typeface="+mn-ea"/>
                          <a:cs typeface="Times New Roman" panose="02020603050405020304" pitchFamily="18" charset="0"/>
                        </a:rPr>
                        <a:t>pdv</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 packet loss ratio (</a:t>
                      </a:r>
                      <a:r>
                        <a:rPr lang="en-US" sz="2400" b="0" kern="1200" dirty="0" err="1">
                          <a:solidFill>
                            <a:schemeClr val="dk1"/>
                          </a:solidFill>
                          <a:effectLst/>
                          <a:latin typeface="Times New Roman" panose="02020603050405020304" pitchFamily="18" charset="0"/>
                          <a:ea typeface="+mn-ea"/>
                          <a:cs typeface="Times New Roman" panose="02020603050405020304" pitchFamily="18" charset="0"/>
                        </a:rPr>
                        <a:t>plr</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 and transmission delay than </a:t>
                      </a:r>
                      <a:r>
                        <a:rPr lang="en-US" sz="2400" b="0" kern="1200" dirty="0" err="1">
                          <a:solidFill>
                            <a:schemeClr val="dk1"/>
                          </a:solidFill>
                          <a:effectLst/>
                          <a:latin typeface="Times New Roman" panose="02020603050405020304" pitchFamily="18" charset="0"/>
                          <a:ea typeface="+mn-ea"/>
                          <a:cs typeface="Times New Roman" panose="02020603050405020304" pitchFamily="18" charset="0"/>
                        </a:rPr>
                        <a:t>ocs</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69235312"/>
                  </a:ext>
                </a:extLst>
              </a:tr>
            </a:tbl>
          </a:graphicData>
        </a:graphic>
      </p:graphicFrame>
    </p:spTree>
    <p:extLst>
      <p:ext uri="{BB962C8B-B14F-4D97-AF65-F5344CB8AC3E}">
        <p14:creationId xmlns:p14="http://schemas.microsoft.com/office/powerpoint/2010/main" val="1000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645946D-5358-28B6-3AF7-C75E154FB997}"/>
              </a:ext>
            </a:extLst>
          </p:cNvPr>
          <p:cNvGraphicFramePr>
            <a:graphicFrameLocks noGrp="1"/>
          </p:cNvGraphicFramePr>
          <p:nvPr>
            <p:extLst>
              <p:ext uri="{D42A27DB-BD31-4B8C-83A1-F6EECF244321}">
                <p14:modId xmlns:p14="http://schemas.microsoft.com/office/powerpoint/2010/main" val="4064288729"/>
              </p:ext>
            </p:extLst>
          </p:nvPr>
        </p:nvGraphicFramePr>
        <p:xfrm>
          <a:off x="1071187" y="323838"/>
          <a:ext cx="11065626" cy="9235084"/>
        </p:xfrm>
        <a:graphic>
          <a:graphicData uri="http://schemas.openxmlformats.org/drawingml/2006/table">
            <a:tbl>
              <a:tblPr firstRow="1" bandRow="1">
                <a:tableStyleId>{5C22544A-7EE6-4342-B048-85BDC9FD1C3A}</a:tableStyleId>
              </a:tblPr>
              <a:tblGrid>
                <a:gridCol w="832474">
                  <a:extLst>
                    <a:ext uri="{9D8B030D-6E8A-4147-A177-3AD203B41FA5}">
                      <a16:colId xmlns:a16="http://schemas.microsoft.com/office/drawing/2014/main" val="20000"/>
                    </a:ext>
                  </a:extLst>
                </a:gridCol>
                <a:gridCol w="2274358">
                  <a:extLst>
                    <a:ext uri="{9D8B030D-6E8A-4147-A177-3AD203B41FA5}">
                      <a16:colId xmlns:a16="http://schemas.microsoft.com/office/drawing/2014/main" val="20001"/>
                    </a:ext>
                  </a:extLst>
                </a:gridCol>
                <a:gridCol w="3532544">
                  <a:extLst>
                    <a:ext uri="{9D8B030D-6E8A-4147-A177-3AD203B41FA5}">
                      <a16:colId xmlns:a16="http://schemas.microsoft.com/office/drawing/2014/main" val="20002"/>
                    </a:ext>
                  </a:extLst>
                </a:gridCol>
                <a:gridCol w="2213125">
                  <a:extLst>
                    <a:ext uri="{9D8B030D-6E8A-4147-A177-3AD203B41FA5}">
                      <a16:colId xmlns:a16="http://schemas.microsoft.com/office/drawing/2014/main" val="20003"/>
                    </a:ext>
                  </a:extLst>
                </a:gridCol>
                <a:gridCol w="2213125">
                  <a:extLst>
                    <a:ext uri="{9D8B030D-6E8A-4147-A177-3AD203B41FA5}">
                      <a16:colId xmlns:a16="http://schemas.microsoft.com/office/drawing/2014/main" val="20004"/>
                    </a:ext>
                  </a:extLst>
                </a:gridCol>
              </a:tblGrid>
              <a:tr h="62004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Author &amp; Year</a:t>
                      </a:r>
                    </a:p>
                  </a:txBody>
                  <a:tcPr/>
                </a:tc>
                <a:tc>
                  <a:txBody>
                    <a:bodyPr/>
                    <a:lstStyle/>
                    <a:p>
                      <a:pPr algn="ctr"/>
                      <a:r>
                        <a:rPr lang="en-IN" sz="2200" dirty="0">
                          <a:latin typeface="Times New Roman" panose="02020603050405020304" pitchFamily="18" charset="0"/>
                          <a:cs typeface="Times New Roman" panose="02020603050405020304" pitchFamily="18" charset="0"/>
                        </a:rPr>
                        <a:t>Title</a:t>
                      </a:r>
                    </a:p>
                  </a:txBody>
                  <a:tcPr/>
                </a:tc>
                <a:tc>
                  <a:txBody>
                    <a:bodyPr/>
                    <a:lstStyle/>
                    <a:p>
                      <a:pPr algn="ctr"/>
                      <a:r>
                        <a:rPr lang="en-IN" sz="2200" dirty="0">
                          <a:latin typeface="Times New Roman" panose="02020603050405020304" pitchFamily="18" charset="0"/>
                          <a:cs typeface="Times New Roman" panose="02020603050405020304" pitchFamily="18" charset="0"/>
                        </a:rPr>
                        <a:t>Technology</a:t>
                      </a:r>
                    </a:p>
                  </a:txBody>
                  <a:tcPr/>
                </a:tc>
                <a:tc>
                  <a:txBody>
                    <a:bodyPr/>
                    <a:lstStyle/>
                    <a:p>
                      <a:pPr algn="ctr"/>
                      <a:r>
                        <a:rPr lang="en-IN" sz="2200" dirty="0">
                          <a:latin typeface="Times New Roman" panose="02020603050405020304" pitchFamily="18" charset="0"/>
                          <a:cs typeface="Times New Roman" panose="02020603050405020304" pitchFamily="18" charset="0"/>
                        </a:rPr>
                        <a:t>Drawback</a:t>
                      </a:r>
                    </a:p>
                  </a:txBody>
                  <a:tcPr/>
                </a:tc>
                <a:extLst>
                  <a:ext uri="{0D108BD9-81ED-4DB2-BD59-A6C34878D82A}">
                    <a16:rowId xmlns:a16="http://schemas.microsoft.com/office/drawing/2014/main" val="10000"/>
                  </a:ext>
                </a:extLst>
              </a:tr>
              <a:tr h="2404395">
                <a:tc>
                  <a:txBody>
                    <a:bodyPr/>
                    <a:lstStyle/>
                    <a:p>
                      <a:r>
                        <a:rPr lang="en-IN" b="0" dirty="0">
                          <a:latin typeface="Times New Roman" panose="02020603050405020304" pitchFamily="18" charset="0"/>
                          <a:cs typeface="Times New Roman" panose="02020603050405020304" pitchFamily="18" charset="0"/>
                        </a:rPr>
                        <a:t>3</a:t>
                      </a:r>
                    </a:p>
                  </a:txBody>
                  <a:tcPr/>
                </a:tc>
                <a:tc>
                  <a:txBody>
                    <a:bodyPr/>
                    <a:lstStyle/>
                    <a:p>
                      <a:r>
                        <a:rPr lang="en-US" sz="2200" b="0" kern="1200" dirty="0" err="1">
                          <a:solidFill>
                            <a:schemeClr val="dk1"/>
                          </a:solidFill>
                          <a:effectLst/>
                          <a:latin typeface="Times New Roman" panose="02020603050405020304" pitchFamily="18" charset="0"/>
                          <a:ea typeface="+mn-ea"/>
                          <a:cs typeface="Times New Roman" panose="02020603050405020304" pitchFamily="18" charset="0"/>
                        </a:rPr>
                        <a:t>Jaehwoon</a:t>
                      </a:r>
                      <a:r>
                        <a:rPr lang="en-US" sz="2200" b="0" kern="1200" dirty="0">
                          <a:solidFill>
                            <a:schemeClr val="dk1"/>
                          </a:solidFill>
                          <a:effectLst/>
                          <a:latin typeface="Times New Roman" panose="02020603050405020304" pitchFamily="18" charset="0"/>
                          <a:ea typeface="+mn-ea"/>
                          <a:cs typeface="Times New Roman" panose="02020603050405020304" pitchFamily="18" charset="0"/>
                        </a:rPr>
                        <a:t> Lee,2020</a:t>
                      </a:r>
                      <a:endParaRPr lang="en-IN" sz="22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dk1"/>
                          </a:solidFill>
                          <a:effectLst/>
                          <a:latin typeface="Times New Roman" panose="02020603050405020304" pitchFamily="18" charset="0"/>
                          <a:ea typeface="+mn-ea"/>
                          <a:cs typeface="Times New Roman" panose="02020603050405020304" pitchFamily="18" charset="0"/>
                        </a:rPr>
                        <a:t>An Efficient Reservation-Based MAC Protocol for Multi-Priority Traffic in Slotted Multi-Channel Distributed Cognitive Radio Networks</a:t>
                      </a:r>
                      <a:endParaRPr lang="en-IN" sz="22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2200" b="0" dirty="0">
                        <a:latin typeface="Times New Roman" panose="02020603050405020304" pitchFamily="18" charset="0"/>
                        <a:cs typeface="Times New Roman" panose="02020603050405020304" pitchFamily="18" charset="0"/>
                      </a:endParaRPr>
                    </a:p>
                  </a:txBody>
                  <a:tcPr/>
                </a:tc>
                <a:tc>
                  <a:txBody>
                    <a:bodyPr/>
                    <a:lstStyle/>
                    <a:p>
                      <a:r>
                        <a:rPr lang="en-IN" sz="2200" b="0" dirty="0">
                          <a:latin typeface="Times New Roman" panose="02020603050405020304" pitchFamily="18" charset="0"/>
                          <a:cs typeface="Times New Roman" panose="02020603050405020304" pitchFamily="18" charset="0"/>
                        </a:rPr>
                        <a:t>Efficient Reservation-Based MAC Protocol </a:t>
                      </a:r>
                    </a:p>
                  </a:txBody>
                  <a:tcPr/>
                </a:tc>
                <a:tc>
                  <a:txBody>
                    <a:bodyPr/>
                    <a:lstStyle/>
                    <a:p>
                      <a:r>
                        <a:rPr lang="en-US" sz="2200" b="0" kern="1200" dirty="0">
                          <a:solidFill>
                            <a:schemeClr val="dk1"/>
                          </a:solidFill>
                          <a:effectLst/>
                          <a:latin typeface="Times New Roman" panose="02020603050405020304" pitchFamily="18" charset="0"/>
                          <a:ea typeface="+mn-ea"/>
                          <a:cs typeface="Times New Roman" panose="02020603050405020304" pitchFamily="18" charset="0"/>
                        </a:rPr>
                        <a:t>Traffic can be transmitted first ahead of the lower priority traffic</a:t>
                      </a:r>
                      <a:endParaRPr lang="en-IN" sz="2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067677">
                <a:tc>
                  <a:txBody>
                    <a:bodyPr/>
                    <a:lstStyle/>
                    <a:p>
                      <a:r>
                        <a:rPr lang="en-IN" b="0" dirty="0">
                          <a:latin typeface="Times New Roman" panose="02020603050405020304" pitchFamily="18" charset="0"/>
                          <a:cs typeface="Times New Roman" panose="02020603050405020304"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dk1"/>
                          </a:solidFill>
                          <a:effectLst/>
                          <a:latin typeface="Times New Roman" panose="02020603050405020304" pitchFamily="18" charset="0"/>
                          <a:ea typeface="+mn-ea"/>
                          <a:cs typeface="Times New Roman" panose="02020603050405020304" pitchFamily="18" charset="0"/>
                        </a:rPr>
                        <a:t>Bashir A. </a:t>
                      </a:r>
                      <a:r>
                        <a:rPr lang="en-US" sz="2200" b="0" kern="1200" dirty="0" err="1">
                          <a:solidFill>
                            <a:schemeClr val="dk1"/>
                          </a:solidFill>
                          <a:effectLst/>
                          <a:latin typeface="Times New Roman" panose="02020603050405020304" pitchFamily="18" charset="0"/>
                          <a:ea typeface="+mn-ea"/>
                          <a:cs typeface="Times New Roman" panose="02020603050405020304" pitchFamily="18" charset="0"/>
                        </a:rPr>
                        <a:t>Muzakkari;Mohamad</a:t>
                      </a:r>
                      <a:r>
                        <a:rPr lang="en-US" sz="2200" b="0" kern="1200" dirty="0">
                          <a:solidFill>
                            <a:schemeClr val="dk1"/>
                          </a:solidFill>
                          <a:effectLst/>
                          <a:latin typeface="Times New Roman" panose="02020603050405020304" pitchFamily="18" charset="0"/>
                          <a:ea typeface="+mn-ea"/>
                          <a:cs typeface="Times New Roman" panose="02020603050405020304" pitchFamily="18" charset="0"/>
                        </a:rPr>
                        <a:t> A. </a:t>
                      </a:r>
                      <a:r>
                        <a:rPr lang="en-IN" sz="2200" b="0" kern="1200" dirty="0">
                          <a:solidFill>
                            <a:schemeClr val="dk1"/>
                          </a:solidFill>
                          <a:effectLst/>
                          <a:latin typeface="Times New Roman" panose="02020603050405020304" pitchFamily="18" charset="0"/>
                          <a:ea typeface="+mn-ea"/>
                          <a:cs typeface="Times New Roman" panose="02020603050405020304" pitchFamily="18" charset="0"/>
                        </a:rPr>
                        <a:t>,</a:t>
                      </a:r>
                      <a:r>
                        <a:rPr lang="en-IN" sz="2200" b="0"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dk1"/>
                          </a:solidFill>
                          <a:effectLst/>
                          <a:latin typeface="Times New Roman" panose="02020603050405020304" pitchFamily="18" charset="0"/>
                          <a:ea typeface="+mn-ea"/>
                          <a:cs typeface="Times New Roman" panose="02020603050405020304" pitchFamily="18" charset="0"/>
                        </a:rPr>
                        <a:t>Queue and Priority-Aware Adaptive Duty Cycle Scheme for Energy Efficient Wireless Sensor Networks</a:t>
                      </a:r>
                      <a:endParaRPr lang="en-IN" sz="22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2200" b="0" kern="1200" dirty="0">
                          <a:solidFill>
                            <a:schemeClr val="dk1"/>
                          </a:solidFill>
                          <a:effectLst/>
                          <a:latin typeface="Times New Roman" panose="02020603050405020304" pitchFamily="18" charset="0"/>
                          <a:ea typeface="+mn-ea"/>
                          <a:cs typeface="Times New Roman" panose="02020603050405020304" pitchFamily="18" charset="0"/>
                        </a:rPr>
                        <a:t>optimized random early detection algorithm </a:t>
                      </a:r>
                      <a:endParaRPr lang="en-IN" sz="22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dk1"/>
                          </a:solidFill>
                          <a:effectLst/>
                          <a:latin typeface="Times New Roman" panose="02020603050405020304" pitchFamily="18" charset="0"/>
                          <a:ea typeface="+mn-ea"/>
                          <a:cs typeface="Times New Roman" panose="02020603050405020304" pitchFamily="18" charset="0"/>
                        </a:rPr>
                        <a:t>Energy consumption is considered as the most fundamental issue of </a:t>
                      </a:r>
                      <a:r>
                        <a:rPr lang="en-US" sz="2200" b="0" kern="1200" dirty="0" err="1">
                          <a:solidFill>
                            <a:schemeClr val="dk1"/>
                          </a:solidFill>
                          <a:effectLst/>
                          <a:latin typeface="Times New Roman" panose="02020603050405020304" pitchFamily="18" charset="0"/>
                          <a:ea typeface="+mn-ea"/>
                          <a:cs typeface="Times New Roman" panose="02020603050405020304" pitchFamily="18" charset="0"/>
                        </a:rPr>
                        <a:t>wsn</a:t>
                      </a:r>
                      <a:r>
                        <a:rPr lang="en-US" sz="2200" b="0" kern="1200" dirty="0">
                          <a:solidFill>
                            <a:schemeClr val="dk1"/>
                          </a:solidFill>
                          <a:effectLst/>
                          <a:latin typeface="Times New Roman" panose="02020603050405020304" pitchFamily="18" charset="0"/>
                          <a:ea typeface="+mn-ea"/>
                          <a:cs typeface="Times New Roman" panose="02020603050405020304" pitchFamily="18" charset="0"/>
                        </a:rPr>
                        <a:t>, and it is widely affected by the communication.</a:t>
                      </a:r>
                      <a:endParaRPr lang="en-IN" sz="2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3067677">
                <a:tc>
                  <a:txBody>
                    <a:bodyPr/>
                    <a:lstStyle/>
                    <a:p>
                      <a:r>
                        <a:rPr lang="en-IN" b="0" dirty="0">
                          <a:latin typeface="Times New Roman" panose="02020603050405020304" pitchFamily="18" charset="0"/>
                          <a:cs typeface="Times New Roman" panose="02020603050405020304"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dk1"/>
                          </a:solidFill>
                          <a:effectLst/>
                          <a:latin typeface="Times New Roman" panose="02020603050405020304" pitchFamily="18" charset="0"/>
                          <a:ea typeface="+mn-ea"/>
                          <a:cs typeface="Times New Roman" panose="02020603050405020304" pitchFamily="18" charset="0"/>
                        </a:rPr>
                        <a:t>Zhou Xin; Zheng </a:t>
                      </a:r>
                      <a:r>
                        <a:rPr lang="en-US" sz="2200" b="0" kern="1200" dirty="0" err="1">
                          <a:solidFill>
                            <a:schemeClr val="dk1"/>
                          </a:solidFill>
                          <a:effectLst/>
                          <a:latin typeface="Times New Roman" panose="02020603050405020304" pitchFamily="18" charset="0"/>
                          <a:ea typeface="+mn-ea"/>
                          <a:cs typeface="Times New Roman" panose="02020603050405020304" pitchFamily="18" charset="0"/>
                        </a:rPr>
                        <a:t>Changwen</a:t>
                      </a:r>
                      <a:endParaRPr lang="en-IN" sz="22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22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dk1"/>
                          </a:solidFill>
                          <a:effectLst/>
                          <a:latin typeface="Times New Roman" panose="02020603050405020304" pitchFamily="18" charset="0"/>
                          <a:ea typeface="+mn-ea"/>
                          <a:cs typeface="Times New Roman" panose="02020603050405020304" pitchFamily="18" charset="0"/>
                        </a:rPr>
                        <a:t>Priority access for </a:t>
                      </a:r>
                      <a:r>
                        <a:rPr lang="en-US" sz="2200" b="0" kern="1200" dirty="0" err="1">
                          <a:solidFill>
                            <a:schemeClr val="dk1"/>
                          </a:solidFill>
                          <a:effectLst/>
                          <a:latin typeface="Times New Roman" panose="02020603050405020304" pitchFamily="18" charset="0"/>
                          <a:ea typeface="+mn-ea"/>
                          <a:cs typeface="Times New Roman" panose="02020603050405020304" pitchFamily="18" charset="0"/>
                        </a:rPr>
                        <a:t>QoS</a:t>
                      </a:r>
                      <a:r>
                        <a:rPr lang="en-US" sz="2200" b="0" kern="1200" dirty="0">
                          <a:solidFill>
                            <a:schemeClr val="dk1"/>
                          </a:solidFill>
                          <a:effectLst/>
                          <a:latin typeface="Times New Roman" panose="02020603050405020304" pitchFamily="18" charset="0"/>
                          <a:ea typeface="+mn-ea"/>
                          <a:cs typeface="Times New Roman" panose="02020603050405020304" pitchFamily="18" charset="0"/>
                        </a:rPr>
                        <a:t> support in distributed wireless networks</a:t>
                      </a:r>
                      <a:endParaRPr lang="en-IN" sz="22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2200" b="0" kern="1200" dirty="0">
                          <a:solidFill>
                            <a:schemeClr val="dk1"/>
                          </a:solidFill>
                          <a:effectLst/>
                          <a:latin typeface="Times New Roman" panose="02020603050405020304" pitchFamily="18" charset="0"/>
                          <a:ea typeface="+mn-ea"/>
                          <a:cs typeface="Times New Roman" panose="02020603050405020304" pitchFamily="18" charset="0"/>
                        </a:rPr>
                        <a:t>Priority access based on busy tone (PABT</a:t>
                      </a:r>
                      <a:endParaRPr lang="en-IN" sz="22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dk1"/>
                          </a:solidFill>
                          <a:effectLst/>
                          <a:latin typeface="Times New Roman" panose="02020603050405020304" pitchFamily="18" charset="0"/>
                          <a:ea typeface="+mn-ea"/>
                          <a:cs typeface="Times New Roman" panose="02020603050405020304" pitchFamily="18" charset="0"/>
                        </a:rPr>
                        <a:t>It is not so easy to support </a:t>
                      </a:r>
                      <a:r>
                        <a:rPr lang="en-US" sz="2200" b="0" kern="1200" dirty="0" err="1">
                          <a:solidFill>
                            <a:schemeClr val="dk1"/>
                          </a:solidFill>
                          <a:effectLst/>
                          <a:latin typeface="Times New Roman" panose="02020603050405020304" pitchFamily="18" charset="0"/>
                          <a:ea typeface="+mn-ea"/>
                          <a:cs typeface="Times New Roman" panose="02020603050405020304" pitchFamily="18" charset="0"/>
                        </a:rPr>
                        <a:t>QoS</a:t>
                      </a:r>
                      <a:r>
                        <a:rPr lang="en-US" sz="2200" b="0" kern="1200" dirty="0">
                          <a:solidFill>
                            <a:schemeClr val="dk1"/>
                          </a:solidFill>
                          <a:effectLst/>
                          <a:latin typeface="Times New Roman" panose="02020603050405020304" pitchFamily="18" charset="0"/>
                          <a:ea typeface="+mn-ea"/>
                          <a:cs typeface="Times New Roman" panose="02020603050405020304" pitchFamily="18" charset="0"/>
                        </a:rPr>
                        <a:t> in wireless networks, because the signal transmission may suffer from the interference</a:t>
                      </a:r>
                      <a:endParaRPr lang="en-IN" sz="2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0107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200" y="1029426"/>
            <a:ext cx="9313057" cy="825500"/>
          </a:xfrm>
        </p:spPr>
        <p:txBody>
          <a:bodyPr>
            <a:normAutofit/>
          </a:bodyPr>
          <a:lstStyle/>
          <a:p>
            <a:pPr algn="l"/>
            <a:r>
              <a:rPr lang="en-IN" sz="3200" b="1" dirty="0">
                <a:latin typeface="Times New Roman" pitchFamily="18" charset="0"/>
                <a:cs typeface="Times New Roman" pitchFamily="18" charset="0"/>
              </a:rPr>
              <a:t>EXISTING SYSTEM</a:t>
            </a:r>
          </a:p>
        </p:txBody>
      </p:sp>
      <p:sp>
        <p:nvSpPr>
          <p:cNvPr id="3" name="Content Placeholder 2"/>
          <p:cNvSpPr>
            <a:spLocks noGrp="1"/>
          </p:cNvSpPr>
          <p:nvPr>
            <p:ph idx="1"/>
          </p:nvPr>
        </p:nvSpPr>
        <p:spPr>
          <a:xfrm>
            <a:off x="776416" y="1854926"/>
            <a:ext cx="11646244" cy="6531428"/>
          </a:xfrm>
        </p:spPr>
        <p:txBody>
          <a:bodyPr>
            <a:normAutofit/>
          </a:bodyPr>
          <a:lstStyle/>
          <a:p>
            <a:pPr marL="247648" indent="-247648" algn="just">
              <a:lnSpc>
                <a:spcPct val="150000"/>
              </a:lnSpc>
            </a:pPr>
            <a:r>
              <a:rPr lang="en-US" sz="2600" dirty="0">
                <a:solidFill>
                  <a:prstClr val="black"/>
                </a:solidFill>
                <a:latin typeface="Times New Roman" panose="02020603050405020304" pitchFamily="18" charset="0"/>
                <a:cs typeface="Times New Roman" panose="02020603050405020304" pitchFamily="18" charset="0"/>
              </a:rPr>
              <a:t>Existing works for data packet scheduling are mainly divided into three types: first-come, first-served (FCFS), earliest deadline first (EDF), and emergency task first rate monotonic. </a:t>
            </a:r>
          </a:p>
          <a:p>
            <a:pPr marL="247648" indent="-247648" algn="just">
              <a:lnSpc>
                <a:spcPct val="150000"/>
              </a:lnSpc>
            </a:pPr>
            <a:endParaRPr lang="en-US" sz="2600" dirty="0">
              <a:solidFill>
                <a:prstClr val="black"/>
              </a:solidFill>
              <a:latin typeface="Times New Roman" panose="02020603050405020304" pitchFamily="18" charset="0"/>
              <a:cs typeface="Times New Roman" panose="02020603050405020304" pitchFamily="18" charset="0"/>
            </a:endParaRPr>
          </a:p>
          <a:p>
            <a:pPr marL="247648" indent="-247648" algn="just">
              <a:lnSpc>
                <a:spcPct val="150000"/>
              </a:lnSpc>
            </a:pPr>
            <a:r>
              <a:rPr lang="en-US" sz="2600" b="1" dirty="0">
                <a:solidFill>
                  <a:prstClr val="black"/>
                </a:solidFill>
                <a:latin typeface="Times New Roman" panose="02020603050405020304" pitchFamily="18" charset="0"/>
                <a:cs typeface="Times New Roman" panose="02020603050405020304" pitchFamily="18" charset="0"/>
              </a:rPr>
              <a:t>Priority queuing</a:t>
            </a:r>
            <a:r>
              <a:rPr lang="en-US" sz="2600" dirty="0">
                <a:solidFill>
                  <a:prstClr val="black"/>
                </a:solidFill>
                <a:latin typeface="Times New Roman" panose="02020603050405020304" pitchFamily="18" charset="0"/>
                <a:cs typeface="Times New Roman" panose="02020603050405020304" pitchFamily="18" charset="0"/>
              </a:rPr>
              <a:t> - packets are sorted into different priority queues. Higher priority packets are transmitted ahead of lower priority packets. </a:t>
            </a:r>
          </a:p>
          <a:p>
            <a:pPr marL="247648" indent="-247648" algn="just">
              <a:lnSpc>
                <a:spcPct val="150000"/>
              </a:lnSpc>
            </a:pPr>
            <a:endParaRPr lang="en-US" sz="2600" dirty="0">
              <a:solidFill>
                <a:prstClr val="black"/>
              </a:solidFill>
              <a:latin typeface="Times New Roman" panose="02020603050405020304" pitchFamily="18" charset="0"/>
              <a:cs typeface="Times New Roman" panose="02020603050405020304" pitchFamily="18" charset="0"/>
            </a:endParaRPr>
          </a:p>
          <a:p>
            <a:pPr marL="247648" indent="-247648" algn="just">
              <a:lnSpc>
                <a:spcPct val="150000"/>
              </a:lnSpc>
            </a:pPr>
            <a:r>
              <a:rPr lang="en-US" sz="2600" b="1" dirty="0">
                <a:solidFill>
                  <a:prstClr val="black"/>
                </a:solidFill>
                <a:latin typeface="Times New Roman" panose="02020603050405020304" pitchFamily="18" charset="0"/>
                <a:cs typeface="Times New Roman" panose="02020603050405020304" pitchFamily="18" charset="0"/>
              </a:rPr>
              <a:t>Class-based queuing</a:t>
            </a:r>
            <a:r>
              <a:rPr lang="en-US" sz="2600" dirty="0">
                <a:solidFill>
                  <a:prstClr val="black"/>
                </a:solidFill>
                <a:latin typeface="Times New Roman" panose="02020603050405020304" pitchFamily="18" charset="0"/>
                <a:cs typeface="Times New Roman" panose="02020603050405020304" pitchFamily="18" charset="0"/>
              </a:rPr>
              <a:t> - packets are sorted into queues, one queue per class. Packets within each queue are transmitted FCFS. Different queues are served in round-robin fashion.</a:t>
            </a:r>
            <a:endParaRPr lang="en-IN" sz="2600" dirty="0">
              <a:solidFill>
                <a:prstClr val="black"/>
              </a:solidFill>
              <a:latin typeface="Times New Roman" panose="02020603050405020304" pitchFamily="18" charset="0"/>
              <a:cs typeface="Times New Roman" panose="02020603050405020304" pitchFamily="18" charset="0"/>
            </a:endParaRPr>
          </a:p>
          <a:p>
            <a:pPr marL="0" indent="0">
              <a:buNone/>
            </a:pPr>
            <a:endParaRPr lang="en-IN" sz="3900" dirty="0"/>
          </a:p>
        </p:txBody>
      </p:sp>
    </p:spTree>
    <p:extLst>
      <p:ext uri="{BB962C8B-B14F-4D97-AF65-F5344CB8AC3E}">
        <p14:creationId xmlns:p14="http://schemas.microsoft.com/office/powerpoint/2010/main" val="335024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41" y="1710418"/>
            <a:ext cx="11967517" cy="5386026"/>
          </a:xfrm>
          <a:prstGeom prst="rect">
            <a:avLst/>
          </a:prstGeom>
        </p:spPr>
        <p:txBody>
          <a:bodyPr wrap="square">
            <a:spAutoFit/>
          </a:bodyPr>
          <a:lstStyle/>
          <a:p>
            <a:pPr marL="247648" indent="-247648" algn="just">
              <a:lnSpc>
                <a:spcPct val="150000"/>
              </a:lnSpc>
              <a:spcBef>
                <a:spcPts val="1084"/>
              </a:spcBef>
              <a:buFont typeface="Arial" panose="020B0604020202020204" pitchFamily="34" charset="0"/>
              <a:buChar char="•"/>
            </a:pPr>
            <a:r>
              <a:rPr lang="en-US" sz="2600" b="1" dirty="0">
                <a:solidFill>
                  <a:prstClr val="black"/>
                </a:solidFill>
                <a:latin typeface="Times New Roman" panose="02020603050405020304" pitchFamily="18" charset="0"/>
                <a:cs typeface="Times New Roman" panose="02020603050405020304" pitchFamily="18" charset="0"/>
              </a:rPr>
              <a:t>Dynamic Multilevel Priority (DMP) - </a:t>
            </a:r>
            <a:r>
              <a:rPr lang="en-US" sz="2600" dirty="0">
                <a:solidFill>
                  <a:prstClr val="black"/>
                </a:solidFill>
                <a:latin typeface="Times New Roman" panose="02020603050405020304" pitchFamily="18" charset="0"/>
                <a:cs typeface="Times New Roman" panose="02020603050405020304" pitchFamily="18" charset="0"/>
              </a:rPr>
              <a:t>packet scheduling technique exists for WSNs in which the sensor nodes are arranged into a hierarchical structure.</a:t>
            </a:r>
          </a:p>
          <a:p>
            <a:pPr marL="247648" indent="-247648" algn="just">
              <a:lnSpc>
                <a:spcPct val="150000"/>
              </a:lnSpc>
              <a:spcBef>
                <a:spcPts val="1084"/>
              </a:spcBef>
              <a:buFont typeface="Arial" panose="020B0604020202020204" pitchFamily="34" charset="0"/>
              <a:buChar char="•"/>
            </a:pPr>
            <a:endParaRPr lang="en-US" sz="2600" dirty="0">
              <a:solidFill>
                <a:prstClr val="black"/>
              </a:solidFill>
              <a:latin typeface="Times New Roman" panose="02020603050405020304" pitchFamily="18" charset="0"/>
              <a:cs typeface="Times New Roman" panose="02020603050405020304" pitchFamily="18" charset="0"/>
            </a:endParaRPr>
          </a:p>
          <a:p>
            <a:pPr marL="247648" indent="-247648" algn="just">
              <a:lnSpc>
                <a:spcPct val="150000"/>
              </a:lnSpc>
              <a:spcBef>
                <a:spcPts val="1084"/>
              </a:spcBef>
              <a:buFont typeface="Arial" panose="020B0604020202020204" pitchFamily="34" charset="0"/>
              <a:buChar char="•"/>
            </a:pPr>
            <a:r>
              <a:rPr lang="en-US" sz="2600" b="1" dirty="0">
                <a:solidFill>
                  <a:prstClr val="black"/>
                </a:solidFill>
                <a:latin typeface="Times New Roman" panose="02020603050405020304" pitchFamily="18" charset="0"/>
                <a:cs typeface="Times New Roman" panose="02020603050405020304" pitchFamily="18" charset="0"/>
              </a:rPr>
              <a:t>Shortest job first (SJF) - </a:t>
            </a:r>
            <a:r>
              <a:rPr lang="en-US" sz="2600" dirty="0">
                <a:solidFill>
                  <a:prstClr val="black"/>
                </a:solidFill>
                <a:latin typeface="Times New Roman" panose="02020603050405020304" pitchFamily="18" charset="0"/>
                <a:cs typeface="Times New Roman" panose="02020603050405020304" pitchFamily="18" charset="0"/>
              </a:rPr>
              <a:t>this technique ensures the packet delivery on the basis of their priority with lesser.</a:t>
            </a:r>
          </a:p>
          <a:p>
            <a:pPr marL="247648" indent="-247648" algn="just">
              <a:lnSpc>
                <a:spcPct val="150000"/>
              </a:lnSpc>
              <a:spcBef>
                <a:spcPts val="1084"/>
              </a:spcBef>
              <a:buFont typeface="Arial" panose="020B0604020202020204" pitchFamily="34" charset="0"/>
              <a:buChar char="•"/>
            </a:pPr>
            <a:endParaRPr lang="en-US" sz="2600" dirty="0">
              <a:solidFill>
                <a:prstClr val="black"/>
              </a:solidFill>
              <a:latin typeface="Times New Roman" panose="02020603050405020304" pitchFamily="18" charset="0"/>
              <a:cs typeface="Times New Roman" panose="02020603050405020304" pitchFamily="18" charset="0"/>
            </a:endParaRPr>
          </a:p>
          <a:p>
            <a:pPr marL="247648" indent="-247648" algn="just">
              <a:lnSpc>
                <a:spcPct val="150000"/>
              </a:lnSpc>
              <a:spcBef>
                <a:spcPts val="1084"/>
              </a:spcBef>
              <a:buFont typeface="Arial" panose="020B0604020202020204" pitchFamily="34" charset="0"/>
              <a:buChar char="•"/>
            </a:pPr>
            <a:r>
              <a:rPr lang="en-US" sz="2600" b="1" dirty="0">
                <a:solidFill>
                  <a:prstClr val="black"/>
                </a:solidFill>
                <a:latin typeface="Times New Roman" panose="02020603050405020304" pitchFamily="18" charset="0"/>
                <a:cs typeface="Times New Roman" panose="02020603050405020304" pitchFamily="18" charset="0"/>
              </a:rPr>
              <a:t>Earliest Deadline First (EDF) - </a:t>
            </a:r>
            <a:r>
              <a:rPr lang="en-US" sz="2600" dirty="0">
                <a:solidFill>
                  <a:prstClr val="black"/>
                </a:solidFill>
                <a:latin typeface="Times New Roman" panose="02020603050405020304" pitchFamily="18" charset="0"/>
                <a:cs typeface="Times New Roman" panose="02020603050405020304" pitchFamily="18" charset="0"/>
              </a:rPr>
              <a:t>which involves the arrival time and deadline as their basis of data processing respectively.</a:t>
            </a:r>
            <a:endParaRPr lang="en-IN" sz="26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254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923" y="772386"/>
            <a:ext cx="9313057" cy="1430867"/>
          </a:xfrm>
        </p:spPr>
        <p:txBody>
          <a:bodyPr>
            <a:normAutofit/>
          </a:bodyPr>
          <a:lstStyle/>
          <a:p>
            <a:pPr algn="l"/>
            <a:r>
              <a:rPr lang="en-IN" sz="3467" b="1" dirty="0">
                <a:latin typeface="Times New Roman" pitchFamily="18" charset="0"/>
                <a:cs typeface="Times New Roman" pitchFamily="18" charset="0"/>
              </a:rPr>
              <a:t>  </a:t>
            </a:r>
            <a:r>
              <a:rPr lang="en-IN" sz="3200" b="1" dirty="0">
                <a:latin typeface="Times New Roman" pitchFamily="18" charset="0"/>
                <a:cs typeface="Times New Roman" pitchFamily="18" charset="0"/>
              </a:rPr>
              <a:t>DISADVANTAGES</a:t>
            </a:r>
          </a:p>
        </p:txBody>
      </p:sp>
      <p:sp>
        <p:nvSpPr>
          <p:cNvPr id="3" name="Content Placeholder 2"/>
          <p:cNvSpPr>
            <a:spLocks noGrp="1"/>
          </p:cNvSpPr>
          <p:nvPr>
            <p:ph idx="1"/>
          </p:nvPr>
        </p:nvSpPr>
        <p:spPr>
          <a:xfrm>
            <a:off x="3533115" y="2203253"/>
            <a:ext cx="9313057" cy="4855918"/>
          </a:xfrm>
        </p:spPr>
        <p:txBody>
          <a:bodyPr>
            <a:normAutofit/>
          </a:bodyPr>
          <a:lstStyle/>
          <a:p>
            <a:pPr>
              <a:lnSpc>
                <a:spcPct val="150000"/>
              </a:lnSpc>
            </a:pPr>
            <a:r>
              <a:rPr lang="en-US" sz="2600" dirty="0">
                <a:solidFill>
                  <a:prstClr val="black"/>
                </a:solidFill>
                <a:latin typeface="Times New Roman" panose="02020603050405020304" pitchFamily="18" charset="0"/>
                <a:cs typeface="Times New Roman" panose="02020603050405020304" pitchFamily="18" charset="0"/>
              </a:rPr>
              <a:t>Lack of efficient scheduling algorithms</a:t>
            </a:r>
          </a:p>
          <a:p>
            <a:pPr>
              <a:lnSpc>
                <a:spcPct val="150000"/>
              </a:lnSpc>
            </a:pPr>
            <a:r>
              <a:rPr lang="en-US" sz="2600" dirty="0">
                <a:solidFill>
                  <a:prstClr val="black"/>
                </a:solidFill>
                <a:latin typeface="Times New Roman" panose="02020603050405020304" pitchFamily="18" charset="0"/>
                <a:cs typeface="Times New Roman" panose="02020603050405020304" pitchFamily="18" charset="0"/>
              </a:rPr>
              <a:t>Inappropriate delivery of emergency packets</a:t>
            </a:r>
          </a:p>
          <a:p>
            <a:pPr>
              <a:lnSpc>
                <a:spcPct val="150000"/>
              </a:lnSpc>
            </a:pPr>
            <a:r>
              <a:rPr lang="en-US" sz="2600" dirty="0">
                <a:solidFill>
                  <a:prstClr val="black"/>
                </a:solidFill>
                <a:latin typeface="Times New Roman" panose="02020603050405020304" pitchFamily="18" charset="0"/>
                <a:cs typeface="Times New Roman" panose="02020603050405020304" pitchFamily="18" charset="0"/>
              </a:rPr>
              <a:t>Real time data mismanagement</a:t>
            </a:r>
          </a:p>
          <a:p>
            <a:pPr>
              <a:lnSpc>
                <a:spcPct val="150000"/>
              </a:lnSpc>
            </a:pPr>
            <a:r>
              <a:rPr lang="en-US" sz="2600" dirty="0">
                <a:solidFill>
                  <a:prstClr val="black"/>
                </a:solidFill>
                <a:latin typeface="Times New Roman" panose="02020603050405020304" pitchFamily="18" charset="0"/>
                <a:cs typeface="Times New Roman" panose="02020603050405020304" pitchFamily="18" charset="0"/>
              </a:rPr>
              <a:t>Packet dropping</a:t>
            </a:r>
          </a:p>
          <a:p>
            <a:pPr>
              <a:lnSpc>
                <a:spcPct val="150000"/>
              </a:lnSpc>
            </a:pPr>
            <a:r>
              <a:rPr lang="en-US" sz="2600" dirty="0">
                <a:solidFill>
                  <a:prstClr val="black"/>
                </a:solidFill>
                <a:latin typeface="Times New Roman" panose="02020603050405020304" pitchFamily="18" charset="0"/>
                <a:cs typeface="Times New Roman" panose="02020603050405020304" pitchFamily="18" charset="0"/>
              </a:rPr>
              <a:t>Unwanted delays</a:t>
            </a:r>
          </a:p>
          <a:p>
            <a:pPr>
              <a:lnSpc>
                <a:spcPct val="150000"/>
              </a:lnSpc>
            </a:pPr>
            <a:r>
              <a:rPr lang="en-US" sz="2600" dirty="0">
                <a:solidFill>
                  <a:prstClr val="black"/>
                </a:solidFill>
                <a:latin typeface="Times New Roman" panose="02020603050405020304" pitchFamily="18" charset="0"/>
                <a:cs typeface="Times New Roman" panose="02020603050405020304" pitchFamily="18" charset="0"/>
              </a:rPr>
              <a:t>Lesser network lifetime</a:t>
            </a:r>
          </a:p>
          <a:p>
            <a:pPr>
              <a:lnSpc>
                <a:spcPct val="150000"/>
              </a:lnSpc>
            </a:pPr>
            <a:r>
              <a:rPr lang="en-US" sz="2600" dirty="0">
                <a:solidFill>
                  <a:prstClr val="black"/>
                </a:solidFill>
                <a:latin typeface="Times New Roman" panose="02020603050405020304" pitchFamily="18" charset="0"/>
                <a:cs typeface="Times New Roman" panose="02020603050405020304" pitchFamily="18" charset="0"/>
              </a:rPr>
              <a:t>Large waiting time and inefficient energy utilization</a:t>
            </a:r>
          </a:p>
          <a:p>
            <a:pPr marL="247648" indent="-247648">
              <a:lnSpc>
                <a:spcPct val="90000"/>
              </a:lnSpc>
            </a:pPr>
            <a:endParaRPr lang="en-IN" sz="3033" dirty="0">
              <a:solidFill>
                <a:prstClr val="black"/>
              </a:solidFill>
              <a:latin typeface="Calibri"/>
            </a:endParaRPr>
          </a:p>
          <a:p>
            <a:pPr marL="0" indent="0">
              <a:buNone/>
            </a:pPr>
            <a:endParaRPr lang="en-IN" sz="3033" dirty="0"/>
          </a:p>
          <a:p>
            <a:endParaRPr lang="en-IN" dirty="0"/>
          </a:p>
        </p:txBody>
      </p:sp>
    </p:spTree>
    <p:extLst>
      <p:ext uri="{BB962C8B-B14F-4D97-AF65-F5344CB8AC3E}">
        <p14:creationId xmlns:p14="http://schemas.microsoft.com/office/powerpoint/2010/main" val="122564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171" y="1180011"/>
            <a:ext cx="11391900" cy="576495"/>
          </a:xfrm>
        </p:spPr>
        <p:txBody>
          <a:bodyPr>
            <a:normAutofit fontScale="90000"/>
          </a:bodyPr>
          <a:lstStyle/>
          <a:p>
            <a:pPr algn="l"/>
            <a:r>
              <a:rPr lang="en-IN" sz="3900" b="1" dirty="0">
                <a:latin typeface="Times New Roman" pitchFamily="18" charset="0"/>
                <a:cs typeface="Times New Roman" pitchFamily="18" charset="0"/>
              </a:rPr>
              <a:t>  </a:t>
            </a:r>
            <a:r>
              <a:rPr lang="en-IN" sz="3359" b="1"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1055301" y="2056011"/>
            <a:ext cx="11097397" cy="6852858"/>
          </a:xfrm>
        </p:spPr>
        <p:txBody>
          <a:bodyPr>
            <a:noAutofit/>
          </a:bodyPr>
          <a:lstStyle/>
          <a:p>
            <a:pPr lvl="0" algn="just">
              <a:lnSpc>
                <a:spcPct val="150000"/>
              </a:lnSpc>
            </a:pPr>
            <a:r>
              <a:rPr lang="en-US" sz="2600" dirty="0">
                <a:solidFill>
                  <a:prstClr val="black"/>
                </a:solidFill>
                <a:latin typeface="Times New Roman" panose="02020603050405020304" pitchFamily="18" charset="0"/>
                <a:cs typeface="Times New Roman" panose="02020603050405020304" pitchFamily="18" charset="0"/>
              </a:rPr>
              <a:t>This project proposes an Artificial Intelligence Packet Priority Queuing model PPQM emergency data packet classification with a prioritization algorithm to provide a required transmission priority for emergency data.</a:t>
            </a:r>
          </a:p>
          <a:p>
            <a:pPr lvl="0" algn="just">
              <a:lnSpc>
                <a:spcPct val="200000"/>
              </a:lnSpc>
            </a:pPr>
            <a:r>
              <a:rPr lang="en-US" sz="2600" dirty="0">
                <a:solidFill>
                  <a:prstClr val="black"/>
                </a:solidFill>
                <a:latin typeface="Times New Roman" panose="02020603050405020304" pitchFamily="18" charset="0"/>
                <a:cs typeface="Times New Roman" panose="02020603050405020304" pitchFamily="18" charset="0"/>
              </a:rPr>
              <a:t>PPQM an edge computing-based network architecture for communication scheduling.</a:t>
            </a:r>
          </a:p>
          <a:p>
            <a:pPr lvl="0" algn="just">
              <a:lnSpc>
                <a:spcPct val="200000"/>
              </a:lnSpc>
            </a:pPr>
            <a:r>
              <a:rPr lang="en-US" sz="2600" dirty="0">
                <a:solidFill>
                  <a:prstClr val="black"/>
                </a:solidFill>
                <a:latin typeface="Times New Roman" panose="02020603050405020304" pitchFamily="18" charset="0"/>
                <a:cs typeface="Times New Roman" panose="02020603050405020304" pitchFamily="18" charset="0"/>
              </a:rPr>
              <a:t>LSTM is used to classify the emergency data packet.</a:t>
            </a:r>
          </a:p>
          <a:p>
            <a:pPr lvl="0" algn="just">
              <a:lnSpc>
                <a:spcPct val="200000"/>
              </a:lnSpc>
            </a:pPr>
            <a:r>
              <a:rPr lang="en-US" sz="2600" dirty="0">
                <a:solidFill>
                  <a:prstClr val="black"/>
                </a:solidFill>
                <a:latin typeface="Times New Roman" panose="02020603050405020304" pitchFamily="18" charset="0"/>
                <a:cs typeface="Times New Roman" panose="02020603050405020304" pitchFamily="18" charset="0"/>
              </a:rPr>
              <a:t>Deep Q-Network is used to prioritize and scheduling data packet in </a:t>
            </a:r>
            <a:r>
              <a:rPr lang="en-US" sz="2600" dirty="0" err="1">
                <a:solidFill>
                  <a:prstClr val="black"/>
                </a:solidFill>
                <a:latin typeface="Times New Roman" panose="02020603050405020304" pitchFamily="18" charset="0"/>
                <a:cs typeface="Times New Roman" panose="02020603050405020304" pitchFamily="18" charset="0"/>
              </a:rPr>
              <a:t>IoT</a:t>
            </a:r>
            <a:r>
              <a:rPr lang="en-US" sz="2600" dirty="0">
                <a:solidFill>
                  <a:prstClr val="black"/>
                </a:solidFill>
                <a:latin typeface="Times New Roman" panose="02020603050405020304" pitchFamily="18" charset="0"/>
                <a:cs typeface="Times New Roman" panose="02020603050405020304" pitchFamily="18" charset="0"/>
              </a:rPr>
              <a:t> networks. </a:t>
            </a:r>
          </a:p>
          <a:p>
            <a:pPr lvl="0" algn="just">
              <a:lnSpc>
                <a:spcPct val="200000"/>
              </a:lnSpc>
            </a:pPr>
            <a:endParaRPr lang="en-US" sz="3900" dirty="0">
              <a:solidFill>
                <a:prstClr val="black"/>
              </a:solidFill>
              <a:latin typeface="Times New Roman" panose="02020603050405020304" pitchFamily="18" charset="0"/>
              <a:cs typeface="Times New Roman" panose="02020603050405020304" pitchFamily="18" charset="0"/>
            </a:endParaRPr>
          </a:p>
          <a:p>
            <a:pPr marL="0" indent="0">
              <a:lnSpc>
                <a:spcPct val="200000"/>
              </a:lnSpc>
              <a:buNone/>
            </a:pPr>
            <a:endParaRPr lang="en-IN" dirty="0"/>
          </a:p>
        </p:txBody>
      </p:sp>
    </p:spTree>
    <p:extLst>
      <p:ext uri="{BB962C8B-B14F-4D97-AF65-F5344CB8AC3E}">
        <p14:creationId xmlns:p14="http://schemas.microsoft.com/office/powerpoint/2010/main" val="2006430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942</TotalTime>
  <Words>1556</Words>
  <Application>Microsoft Office PowerPoint</Application>
  <PresentationFormat>Custom</PresentationFormat>
  <Paragraphs>144</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PowerPoint Presentation</vt:lpstr>
      <vt:lpstr>ABSTRACT</vt:lpstr>
      <vt:lpstr>INTRODUCTION</vt:lpstr>
      <vt:lpstr>LITERATURE SURVEY</vt:lpstr>
      <vt:lpstr>PowerPoint Presentation</vt:lpstr>
      <vt:lpstr>EXISTING SYSTEM</vt:lpstr>
      <vt:lpstr>PowerPoint Presentation</vt:lpstr>
      <vt:lpstr>  DISADVANTAGES</vt:lpstr>
      <vt:lpstr>  PROPOSED SYSTEM</vt:lpstr>
      <vt:lpstr>      ADVANTAGES</vt:lpstr>
      <vt:lpstr>                                 MODULES</vt:lpstr>
      <vt:lpstr>PowerPoint Presentation</vt:lpstr>
      <vt:lpstr>PowerPoint Presentation</vt:lpstr>
      <vt:lpstr>5.PERFORMACE ANALYSIS: </vt:lpstr>
      <vt:lpstr>                    SYSTEM ARCHITECTURE</vt:lpstr>
      <vt:lpstr>      SYSTEM REQUIREMENT</vt:lpstr>
      <vt:lpstr>OUTPUT SCREENSHOT</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DB</dc:creator>
  <cp:lastModifiedBy>Nagarajan Chinnathambi</cp:lastModifiedBy>
  <cp:revision>100</cp:revision>
  <dcterms:created xsi:type="dcterms:W3CDTF">2023-02-12T15:03:00Z</dcterms:created>
  <dcterms:modified xsi:type="dcterms:W3CDTF">2023-05-16T09:45:06Z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E846655F01C242ADA59F495996D03FC6</vt:lpwstr>
  </property>
  <property fmtid="{D5CDD505-2E9C-101B-9397-08002B2CF9AE}" pid="3" name="KSOProductBuildVer">
    <vt:lpwstr>1033-11.2.0.11440</vt:lpwstr>
  </property>
</Properties>
</file>