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8.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1" r:id="rId1"/>
  </p:sldMasterIdLst>
  <p:sldIdLst>
    <p:sldId id="256" r:id="rId2"/>
    <p:sldId id="257" r:id="rId3"/>
    <p:sldId id="258" r:id="rId4"/>
    <p:sldId id="259" r:id="rId5"/>
    <p:sldId id="267" r:id="rId6"/>
    <p:sldId id="268" r:id="rId7"/>
    <p:sldId id="262" r:id="rId8"/>
    <p:sldId id="260" r:id="rId9"/>
    <p:sldId id="261" r:id="rId10"/>
    <p:sldId id="263" r:id="rId11"/>
    <p:sldId id="265" r:id="rId12"/>
    <p:sldId id="266" r:id="rId13"/>
    <p:sldId id="264"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7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8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700B27-DE4C-4B9E-BB11-B9027034A00F}" type="datetimeFigureOut">
              <a:rPr lang="en-US" smtClean="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217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0D914D-B099-4142-A885-11F276715148}" type="datetimeFigureOut">
              <a:rPr lang="en-US" smtClean="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41893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43956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104828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78701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0D914D-B099-4142-A885-11F276715148}" type="datetimeFigureOut">
              <a:rPr lang="en-US" smtClean="0"/>
              <a:t>6/7/2022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22030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0D914D-B099-4142-A885-11F276715148}" type="datetimeFigureOut">
              <a:rPr lang="en-US" smtClean="0"/>
              <a:t>6/7/2022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327450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6106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533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71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4586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3225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6/7/2022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0059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6CB97F8-6CEB-469B-AFCC-889F2A2B1D5A}" type="datetimeFigureOut">
              <a:rPr lang="en-US" smtClean="0"/>
              <a:t>6/7/2022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6328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A9179F-009E-4FA5-B091-7EBB82A185BD}" type="datetimeFigureOut">
              <a:rPr lang="en-US" smtClean="0"/>
              <a:t>6/7/2022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1812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E665CEB-0076-4E37-B880-BCEA9784DE0A}" type="datetimeFigureOut">
              <a:rPr lang="en-US" smtClean="0"/>
              <a:t>6/7/2022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7983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7237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E0D914D-B099-4142-A885-11F276715148}" type="datetimeFigureOut">
              <a:rPr lang="en-US" smtClean="0"/>
              <a:t>6/7/2022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7723376"/>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31E571-A21A-0BE1-8A84-9CC28757B355}"/>
              </a:ext>
            </a:extLst>
          </p:cNvPr>
          <p:cNvSpPr txBox="1"/>
          <p:nvPr/>
        </p:nvSpPr>
        <p:spPr>
          <a:xfrm>
            <a:off x="512065" y="731520"/>
            <a:ext cx="11146100" cy="6093976"/>
          </a:xfrm>
          <a:prstGeom prst="rect">
            <a:avLst/>
          </a:prstGeom>
          <a:noFill/>
        </p:spPr>
        <p:txBody>
          <a:bodyPr wrap="square">
            <a:spAutoFit/>
          </a:bodyPr>
          <a:lstStyle/>
          <a:p>
            <a:r>
              <a:rPr lang="en-US" dirty="0"/>
              <a:t>                               </a:t>
            </a:r>
            <a:r>
              <a:rPr lang="en-US" sz="3200" b="1" dirty="0"/>
              <a:t>EDUBRIDGE COURSE </a:t>
            </a:r>
          </a:p>
          <a:p>
            <a:endParaRPr lang="en-US" dirty="0"/>
          </a:p>
          <a:p>
            <a:r>
              <a:rPr lang="en-US" dirty="0"/>
              <a:t>                        CERTIFIED JAVA FULL STACK PROFESSIONAL</a:t>
            </a:r>
          </a:p>
          <a:p>
            <a:endParaRPr lang="en-US" dirty="0"/>
          </a:p>
          <a:p>
            <a:r>
              <a:rPr lang="en-US" sz="2800" dirty="0"/>
              <a:t>                     </a:t>
            </a:r>
            <a:r>
              <a:rPr lang="en-US" sz="2800" b="1" dirty="0"/>
              <a:t>CORE JAVA PROJECT </a:t>
            </a:r>
          </a:p>
          <a:p>
            <a:r>
              <a:rPr lang="en-US" dirty="0"/>
              <a:t>                     </a:t>
            </a:r>
          </a:p>
          <a:p>
            <a:r>
              <a:rPr lang="en-US" dirty="0"/>
              <a:t>                            PROJECT  NAME:  ONLINE BOOK STORE</a:t>
            </a:r>
          </a:p>
          <a:p>
            <a:endParaRPr lang="en-US" dirty="0"/>
          </a:p>
          <a:p>
            <a:r>
              <a:rPr lang="en-US" dirty="0"/>
              <a:t> </a:t>
            </a:r>
          </a:p>
          <a:p>
            <a:r>
              <a:rPr lang="en-US" dirty="0"/>
              <a:t>  </a:t>
            </a:r>
          </a:p>
          <a:p>
            <a:endParaRPr lang="en-US" dirty="0"/>
          </a:p>
          <a:p>
            <a:endParaRPr lang="en-US" dirty="0"/>
          </a:p>
          <a:p>
            <a:r>
              <a:rPr lang="en-US" dirty="0"/>
              <a:t>   </a:t>
            </a:r>
            <a:r>
              <a:rPr lang="en-US" sz="2400" b="1" dirty="0"/>
              <a:t>UNDER THE GUIDANCE OF        PRESENTED BY</a:t>
            </a:r>
          </a:p>
          <a:p>
            <a:r>
              <a:rPr lang="en-US" dirty="0"/>
              <a:t>                                                                                                                 </a:t>
            </a:r>
          </a:p>
          <a:p>
            <a:r>
              <a:rPr lang="en-US" dirty="0"/>
              <a:t>        Trainer Mrs. Indrakka Mali Mam                   DEEPIKA.S</a:t>
            </a:r>
          </a:p>
          <a:p>
            <a:endParaRPr lang="en-US" dirty="0"/>
          </a:p>
          <a:p>
            <a:endParaRPr lang="en-US" dirty="0"/>
          </a:p>
          <a:p>
            <a:endParaRPr lang="en-US" dirty="0"/>
          </a:p>
          <a:p>
            <a:endParaRPr lang="en-US" dirty="0"/>
          </a:p>
          <a:p>
            <a:r>
              <a:rPr lang="en-US" dirty="0"/>
              <a:t> </a:t>
            </a:r>
          </a:p>
        </p:txBody>
      </p:sp>
      <p:pic>
        <p:nvPicPr>
          <p:cNvPr id="3" name="Picture 2">
            <a:extLst>
              <a:ext uri="{FF2B5EF4-FFF2-40B4-BE49-F238E27FC236}">
                <a16:creationId xmlns:a16="http://schemas.microsoft.com/office/drawing/2014/main" id="{A79D82D5-21E0-52FD-DA6A-26786C002BCA}"/>
              </a:ext>
            </a:extLst>
          </p:cNvPr>
          <p:cNvPicPr>
            <a:picLocks noChangeAspect="1"/>
          </p:cNvPicPr>
          <p:nvPr/>
        </p:nvPicPr>
        <p:blipFill>
          <a:blip r:embed="rId2"/>
          <a:stretch>
            <a:fillRect/>
          </a:stretch>
        </p:blipFill>
        <p:spPr>
          <a:xfrm>
            <a:off x="7254240" y="531223"/>
            <a:ext cx="4084320" cy="3762104"/>
          </a:xfrm>
          <a:prstGeom prst="rect">
            <a:avLst/>
          </a:prstGeom>
        </p:spPr>
      </p:pic>
    </p:spTree>
    <p:extLst>
      <p:ext uri="{BB962C8B-B14F-4D97-AF65-F5344CB8AC3E}">
        <p14:creationId xmlns:p14="http://schemas.microsoft.com/office/powerpoint/2010/main" val="135809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9E16-7317-0A5D-14F9-6DD5DD6767F4}"/>
              </a:ext>
            </a:extLst>
          </p:cNvPr>
          <p:cNvSpPr>
            <a:spLocks noGrp="1"/>
          </p:cNvSpPr>
          <p:nvPr>
            <p:ph type="title"/>
          </p:nvPr>
        </p:nvSpPr>
        <p:spPr>
          <a:xfrm>
            <a:off x="0" y="0"/>
            <a:ext cx="9404723" cy="936023"/>
          </a:xfrm>
        </p:spPr>
        <p:txBody>
          <a:bodyPr/>
          <a:lstStyle/>
          <a:p>
            <a:r>
              <a:rPr lang="en-US" dirty="0"/>
              <a:t>DATABASE CONNECTION CLASS:</a:t>
            </a:r>
          </a:p>
        </p:txBody>
      </p:sp>
      <p:sp>
        <p:nvSpPr>
          <p:cNvPr id="3" name="Content Placeholder 2">
            <a:extLst>
              <a:ext uri="{FF2B5EF4-FFF2-40B4-BE49-F238E27FC236}">
                <a16:creationId xmlns:a16="http://schemas.microsoft.com/office/drawing/2014/main" id="{DBB2E5EA-77EE-9B59-45E6-7F8316FB86ED}"/>
              </a:ext>
            </a:extLst>
          </p:cNvPr>
          <p:cNvSpPr>
            <a:spLocks noGrp="1"/>
          </p:cNvSpPr>
          <p:nvPr>
            <p:ph idx="1"/>
          </p:nvPr>
        </p:nvSpPr>
        <p:spPr>
          <a:xfrm>
            <a:off x="728148" y="787224"/>
            <a:ext cx="8946541" cy="4195481"/>
          </a:xfrm>
        </p:spPr>
        <p:txBody>
          <a:bodyPr>
            <a:no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In this class we are connecting the eclipse and MySQL software for the operations. We are making the connections to java code and SQL query. </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For that connection: driver="com.mysql.cj.jdbc.Driver“</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Here we are loading the driver in the pom.xml file after that it will create the dependency.</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url=“jdbc:mysql://localhost:3306/ONLINEBOOKSTORE”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url gives the path to connect the eclipse with MySQL. The host is localhost and port number 3306 is used here. And after that, the project name is given.</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After this url the user name and password for that localhost we need to give.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Then the forName method is used for loading the drive at the runtime dynamically.</a:t>
            </a:r>
            <a:endParaRPr lang="en-US" sz="2400" dirty="0"/>
          </a:p>
        </p:txBody>
      </p:sp>
    </p:spTree>
    <p:extLst>
      <p:ext uri="{BB962C8B-B14F-4D97-AF65-F5344CB8AC3E}">
        <p14:creationId xmlns:p14="http://schemas.microsoft.com/office/powerpoint/2010/main" val="3583491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91DC5-D83B-9E59-C749-E4EE9629A5E3}"/>
              </a:ext>
            </a:extLst>
          </p:cNvPr>
          <p:cNvSpPr>
            <a:spLocks noGrp="1"/>
          </p:cNvSpPr>
          <p:nvPr>
            <p:ph type="title"/>
          </p:nvPr>
        </p:nvSpPr>
        <p:spPr>
          <a:xfrm>
            <a:off x="0" y="-90664"/>
            <a:ext cx="10074140" cy="1400530"/>
          </a:xfrm>
        </p:spPr>
        <p:txBody>
          <a:bodyPr/>
          <a:lstStyle/>
          <a:p>
            <a:r>
              <a:rPr lang="en-US" dirty="0"/>
              <a:t>ONLINE BOOKSTORE PROCESS CLASS:</a:t>
            </a:r>
          </a:p>
        </p:txBody>
      </p:sp>
      <p:sp>
        <p:nvSpPr>
          <p:cNvPr id="3" name="Content Placeholder 2">
            <a:extLst>
              <a:ext uri="{FF2B5EF4-FFF2-40B4-BE49-F238E27FC236}">
                <a16:creationId xmlns:a16="http://schemas.microsoft.com/office/drawing/2014/main" id="{0D533B2E-41E6-57CD-2226-3E3EFFFDE6B1}"/>
              </a:ext>
            </a:extLst>
          </p:cNvPr>
          <p:cNvSpPr>
            <a:spLocks noGrp="1"/>
          </p:cNvSpPr>
          <p:nvPr>
            <p:ph idx="1"/>
          </p:nvPr>
        </p:nvSpPr>
        <p:spPr>
          <a:xfrm>
            <a:off x="563799" y="723569"/>
            <a:ext cx="11514232" cy="5995283"/>
          </a:xfrm>
        </p:spPr>
        <p:txBody>
          <a:bodyPr>
            <a:normAutofit lnSpcReduction="10000"/>
          </a:bodyPr>
          <a:lstStyle/>
          <a:p>
            <a:pPr marL="0" indent="0">
              <a:buNone/>
            </a:pPr>
            <a:r>
              <a:rPr lang="en-US" sz="2400" dirty="0"/>
              <a:t>There are two main users of this application. They are </a:t>
            </a:r>
          </a:p>
          <a:p>
            <a:pPr>
              <a:buFont typeface="Wingdings" panose="05000000000000000000" pitchFamily="2" charset="2"/>
              <a:buChar char="q"/>
            </a:pPr>
            <a:r>
              <a:rPr lang="en-US" sz="2400" dirty="0"/>
              <a:t>ADMIN PROCESS</a:t>
            </a:r>
          </a:p>
          <a:p>
            <a:pPr>
              <a:buFont typeface="Wingdings" panose="05000000000000000000" pitchFamily="2" charset="2"/>
              <a:buChar char="q"/>
            </a:pPr>
            <a:r>
              <a:rPr lang="en-US" sz="2400" dirty="0"/>
              <a:t>CUSTOMER PROCESS</a:t>
            </a:r>
          </a:p>
          <a:p>
            <a:pPr>
              <a:buFont typeface="Wingdings" panose="05000000000000000000" pitchFamily="2" charset="2"/>
              <a:buChar char="v"/>
            </a:pPr>
            <a:endParaRPr lang="en-US" sz="2400" dirty="0">
              <a:latin typeface="Adobe Caslon Pro Bold" panose="0205070206050A020403" pitchFamily="18" charset="0"/>
            </a:endParaRPr>
          </a:p>
          <a:p>
            <a:pPr marL="0" indent="0">
              <a:buNone/>
            </a:pPr>
            <a:r>
              <a:rPr lang="en-US" sz="2400" dirty="0">
                <a:latin typeface="Adobe Caslon Pro Bold" panose="0205070206050A020403" pitchFamily="18" charset="0"/>
              </a:rPr>
              <a:t>ADMIN PROCESS:</a:t>
            </a:r>
          </a:p>
          <a:p>
            <a:pPr>
              <a:buFont typeface="Wingdings" panose="05000000000000000000" pitchFamily="2" charset="2"/>
              <a:buChar char="v"/>
            </a:pPr>
            <a:r>
              <a:rPr lang="en-US" sz="2400" dirty="0">
                <a:latin typeface="Adobe Caslon Pro Bold" panose="0205070206050A020403" pitchFamily="18" charset="0"/>
              </a:rPr>
              <a:t>ADMIN </a:t>
            </a:r>
            <a:r>
              <a:rPr lang="en-US" sz="2400" dirty="0"/>
              <a:t>will be responsible to manage the records of all the books.</a:t>
            </a:r>
          </a:p>
          <a:p>
            <a:pPr>
              <a:buFont typeface="Wingdings" panose="05000000000000000000" pitchFamily="2" charset="2"/>
              <a:buChar char="v"/>
            </a:pPr>
            <a:r>
              <a:rPr lang="en-US" sz="2400" dirty="0"/>
              <a:t>The product added by the admin will show to the customer according to the categories, name, author name, and price.</a:t>
            </a:r>
          </a:p>
          <a:p>
            <a:pPr>
              <a:buFont typeface="Wingdings" panose="05000000000000000000" pitchFamily="2" charset="2"/>
              <a:buChar char="v"/>
            </a:pPr>
            <a:r>
              <a:rPr lang="en-US" sz="2400" dirty="0"/>
              <a:t>So the user can access that book and process to buy it.</a:t>
            </a:r>
          </a:p>
          <a:p>
            <a:pPr>
              <a:buFont typeface="Wingdings" panose="05000000000000000000" pitchFamily="2" charset="2"/>
              <a:buChar char="v"/>
            </a:pPr>
            <a:r>
              <a:rPr lang="en-US" sz="2400" dirty="0"/>
              <a:t>Admin performs all the crud operations on book store module.</a:t>
            </a:r>
          </a:p>
          <a:p>
            <a:pPr>
              <a:buFont typeface="Wingdings" panose="05000000000000000000" pitchFamily="2" charset="2"/>
              <a:buChar char="v"/>
            </a:pPr>
            <a:r>
              <a:rPr lang="en-US" sz="2400" dirty="0"/>
              <a:t>To do any operation admin should log in and they can do viewing, adding, deleting, and updating the books operation.</a:t>
            </a:r>
          </a:p>
          <a:p>
            <a:pPr marL="0" indent="0">
              <a:buNone/>
            </a:pPr>
            <a:r>
              <a:rPr lang="en-US" sz="2400" dirty="0">
                <a:latin typeface="Adobe Caslon Pro Bold" panose="0205070206050A020403" pitchFamily="18" charset="0"/>
              </a:rPr>
              <a:t>                 </a:t>
            </a:r>
          </a:p>
        </p:txBody>
      </p:sp>
    </p:spTree>
    <p:extLst>
      <p:ext uri="{BB962C8B-B14F-4D97-AF65-F5344CB8AC3E}">
        <p14:creationId xmlns:p14="http://schemas.microsoft.com/office/powerpoint/2010/main" val="264731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F6A8D-E9B8-47CC-44FE-70BA27FE2741}"/>
              </a:ext>
            </a:extLst>
          </p:cNvPr>
          <p:cNvSpPr>
            <a:spLocks noGrp="1"/>
          </p:cNvSpPr>
          <p:nvPr>
            <p:ph type="title"/>
          </p:nvPr>
        </p:nvSpPr>
        <p:spPr>
          <a:xfrm>
            <a:off x="351913" y="609601"/>
            <a:ext cx="9404723" cy="604806"/>
          </a:xfrm>
        </p:spPr>
        <p:txBody>
          <a:bodyPr/>
          <a:lstStyle/>
          <a:p>
            <a:r>
              <a:rPr lang="en-US" sz="2800" dirty="0">
                <a:latin typeface="Adobe Caslon Pro Bold" panose="0205070206050A020403" pitchFamily="18" charset="0"/>
              </a:rPr>
              <a:t>CUSTOMER PROCESS</a:t>
            </a:r>
          </a:p>
        </p:txBody>
      </p:sp>
      <p:sp>
        <p:nvSpPr>
          <p:cNvPr id="3" name="Content Placeholder 2">
            <a:extLst>
              <a:ext uri="{FF2B5EF4-FFF2-40B4-BE49-F238E27FC236}">
                <a16:creationId xmlns:a16="http://schemas.microsoft.com/office/drawing/2014/main" id="{EE5E4D5E-983F-F80F-24CA-8AAB69743BCE}"/>
              </a:ext>
            </a:extLst>
          </p:cNvPr>
          <p:cNvSpPr>
            <a:spLocks noGrp="1"/>
          </p:cNvSpPr>
          <p:nvPr>
            <p:ph idx="1"/>
          </p:nvPr>
        </p:nvSpPr>
        <p:spPr>
          <a:xfrm>
            <a:off x="976091" y="1456570"/>
            <a:ext cx="10426079" cy="5039646"/>
          </a:xfrm>
        </p:spPr>
        <p:txBody>
          <a:bodyPr>
            <a:noAutofit/>
          </a:bodyPr>
          <a:lstStyle/>
          <a:p>
            <a:pPr>
              <a:buFont typeface="Wingdings" panose="05000000000000000000" pitchFamily="2" charset="2"/>
              <a:buChar char="v"/>
            </a:pPr>
            <a:r>
              <a:rPr lang="en-US" sz="2400" dirty="0"/>
              <a:t>One of the users in this application is the customer who can view the available books and can order any of them according to their requirements.</a:t>
            </a:r>
          </a:p>
          <a:p>
            <a:pPr>
              <a:buFont typeface="Wingdings" panose="05000000000000000000" pitchFamily="2" charset="2"/>
              <a:buChar char="v"/>
            </a:pPr>
            <a:r>
              <a:rPr lang="en-US" sz="2400" dirty="0"/>
              <a:t>If the customer is using the application for the first time, they need to register it and then can only log in to the application.</a:t>
            </a:r>
          </a:p>
          <a:p>
            <a:pPr>
              <a:buFont typeface="Wingdings" panose="05000000000000000000" pitchFamily="2" charset="2"/>
              <a:buChar char="v"/>
            </a:pPr>
            <a:r>
              <a:rPr lang="en-US" sz="2400" dirty="0"/>
              <a:t>After login to the application they can perform their needs as they can view the books, search the books, and order the books and they can do the payment using the two options called cash in hand delivery or credit card payment.</a:t>
            </a:r>
          </a:p>
          <a:p>
            <a:pPr>
              <a:buFont typeface="Wingdings" panose="05000000000000000000" pitchFamily="2" charset="2"/>
              <a:buChar char="v"/>
            </a:pPr>
            <a:r>
              <a:rPr lang="en-US" sz="2400" dirty="0"/>
              <a:t>Once they have done ordering books, finally they can view all the information for a re-check function.</a:t>
            </a:r>
          </a:p>
        </p:txBody>
      </p:sp>
    </p:spTree>
    <p:extLst>
      <p:ext uri="{BB962C8B-B14F-4D97-AF65-F5344CB8AC3E}">
        <p14:creationId xmlns:p14="http://schemas.microsoft.com/office/powerpoint/2010/main" val="3250204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2E21-4DA9-3EC3-F827-C481DDEE39A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7869680-2507-FFBD-E8D7-AA7D05A511E8}"/>
              </a:ext>
            </a:extLst>
          </p:cNvPr>
          <p:cNvSpPr>
            <a:spLocks noGrp="1"/>
          </p:cNvSpPr>
          <p:nvPr>
            <p:ph idx="1"/>
          </p:nvPr>
        </p:nvSpPr>
        <p:spPr/>
        <p:txBody>
          <a:bodyPr/>
          <a:lstStyle/>
          <a:p>
            <a:pPr>
              <a:buFont typeface="Wingdings" panose="05000000000000000000" pitchFamily="2" charset="2"/>
              <a:buChar char="v"/>
            </a:pPr>
            <a:r>
              <a:rPr lang="en-IN" sz="2400" dirty="0">
                <a:cs typeface="Times New Roman" panose="02020603050405020304" pitchFamily="18" charset="0"/>
              </a:rPr>
              <a:t>Using the java code and database computerized Online Book Store process is performed. </a:t>
            </a:r>
          </a:p>
          <a:p>
            <a:pPr>
              <a:buFont typeface="Wingdings" panose="05000000000000000000" pitchFamily="2" charset="2"/>
              <a:buChar char="v"/>
            </a:pPr>
            <a:r>
              <a:rPr lang="en-IN" sz="2400" dirty="0">
                <a:cs typeface="Times New Roman" panose="02020603050405020304" pitchFamily="18" charset="0"/>
              </a:rPr>
              <a:t>All information’s stored in the database with help of this admin and the customer can perform all the operations.</a:t>
            </a:r>
          </a:p>
          <a:p>
            <a:pPr>
              <a:buFont typeface="Wingdings" panose="05000000000000000000" pitchFamily="2" charset="2"/>
              <a:buChar char="v"/>
            </a:pPr>
            <a:r>
              <a:rPr lang="en-IN" sz="2400" dirty="0">
                <a:cs typeface="Times New Roman" panose="02020603050405020304" pitchFamily="18" charset="0"/>
              </a:rPr>
              <a:t>Finally with secured payment the online book store process is successfully done without any interruptions.</a:t>
            </a:r>
          </a:p>
          <a:p>
            <a:pPr>
              <a:buFont typeface="Wingdings" panose="05000000000000000000" pitchFamily="2" charset="2"/>
              <a:buChar char="v"/>
            </a:pPr>
            <a:r>
              <a:rPr lang="en-IN" sz="2400" dirty="0">
                <a:cs typeface="Times New Roman" panose="02020603050405020304" pitchFamily="18" charset="0"/>
              </a:rPr>
              <a:t>The project aims at creating an efficient and reliable online book selling and buying platform.</a:t>
            </a:r>
            <a:endParaRPr lang="en-US" sz="2400" dirty="0">
              <a:cs typeface="Times New Roman" panose="02020603050405020304" pitchFamily="18" charset="0"/>
            </a:endParaRPr>
          </a:p>
          <a:p>
            <a:endParaRPr lang="en-US" dirty="0"/>
          </a:p>
        </p:txBody>
      </p:sp>
    </p:spTree>
    <p:extLst>
      <p:ext uri="{BB962C8B-B14F-4D97-AF65-F5344CB8AC3E}">
        <p14:creationId xmlns:p14="http://schemas.microsoft.com/office/powerpoint/2010/main" val="1797961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A5E4FC-89CF-F4EE-C34F-8B262DB254F0}"/>
              </a:ext>
            </a:extLst>
          </p:cNvPr>
          <p:cNvSpPr>
            <a:spLocks noGrp="1"/>
          </p:cNvSpPr>
          <p:nvPr>
            <p:ph idx="1"/>
          </p:nvPr>
        </p:nvSpPr>
        <p:spPr>
          <a:xfrm>
            <a:off x="1103312" y="2714324"/>
            <a:ext cx="8946541" cy="3534075"/>
          </a:xfrm>
        </p:spPr>
        <p:txBody>
          <a:bodyPr>
            <a:normAutofit/>
          </a:bodyPr>
          <a:lstStyle/>
          <a:p>
            <a:pPr marL="0" indent="0">
              <a:buNone/>
            </a:pPr>
            <a:r>
              <a:rPr lang="en-US" sz="6600" dirty="0"/>
              <a:t>         THANK YOU!</a:t>
            </a:r>
          </a:p>
        </p:txBody>
      </p:sp>
    </p:spTree>
    <p:extLst>
      <p:ext uri="{BB962C8B-B14F-4D97-AF65-F5344CB8AC3E}">
        <p14:creationId xmlns:p14="http://schemas.microsoft.com/office/powerpoint/2010/main" val="104605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56C1F-C3E4-2247-38A1-736C3BD00C75}"/>
              </a:ext>
            </a:extLst>
          </p:cNvPr>
          <p:cNvSpPr>
            <a:spLocks noGrp="1"/>
          </p:cNvSpPr>
          <p:nvPr>
            <p:ph type="title"/>
          </p:nvPr>
        </p:nvSpPr>
        <p:spPr>
          <a:xfrm>
            <a:off x="646111" y="452718"/>
            <a:ext cx="9404723" cy="837067"/>
          </a:xfrm>
        </p:spPr>
        <p:txBody>
          <a:bodyPr/>
          <a:lstStyle/>
          <a:p>
            <a:r>
              <a:rPr lang="en-US" dirty="0"/>
              <a:t>AGENDA</a:t>
            </a:r>
          </a:p>
        </p:txBody>
      </p:sp>
      <p:sp>
        <p:nvSpPr>
          <p:cNvPr id="3" name="Content Placeholder 2">
            <a:extLst>
              <a:ext uri="{FF2B5EF4-FFF2-40B4-BE49-F238E27FC236}">
                <a16:creationId xmlns:a16="http://schemas.microsoft.com/office/drawing/2014/main" id="{9732F648-F7E5-1DAD-D4FF-6214C03EF0E9}"/>
              </a:ext>
            </a:extLst>
          </p:cNvPr>
          <p:cNvSpPr>
            <a:spLocks noGrp="1"/>
          </p:cNvSpPr>
          <p:nvPr>
            <p:ph idx="1"/>
          </p:nvPr>
        </p:nvSpPr>
        <p:spPr>
          <a:xfrm>
            <a:off x="1035935" y="1465777"/>
            <a:ext cx="8946541" cy="4627015"/>
          </a:xfrm>
        </p:spPr>
        <p:txBody>
          <a:bodyPr>
            <a:noAutofit/>
          </a:bodyPr>
          <a:lstStyle/>
          <a:p>
            <a:r>
              <a:rPr lang="en-US" dirty="0"/>
              <a:t>INTRODUCTION</a:t>
            </a:r>
          </a:p>
          <a:p>
            <a:r>
              <a:rPr lang="en-US" dirty="0"/>
              <a:t>OBJECTIVES </a:t>
            </a:r>
          </a:p>
          <a:p>
            <a:r>
              <a:rPr lang="en-US" dirty="0"/>
              <a:t>ADVANTAGES</a:t>
            </a:r>
          </a:p>
          <a:p>
            <a:r>
              <a:rPr lang="en-US" dirty="0"/>
              <a:t>DISADVANTAGES</a:t>
            </a:r>
          </a:p>
          <a:p>
            <a:r>
              <a:rPr lang="en-US" dirty="0"/>
              <a:t>BOOKSTOREMAIN CLASS</a:t>
            </a:r>
          </a:p>
          <a:p>
            <a:r>
              <a:rPr lang="en-US" dirty="0"/>
              <a:t>MODULES DESCRIPTION</a:t>
            </a:r>
          </a:p>
          <a:p>
            <a:pPr marL="0" indent="0">
              <a:buNone/>
            </a:pPr>
            <a:r>
              <a:rPr lang="en-US" dirty="0"/>
              <a:t>             1.ADMIN MODULE</a:t>
            </a:r>
          </a:p>
          <a:p>
            <a:pPr marL="0" indent="0">
              <a:buNone/>
            </a:pPr>
            <a:r>
              <a:rPr lang="en-US" dirty="0"/>
              <a:t>              2.USER MODULE</a:t>
            </a:r>
          </a:p>
          <a:p>
            <a:r>
              <a:rPr lang="en-US" dirty="0"/>
              <a:t>DATABASE CONNECTION CLASS</a:t>
            </a:r>
          </a:p>
          <a:p>
            <a:r>
              <a:rPr lang="en-US" dirty="0"/>
              <a:t>ONLINEBOOKSTORE CLASS</a:t>
            </a:r>
          </a:p>
          <a:p>
            <a:r>
              <a:rPr lang="en-US" dirty="0"/>
              <a:t>FEATURE SCOPE</a:t>
            </a:r>
          </a:p>
          <a:p>
            <a:r>
              <a:rPr lang="en-US" dirty="0"/>
              <a:t>CONCLUSION</a:t>
            </a:r>
          </a:p>
        </p:txBody>
      </p:sp>
      <p:pic>
        <p:nvPicPr>
          <p:cNvPr id="5" name="Picture 4">
            <a:extLst>
              <a:ext uri="{FF2B5EF4-FFF2-40B4-BE49-F238E27FC236}">
                <a16:creationId xmlns:a16="http://schemas.microsoft.com/office/drawing/2014/main" id="{814859BF-5DED-58F8-6D7D-6C3B12AF5F0B}"/>
              </a:ext>
            </a:extLst>
          </p:cNvPr>
          <p:cNvPicPr>
            <a:picLocks noChangeAspect="1"/>
          </p:cNvPicPr>
          <p:nvPr/>
        </p:nvPicPr>
        <p:blipFill>
          <a:blip r:embed="rId2"/>
          <a:stretch>
            <a:fillRect/>
          </a:stretch>
        </p:blipFill>
        <p:spPr>
          <a:xfrm>
            <a:off x="5734602" y="452718"/>
            <a:ext cx="6009476" cy="5994400"/>
          </a:xfrm>
          <a:prstGeom prst="rect">
            <a:avLst/>
          </a:prstGeom>
        </p:spPr>
      </p:pic>
    </p:spTree>
    <p:extLst>
      <p:ext uri="{BB962C8B-B14F-4D97-AF65-F5344CB8AC3E}">
        <p14:creationId xmlns:p14="http://schemas.microsoft.com/office/powerpoint/2010/main" val="190689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4759-9B45-B266-B0A3-F9A822EFDD3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4FE235C-4096-878C-8716-8C2022C72CDA}"/>
              </a:ext>
            </a:extLst>
          </p:cNvPr>
          <p:cNvSpPr>
            <a:spLocks noGrp="1"/>
          </p:cNvSpPr>
          <p:nvPr>
            <p:ph idx="1"/>
          </p:nvPr>
        </p:nvSpPr>
        <p:spPr>
          <a:xfrm>
            <a:off x="1103312" y="1288869"/>
            <a:ext cx="10304917" cy="5312227"/>
          </a:xfrm>
        </p:spPr>
        <p:txBody>
          <a:bodyPr>
            <a:normAutofit fontScale="92500" lnSpcReduction="20000"/>
          </a:bodyPr>
          <a:lstStyle/>
          <a:p>
            <a:pPr>
              <a:buFont typeface="Wingdings" panose="05000000000000000000" pitchFamily="2" charset="2"/>
              <a:buChar char="v"/>
            </a:pPr>
            <a:r>
              <a:rPr lang="en-US" sz="2600" dirty="0">
                <a:latin typeface="Roboto" panose="02000000000000000000" pitchFamily="2" charset="0"/>
              </a:rPr>
              <a:t>An Online book store </a:t>
            </a:r>
            <a:r>
              <a:rPr lang="en-US" sz="2600" b="0" i="0" dirty="0">
                <a:effectLst/>
                <a:latin typeface="ff0"/>
              </a:rPr>
              <a:t>is a virtual store on the Internet where customers can browse the catalog and select books of interest. </a:t>
            </a:r>
          </a:p>
          <a:p>
            <a:pPr>
              <a:buFont typeface="Wingdings" panose="05000000000000000000" pitchFamily="2" charset="2"/>
              <a:buChar char="v"/>
            </a:pPr>
            <a:r>
              <a:rPr lang="en-US" sz="2600" b="0" i="0" dirty="0">
                <a:effectLst/>
                <a:latin typeface="ff0"/>
              </a:rPr>
              <a:t>At checkout time, the items in the e-library will be presented as an order. </a:t>
            </a:r>
          </a:p>
          <a:p>
            <a:pPr>
              <a:buFont typeface="Wingdings" panose="05000000000000000000" pitchFamily="2" charset="2"/>
              <a:buChar char="v"/>
            </a:pPr>
            <a:r>
              <a:rPr lang="en-US" sz="2600" b="0" i="0" dirty="0">
                <a:effectLst/>
                <a:latin typeface="ff0"/>
              </a:rPr>
              <a:t>At that time, more information will be needed to complete the request.</a:t>
            </a:r>
          </a:p>
          <a:p>
            <a:pPr>
              <a:buFont typeface="Wingdings" panose="05000000000000000000" pitchFamily="2" charset="2"/>
              <a:buChar char="v"/>
            </a:pPr>
            <a:r>
              <a:rPr lang="en-US" sz="2600" b="0" i="0" dirty="0">
                <a:effectLst/>
                <a:latin typeface="ff0"/>
              </a:rPr>
              <a:t>Usually, the customer will be asked to fill in their details when they are ready to purchase. </a:t>
            </a:r>
          </a:p>
          <a:p>
            <a:pPr>
              <a:buFont typeface="Wingdings" panose="05000000000000000000" pitchFamily="2" charset="2"/>
              <a:buChar char="v"/>
            </a:pPr>
            <a:r>
              <a:rPr lang="en-US" sz="2600" b="0" i="0" dirty="0">
                <a:effectLst/>
                <a:latin typeface="ff0"/>
              </a:rPr>
              <a:t>This project intends different types of forms with many types of books like story, drama, romance, history, adventures, etc. </a:t>
            </a:r>
            <a:endParaRPr lang="en-US" sz="2600" dirty="0">
              <a:latin typeface="ff0"/>
            </a:endParaRPr>
          </a:p>
          <a:p>
            <a:pPr>
              <a:buFont typeface="Wingdings" panose="05000000000000000000" pitchFamily="2" charset="2"/>
              <a:buChar char="v"/>
            </a:pPr>
            <a:r>
              <a:rPr lang="en-US" sz="2600" b="0" i="0" dirty="0">
                <a:effectLst/>
                <a:latin typeface="ff0"/>
              </a:rPr>
              <a:t>customers can choose many types of book categories, etc. </a:t>
            </a:r>
          </a:p>
          <a:p>
            <a:pPr>
              <a:buFont typeface="Wingdings" panose="05000000000000000000" pitchFamily="2" charset="2"/>
              <a:buChar char="v"/>
            </a:pPr>
            <a:r>
              <a:rPr lang="en-US" sz="2600" dirty="0">
                <a:latin typeface="ff0"/>
              </a:rPr>
              <a:t>H</a:t>
            </a:r>
            <a:r>
              <a:rPr lang="en-US" sz="2600" b="0" i="0" dirty="0">
                <a:effectLst/>
                <a:latin typeface="ff0"/>
              </a:rPr>
              <a:t>ere, the user may select the desired book and view its price. </a:t>
            </a:r>
          </a:p>
          <a:p>
            <a:pPr>
              <a:buFont typeface="Wingdings" panose="05000000000000000000" pitchFamily="2" charset="2"/>
              <a:buChar char="v"/>
            </a:pPr>
            <a:r>
              <a:rPr lang="en-US" sz="2600" b="0" i="0" dirty="0">
                <a:effectLst/>
                <a:latin typeface="ff0"/>
              </a:rPr>
              <a:t>The user may even search for specific books on the website.</a:t>
            </a:r>
          </a:p>
          <a:p>
            <a:pPr>
              <a:buFont typeface="Wingdings" panose="05000000000000000000" pitchFamily="2" charset="2"/>
              <a:buChar char="v"/>
            </a:pPr>
            <a:r>
              <a:rPr lang="en-US" sz="2600" b="0" i="0" dirty="0">
                <a:effectLst/>
                <a:latin typeface="ff0"/>
              </a:rPr>
              <a:t>Once the user selects a book, he then has to fill in a form and the book is provided for the user.</a:t>
            </a:r>
            <a:endParaRPr lang="en-US" sz="2600" b="0" i="0" dirty="0">
              <a:effectLst/>
              <a:latin typeface="Roboto" panose="02000000000000000000" pitchFamily="2" charset="0"/>
            </a:endParaRPr>
          </a:p>
          <a:p>
            <a:endParaRPr lang="en-US" dirty="0"/>
          </a:p>
        </p:txBody>
      </p:sp>
    </p:spTree>
    <p:extLst>
      <p:ext uri="{BB962C8B-B14F-4D97-AF65-F5344CB8AC3E}">
        <p14:creationId xmlns:p14="http://schemas.microsoft.com/office/powerpoint/2010/main" val="3171342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0D49-7960-7A86-57FF-26D1C437EAFB}"/>
              </a:ext>
            </a:extLst>
          </p:cNvPr>
          <p:cNvSpPr>
            <a:spLocks noGrp="1"/>
          </p:cNvSpPr>
          <p:nvPr>
            <p:ph type="title"/>
          </p:nvPr>
        </p:nvSpPr>
        <p:spPr>
          <a:xfrm>
            <a:off x="289060" y="304735"/>
            <a:ext cx="9404723" cy="635853"/>
          </a:xfrm>
        </p:spPr>
        <p:txBody>
          <a:bodyPr/>
          <a:lstStyle/>
          <a:p>
            <a:r>
              <a:rPr lang="en-US" dirty="0"/>
              <a:t>OBJECTIVE:</a:t>
            </a:r>
          </a:p>
        </p:txBody>
      </p:sp>
      <p:sp>
        <p:nvSpPr>
          <p:cNvPr id="3" name="Content Placeholder 2">
            <a:extLst>
              <a:ext uri="{FF2B5EF4-FFF2-40B4-BE49-F238E27FC236}">
                <a16:creationId xmlns:a16="http://schemas.microsoft.com/office/drawing/2014/main" id="{4AF85F9B-1052-F7FB-422C-6445A7B1AE86}"/>
              </a:ext>
            </a:extLst>
          </p:cNvPr>
          <p:cNvSpPr>
            <a:spLocks noGrp="1"/>
          </p:cNvSpPr>
          <p:nvPr>
            <p:ph idx="1"/>
          </p:nvPr>
        </p:nvSpPr>
        <p:spPr>
          <a:xfrm>
            <a:off x="289060" y="1436916"/>
            <a:ext cx="11484929" cy="4798422"/>
          </a:xfrm>
        </p:spPr>
        <p:txBody>
          <a:bodyPr>
            <a:normAutofit lnSpcReduction="10000"/>
          </a:bodyPr>
          <a:lstStyle/>
          <a:p>
            <a:pPr>
              <a:buFont typeface="Wingdings" panose="05000000000000000000" pitchFamily="2" charset="2"/>
              <a:buChar char="v"/>
            </a:pPr>
            <a:r>
              <a:rPr lang="en-US" sz="2400" dirty="0"/>
              <a:t>The business-to-consumer aspect of e-commerce is the most visible business use of the World Wide Web.</a:t>
            </a:r>
          </a:p>
          <a:p>
            <a:pPr>
              <a:buFont typeface="Wingdings" panose="05000000000000000000" pitchFamily="2" charset="2"/>
              <a:buChar char="v"/>
            </a:pPr>
            <a:r>
              <a:rPr lang="en-US" sz="2400" dirty="0"/>
              <a:t>The main objective of the Online Book Store is to manage the details of Books, Customers, Payment, Delivery…</a:t>
            </a:r>
          </a:p>
          <a:p>
            <a:pPr>
              <a:buFont typeface="Wingdings" panose="05000000000000000000" pitchFamily="2" charset="2"/>
              <a:buChar char="v"/>
            </a:pPr>
            <a:r>
              <a:rPr lang="en-US" sz="2400" dirty="0"/>
              <a:t>Using the Online Book Store project the user can purchase books online instead of going out to a book store.</a:t>
            </a:r>
          </a:p>
          <a:p>
            <a:pPr>
              <a:buFont typeface="Wingdings" panose="05000000000000000000" pitchFamily="2" charset="2"/>
              <a:buChar char="v"/>
            </a:pPr>
            <a:r>
              <a:rPr lang="en-US" sz="2400" dirty="0"/>
              <a:t>Purpose of the project is to make a fully functional online book store system that allows its users to search and purchase a book online based on category, author, and price.</a:t>
            </a:r>
          </a:p>
          <a:p>
            <a:pPr>
              <a:buFont typeface="Wingdings" panose="05000000000000000000" pitchFamily="2" charset="2"/>
              <a:buChar char="v"/>
            </a:pPr>
            <a:r>
              <a:rPr lang="en-US" sz="2400" dirty="0"/>
              <a:t>The selected books will be displayed in tabular form and then the user can pick and order one or more books online through cash or card payment.</a:t>
            </a:r>
          </a:p>
        </p:txBody>
      </p:sp>
    </p:spTree>
    <p:extLst>
      <p:ext uri="{BB962C8B-B14F-4D97-AF65-F5344CB8AC3E}">
        <p14:creationId xmlns:p14="http://schemas.microsoft.com/office/powerpoint/2010/main" val="676535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8150C-517F-72E2-9494-13CFA53F2CF3}"/>
              </a:ext>
            </a:extLst>
          </p:cNvPr>
          <p:cNvSpPr>
            <a:spLocks noGrp="1"/>
          </p:cNvSpPr>
          <p:nvPr>
            <p:ph type="title"/>
          </p:nvPr>
        </p:nvSpPr>
        <p:spPr>
          <a:xfrm>
            <a:off x="187929" y="86958"/>
            <a:ext cx="9404723" cy="654187"/>
          </a:xfrm>
        </p:spPr>
        <p:txBody>
          <a:bodyPr/>
          <a:lstStyle/>
          <a:p>
            <a:pPr algn="l" fontAlgn="base"/>
            <a:r>
              <a:rPr lang="en-US" dirty="0"/>
              <a:t>ADVANTAGES:</a:t>
            </a:r>
            <a:br>
              <a:rPr lang="en-US" b="0" i="0" dirty="0">
                <a:solidFill>
                  <a:srgbClr val="707070"/>
                </a:solidFill>
                <a:effectLst/>
                <a:latin typeface="-apple-system"/>
              </a:rPr>
            </a:br>
            <a:endParaRPr lang="en-US" sz="2400" dirty="0">
              <a:solidFill>
                <a:schemeClr val="tx1"/>
              </a:solidFill>
            </a:endParaRPr>
          </a:p>
        </p:txBody>
      </p:sp>
      <p:sp>
        <p:nvSpPr>
          <p:cNvPr id="3" name="Content Placeholder 2">
            <a:extLst>
              <a:ext uri="{FF2B5EF4-FFF2-40B4-BE49-F238E27FC236}">
                <a16:creationId xmlns:a16="http://schemas.microsoft.com/office/drawing/2014/main" id="{6091C95F-F335-FA16-3177-876AC8B016D2}"/>
              </a:ext>
            </a:extLst>
          </p:cNvPr>
          <p:cNvSpPr>
            <a:spLocks noGrp="1"/>
          </p:cNvSpPr>
          <p:nvPr>
            <p:ph idx="1"/>
          </p:nvPr>
        </p:nvSpPr>
        <p:spPr>
          <a:xfrm>
            <a:off x="804929" y="1342495"/>
            <a:ext cx="8946541" cy="4828902"/>
          </a:xfrm>
        </p:spPr>
        <p:txBody>
          <a:bodyPr>
            <a:noAutofit/>
          </a:bodyPr>
          <a:lstStyle/>
          <a:p>
            <a:pPr>
              <a:buFont typeface="Wingdings" panose="05000000000000000000" pitchFamily="2" charset="2"/>
              <a:buChar char="v"/>
            </a:pPr>
            <a:r>
              <a:rPr lang="en-US" sz="2400" b="0" i="0" dirty="0">
                <a:solidFill>
                  <a:schemeClr val="tx1"/>
                </a:solidFill>
                <a:effectLst/>
              </a:rPr>
              <a:t>Customers can get their book delivered instead of actually going and buying the book. </a:t>
            </a:r>
          </a:p>
          <a:p>
            <a:pPr>
              <a:buFont typeface="Wingdings" panose="05000000000000000000" pitchFamily="2" charset="2"/>
              <a:buChar char="v"/>
            </a:pPr>
            <a:r>
              <a:rPr lang="en-US" sz="2400" b="0" i="0" dirty="0">
                <a:solidFill>
                  <a:schemeClr val="tx1"/>
                </a:solidFill>
                <a:effectLst/>
              </a:rPr>
              <a:t>They can make payments online.</a:t>
            </a:r>
          </a:p>
          <a:p>
            <a:pPr>
              <a:buFont typeface="Wingdings" panose="05000000000000000000" pitchFamily="2" charset="2"/>
              <a:buChar char="v"/>
            </a:pPr>
            <a:r>
              <a:rPr lang="en-US" sz="2400" b="0" i="0" dirty="0">
                <a:solidFill>
                  <a:schemeClr val="tx1"/>
                </a:solidFill>
                <a:effectLst/>
              </a:rPr>
              <a:t>Managing inventory in the shop for shopkeepers becomes easier as customers are not visiting and ordering online.</a:t>
            </a:r>
            <a:endParaRPr lang="en-US" sz="2400" dirty="0"/>
          </a:p>
          <a:p>
            <a:pPr>
              <a:buFont typeface="Wingdings" panose="05000000000000000000" pitchFamily="2" charset="2"/>
              <a:buChar char="v"/>
            </a:pPr>
            <a:r>
              <a:rPr lang="en-US" sz="2400" b="0" i="0" dirty="0">
                <a:solidFill>
                  <a:schemeClr val="tx1"/>
                </a:solidFill>
                <a:effectLst/>
              </a:rPr>
              <a:t>This system saves both time and the traveling cost of customers.</a:t>
            </a:r>
          </a:p>
          <a:p>
            <a:pPr>
              <a:buFont typeface="Wingdings" panose="05000000000000000000" pitchFamily="2" charset="2"/>
              <a:buChar char="v"/>
            </a:pPr>
            <a:r>
              <a:rPr lang="en-US" sz="2400" b="0" i="0" dirty="0">
                <a:solidFill>
                  <a:schemeClr val="tx1"/>
                </a:solidFill>
                <a:effectLst/>
              </a:rPr>
              <a:t> Users can get to know different kinds of books that they were unaware of by just searching in the system using keywords.</a:t>
            </a:r>
            <a:br>
              <a:rPr lang="en-US" sz="2400" b="0" i="0" dirty="0">
                <a:solidFill>
                  <a:schemeClr val="tx1"/>
                </a:solidFill>
                <a:effectLst/>
              </a:rPr>
            </a:br>
            <a:br>
              <a:rPr lang="en-US" sz="2400" b="0" i="0" dirty="0">
                <a:solidFill>
                  <a:schemeClr val="tx1"/>
                </a:solidFill>
                <a:effectLst/>
              </a:rPr>
            </a:br>
            <a:endParaRPr lang="en-US" sz="2400" dirty="0"/>
          </a:p>
          <a:p>
            <a:pPr marL="0" indent="0">
              <a:buNone/>
            </a:pPr>
            <a:br>
              <a:rPr lang="en-US" sz="2400" b="0" i="0" dirty="0">
                <a:solidFill>
                  <a:schemeClr val="tx1"/>
                </a:solidFill>
                <a:effectLst/>
              </a:rPr>
            </a:br>
            <a:endParaRPr lang="en-US" sz="2400" b="0" i="0" dirty="0">
              <a:solidFill>
                <a:schemeClr val="tx1"/>
              </a:solidFill>
              <a:effectLst/>
            </a:endParaRPr>
          </a:p>
        </p:txBody>
      </p:sp>
    </p:spTree>
    <p:extLst>
      <p:ext uri="{BB962C8B-B14F-4D97-AF65-F5344CB8AC3E}">
        <p14:creationId xmlns:p14="http://schemas.microsoft.com/office/powerpoint/2010/main" val="468333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336A8-151B-315F-04F3-A2464352A929}"/>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507A6A70-894C-D12B-29D1-AF4338A99774}"/>
              </a:ext>
            </a:extLst>
          </p:cNvPr>
          <p:cNvSpPr>
            <a:spLocks noGrp="1"/>
          </p:cNvSpPr>
          <p:nvPr>
            <p:ph idx="1"/>
          </p:nvPr>
        </p:nvSpPr>
        <p:spPr/>
        <p:txBody>
          <a:bodyPr/>
          <a:lstStyle/>
          <a:p>
            <a:pPr>
              <a:buFont typeface="Wingdings" panose="05000000000000000000" pitchFamily="2" charset="2"/>
              <a:buChar char="v"/>
            </a:pPr>
            <a:r>
              <a:rPr lang="en-US" sz="2400" b="0" i="0" dirty="0">
                <a:effectLst/>
              </a:rPr>
              <a:t>The only disadvantage is if the customer receives a book that is not in proper condition or has some kind of defect then there incurs an additional charge of posting it back</a:t>
            </a:r>
            <a:r>
              <a:rPr lang="en-US" b="0" i="0" dirty="0">
                <a:solidFill>
                  <a:srgbClr val="767575"/>
                </a:solidFill>
                <a:effectLst/>
                <a:latin typeface="-apple-system"/>
              </a:rPr>
              <a:t>.</a:t>
            </a:r>
          </a:p>
          <a:p>
            <a:endParaRPr lang="en-US" dirty="0"/>
          </a:p>
        </p:txBody>
      </p:sp>
    </p:spTree>
    <p:extLst>
      <p:ext uri="{BB962C8B-B14F-4D97-AF65-F5344CB8AC3E}">
        <p14:creationId xmlns:p14="http://schemas.microsoft.com/office/powerpoint/2010/main" val="2780224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9443-EB01-DCA5-59E5-87EFA12631EC}"/>
              </a:ext>
            </a:extLst>
          </p:cNvPr>
          <p:cNvSpPr>
            <a:spLocks noGrp="1"/>
          </p:cNvSpPr>
          <p:nvPr>
            <p:ph type="title"/>
          </p:nvPr>
        </p:nvSpPr>
        <p:spPr/>
        <p:txBody>
          <a:bodyPr/>
          <a:lstStyle/>
          <a:p>
            <a:r>
              <a:rPr lang="en-US" dirty="0"/>
              <a:t>BOOKSTORE MAINCLASS:</a:t>
            </a:r>
          </a:p>
        </p:txBody>
      </p:sp>
      <p:sp>
        <p:nvSpPr>
          <p:cNvPr id="3" name="Content Placeholder 2">
            <a:extLst>
              <a:ext uri="{FF2B5EF4-FFF2-40B4-BE49-F238E27FC236}">
                <a16:creationId xmlns:a16="http://schemas.microsoft.com/office/drawing/2014/main" id="{687DACEE-7C96-3F11-58F1-E2B7B847E912}"/>
              </a:ext>
            </a:extLst>
          </p:cNvPr>
          <p:cNvSpPr>
            <a:spLocks noGrp="1"/>
          </p:cNvSpPr>
          <p:nvPr>
            <p:ph idx="1"/>
          </p:nvPr>
        </p:nvSpPr>
        <p:spPr/>
        <p:txBody>
          <a:bodyPr>
            <a:normAutofit fontScale="92500"/>
          </a:bodyPr>
          <a:lstStyle/>
          <a:p>
            <a:pPr>
              <a:buFont typeface="Wingdings" panose="05000000000000000000" pitchFamily="2" charset="2"/>
              <a:buChar char="v"/>
            </a:pPr>
            <a:r>
              <a:rPr lang="en-IN" sz="2400" dirty="0">
                <a:cs typeface="Times New Roman" panose="02020603050405020304" pitchFamily="18" charset="0"/>
              </a:rPr>
              <a:t>In this, the main class looks like the first page of the Online Book Store system.</a:t>
            </a:r>
          </a:p>
          <a:p>
            <a:pPr>
              <a:buFont typeface="Wingdings" panose="05000000000000000000" pitchFamily="2" charset="2"/>
              <a:buChar char="v"/>
            </a:pPr>
            <a:r>
              <a:rPr lang="en-IN" sz="2400" dirty="0">
                <a:cs typeface="Times New Roman" panose="02020603050405020304" pitchFamily="18" charset="0"/>
              </a:rPr>
              <a:t>It will give the choice like admin and customer/user.</a:t>
            </a:r>
          </a:p>
          <a:p>
            <a:pPr>
              <a:buFont typeface="Wingdings" panose="05000000000000000000" pitchFamily="2" charset="2"/>
              <a:buChar char="v"/>
            </a:pPr>
            <a:r>
              <a:rPr lang="en-IN" sz="2400" dirty="0">
                <a:cs typeface="Times New Roman" panose="02020603050405020304" pitchFamily="18" charset="0"/>
              </a:rPr>
              <a:t>If the person is an admin then it gives only a login option or if the person is a customer/user it will give registration and login options.</a:t>
            </a:r>
          </a:p>
          <a:p>
            <a:pPr>
              <a:buFont typeface="Wingdings" panose="05000000000000000000" pitchFamily="2" charset="2"/>
              <a:buChar char="v"/>
            </a:pPr>
            <a:r>
              <a:rPr lang="en-IN" sz="2400" dirty="0">
                <a:cs typeface="Times New Roman" panose="02020603050405020304" pitchFamily="18" charset="0"/>
              </a:rPr>
              <a:t>After the login, the admin can perform admin operations and the customer/user can perform the user operations.</a:t>
            </a:r>
          </a:p>
          <a:p>
            <a:pPr>
              <a:buFont typeface="Wingdings" panose="05000000000000000000" pitchFamily="2" charset="2"/>
              <a:buChar char="v"/>
            </a:pPr>
            <a:r>
              <a:rPr lang="en-US" sz="2400" b="0" i="0" dirty="0">
                <a:effectLst/>
              </a:rPr>
              <a:t>Using an Online book store project the user can purchase books online instead of going out to a book store.</a:t>
            </a:r>
            <a:endParaRPr lang="en-US" sz="2400" dirty="0"/>
          </a:p>
        </p:txBody>
      </p:sp>
    </p:spTree>
    <p:extLst>
      <p:ext uri="{BB962C8B-B14F-4D97-AF65-F5344CB8AC3E}">
        <p14:creationId xmlns:p14="http://schemas.microsoft.com/office/powerpoint/2010/main" val="3329664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1B7E-5C82-B48E-2F54-5CB2C73CF9E8}"/>
              </a:ext>
            </a:extLst>
          </p:cNvPr>
          <p:cNvSpPr>
            <a:spLocks noGrp="1"/>
          </p:cNvSpPr>
          <p:nvPr>
            <p:ph type="title"/>
          </p:nvPr>
        </p:nvSpPr>
        <p:spPr>
          <a:xfrm>
            <a:off x="0" y="0"/>
            <a:ext cx="9404723" cy="775191"/>
          </a:xfrm>
        </p:spPr>
        <p:txBody>
          <a:bodyPr/>
          <a:lstStyle/>
          <a:p>
            <a:r>
              <a:rPr lang="en-US" dirty="0"/>
              <a:t>MODULE DESCRIPTION:</a:t>
            </a:r>
          </a:p>
        </p:txBody>
      </p:sp>
      <p:sp>
        <p:nvSpPr>
          <p:cNvPr id="3" name="Content Placeholder 2">
            <a:extLst>
              <a:ext uri="{FF2B5EF4-FFF2-40B4-BE49-F238E27FC236}">
                <a16:creationId xmlns:a16="http://schemas.microsoft.com/office/drawing/2014/main" id="{7134E5B6-207D-7160-FD84-1F01DB722BAA}"/>
              </a:ext>
            </a:extLst>
          </p:cNvPr>
          <p:cNvSpPr>
            <a:spLocks noGrp="1"/>
          </p:cNvSpPr>
          <p:nvPr>
            <p:ph idx="1"/>
          </p:nvPr>
        </p:nvSpPr>
        <p:spPr>
          <a:xfrm>
            <a:off x="229090" y="775191"/>
            <a:ext cx="11823573" cy="4968111"/>
          </a:xfrm>
        </p:spPr>
        <p:txBody>
          <a:bodyPr/>
          <a:lstStyle/>
          <a:p>
            <a:pPr marL="0" indent="0">
              <a:buNone/>
            </a:pPr>
            <a:r>
              <a:rPr lang="en-US" dirty="0">
                <a:latin typeface="Castellar" panose="020A0402060406010301" pitchFamily="18" charset="0"/>
              </a:rPr>
              <a:t>1.ADMIN MODULE</a:t>
            </a:r>
          </a:p>
          <a:p>
            <a:pPr marL="0" indent="0">
              <a:buNone/>
            </a:pPr>
            <a:endParaRPr lang="en-US" dirty="0">
              <a:latin typeface="Castellar" panose="020A0402060406010301" pitchFamily="18" charset="0"/>
            </a:endParaRPr>
          </a:p>
        </p:txBody>
      </p:sp>
      <p:pic>
        <p:nvPicPr>
          <p:cNvPr id="5" name="Picture 4">
            <a:extLst>
              <a:ext uri="{FF2B5EF4-FFF2-40B4-BE49-F238E27FC236}">
                <a16:creationId xmlns:a16="http://schemas.microsoft.com/office/drawing/2014/main" id="{5CA4A3C1-7A02-C8DF-7C36-0A8AC9E7C7FD}"/>
              </a:ext>
            </a:extLst>
          </p:cNvPr>
          <p:cNvPicPr>
            <a:picLocks noChangeAspect="1"/>
          </p:cNvPicPr>
          <p:nvPr/>
        </p:nvPicPr>
        <p:blipFill>
          <a:blip r:embed="rId2"/>
          <a:stretch>
            <a:fillRect/>
          </a:stretch>
        </p:blipFill>
        <p:spPr>
          <a:xfrm>
            <a:off x="44450" y="1466850"/>
            <a:ext cx="4495800" cy="3880213"/>
          </a:xfrm>
          <a:prstGeom prst="rect">
            <a:avLst/>
          </a:prstGeom>
        </p:spPr>
      </p:pic>
      <p:sp>
        <p:nvSpPr>
          <p:cNvPr id="6" name="Oval 5">
            <a:extLst>
              <a:ext uri="{FF2B5EF4-FFF2-40B4-BE49-F238E27FC236}">
                <a16:creationId xmlns:a16="http://schemas.microsoft.com/office/drawing/2014/main" id="{526115E0-FFEF-FDFA-1040-AA50B17951A6}"/>
              </a:ext>
            </a:extLst>
          </p:cNvPr>
          <p:cNvSpPr/>
          <p:nvPr/>
        </p:nvSpPr>
        <p:spPr>
          <a:xfrm>
            <a:off x="6943725" y="807068"/>
            <a:ext cx="1803400" cy="876185"/>
          </a:xfrm>
          <a:prstGeom prst="ellipse">
            <a:avLst/>
          </a:prstGeom>
          <a:solidFill>
            <a:srgbClr val="00B050"/>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VIEWING BOOKS</a:t>
            </a:r>
          </a:p>
        </p:txBody>
      </p:sp>
      <p:sp>
        <p:nvSpPr>
          <p:cNvPr id="7" name="Oval 6">
            <a:extLst>
              <a:ext uri="{FF2B5EF4-FFF2-40B4-BE49-F238E27FC236}">
                <a16:creationId xmlns:a16="http://schemas.microsoft.com/office/drawing/2014/main" id="{A180E769-9025-C4DE-52C6-E3086883F4FF}"/>
              </a:ext>
            </a:extLst>
          </p:cNvPr>
          <p:cNvSpPr/>
          <p:nvPr/>
        </p:nvSpPr>
        <p:spPr>
          <a:xfrm>
            <a:off x="7007225" y="2129172"/>
            <a:ext cx="1803400" cy="876185"/>
          </a:xfrm>
          <a:prstGeom prst="ellipse">
            <a:avLst/>
          </a:prstGeom>
          <a:solidFill>
            <a:srgbClr val="00B050"/>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ADDING BOOKS</a:t>
            </a:r>
          </a:p>
        </p:txBody>
      </p:sp>
      <p:sp>
        <p:nvSpPr>
          <p:cNvPr id="8" name="Oval 7">
            <a:extLst>
              <a:ext uri="{FF2B5EF4-FFF2-40B4-BE49-F238E27FC236}">
                <a16:creationId xmlns:a16="http://schemas.microsoft.com/office/drawing/2014/main" id="{02339F4E-E2DE-EE11-3694-EC9F424014BB}"/>
              </a:ext>
            </a:extLst>
          </p:cNvPr>
          <p:cNvSpPr/>
          <p:nvPr/>
        </p:nvSpPr>
        <p:spPr>
          <a:xfrm>
            <a:off x="6962774" y="3500357"/>
            <a:ext cx="1907685" cy="929293"/>
          </a:xfrm>
          <a:prstGeom prst="ellipse">
            <a:avLst/>
          </a:prstGeom>
          <a:solidFill>
            <a:srgbClr val="00B050"/>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UPDATING BOOKS</a:t>
            </a:r>
          </a:p>
        </p:txBody>
      </p:sp>
      <p:sp>
        <p:nvSpPr>
          <p:cNvPr id="9" name="Oval 8">
            <a:extLst>
              <a:ext uri="{FF2B5EF4-FFF2-40B4-BE49-F238E27FC236}">
                <a16:creationId xmlns:a16="http://schemas.microsoft.com/office/drawing/2014/main" id="{EF2DCDCF-E228-A5EC-2D87-AF7D59221277}"/>
              </a:ext>
            </a:extLst>
          </p:cNvPr>
          <p:cNvSpPr/>
          <p:nvPr/>
        </p:nvSpPr>
        <p:spPr>
          <a:xfrm>
            <a:off x="7007225" y="5037039"/>
            <a:ext cx="1850534" cy="844550"/>
          </a:xfrm>
          <a:prstGeom prst="ellipse">
            <a:avLst/>
          </a:prstGeom>
          <a:solidFill>
            <a:srgbClr val="00B05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DELETING BOOKS</a:t>
            </a:r>
          </a:p>
        </p:txBody>
      </p:sp>
      <p:cxnSp>
        <p:nvCxnSpPr>
          <p:cNvPr id="15" name="Straight Arrow Connector 14">
            <a:extLst>
              <a:ext uri="{FF2B5EF4-FFF2-40B4-BE49-F238E27FC236}">
                <a16:creationId xmlns:a16="http://schemas.microsoft.com/office/drawing/2014/main" id="{6CDE9327-5DA1-1BA3-67E4-77403D19B11E}"/>
              </a:ext>
            </a:extLst>
          </p:cNvPr>
          <p:cNvCxnSpPr>
            <a:cxnSpLocks/>
            <a:endCxn id="6" idx="2"/>
          </p:cNvCxnSpPr>
          <p:nvPr/>
        </p:nvCxnSpPr>
        <p:spPr>
          <a:xfrm flipV="1">
            <a:off x="4540250" y="1245161"/>
            <a:ext cx="2403475" cy="12453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84B2540A-7D6C-B7B5-250F-803A81EEB518}"/>
              </a:ext>
            </a:extLst>
          </p:cNvPr>
          <p:cNvCxnSpPr>
            <a:cxnSpLocks/>
            <a:endCxn id="7" idx="2"/>
          </p:cNvCxnSpPr>
          <p:nvPr/>
        </p:nvCxnSpPr>
        <p:spPr>
          <a:xfrm flipV="1">
            <a:off x="4540250" y="2567265"/>
            <a:ext cx="2466975" cy="4596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029AF662-B18F-9F75-CAC9-79590A8BE70D}"/>
              </a:ext>
            </a:extLst>
          </p:cNvPr>
          <p:cNvCxnSpPr>
            <a:cxnSpLocks/>
            <a:endCxn id="8" idx="2"/>
          </p:cNvCxnSpPr>
          <p:nvPr/>
        </p:nvCxnSpPr>
        <p:spPr>
          <a:xfrm>
            <a:off x="4552950" y="3852912"/>
            <a:ext cx="2409824" cy="1120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90CBDA6E-500B-05FD-D7D9-033E63FF02B0}"/>
              </a:ext>
            </a:extLst>
          </p:cNvPr>
          <p:cNvCxnSpPr>
            <a:cxnSpLocks/>
            <a:endCxn id="9" idx="2"/>
          </p:cNvCxnSpPr>
          <p:nvPr/>
        </p:nvCxnSpPr>
        <p:spPr>
          <a:xfrm>
            <a:off x="4546600" y="4543466"/>
            <a:ext cx="2460625" cy="9158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57164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E3D05-7043-3EB4-75C5-70166A33E93D}"/>
              </a:ext>
            </a:extLst>
          </p:cNvPr>
          <p:cNvSpPr>
            <a:spLocks noGrp="1"/>
          </p:cNvSpPr>
          <p:nvPr>
            <p:ph type="title"/>
          </p:nvPr>
        </p:nvSpPr>
        <p:spPr>
          <a:xfrm>
            <a:off x="646111" y="452718"/>
            <a:ext cx="9404723" cy="522642"/>
          </a:xfrm>
        </p:spPr>
        <p:txBody>
          <a:bodyPr/>
          <a:lstStyle/>
          <a:p>
            <a:r>
              <a:rPr lang="en-US" sz="2000" dirty="0"/>
              <a:t>2. </a:t>
            </a:r>
            <a:r>
              <a:rPr lang="en-US" sz="2000" dirty="0">
                <a:latin typeface="Castellar" panose="020A0402060406010301" pitchFamily="18" charset="0"/>
              </a:rPr>
              <a:t>CUSTOMER MODULE/USER MODULE</a:t>
            </a:r>
          </a:p>
        </p:txBody>
      </p:sp>
      <p:pic>
        <p:nvPicPr>
          <p:cNvPr id="9" name="Content Placeholder 8">
            <a:extLst>
              <a:ext uri="{FF2B5EF4-FFF2-40B4-BE49-F238E27FC236}">
                <a16:creationId xmlns:a16="http://schemas.microsoft.com/office/drawing/2014/main" id="{42966D3B-938F-ED38-DF46-32A226EEEF4A}"/>
              </a:ext>
            </a:extLst>
          </p:cNvPr>
          <p:cNvPicPr>
            <a:picLocks noGrp="1" noChangeAspect="1"/>
          </p:cNvPicPr>
          <p:nvPr>
            <p:ph idx="1"/>
          </p:nvPr>
        </p:nvPicPr>
        <p:blipFill>
          <a:blip r:embed="rId2"/>
          <a:stretch>
            <a:fillRect/>
          </a:stretch>
        </p:blipFill>
        <p:spPr>
          <a:xfrm>
            <a:off x="360347" y="1158112"/>
            <a:ext cx="5683620" cy="5125122"/>
          </a:xfrm>
        </p:spPr>
      </p:pic>
      <p:sp>
        <p:nvSpPr>
          <p:cNvPr id="10" name="Oval 9">
            <a:extLst>
              <a:ext uri="{FF2B5EF4-FFF2-40B4-BE49-F238E27FC236}">
                <a16:creationId xmlns:a16="http://schemas.microsoft.com/office/drawing/2014/main" id="{BF0FFB38-805C-9563-C7F0-CC600E55592E}"/>
              </a:ext>
            </a:extLst>
          </p:cNvPr>
          <p:cNvSpPr/>
          <p:nvPr/>
        </p:nvSpPr>
        <p:spPr>
          <a:xfrm>
            <a:off x="7505577" y="5190307"/>
            <a:ext cx="3061706" cy="1410789"/>
          </a:xfrm>
          <a:prstGeom prst="ellipse">
            <a:avLst/>
          </a:prstGeom>
          <a:solidFill>
            <a:srgbClr val="00B050"/>
          </a:solidFill>
          <a:ln>
            <a:solidFill>
              <a:schemeClr val="bg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dirty="0">
                <a:solidFill>
                  <a:schemeClr val="tx1"/>
                </a:solidFill>
              </a:rPr>
              <a:t>PURCHASING BOOKS</a:t>
            </a:r>
          </a:p>
        </p:txBody>
      </p:sp>
      <p:sp>
        <p:nvSpPr>
          <p:cNvPr id="11" name="Oval 10">
            <a:extLst>
              <a:ext uri="{FF2B5EF4-FFF2-40B4-BE49-F238E27FC236}">
                <a16:creationId xmlns:a16="http://schemas.microsoft.com/office/drawing/2014/main" id="{E5152C69-08D1-1FD1-46C5-D3444041E7B5}"/>
              </a:ext>
            </a:extLst>
          </p:cNvPr>
          <p:cNvSpPr/>
          <p:nvPr/>
        </p:nvSpPr>
        <p:spPr>
          <a:xfrm>
            <a:off x="7422736" y="2081413"/>
            <a:ext cx="2972264" cy="1347587"/>
          </a:xfrm>
          <a:prstGeom prst="ellipse">
            <a:avLst/>
          </a:prstGeom>
          <a:solidFill>
            <a:srgbClr val="00B05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VIEWING BOOKS</a:t>
            </a:r>
          </a:p>
        </p:txBody>
      </p:sp>
      <p:sp>
        <p:nvSpPr>
          <p:cNvPr id="13" name="Oval 12">
            <a:extLst>
              <a:ext uri="{FF2B5EF4-FFF2-40B4-BE49-F238E27FC236}">
                <a16:creationId xmlns:a16="http://schemas.microsoft.com/office/drawing/2014/main" id="{39A7D639-07CC-C23F-B72A-D9FBD03270A4}"/>
              </a:ext>
            </a:extLst>
          </p:cNvPr>
          <p:cNvSpPr/>
          <p:nvPr/>
        </p:nvSpPr>
        <p:spPr>
          <a:xfrm>
            <a:off x="7505577" y="3593955"/>
            <a:ext cx="2972264" cy="1476230"/>
          </a:xfrm>
          <a:prstGeom prst="ellipse">
            <a:avLst/>
          </a:prstGeom>
          <a:solidFill>
            <a:srgbClr val="00B05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SEARCHING BOOKS</a:t>
            </a:r>
          </a:p>
        </p:txBody>
      </p:sp>
      <p:sp>
        <p:nvSpPr>
          <p:cNvPr id="14" name="Oval 13">
            <a:extLst>
              <a:ext uri="{FF2B5EF4-FFF2-40B4-BE49-F238E27FC236}">
                <a16:creationId xmlns:a16="http://schemas.microsoft.com/office/drawing/2014/main" id="{99B8F178-44DE-91B3-AEFC-6939D75E9EDB}"/>
              </a:ext>
            </a:extLst>
          </p:cNvPr>
          <p:cNvSpPr/>
          <p:nvPr/>
        </p:nvSpPr>
        <p:spPr>
          <a:xfrm>
            <a:off x="7465629" y="465284"/>
            <a:ext cx="2929371" cy="1451267"/>
          </a:xfrm>
          <a:prstGeom prst="ellipse">
            <a:avLst/>
          </a:prstGeom>
          <a:solidFill>
            <a:srgbClr val="00B05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LOGIN</a:t>
            </a:r>
          </a:p>
        </p:txBody>
      </p:sp>
      <p:cxnSp>
        <p:nvCxnSpPr>
          <p:cNvPr id="16" name="Straight Arrow Connector 15">
            <a:extLst>
              <a:ext uri="{FF2B5EF4-FFF2-40B4-BE49-F238E27FC236}">
                <a16:creationId xmlns:a16="http://schemas.microsoft.com/office/drawing/2014/main" id="{9EF28737-A3E1-9802-1071-0E16829EC488}"/>
              </a:ext>
            </a:extLst>
          </p:cNvPr>
          <p:cNvCxnSpPr/>
          <p:nvPr/>
        </p:nvCxnSpPr>
        <p:spPr>
          <a:xfrm flipV="1">
            <a:off x="6080966" y="1207427"/>
            <a:ext cx="1384663" cy="10101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CDC3C432-9349-1CC1-EDE0-971F013127C8}"/>
              </a:ext>
            </a:extLst>
          </p:cNvPr>
          <p:cNvCxnSpPr>
            <a:cxnSpLocks/>
          </p:cNvCxnSpPr>
          <p:nvPr/>
        </p:nvCxnSpPr>
        <p:spPr>
          <a:xfrm flipV="1">
            <a:off x="6096000" y="2817845"/>
            <a:ext cx="1326736" cy="6997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E4B079AB-8194-41AE-F397-7D02AF9D0C5E}"/>
              </a:ext>
            </a:extLst>
          </p:cNvPr>
          <p:cNvCxnSpPr>
            <a:cxnSpLocks/>
          </p:cNvCxnSpPr>
          <p:nvPr/>
        </p:nvCxnSpPr>
        <p:spPr>
          <a:xfrm flipV="1">
            <a:off x="6041020" y="4332070"/>
            <a:ext cx="1464557" cy="5554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5C2B1428-666A-4354-D00C-72E756CCEBEC}"/>
              </a:ext>
            </a:extLst>
          </p:cNvPr>
          <p:cNvCxnSpPr>
            <a:cxnSpLocks/>
          </p:cNvCxnSpPr>
          <p:nvPr/>
        </p:nvCxnSpPr>
        <p:spPr>
          <a:xfrm>
            <a:off x="6069983" y="5895702"/>
            <a:ext cx="1486524" cy="929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90217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CORE PROJECT</Template>
  <TotalTime>41</TotalTime>
  <Words>1048</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Adobe Caslon Pro Bold</vt:lpstr>
      <vt:lpstr>-apple-system</vt:lpstr>
      <vt:lpstr>Arial</vt:lpstr>
      <vt:lpstr>Castellar</vt:lpstr>
      <vt:lpstr>Century Gothic</vt:lpstr>
      <vt:lpstr>ff0</vt:lpstr>
      <vt:lpstr>Roboto</vt:lpstr>
      <vt:lpstr>Times New Roman</vt:lpstr>
      <vt:lpstr>Wingdings</vt:lpstr>
      <vt:lpstr>Wingdings 3</vt:lpstr>
      <vt:lpstr>Ion</vt:lpstr>
      <vt:lpstr>PowerPoint Presentation</vt:lpstr>
      <vt:lpstr>AGENDA</vt:lpstr>
      <vt:lpstr>INTRODUCTION:</vt:lpstr>
      <vt:lpstr>OBJECTIVE:</vt:lpstr>
      <vt:lpstr>ADVANTAGES: </vt:lpstr>
      <vt:lpstr>DISADVANTAGES:</vt:lpstr>
      <vt:lpstr>BOOKSTORE MAINCLASS:</vt:lpstr>
      <vt:lpstr>MODULE DESCRIPTION:</vt:lpstr>
      <vt:lpstr>2. CUSTOMER MODULE/USER MODULE</vt:lpstr>
      <vt:lpstr>DATABASE CONNECTION CLASS:</vt:lpstr>
      <vt:lpstr>ONLINE BOOKSTORE PROCESS CLASS:</vt:lpstr>
      <vt:lpstr>CUSTOMER PROCESS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KATHIR</dc:creator>
  <cp:lastModifiedBy>KATHIR</cp:lastModifiedBy>
  <cp:revision>7</cp:revision>
  <dcterms:created xsi:type="dcterms:W3CDTF">2022-06-01T16:50:59Z</dcterms:created>
  <dcterms:modified xsi:type="dcterms:W3CDTF">2022-06-07T07:03:27Z</dcterms:modified>
</cp:coreProperties>
</file>