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66" d="100"/>
          <a:sy n="6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2095233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5466936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9989595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294656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05867295"/>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93239240"/>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61227441"/>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7306926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7952775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187860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3124394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4775443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7747062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3811043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1514087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29398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887651171"/>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8253561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741161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2749029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6326889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7877287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604611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1572371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6873491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341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6674448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274121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3661798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1591268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2.pn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3.png"/><Relationship Id="rId3" Type="http://schemas.openxmlformats.org/officeDocument/2006/relationships/slideLayout" Target="../slideLayouts/slideLayout13.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4.png"/><Relationship Id="rId3" Type="http://schemas.openxmlformats.org/officeDocument/2006/relationships/slideLayout" Target="../slideLayouts/slideLayout13.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059139" y="3571321"/>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DEEPIKA.N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422200074 ( asunm110422200074)</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B.Com INFORMATION SYSTEM MANAGEMENT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DRBCCC HINDU COLLEGE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2927131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矩形"/>
          <p:cNvSpPr>
            <a:spLocks/>
          </p:cNvSpPr>
          <p:nvPr/>
        </p:nvSpPr>
        <p:spPr>
          <a:xfrm rot="0">
            <a:off x="948267" y="1642532"/>
            <a:ext cx="8720666" cy="4892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Calibri" pitchFamily="0" charset="0"/>
                <a:cs typeface="Calibri" pitchFamily="0" charset="0"/>
              </a:rPr>
              <a:t>Data Preparation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Font typeface="Arial" pitchFamily="0" charset="0"/>
              <a:buChar char="•"/>
            </a:pPr>
            <a:r>
              <a:rPr lang="en-US" altLang="zh-CN" sz="1800" b="1" i="0" u="none" strike="noStrike" kern="1200" cap="none" spc="0" baseline="0">
                <a:solidFill>
                  <a:schemeClr val="tx1"/>
                </a:solidFill>
                <a:latin typeface="Calibri" pitchFamily="0" charset="0"/>
                <a:ea typeface="Calibri" pitchFamily="0" charset="0"/>
                <a:cs typeface="Calibri" pitchFamily="0" charset="0"/>
              </a:rPr>
              <a:t>Data Cleaning</a:t>
            </a:r>
            <a:endParaRPr lang="en-US" altLang="zh-CN" sz="1800" b="0" i="0" u="none" strike="noStrike" kern="1200" cap="none" spc="0" baseline="0">
              <a:solidFill>
                <a:schemeClr val="tx1"/>
              </a:solidFill>
              <a:latin typeface="Calibri" pitchFamily="0" charset="0"/>
              <a:ea typeface="Calibri" pitchFamily="0" charset="0"/>
              <a:cs typeface="Calibri" pitchFamily="0" charset="0"/>
            </a:endParaRPr>
          </a:p>
          <a:p>
            <a:pPr marL="342900" indent="-342900" algn="l">
              <a:lnSpc>
                <a:spcPct val="100000"/>
              </a:lnSpc>
              <a:spcBef>
                <a:spcPts val="0"/>
              </a:spcBef>
              <a:spcAft>
                <a:spcPts val="0"/>
              </a:spcAft>
              <a:buFont typeface="Arial" pitchFamily="0" charset="0"/>
              <a:buChar char="•"/>
            </a:pPr>
            <a:r>
              <a:rPr lang="en-US" altLang="zh-CN" sz="1800" b="1" i="0" u="none" strike="noStrike" kern="1200" cap="none" spc="0" baseline="0">
                <a:solidFill>
                  <a:schemeClr val="tx1"/>
                </a:solidFill>
                <a:latin typeface="Calibri" pitchFamily="0" charset="0"/>
                <a:ea typeface="Calibri" pitchFamily="0" charset="0"/>
                <a:cs typeface="Calibri" pitchFamily="0" charset="0"/>
              </a:rPr>
              <a:t>Data Transformation</a:t>
            </a:r>
            <a:endParaRPr lang="en-US" altLang="zh-CN" sz="1800" b="1" i="0" u="none" strike="noStrike" kern="1200" cap="none" spc="0" baseline="0">
              <a:solidFill>
                <a:schemeClr val="tx1"/>
              </a:solidFill>
              <a:latin typeface="Calibri" pitchFamily="0" charset="0"/>
              <a:ea typeface="Calibri"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Calibri" pitchFamily="0" charset="0"/>
                <a:cs typeface="Calibri" pitchFamily="0" charset="0"/>
              </a:rPr>
              <a:t>Chart and Diagram Types</a:t>
            </a:r>
            <a:r>
              <a:rPr lang="en-US" altLang="zh-CN" sz="1800" b="0" i="0" u="none" strike="noStrike" kern="1200" cap="none" spc="0" baseline="0">
                <a:solidFill>
                  <a:schemeClr val="tx1"/>
                </a:solidFill>
                <a:latin typeface="Calibri" pitchFamily="0" charset="0"/>
                <a:ea typeface="Calibri"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0" charset="0"/>
              <a:buChar char="•"/>
            </a:pPr>
            <a:r>
              <a:rPr lang="en-US" altLang="zh-CN" sz="1800" b="1" i="0" u="none" strike="noStrike" kern="1200" cap="none" spc="0" baseline="0">
                <a:solidFill>
                  <a:schemeClr val="tx1"/>
                </a:solidFill>
                <a:latin typeface="Calibri" pitchFamily="0" charset="0"/>
                <a:ea typeface="Calibri" pitchFamily="0" charset="0"/>
                <a:cs typeface="Calibri" pitchFamily="0" charset="0"/>
              </a:rPr>
              <a:t>Bar Charts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0" charset="0"/>
              <a:buChar char="•"/>
            </a:pPr>
            <a:r>
              <a:rPr lang="en-US" altLang="zh-CN" sz="1800" b="0" i="0" u="none" strike="noStrike" kern="1200" cap="none" spc="0" baseline="0">
                <a:solidFill>
                  <a:schemeClr val="tx1"/>
                </a:solidFill>
                <a:latin typeface="Calibri" pitchFamily="0" charset="0"/>
                <a:ea typeface="Calibri" pitchFamily="0" charset="0"/>
                <a:cs typeface="Calibri" pitchFamily="0" charset="0"/>
              </a:rPr>
              <a:t>Column Charts</a:t>
            </a:r>
            <a:endParaRPr lang="en-US" altLang="zh-CN" sz="1800" b="1" i="0" u="none" strike="noStrike" kern="1200" cap="none" spc="0" baseline="0">
              <a:solidFill>
                <a:schemeClr val="tx1"/>
              </a:solidFill>
              <a:latin typeface="Calibri" pitchFamily="0" charset="0"/>
              <a:ea typeface="Calibri" pitchFamily="0" charset="0"/>
              <a:cs typeface="Calibri" pitchFamily="0" charset="0"/>
            </a:endParaRPr>
          </a:p>
          <a:p>
            <a:pPr marL="285750" indent="-285750" algn="l">
              <a:lnSpc>
                <a:spcPct val="100000"/>
              </a:lnSpc>
              <a:spcBef>
                <a:spcPts val="0"/>
              </a:spcBef>
              <a:spcAft>
                <a:spcPts val="0"/>
              </a:spcAft>
              <a:buFont typeface="Arial" pitchFamily="0" charset="0"/>
              <a:buChar char="•"/>
            </a:pPr>
            <a:r>
              <a:rPr lang="en-US" altLang="zh-CN" sz="1800" b="0" i="0" u="none" strike="noStrike" kern="1200" cap="none" spc="0" baseline="0">
                <a:solidFill>
                  <a:schemeClr val="tx1"/>
                </a:solidFill>
                <a:latin typeface="Calibri" pitchFamily="0" charset="0"/>
                <a:ea typeface="Calibri" pitchFamily="0" charset="0"/>
                <a:cs typeface="Calibri" pitchFamily="0" charset="0"/>
              </a:rPr>
              <a:t>Stacked Bar Charts</a:t>
            </a:r>
            <a:endParaRPr lang="en-US" altLang="zh-CN" sz="1800" b="0" i="0" u="none" strike="noStrike" kern="1200" cap="none" spc="0" baseline="0">
              <a:solidFill>
                <a:schemeClr val="tx1"/>
              </a:solidFill>
              <a:latin typeface="Calibri" pitchFamily="0" charset="0"/>
              <a:ea typeface="Calibri" pitchFamily="0" charset="0"/>
              <a:cs typeface="Calibri" pitchFamily="0" charset="0"/>
            </a:endParaRPr>
          </a:p>
          <a:p>
            <a:pPr marL="285750" indent="-285750" algn="l">
              <a:lnSpc>
                <a:spcPct val="100000"/>
              </a:lnSpc>
              <a:spcBef>
                <a:spcPts val="0"/>
              </a:spcBef>
              <a:spcAft>
                <a:spcPts val="0"/>
              </a:spcAft>
              <a:buFont typeface="Arial" pitchFamily="0" charset="0"/>
              <a:buChar char="•"/>
            </a:pPr>
            <a:r>
              <a:rPr lang="en-US" altLang="zh-CN" sz="1800" b="0" i="0" u="none" strike="noStrike" kern="1200" cap="none" spc="0" baseline="0">
                <a:solidFill>
                  <a:schemeClr val="tx1"/>
                </a:solidFill>
                <a:latin typeface="Calibri" pitchFamily="0" charset="0"/>
                <a:ea typeface="Calibri" pitchFamily="0" charset="0"/>
                <a:cs typeface="Calibri" pitchFamily="0" charset="0"/>
              </a:rPr>
              <a:t>Grouped Bar Charts</a:t>
            </a:r>
            <a:endParaRPr lang="en-US" altLang="zh-CN" sz="1800" b="0" i="0" u="none" strike="noStrike" kern="1200" cap="none" spc="0" baseline="0">
              <a:solidFill>
                <a:schemeClr val="tx1"/>
              </a:solidFill>
              <a:latin typeface="Calibri" pitchFamily="0" charset="0"/>
              <a:ea typeface="Calibri"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Calibri" pitchFamily="0" charset="0"/>
                <a:cs typeface="Calibri" pitchFamily="0" charset="0"/>
              </a:rPr>
              <a:t>Validation and Refinement</a:t>
            </a:r>
            <a:r>
              <a:rPr lang="en-US" altLang="zh-CN" sz="1800" b="0" i="0" u="none" strike="noStrike" kern="1200" cap="none" spc="0" baseline="0">
                <a:solidFill>
                  <a:schemeClr val="tx1"/>
                </a:solidFill>
                <a:latin typeface="Calibri" pitchFamily="0" charset="0"/>
                <a:ea typeface="Calibri"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0" charset="0"/>
              <a:buChar char="•"/>
            </a:pPr>
            <a:r>
              <a:rPr lang="en-US" altLang="zh-CN" sz="1800" b="1" i="0" u="none" strike="noStrike" kern="1200" cap="none" spc="0" baseline="0">
                <a:solidFill>
                  <a:schemeClr val="tx1"/>
                </a:solidFill>
                <a:latin typeface="Calibri" pitchFamily="0" charset="0"/>
                <a:ea typeface="Calibri" pitchFamily="0" charset="0"/>
                <a:cs typeface="Calibri" pitchFamily="0" charset="0"/>
              </a:rPr>
              <a:t>Accuracy Check</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0" charset="0"/>
              <a:buChar char="•"/>
            </a:pPr>
            <a:r>
              <a:rPr lang="en-US" altLang="zh-CN" sz="1800" b="0" i="0" u="none" strike="noStrike" kern="1200" cap="none" spc="0" baseline="0">
                <a:solidFill>
                  <a:schemeClr val="tx1"/>
                </a:solidFill>
                <a:latin typeface="Calibri" pitchFamily="0" charset="0"/>
                <a:ea typeface="Calibri" pitchFamily="0" charset="0"/>
                <a:cs typeface="Calibri" pitchFamily="0" charset="0"/>
              </a:rPr>
              <a:t>Feedback Integration</a:t>
            </a:r>
            <a:endParaRPr lang="en-US" altLang="zh-CN" sz="1800" b="0" i="0" u="none" strike="noStrike" kern="1200" cap="none" spc="0" baseline="0">
              <a:solidFill>
                <a:schemeClr val="tx1"/>
              </a:solidFill>
              <a:latin typeface="Calibri" pitchFamily="0" charset="0"/>
              <a:ea typeface="Calibri"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Calibri" pitchFamily="0" charset="0"/>
                <a:cs typeface="Calibri" pitchFamily="0" charset="0"/>
              </a:rPr>
              <a:t>Tool Selection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0" charset="0"/>
              <a:buChar char="•"/>
            </a:pPr>
            <a:r>
              <a:rPr lang="en-US" altLang="zh-CN" sz="1800" b="0" i="0" u="none" strike="noStrike" kern="1200" cap="none" spc="0" baseline="0">
                <a:solidFill>
                  <a:schemeClr val="tx1"/>
                </a:solidFill>
                <a:latin typeface="Calibri" pitchFamily="0" charset="0"/>
                <a:ea typeface="Calibri" pitchFamily="0" charset="0"/>
                <a:cs typeface="Calibri" pitchFamily="0" charset="0"/>
              </a:rPr>
              <a:t>Software Options</a:t>
            </a:r>
            <a:endParaRPr lang="en-US" altLang="zh-CN" sz="1800" b="0" i="0" u="none" strike="noStrike" kern="1200" cap="none" spc="0" baseline="0">
              <a:solidFill>
                <a:schemeClr val="tx1"/>
              </a:solidFill>
              <a:latin typeface="Calibri" pitchFamily="0" charset="0"/>
              <a:ea typeface="Calibri" pitchFamily="0" charset="0"/>
              <a:cs typeface="Calibri" pitchFamily="0" charset="0"/>
            </a:endParaRPr>
          </a:p>
          <a:p>
            <a:pPr marL="285750" indent="-285750" algn="l">
              <a:lnSpc>
                <a:spcPct val="100000"/>
              </a:lnSpc>
              <a:spcBef>
                <a:spcPts val="0"/>
              </a:spcBef>
              <a:spcAft>
                <a:spcPts val="0"/>
              </a:spcAft>
              <a:buFont typeface="Arial" pitchFamily="0" charset="0"/>
              <a:buChar char="•"/>
            </a:pPr>
            <a:r>
              <a:rPr lang="en-US" altLang="zh-CN" sz="1800" b="0" i="0" u="none" strike="noStrike" kern="1200" cap="none" spc="0" baseline="0">
                <a:solidFill>
                  <a:schemeClr val="tx1"/>
                </a:solidFill>
                <a:latin typeface="Calibri" pitchFamily="0" charset="0"/>
                <a:ea typeface="Calibri" pitchFamily="0" charset="0"/>
                <a:cs typeface="Calibri" pitchFamily="0" charset="0"/>
              </a:rPr>
              <a:t>Customization Features</a:t>
            </a:r>
            <a:endParaRPr lang="en-US" altLang="zh-CN" sz="1800" b="0" i="0" u="none" strike="noStrike" kern="1200" cap="none" spc="0" baseline="0">
              <a:solidFill>
                <a:schemeClr val="tx1"/>
              </a:solidFill>
              <a:latin typeface="Calibri" pitchFamily="0" charset="0"/>
              <a:ea typeface="Calibri"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Calibri" pitchFamily="0" charset="0"/>
              <a:cs typeface="Calibri"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Calibri" pitchFamily="0" charset="0"/>
              <a:ea typeface="Calibri" pitchFamily="0" charset="0"/>
              <a:cs typeface="Calibri"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Calibri" pitchFamily="0" charset="0"/>
              <a:ea typeface="Calibri" pitchFamily="0" charset="0"/>
              <a:cs typeface="Calibri" pitchFamily="0" charset="0"/>
            </a:endParaRPr>
          </a:p>
          <a:p>
            <a:pPr marL="342900" indent="-342900" algn="l">
              <a:lnSpc>
                <a:spcPct val="100000"/>
              </a:lnSpc>
              <a:spcBef>
                <a:spcPts val="0"/>
              </a:spcBef>
              <a:spcAft>
                <a:spcPts val="0"/>
              </a:spcAft>
              <a:buFont typeface="Arial" pitchFamily="0" charset="0"/>
              <a:buChar char="•"/>
            </a:pPr>
            <a:endParaRPr lang="zh-CN" altLang="en-US" sz="1800" b="0" i="0" u="none" strike="noStrike" kern="1200" cap="none" spc="0" baseline="0">
              <a:solidFill>
                <a:schemeClr val="tx1"/>
              </a:solidFill>
              <a:latin typeface="Calibri" pitchFamily="0" charset="0"/>
              <a:ea typeface="Calibri" pitchFamily="0" charset="0"/>
              <a:cs typeface="Calibri" pitchFamily="0" charset="0"/>
            </a:endParaRPr>
          </a:p>
        </p:txBody>
      </p:sp>
    </p:spTree>
    <p:extLst>
      <p:ext uri="{BB962C8B-B14F-4D97-AF65-F5344CB8AC3E}">
        <p14:creationId xmlns:p14="http://schemas.microsoft.com/office/powerpoint/2010/main" val="65689704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0"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62" name="图片" descr="A pie chart with a number of dots&#10;&#10;Description automatically generated"/>
          <p:cNvPicPr>
            <a:picLocks noChangeAspect="1"/>
          </p:cNvPicPr>
          <p:nvPr/>
        </p:nvPicPr>
        <p:blipFill>
          <a:blip r:embed="rId2" cstate="print"/>
          <a:stretch>
            <a:fillRect/>
          </a:stretch>
        </p:blipFill>
        <p:spPr>
          <a:xfrm rot="0">
            <a:off x="1670739" y="1447891"/>
            <a:ext cx="7010219" cy="4379162"/>
          </a:xfrm>
          <a:prstGeom prst="rect"/>
          <a:noFill/>
          <a:ln w="12700" cmpd="sng" cap="flat">
            <a:noFill/>
            <a:prstDash val="solid"/>
            <a:miter/>
          </a:ln>
        </p:spPr>
      </p:pic>
    </p:spTree>
    <p:extLst>
      <p:ext uri="{BB962C8B-B14F-4D97-AF65-F5344CB8AC3E}">
        <p14:creationId xmlns:p14="http://schemas.microsoft.com/office/powerpoint/2010/main" val="1537993620"/>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7"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69" name="图片" descr="A graph with blue squares&#10;&#10;Description automatically generated"/>
          <p:cNvPicPr>
            <a:picLocks noChangeAspect="1"/>
          </p:cNvPicPr>
          <p:nvPr/>
        </p:nvPicPr>
        <p:blipFill>
          <a:blip r:embed="rId2" cstate="print"/>
          <a:stretch>
            <a:fillRect/>
          </a:stretch>
        </p:blipFill>
        <p:spPr>
          <a:xfrm rot="0">
            <a:off x="1694641" y="1495605"/>
            <a:ext cx="6301057" cy="3866790"/>
          </a:xfrm>
          <a:prstGeom prst="rect"/>
          <a:noFill/>
          <a:ln w="12700" cmpd="sng" cap="flat">
            <a:noFill/>
            <a:prstDash val="solid"/>
            <a:miter/>
          </a:ln>
        </p:spPr>
      </p:pic>
    </p:spTree>
    <p:extLst>
      <p:ext uri="{BB962C8B-B14F-4D97-AF65-F5344CB8AC3E}">
        <p14:creationId xmlns:p14="http://schemas.microsoft.com/office/powerpoint/2010/main" val="335604694"/>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4"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76" name="图片" descr="A pie chart with colorful circles&#10;&#10;Description automatically generated"/>
          <p:cNvPicPr>
            <a:picLocks noChangeAspect="1"/>
          </p:cNvPicPr>
          <p:nvPr/>
        </p:nvPicPr>
        <p:blipFill>
          <a:blip r:embed="rId2" cstate="print"/>
          <a:stretch>
            <a:fillRect/>
          </a:stretch>
        </p:blipFill>
        <p:spPr>
          <a:xfrm rot="0">
            <a:off x="1469007" y="1457144"/>
            <a:ext cx="6982363" cy="4346275"/>
          </a:xfrm>
          <a:prstGeom prst="rect"/>
          <a:noFill/>
          <a:ln w="12700" cmpd="sng" cap="flat">
            <a:noFill/>
            <a:prstDash val="solid"/>
            <a:miter/>
          </a:ln>
        </p:spPr>
      </p:pic>
    </p:spTree>
    <p:extLst>
      <p:ext uri="{BB962C8B-B14F-4D97-AF65-F5344CB8AC3E}">
        <p14:creationId xmlns:p14="http://schemas.microsoft.com/office/powerpoint/2010/main" val="1928427265"/>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1"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14</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83" name="图片" descr="A pie chart with text&#10;&#10;Description automatically generated"/>
          <p:cNvPicPr>
            <a:picLocks noChangeAspect="1"/>
          </p:cNvPicPr>
          <p:nvPr/>
        </p:nvPicPr>
        <p:blipFill>
          <a:blip r:embed="rId2" cstate="print"/>
          <a:stretch>
            <a:fillRect/>
          </a:stretch>
        </p:blipFill>
        <p:spPr>
          <a:xfrm rot="0">
            <a:off x="1468557" y="1442499"/>
            <a:ext cx="7414582" cy="4548096"/>
          </a:xfrm>
          <a:prstGeom prst="rect"/>
          <a:noFill/>
          <a:ln w="12700" cmpd="sng" cap="flat">
            <a:noFill/>
            <a:prstDash val="solid"/>
            <a:miter/>
          </a:ln>
        </p:spPr>
      </p:pic>
    </p:spTree>
    <p:extLst>
      <p:ext uri="{BB962C8B-B14F-4D97-AF65-F5344CB8AC3E}">
        <p14:creationId xmlns:p14="http://schemas.microsoft.com/office/powerpoint/2010/main" val="1643309336"/>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5" name="矩形"/>
          <p:cNvSpPr>
            <a:spLocks/>
          </p:cNvSpPr>
          <p:nvPr/>
        </p:nvSpPr>
        <p:spPr>
          <a:xfrm rot="0">
            <a:off x="643466" y="1642532"/>
            <a:ext cx="8890000" cy="2663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Calibri" pitchFamily="0" charset="0"/>
                <a:cs typeface="Calibri" pitchFamily="0" charset="0"/>
              </a:rPr>
              <a:t>Effective charts and bar diagrams are crucial for clear data communication and informed decision-making. By preparing data accurately and using intuitive design, these visualizations make complex information accessible and actionable, enhancing understanding and supporting strategic decisions.</a:t>
            </a: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2219305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223913"/>
            <a:ext cx="8593228"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Making Charts and Bar diagrams</a:t>
            </a:r>
            <a:endParaRPr lang="en-US" altLang="zh-CN" sz="2800" b="0" i="0" u="none" strike="noStrike" kern="1200" cap="none" spc="0" baseline="0">
              <a:solidFill>
                <a:srgbClr val="7030A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5788220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7440283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1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13"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4" name="矩形"/>
          <p:cNvSpPr>
            <a:spLocks/>
          </p:cNvSpPr>
          <p:nvPr/>
        </p:nvSpPr>
        <p:spPr>
          <a:xfrm rot="0">
            <a:off x="751749" y="1695448"/>
            <a:ext cx="7239726" cy="48063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Calibri" pitchFamily="0" charset="0"/>
                <a:cs typeface="Calibri" pitchFamily="0" charset="0"/>
              </a:rPr>
              <a:t>Accurate data representation is crucial for effective decision-making and communication. Current methods of visualizing data may be inconsistent or unclear, leading to misinterpretation and reduced insight. The challenge is to develop clear, accurate, and visually appealing charts and bar diagrams that enhance data comprehension and support better business decisions.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Calibri" pitchFamily="0" charset="0"/>
              <a:ea typeface="Calibri" pitchFamily="0" charset="0"/>
              <a:cs typeface="Calibri" pitchFamily="0" charset="0"/>
            </a:endParaRPr>
          </a:p>
        </p:txBody>
      </p:sp>
    </p:spTree>
    <p:extLst>
      <p:ext uri="{BB962C8B-B14F-4D97-AF65-F5344CB8AC3E}">
        <p14:creationId xmlns:p14="http://schemas.microsoft.com/office/powerpoint/2010/main" val="209662870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829733" y="2065867"/>
            <a:ext cx="7840133" cy="33585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Calibri" pitchFamily="0" charset="0"/>
                <a:cs typeface="Calibri" pitchFamily="0" charset="0"/>
              </a:rPr>
              <a:t>Create clear, informative charts and bar diagrams to visualize data effectively. This involves data collection, designing visualizations using tools like Excel or Tableau, and refining them for accuracy and clarity. The outcome is improved data presentation for better decision-making and communication.</a:t>
            </a:r>
            <a:endParaRPr lang="en-US" altLang="zh-CN" sz="2800" b="0" i="0" u="none" strike="noStrike" kern="1200" cap="none" spc="0" baseline="0">
              <a:solidFill>
                <a:schemeClr val="tx1"/>
              </a:solidFill>
              <a:latin typeface="Calibri" pitchFamily="0" charset="0"/>
              <a:ea typeface="Calibri"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Calibri" pitchFamily="0" charset="0"/>
              <a:cs typeface="Calibri" pitchFamily="0" charset="0"/>
            </a:endParaRPr>
          </a:p>
        </p:txBody>
      </p:sp>
    </p:spTree>
    <p:extLst>
      <p:ext uri="{BB962C8B-B14F-4D97-AF65-F5344CB8AC3E}">
        <p14:creationId xmlns:p14="http://schemas.microsoft.com/office/powerpoint/2010/main" val="60329261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7"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906372" y="1699932"/>
            <a:ext cx="5566912" cy="3977640"/>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Font typeface="Arial" pitchFamily="0" charset="0"/>
              <a:buChar char="•"/>
            </a:pPr>
            <a:r>
              <a:rPr lang="en-US" altLang="zh-CN" sz="3200" b="0" i="0" u="none" strike="noStrike" kern="1200" cap="none" spc="0" baseline="0">
                <a:solidFill>
                  <a:schemeClr val="tx1"/>
                </a:solidFill>
                <a:latin typeface="Calibri" pitchFamily="0" charset="0"/>
                <a:ea typeface="Calibri" pitchFamily="0" charset="0"/>
                <a:cs typeface="Calibri" pitchFamily="0" charset="0"/>
              </a:rPr>
              <a:t>Business Analysts</a:t>
            </a:r>
            <a:r>
              <a:rPr lang="en-US" altLang="zh-CN" sz="3200" b="0" i="0" u="none" strike="noStrike" kern="1200" cap="none" spc="0" baseline="0">
                <a:solidFill>
                  <a:schemeClr val="tx1"/>
                </a:solidFill>
                <a:latin typeface="Calibri" pitchFamily="0" charset="0"/>
                <a:ea typeface="宋体" pitchFamily="0" charset="0"/>
                <a:cs typeface="Calibri" pitchFamily="0" charset="0"/>
              </a:rPr>
              <a:t> </a:t>
            </a:r>
            <a:endParaRPr lang="en-US" altLang="zh-CN" sz="32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Font typeface="Arial" pitchFamily="0" charset="0"/>
              <a:buChar char="•"/>
            </a:pPr>
            <a:r>
              <a:rPr lang="en-US" altLang="zh-CN" sz="3200" b="0" i="0" u="none" strike="noStrike" kern="1200" cap="none" spc="0" baseline="0">
                <a:solidFill>
                  <a:schemeClr val="tx1"/>
                </a:solidFill>
                <a:latin typeface="Calibri" pitchFamily="0" charset="0"/>
                <a:ea typeface="Calibri" pitchFamily="0" charset="0"/>
                <a:cs typeface="Calibri" pitchFamily="0" charset="0"/>
              </a:rPr>
              <a:t>Managers and Executives</a:t>
            </a:r>
            <a:endParaRPr lang="en-US" altLang="zh-CN" sz="3200" b="0" i="0" u="none" strike="noStrike" kern="1200" cap="none" spc="0" baseline="0">
              <a:solidFill>
                <a:schemeClr val="tx1"/>
              </a:solidFill>
              <a:latin typeface="Calibri" pitchFamily="0" charset="0"/>
              <a:ea typeface="Calibri" pitchFamily="0" charset="0"/>
              <a:cs typeface="Calibri" pitchFamily="0" charset="0"/>
            </a:endParaRPr>
          </a:p>
          <a:p>
            <a:pPr marL="457200" indent="-457200" algn="l">
              <a:lnSpc>
                <a:spcPct val="100000"/>
              </a:lnSpc>
              <a:spcBef>
                <a:spcPts val="0"/>
              </a:spcBef>
              <a:spcAft>
                <a:spcPts val="0"/>
              </a:spcAft>
              <a:buFont typeface="Arial" pitchFamily="0" charset="0"/>
              <a:buChar char="•"/>
            </a:pPr>
            <a:r>
              <a:rPr lang="en-US" altLang="zh-CN" sz="3200" b="0" i="0" u="none" strike="noStrike" kern="1200" cap="none" spc="0" baseline="0">
                <a:solidFill>
                  <a:schemeClr val="tx1"/>
                </a:solidFill>
                <a:latin typeface="Calibri" pitchFamily="0" charset="0"/>
                <a:ea typeface="Calibri" pitchFamily="0" charset="0"/>
                <a:cs typeface="Calibri" pitchFamily="0" charset="0"/>
              </a:rPr>
              <a:t>Sales and Marketing Teams</a:t>
            </a:r>
            <a:endParaRPr lang="en-US" altLang="zh-CN" sz="3200" b="0" i="0" u="none" strike="noStrike" kern="1200" cap="none" spc="0" baseline="0">
              <a:solidFill>
                <a:schemeClr val="tx1"/>
              </a:solidFill>
              <a:latin typeface="Calibri" pitchFamily="0" charset="0"/>
              <a:ea typeface="Calibri" pitchFamily="0" charset="0"/>
              <a:cs typeface="Calibri" pitchFamily="0" charset="0"/>
            </a:endParaRPr>
          </a:p>
          <a:p>
            <a:pPr marL="457200" indent="-457200" algn="l">
              <a:lnSpc>
                <a:spcPct val="100000"/>
              </a:lnSpc>
              <a:spcBef>
                <a:spcPts val="0"/>
              </a:spcBef>
              <a:spcAft>
                <a:spcPts val="0"/>
              </a:spcAft>
              <a:buFont typeface="Arial" pitchFamily="0" charset="0"/>
              <a:buChar char="•"/>
            </a:pPr>
            <a:r>
              <a:rPr lang="en-US" altLang="zh-CN" sz="3200" b="0" i="0" u="none" strike="noStrike" kern="1200" cap="none" spc="0" baseline="0">
                <a:solidFill>
                  <a:schemeClr val="tx1"/>
                </a:solidFill>
                <a:latin typeface="Calibri" pitchFamily="0" charset="0"/>
                <a:ea typeface="Calibri" pitchFamily="0" charset="0"/>
                <a:cs typeface="Calibri" pitchFamily="0" charset="0"/>
              </a:rPr>
              <a:t>Financial Analysts</a:t>
            </a:r>
            <a:endParaRPr lang="en-US" altLang="zh-CN" sz="3200" b="0" i="0" u="none" strike="noStrike" kern="1200" cap="none" spc="0" baseline="0">
              <a:solidFill>
                <a:schemeClr val="tx1"/>
              </a:solidFill>
              <a:latin typeface="Calibri" pitchFamily="0" charset="0"/>
              <a:ea typeface="Calibri" pitchFamily="0" charset="0"/>
              <a:cs typeface="Calibri" pitchFamily="0" charset="0"/>
            </a:endParaRPr>
          </a:p>
          <a:p>
            <a:pPr marL="457200" indent="-457200" algn="l">
              <a:lnSpc>
                <a:spcPct val="100000"/>
              </a:lnSpc>
              <a:spcBef>
                <a:spcPts val="0"/>
              </a:spcBef>
              <a:spcAft>
                <a:spcPts val="0"/>
              </a:spcAft>
              <a:buFont typeface="Arial" pitchFamily="0" charset="0"/>
              <a:buChar char="•"/>
            </a:pPr>
            <a:r>
              <a:rPr lang="en-US" altLang="zh-CN" sz="3200" b="0" i="0" u="none" strike="noStrike" kern="1200" cap="none" spc="0" baseline="0">
                <a:solidFill>
                  <a:schemeClr val="tx1"/>
                </a:solidFill>
                <a:latin typeface="Calibri" pitchFamily="0" charset="0"/>
                <a:ea typeface="Calibri" pitchFamily="0" charset="0"/>
                <a:cs typeface="Calibri" pitchFamily="0" charset="0"/>
              </a:rPr>
              <a:t>Researchers and Academics</a:t>
            </a:r>
            <a:endParaRPr lang="en-US" altLang="zh-CN" sz="3200" b="0" i="0" u="none" strike="noStrike" kern="1200" cap="none" spc="0" baseline="0">
              <a:solidFill>
                <a:schemeClr val="tx1"/>
              </a:solidFill>
              <a:latin typeface="Calibri" pitchFamily="0" charset="0"/>
              <a:ea typeface="Calibri" pitchFamily="0" charset="0"/>
              <a:cs typeface="Calibri" pitchFamily="0" charset="0"/>
            </a:endParaRPr>
          </a:p>
          <a:p>
            <a:pPr marL="457200" indent="-457200" algn="l">
              <a:lnSpc>
                <a:spcPct val="100000"/>
              </a:lnSpc>
              <a:spcBef>
                <a:spcPts val="0"/>
              </a:spcBef>
              <a:spcAft>
                <a:spcPts val="0"/>
              </a:spcAft>
              <a:buFont typeface="Arial" pitchFamily="0" charset="0"/>
              <a:buChar char="•"/>
            </a:pPr>
            <a:r>
              <a:rPr lang="en-US" altLang="zh-CN" sz="3200" b="0" i="0" u="none" strike="noStrike" kern="1200" cap="none" spc="0" baseline="0">
                <a:solidFill>
                  <a:schemeClr val="tx1"/>
                </a:solidFill>
                <a:latin typeface="Calibri" pitchFamily="0" charset="0"/>
                <a:ea typeface="Calibri" pitchFamily="0" charset="0"/>
                <a:cs typeface="Calibri" pitchFamily="0" charset="0"/>
              </a:rPr>
              <a:t>Stakeholders and Investors</a:t>
            </a:r>
            <a:endParaRPr lang="zh-CN" altLang="en-US" sz="3200" b="0" i="0" u="none" strike="noStrike" kern="1200" cap="none" spc="0" baseline="0">
              <a:solidFill>
                <a:schemeClr val="tx1"/>
              </a:solidFill>
              <a:latin typeface="Calibri" pitchFamily="0" charset="0"/>
              <a:ea typeface="Calibri" pitchFamily="0" charset="0"/>
              <a:cs typeface="Calibri" pitchFamily="0" charset="0"/>
            </a:endParaRPr>
          </a:p>
        </p:txBody>
      </p:sp>
    </p:spTree>
    <p:extLst>
      <p:ext uri="{BB962C8B-B14F-4D97-AF65-F5344CB8AC3E}">
        <p14:creationId xmlns:p14="http://schemas.microsoft.com/office/powerpoint/2010/main" val="24015658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3040331" y="1858514"/>
            <a:ext cx="7955151" cy="397031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Calibri" pitchFamily="0" charset="0"/>
                <a:ea typeface="Calibri" pitchFamily="0" charset="0"/>
                <a:cs typeface="Calibri" pitchFamily="0" charset="0"/>
              </a:rPr>
              <a:t>Solution</a:t>
            </a:r>
            <a:r>
              <a:rPr lang="en-US" altLang="zh-CN" sz="2800" b="0" i="0" u="none" strike="noStrike" kern="1200" cap="none" spc="0" baseline="0">
                <a:solidFill>
                  <a:schemeClr val="tx1"/>
                </a:solidFill>
                <a:latin typeface="Calibri" pitchFamily="0" charset="0"/>
                <a:ea typeface="Calibri" pitchFamily="0" charset="0"/>
                <a:cs typeface="Calibri" pitchFamily="0" charset="0"/>
              </a:rPr>
              <a:t>: Develop a user-friendly data visualization toolkit that simplifies the creation of accurate and aesthetically pleasing charts and bar diagrams.</a:t>
            </a:r>
            <a:endParaRPr lang="en-US" altLang="zh-CN" sz="2800" b="0" i="0" u="none" strike="noStrike" kern="1200" cap="none" spc="0" baseline="0">
              <a:solidFill>
                <a:schemeClr val="tx1"/>
              </a:solidFill>
              <a:latin typeface="Calibri" pitchFamily="0" charset="0"/>
              <a:ea typeface="Calibri" pitchFamily="0" charset="0"/>
              <a:cs typeface="Calibri" pitchFamily="0" charset="0"/>
            </a:endParaRPr>
          </a:p>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Calibri" pitchFamily="0" charset="0"/>
                <a:ea typeface="Calibri" pitchFamily="0" charset="0"/>
                <a:cs typeface="Calibri" pitchFamily="0" charset="0"/>
              </a:rPr>
              <a:t>Value Proposition</a:t>
            </a:r>
            <a:r>
              <a:rPr lang="en-US" altLang="zh-CN" sz="2800" b="0" i="0" u="none" strike="noStrike" kern="1200" cap="none" spc="0" baseline="0">
                <a:solidFill>
                  <a:schemeClr val="tx1"/>
                </a:solidFill>
                <a:latin typeface="Calibri" pitchFamily="0" charset="0"/>
                <a:ea typeface="Calibri" pitchFamily="0" charset="0"/>
                <a:cs typeface="Calibri" pitchFamily="0" charset="0"/>
              </a:rPr>
              <a:t>: This toolkit enhances data clarity and insight by providing intuitive design options and customization features, enabling users to easily generate effective visualizations that support informed decision-making and clear communication.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Calibri" pitchFamily="0" charset="0"/>
              <a:ea typeface="Calibri" pitchFamily="0" charset="0"/>
              <a:cs typeface="Calibri" pitchFamily="0" charset="0"/>
            </a:endParaRPr>
          </a:p>
        </p:txBody>
      </p:sp>
    </p:spTree>
    <p:extLst>
      <p:ext uri="{BB962C8B-B14F-4D97-AF65-F5344CB8AC3E}">
        <p14:creationId xmlns:p14="http://schemas.microsoft.com/office/powerpoint/2010/main" val="33171633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0" name="矩形"/>
          <p:cNvSpPr>
            <a:spLocks/>
          </p:cNvSpPr>
          <p:nvPr/>
        </p:nvSpPr>
        <p:spPr>
          <a:xfrm rot="0">
            <a:off x="982133" y="1693333"/>
            <a:ext cx="9414933" cy="353943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Calibri" pitchFamily="0" charset="0"/>
                <a:cs typeface="Calibri" pitchFamily="0" charset="0"/>
              </a:rPr>
              <a:t>Dataset: </a:t>
            </a:r>
            <a:r>
              <a:rPr lang="en-US" altLang="zh-CN" sz="2800" b="0" i="0" u="none" strike="noStrike" kern="1200" cap="none" spc="0" baseline="0">
                <a:solidFill>
                  <a:schemeClr val="tx1"/>
                </a:solidFill>
                <a:latin typeface="Calibri" pitchFamily="0" charset="0"/>
                <a:ea typeface="Calibri" pitchFamily="0" charset="0"/>
                <a:cs typeface="Calibri" pitchFamily="0" charset="0"/>
              </a:rPr>
              <a:t>Edunet</a:t>
            </a:r>
            <a:r>
              <a:rPr lang="en-US" altLang="zh-CN" sz="2800" b="0" i="0" u="none" strike="noStrike" kern="1200" cap="none" spc="0" baseline="0">
                <a:solidFill>
                  <a:schemeClr val="tx1"/>
                </a:solidFill>
                <a:latin typeface="Calibri" pitchFamily="0" charset="0"/>
                <a:ea typeface="Calibri" pitchFamily="0" charset="0"/>
                <a:cs typeface="Calibri" pitchFamily="0" charset="0"/>
              </a:rPr>
              <a:t> Foundation Dashboard</a:t>
            </a:r>
            <a:endParaRPr lang="en-US" altLang="zh-CN" sz="2800" b="0" i="0" u="none" strike="noStrike" kern="1200" cap="none" spc="0" baseline="0">
              <a:solidFill>
                <a:schemeClr val="tx1"/>
              </a:solidFill>
              <a:latin typeface="Calibri" pitchFamily="0" charset="0"/>
              <a:ea typeface="Calibri"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Calibri" pitchFamily="0" charset="0"/>
                <a:cs typeface="Calibri" pitchFamily="0" charset="0"/>
              </a:rPr>
              <a:t>Features: 34</a:t>
            </a:r>
            <a:endParaRPr lang="en-US" altLang="zh-CN" sz="2800" b="0" i="0" u="none" strike="noStrike" kern="1200" cap="none" spc="0" baseline="0">
              <a:solidFill>
                <a:schemeClr val="tx1"/>
              </a:solidFill>
              <a:latin typeface="Calibri" pitchFamily="0" charset="0"/>
              <a:ea typeface="Calibri"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Calibri" pitchFamily="0" charset="0"/>
                <a:cs typeface="Calibri" pitchFamily="0" charset="0"/>
              </a:rPr>
              <a:t>Features used: 4</a:t>
            </a:r>
            <a:endParaRPr lang="en-US" altLang="zh-CN" sz="2800" b="0" i="0" u="none" strike="noStrike" kern="1200" cap="none" spc="0" baseline="0">
              <a:solidFill>
                <a:schemeClr val="tx1"/>
              </a:solidFill>
              <a:latin typeface="Calibri" pitchFamily="0" charset="0"/>
              <a:ea typeface="Calibri"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800" b="0" i="0" u="none" strike="noStrike" kern="1200" cap="none" spc="0" baseline="0">
                <a:solidFill>
                  <a:schemeClr val="tx1"/>
                </a:solidFill>
                <a:latin typeface="Calibri" pitchFamily="0" charset="0"/>
                <a:ea typeface="Calibri" pitchFamily="0" charset="0"/>
                <a:cs typeface="Calibri" pitchFamily="0" charset="0"/>
              </a:rPr>
              <a:t>Count of Marital Status: text</a:t>
            </a:r>
            <a:endParaRPr lang="en-US" altLang="zh-CN" sz="2800" b="0" i="0" u="none" strike="noStrike" kern="1200" cap="none" spc="0" baseline="0">
              <a:solidFill>
                <a:schemeClr val="tx1"/>
              </a:solidFill>
              <a:latin typeface="Calibri" pitchFamily="0" charset="0"/>
              <a:ea typeface="Calibri"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800" b="0" i="0" u="none" strike="noStrike" kern="1200" cap="none" spc="0" baseline="0">
                <a:solidFill>
                  <a:schemeClr val="tx1"/>
                </a:solidFill>
                <a:latin typeface="Calibri" pitchFamily="0" charset="0"/>
                <a:ea typeface="Calibri" pitchFamily="0" charset="0"/>
                <a:cs typeface="Calibri" pitchFamily="0" charset="0"/>
              </a:rPr>
              <a:t>Count of Education Field: text</a:t>
            </a:r>
            <a:endParaRPr lang="en-US" altLang="zh-CN" sz="2800" b="0" i="0" u="none" strike="noStrike" kern="1200" cap="none" spc="0" baseline="0">
              <a:solidFill>
                <a:schemeClr val="tx1"/>
              </a:solidFill>
              <a:latin typeface="Calibri" pitchFamily="0" charset="0"/>
              <a:ea typeface="Calibri"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800" b="0" i="0" u="none" strike="noStrike" kern="1200" cap="none" spc="0" baseline="0">
                <a:solidFill>
                  <a:schemeClr val="tx1"/>
                </a:solidFill>
                <a:latin typeface="Calibri" pitchFamily="0" charset="0"/>
                <a:ea typeface="Calibri" pitchFamily="0" charset="0"/>
                <a:cs typeface="Calibri" pitchFamily="0" charset="0"/>
              </a:rPr>
              <a:t>Count of Over Time: numbers</a:t>
            </a:r>
            <a:endParaRPr lang="en-US" altLang="zh-CN" sz="2800" b="0" i="0" u="none" strike="noStrike" kern="1200" cap="none" spc="0" baseline="0">
              <a:solidFill>
                <a:schemeClr val="tx1"/>
              </a:solidFill>
              <a:latin typeface="Calibri" pitchFamily="0" charset="0"/>
              <a:ea typeface="Calibri"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800" b="0" i="0" u="none" strike="noStrike" kern="1200" cap="none" spc="0" baseline="0">
                <a:solidFill>
                  <a:schemeClr val="tx1"/>
                </a:solidFill>
                <a:latin typeface="Calibri" pitchFamily="0" charset="0"/>
                <a:ea typeface="Calibri" pitchFamily="0" charset="0"/>
                <a:cs typeface="Calibri" pitchFamily="0" charset="0"/>
              </a:rPr>
              <a:t>Count of Job Role: text</a:t>
            </a:r>
            <a:endParaRPr lang="en-US" altLang="zh-CN" sz="2800" b="0" i="0" u="none" strike="noStrike" kern="1200" cap="none" spc="0" baseline="0">
              <a:solidFill>
                <a:schemeClr val="tx1"/>
              </a:solidFill>
              <a:latin typeface="Calibri" pitchFamily="0" charset="0"/>
              <a:ea typeface="Calibri" pitchFamily="0" charset="0"/>
              <a:cs typeface="Calibri"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Calibri" pitchFamily="0" charset="0"/>
              <a:ea typeface="Calibri" pitchFamily="0" charset="0"/>
              <a:cs typeface="Calibri" pitchFamily="0" charset="0"/>
            </a:endParaRPr>
          </a:p>
        </p:txBody>
      </p:sp>
    </p:spTree>
    <p:extLst>
      <p:ext uri="{BB962C8B-B14F-4D97-AF65-F5344CB8AC3E}">
        <p14:creationId xmlns:p14="http://schemas.microsoft.com/office/powerpoint/2010/main" val="48176748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5"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6"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0"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49" name="矩形"/>
          <p:cNvSpPr>
            <a:spLocks/>
          </p:cNvSpPr>
          <p:nvPr/>
        </p:nvSpPr>
        <p:spPr>
          <a:xfrm rot="0">
            <a:off x="2489200" y="2302933"/>
            <a:ext cx="7399866" cy="295465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Calibri" pitchFamily="0" charset="0"/>
                <a:cs typeface="Calibri" pitchFamily="0" charset="0"/>
              </a:rPr>
              <a:t>Our solution stands out with its intuitive design interface and advanced customization features, enabling users to create stunning, accurate charts and bar diagrams effortlessly. With real-time data integration and interactive elements, it transforms complex data into visually compelling insights that captivate and inform stakeholders.</a:t>
            </a:r>
            <a:endParaRPr lang="en-US" altLang="zh-CN" sz="2400" b="0" i="0" u="none" strike="noStrike" kern="1200" cap="none" spc="0" baseline="0">
              <a:solidFill>
                <a:schemeClr val="tx1"/>
              </a:solidFill>
              <a:latin typeface="Calibri" pitchFamily="0" charset="0"/>
              <a:ea typeface="Calibri"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Calibri" pitchFamily="0" charset="0"/>
              <a:cs typeface="Calibri" pitchFamily="0" charset="0"/>
            </a:endParaRPr>
          </a:p>
        </p:txBody>
      </p:sp>
    </p:spTree>
    <p:extLst>
      <p:ext uri="{BB962C8B-B14F-4D97-AF65-F5344CB8AC3E}">
        <p14:creationId xmlns:p14="http://schemas.microsoft.com/office/powerpoint/2010/main" val="152542044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183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19</cp:revision>
  <dcterms:created xsi:type="dcterms:W3CDTF">2024-03-29T15:07:22Z</dcterms:created>
  <dcterms:modified xsi:type="dcterms:W3CDTF">2024-09-10T08:15:05Z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