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506C700-0C86-4F70-8FC9-09F4FE97A0D2}">
          <p14:sldIdLst>
            <p14:sldId id="256"/>
            <p14:sldId id="257"/>
            <p14:sldId id="258"/>
            <p14:sldId id="259"/>
            <p14:sldId id="260"/>
            <p14:sldId id="261"/>
            <p14:sldId id="262"/>
            <p14:sldId id="263"/>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E4358-29DE-775A-352C-FF3CE74386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8740B5-1B80-89EF-358E-637605F41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3E709A-9AB9-4E6D-6881-8A136A3A2F17}"/>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5" name="Footer Placeholder 4">
            <a:extLst>
              <a:ext uri="{FF2B5EF4-FFF2-40B4-BE49-F238E27FC236}">
                <a16:creationId xmlns:a16="http://schemas.microsoft.com/office/drawing/2014/main" id="{69957C25-9BA1-07D5-F9C8-7D33F2EBB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F16A3-125F-C3B3-482D-7E1DED042EF2}"/>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4113484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4E10-A2A4-D199-1663-0721137DB2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56EC07-C8ED-E6B8-08C2-6D256BE68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5BD9E0-BB0F-45BA-6899-0DEC6571352C}"/>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5" name="Footer Placeholder 4">
            <a:extLst>
              <a:ext uri="{FF2B5EF4-FFF2-40B4-BE49-F238E27FC236}">
                <a16:creationId xmlns:a16="http://schemas.microsoft.com/office/drawing/2014/main" id="{B3AA6868-7A42-1B7D-5E8F-EA3CD64FD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817A9C-F011-84C5-B1EF-52234748C66A}"/>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715611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26BC79-9919-F74D-A2A5-9867A15BA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F228EE-5C93-534E-8755-E0036791C9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DBA413-E6EF-4A1D-ED18-705B785BDC2E}"/>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5" name="Footer Placeholder 4">
            <a:extLst>
              <a:ext uri="{FF2B5EF4-FFF2-40B4-BE49-F238E27FC236}">
                <a16:creationId xmlns:a16="http://schemas.microsoft.com/office/drawing/2014/main" id="{997E5E59-9DC9-9411-72E6-917574724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863BF6-2537-6C5A-1FB0-47C3772EDF03}"/>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186127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082B6-43A5-33AC-07CE-8638632AA5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8F90D-9974-9ED5-ED70-62BF549FE4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16A12-AD23-5D59-30B5-A19D3CA51F32}"/>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5" name="Footer Placeholder 4">
            <a:extLst>
              <a:ext uri="{FF2B5EF4-FFF2-40B4-BE49-F238E27FC236}">
                <a16:creationId xmlns:a16="http://schemas.microsoft.com/office/drawing/2014/main" id="{1D610C05-DF99-9585-462B-28FB52971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EB82C-9131-B352-BA70-6A74C58E5267}"/>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295497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FB9B-F351-4257-5D46-D5477B3728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18B56-AE20-6F57-C262-E90FC88B0E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692A3C-0B69-8876-4C23-1EF734734814}"/>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5" name="Footer Placeholder 4">
            <a:extLst>
              <a:ext uri="{FF2B5EF4-FFF2-40B4-BE49-F238E27FC236}">
                <a16:creationId xmlns:a16="http://schemas.microsoft.com/office/drawing/2014/main" id="{D57DDB6F-3FD4-DA42-39D3-92A25F9F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70664-E28B-2563-7B8A-54C6EA9A76A5}"/>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176591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0F4D-44F2-047A-83C2-D6D0DDB7C8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FD77F1-E18E-E410-0CF3-50C863BC37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0B57CF-EAA6-9952-5043-DC92410F7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532D6F-287F-0AB6-EBED-023A74C077CD}"/>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6" name="Footer Placeholder 5">
            <a:extLst>
              <a:ext uri="{FF2B5EF4-FFF2-40B4-BE49-F238E27FC236}">
                <a16:creationId xmlns:a16="http://schemas.microsoft.com/office/drawing/2014/main" id="{E8B9EA04-259F-3C16-40F7-92D0CE8C27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83937-FBC1-E5CC-A69A-D50704D5B3BA}"/>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103571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8C1E9-A2FE-BACA-F15B-4F0E7FE7B5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974D7B-BA8D-F4C0-4424-B1FC55747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1DA91-800C-1BCD-B741-C61ECF2EF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6999B-A5ED-3A94-5F37-A1D9768456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B60BD3-B83E-C569-C041-B4FE4B3871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9273B1-422C-6B38-0ADF-F5E121AB397C}"/>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8" name="Footer Placeholder 7">
            <a:extLst>
              <a:ext uri="{FF2B5EF4-FFF2-40B4-BE49-F238E27FC236}">
                <a16:creationId xmlns:a16="http://schemas.microsoft.com/office/drawing/2014/main" id="{E2D9B736-A0BD-40ED-74AD-6B7BE9FC89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16EFC1-07F8-94E5-6D7E-26393506DD91}"/>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402706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EF06-6441-CBE1-4793-3F7DD238D4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495029-1A9A-5AA3-8F26-E3167316759F}"/>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4" name="Footer Placeholder 3">
            <a:extLst>
              <a:ext uri="{FF2B5EF4-FFF2-40B4-BE49-F238E27FC236}">
                <a16:creationId xmlns:a16="http://schemas.microsoft.com/office/drawing/2014/main" id="{EE6E77DC-A3A4-D351-E350-2D57CEEF3A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B9A27D-9033-50AB-4A27-6D943FC586EF}"/>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5629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1C6175-8192-A28F-E038-3E1AD6881735}"/>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3" name="Footer Placeholder 2">
            <a:extLst>
              <a:ext uri="{FF2B5EF4-FFF2-40B4-BE49-F238E27FC236}">
                <a16:creationId xmlns:a16="http://schemas.microsoft.com/office/drawing/2014/main" id="{7504E8E5-B268-976C-C625-B95809B3AE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C9795C-C2EB-C14C-00FE-CA61571029F1}"/>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425167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3655-DBBF-F35B-92E7-5EE0BC8F3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61C763-2583-02D3-D4F8-870087F1CF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60BAED-0C31-7847-185C-4C6DB2F94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D4C45C-D925-ED26-DDFB-DFB63410066D}"/>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6" name="Footer Placeholder 5">
            <a:extLst>
              <a:ext uri="{FF2B5EF4-FFF2-40B4-BE49-F238E27FC236}">
                <a16:creationId xmlns:a16="http://schemas.microsoft.com/office/drawing/2014/main" id="{DB6314AC-F6B7-091B-34C6-0B7813C2A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DDD68-DA99-FEA9-2B39-7A5EA9074B39}"/>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3751899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1AF1-B6E1-5E07-265A-C50DE5D507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E5DB1F-2475-94B1-4261-D0E114F01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D7BB6E-8801-AFAF-78AF-76B638561C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74004B-FB1B-EF7C-455F-F616455D86E9}"/>
              </a:ext>
            </a:extLst>
          </p:cNvPr>
          <p:cNvSpPr>
            <a:spLocks noGrp="1"/>
          </p:cNvSpPr>
          <p:nvPr>
            <p:ph type="dt" sz="half" idx="10"/>
          </p:nvPr>
        </p:nvSpPr>
        <p:spPr/>
        <p:txBody>
          <a:bodyPr/>
          <a:lstStyle/>
          <a:p>
            <a:fld id="{A8DAF8B0-824F-4994-A926-BF9FEB61FA3F}" type="datetimeFigureOut">
              <a:rPr lang="en-US" smtClean="0"/>
              <a:t>21-Sep-25</a:t>
            </a:fld>
            <a:endParaRPr lang="en-US"/>
          </a:p>
        </p:txBody>
      </p:sp>
      <p:sp>
        <p:nvSpPr>
          <p:cNvPr id="6" name="Footer Placeholder 5">
            <a:extLst>
              <a:ext uri="{FF2B5EF4-FFF2-40B4-BE49-F238E27FC236}">
                <a16:creationId xmlns:a16="http://schemas.microsoft.com/office/drawing/2014/main" id="{CE770451-4850-9B93-524D-34DD9C77B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260E4-ED8B-6C3B-56CC-190D5FCCB1C1}"/>
              </a:ext>
            </a:extLst>
          </p:cNvPr>
          <p:cNvSpPr>
            <a:spLocks noGrp="1"/>
          </p:cNvSpPr>
          <p:nvPr>
            <p:ph type="sldNum" sz="quarter" idx="12"/>
          </p:nvPr>
        </p:nvSpPr>
        <p:spPr/>
        <p:txBody>
          <a:bodyPr/>
          <a:lstStyle/>
          <a:p>
            <a:fld id="{75527A5D-54C7-47B4-A75A-8B09300E6AC4}" type="slidenum">
              <a:rPr lang="en-US" smtClean="0"/>
              <a:t>‹#›</a:t>
            </a:fld>
            <a:endParaRPr lang="en-US"/>
          </a:p>
        </p:txBody>
      </p:sp>
    </p:spTree>
    <p:extLst>
      <p:ext uri="{BB962C8B-B14F-4D97-AF65-F5344CB8AC3E}">
        <p14:creationId xmlns:p14="http://schemas.microsoft.com/office/powerpoint/2010/main" val="575500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1316C-7009-FBA6-4505-26EE15E59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E05F53-538F-C67A-D616-3F2C7C55E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F2556-A407-38F4-E3DE-CAB1C4C86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DAF8B0-824F-4994-A926-BF9FEB61FA3F}" type="datetimeFigureOut">
              <a:rPr lang="en-US" smtClean="0"/>
              <a:t>21-Sep-25</a:t>
            </a:fld>
            <a:endParaRPr lang="en-US"/>
          </a:p>
        </p:txBody>
      </p:sp>
      <p:sp>
        <p:nvSpPr>
          <p:cNvPr id="5" name="Footer Placeholder 4">
            <a:extLst>
              <a:ext uri="{FF2B5EF4-FFF2-40B4-BE49-F238E27FC236}">
                <a16:creationId xmlns:a16="http://schemas.microsoft.com/office/drawing/2014/main" id="{E7DB7821-A23E-321A-91B7-4ED24EBDC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3F4EAC-8018-C673-0708-7CFC3A1050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27A5D-54C7-47B4-A75A-8B09300E6AC4}" type="slidenum">
              <a:rPr lang="en-US" smtClean="0"/>
              <a:t>‹#›</a:t>
            </a:fld>
            <a:endParaRPr lang="en-US"/>
          </a:p>
        </p:txBody>
      </p:sp>
    </p:spTree>
    <p:extLst>
      <p:ext uri="{BB962C8B-B14F-4D97-AF65-F5344CB8AC3E}">
        <p14:creationId xmlns:p14="http://schemas.microsoft.com/office/powerpoint/2010/main" val="335560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ACAF-3870-A644-B8AB-26581D62C5B1}"/>
              </a:ext>
            </a:extLst>
          </p:cNvPr>
          <p:cNvSpPr>
            <a:spLocks noGrp="1"/>
          </p:cNvSpPr>
          <p:nvPr>
            <p:ph type="ctrTitle"/>
          </p:nvPr>
        </p:nvSpPr>
        <p:spPr/>
        <p:txBody>
          <a:bodyPr>
            <a:normAutofit/>
          </a:bodyPr>
          <a:lstStyle/>
          <a:p>
            <a:pPr>
              <a:lnSpc>
                <a:spcPct val="200000"/>
              </a:lnSpc>
            </a:pPr>
            <a:r>
              <a:rPr lang="en-US" sz="3200" b="1" i="0" u="none" strike="noStrike" dirty="0">
                <a:solidFill>
                  <a:srgbClr val="000000"/>
                </a:solidFill>
                <a:effectLst/>
                <a:latin typeface="Broadway" panose="04040905080B02020502" pitchFamily="82" charset="0"/>
              </a:rPr>
              <a:t>Content Monetization Modeler</a:t>
            </a:r>
            <a:endParaRPr lang="en-US" sz="3200" dirty="0">
              <a:latin typeface="Broadway" panose="04040905080B02020502" pitchFamily="82" charset="0"/>
            </a:endParaRPr>
          </a:p>
        </p:txBody>
      </p:sp>
      <p:sp>
        <p:nvSpPr>
          <p:cNvPr id="3" name="Subtitle 2">
            <a:extLst>
              <a:ext uri="{FF2B5EF4-FFF2-40B4-BE49-F238E27FC236}">
                <a16:creationId xmlns:a16="http://schemas.microsoft.com/office/drawing/2014/main" id="{64AB17C1-CDE7-921C-8E87-4ECCAF1DAB12}"/>
              </a:ext>
            </a:extLst>
          </p:cNvPr>
          <p:cNvSpPr>
            <a:spLocks noGrp="1"/>
          </p:cNvSpPr>
          <p:nvPr>
            <p:ph type="subTitle" idx="1"/>
          </p:nvPr>
        </p:nvSpPr>
        <p:spPr/>
        <p:txBody>
          <a:bodyPr/>
          <a:lstStyle/>
          <a:p>
            <a:r>
              <a:rPr lang="en-US" dirty="0"/>
              <a:t>(</a:t>
            </a:r>
            <a:r>
              <a:rPr lang="en-US" sz="1800" b="1" i="0" u="none" strike="noStrike" dirty="0">
                <a:solidFill>
                  <a:srgbClr val="000000"/>
                </a:solidFill>
                <a:effectLst/>
                <a:latin typeface="Arial" panose="020B0604020202020204" pitchFamily="34" charset="0"/>
              </a:rPr>
              <a:t>Regression models)</a:t>
            </a:r>
          </a:p>
          <a:p>
            <a:endParaRPr lang="en-US" sz="1800" b="1" dirty="0">
              <a:solidFill>
                <a:srgbClr val="000000"/>
              </a:solidFill>
              <a:latin typeface="Arial" panose="020B0604020202020204" pitchFamily="34" charset="0"/>
            </a:endParaRPr>
          </a:p>
          <a:p>
            <a:pPr algn="l"/>
            <a:endParaRPr lang="en-US" sz="1800" b="1" dirty="0">
              <a:solidFill>
                <a:srgbClr val="000000"/>
              </a:solidFill>
              <a:latin typeface="Arial" panose="020B0604020202020204" pitchFamily="34" charset="0"/>
            </a:endParaRPr>
          </a:p>
        </p:txBody>
      </p:sp>
      <p:sp>
        <p:nvSpPr>
          <p:cNvPr id="5" name="Trapezoid 4">
            <a:extLst>
              <a:ext uri="{FF2B5EF4-FFF2-40B4-BE49-F238E27FC236}">
                <a16:creationId xmlns:a16="http://schemas.microsoft.com/office/drawing/2014/main" id="{2AE6601E-8469-509D-465A-F2C762052D9B}"/>
              </a:ext>
            </a:extLst>
          </p:cNvPr>
          <p:cNvSpPr/>
          <p:nvPr/>
        </p:nvSpPr>
        <p:spPr>
          <a:xfrm>
            <a:off x="7448550" y="3305175"/>
            <a:ext cx="45719" cy="45719"/>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5456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06247B-A6D4-8C16-0688-8E2E2D87A1B5}"/>
              </a:ext>
            </a:extLst>
          </p:cNvPr>
          <p:cNvSpPr/>
          <p:nvPr/>
        </p:nvSpPr>
        <p:spPr>
          <a:xfrm>
            <a:off x="509587" y="371475"/>
            <a:ext cx="11172825" cy="6038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2336C1B8-7384-F9D5-3B00-D86AF8C44397}"/>
              </a:ext>
            </a:extLst>
          </p:cNvPr>
          <p:cNvSpPr txBox="1"/>
          <p:nvPr/>
        </p:nvSpPr>
        <p:spPr>
          <a:xfrm>
            <a:off x="885824" y="790576"/>
            <a:ext cx="9963151" cy="584775"/>
          </a:xfrm>
          <a:prstGeom prst="rect">
            <a:avLst/>
          </a:prstGeom>
          <a:noFill/>
        </p:spPr>
        <p:txBody>
          <a:bodyPr wrap="square" rtlCol="0">
            <a:spAutoFit/>
          </a:bodyPr>
          <a:lstStyle/>
          <a:p>
            <a:r>
              <a:rPr lang="en-GB" sz="3200" b="1" u="sng" dirty="0"/>
              <a:t>8.Business Insights:</a:t>
            </a:r>
            <a:endParaRPr lang="en-US" sz="3200" b="1" u="sng" dirty="0"/>
          </a:p>
        </p:txBody>
      </p:sp>
      <p:sp>
        <p:nvSpPr>
          <p:cNvPr id="11" name="TextBox 10">
            <a:extLst>
              <a:ext uri="{FF2B5EF4-FFF2-40B4-BE49-F238E27FC236}">
                <a16:creationId xmlns:a16="http://schemas.microsoft.com/office/drawing/2014/main" id="{66318786-A222-4C84-1FB3-3758FCCE0265}"/>
              </a:ext>
            </a:extLst>
          </p:cNvPr>
          <p:cNvSpPr txBox="1"/>
          <p:nvPr/>
        </p:nvSpPr>
        <p:spPr>
          <a:xfrm>
            <a:off x="962023" y="4935328"/>
            <a:ext cx="10144127" cy="1477328"/>
          </a:xfrm>
          <a:prstGeom prst="rect">
            <a:avLst/>
          </a:prstGeom>
          <a:noFill/>
        </p:spPr>
        <p:txBody>
          <a:bodyPr wrap="square" rtlCol="0">
            <a:spAutoFit/>
          </a:bodyPr>
          <a:lstStyle/>
          <a:p>
            <a:r>
              <a:rPr lang="en-US" dirty="0"/>
              <a:t>According to the table ,</a:t>
            </a:r>
          </a:p>
          <a:p>
            <a:r>
              <a:rPr lang="en-US" dirty="0"/>
              <a:t>	</a:t>
            </a:r>
            <a:r>
              <a:rPr lang="en-US" b="1" dirty="0"/>
              <a:t>MAE (Mean Absolute Error)</a:t>
            </a:r>
            <a:r>
              <a:rPr lang="en-US" dirty="0"/>
              <a:t>: Lower is better (6.253)</a:t>
            </a:r>
          </a:p>
          <a:p>
            <a:r>
              <a:rPr lang="en-US" dirty="0"/>
              <a:t>	</a:t>
            </a:r>
            <a:r>
              <a:rPr lang="en-US" b="1" dirty="0"/>
              <a:t>RMSE (Root Mean Squared Error)</a:t>
            </a:r>
            <a:r>
              <a:rPr lang="en-US" dirty="0"/>
              <a:t>: Lower is better (19.190)</a:t>
            </a:r>
          </a:p>
          <a:p>
            <a:r>
              <a:rPr lang="en-US" dirty="0"/>
              <a:t>	</a:t>
            </a:r>
            <a:r>
              <a:rPr lang="en-US" b="1" dirty="0"/>
              <a:t>R² (Coefficient of Determination)</a:t>
            </a:r>
            <a:r>
              <a:rPr lang="en-US" dirty="0"/>
              <a:t>: Higher is better (90.3953%)</a:t>
            </a:r>
          </a:p>
          <a:p>
            <a:endParaRPr lang="en-US" dirty="0"/>
          </a:p>
        </p:txBody>
      </p:sp>
      <p:graphicFrame>
        <p:nvGraphicFramePr>
          <p:cNvPr id="10" name="Table 10">
            <a:extLst>
              <a:ext uri="{FF2B5EF4-FFF2-40B4-BE49-F238E27FC236}">
                <a16:creationId xmlns:a16="http://schemas.microsoft.com/office/drawing/2014/main" id="{C24830B4-C999-3F56-697E-81F06D60FA33}"/>
              </a:ext>
            </a:extLst>
          </p:cNvPr>
          <p:cNvGraphicFramePr>
            <a:graphicFrameLocks noGrp="1"/>
          </p:cNvGraphicFramePr>
          <p:nvPr>
            <p:extLst>
              <p:ext uri="{D42A27DB-BD31-4B8C-83A1-F6EECF244321}">
                <p14:modId xmlns:p14="http://schemas.microsoft.com/office/powerpoint/2010/main" val="3050517754"/>
              </p:ext>
            </p:extLst>
          </p:nvPr>
        </p:nvGraphicFramePr>
        <p:xfrm>
          <a:off x="962023" y="1513579"/>
          <a:ext cx="10363202" cy="3283521"/>
        </p:xfrm>
        <a:graphic>
          <a:graphicData uri="http://schemas.openxmlformats.org/drawingml/2006/table">
            <a:tbl>
              <a:tblPr firstRow="1" bandRow="1">
                <a:tableStyleId>{5C22544A-7EE6-4342-B048-85BDC9FD1C3A}</a:tableStyleId>
              </a:tblPr>
              <a:tblGrid>
                <a:gridCol w="1362135">
                  <a:extLst>
                    <a:ext uri="{9D8B030D-6E8A-4147-A177-3AD203B41FA5}">
                      <a16:colId xmlns:a16="http://schemas.microsoft.com/office/drawing/2014/main" val="3902332502"/>
                    </a:ext>
                  </a:extLst>
                </a:gridCol>
                <a:gridCol w="4008246">
                  <a:extLst>
                    <a:ext uri="{9D8B030D-6E8A-4147-A177-3AD203B41FA5}">
                      <a16:colId xmlns:a16="http://schemas.microsoft.com/office/drawing/2014/main" val="1862018840"/>
                    </a:ext>
                  </a:extLst>
                </a:gridCol>
                <a:gridCol w="1534622">
                  <a:extLst>
                    <a:ext uri="{9D8B030D-6E8A-4147-A177-3AD203B41FA5}">
                      <a16:colId xmlns:a16="http://schemas.microsoft.com/office/drawing/2014/main" val="144287093"/>
                    </a:ext>
                  </a:extLst>
                </a:gridCol>
                <a:gridCol w="1655904">
                  <a:extLst>
                    <a:ext uri="{9D8B030D-6E8A-4147-A177-3AD203B41FA5}">
                      <a16:colId xmlns:a16="http://schemas.microsoft.com/office/drawing/2014/main" val="2425911692"/>
                    </a:ext>
                  </a:extLst>
                </a:gridCol>
                <a:gridCol w="1802295">
                  <a:extLst>
                    <a:ext uri="{9D8B030D-6E8A-4147-A177-3AD203B41FA5}">
                      <a16:colId xmlns:a16="http://schemas.microsoft.com/office/drawing/2014/main" val="2436173670"/>
                    </a:ext>
                  </a:extLst>
                </a:gridCol>
              </a:tblGrid>
              <a:tr h="331159">
                <a:tc>
                  <a:txBody>
                    <a:bodyPr/>
                    <a:lstStyle/>
                    <a:p>
                      <a:pPr algn="ctr">
                        <a:lnSpc>
                          <a:spcPct val="100000"/>
                        </a:lnSpc>
                        <a:spcBef>
                          <a:spcPts val="50"/>
                        </a:spcBef>
                      </a:pPr>
                      <a:r>
                        <a:rPr lang="en-US" dirty="0"/>
                        <a:t>S.no</a:t>
                      </a:r>
                    </a:p>
                  </a:txBody>
                  <a:tcPr/>
                </a:tc>
                <a:tc>
                  <a:txBody>
                    <a:bodyPr/>
                    <a:lstStyle/>
                    <a:p>
                      <a:pPr algn="ctr">
                        <a:lnSpc>
                          <a:spcPct val="100000"/>
                        </a:lnSpc>
                        <a:spcBef>
                          <a:spcPts val="50"/>
                        </a:spcBef>
                      </a:pPr>
                      <a:r>
                        <a:rPr lang="en-US" dirty="0"/>
                        <a:t>Regression</a:t>
                      </a:r>
                    </a:p>
                  </a:txBody>
                  <a:tcPr/>
                </a:tc>
                <a:tc>
                  <a:txBody>
                    <a:bodyPr/>
                    <a:lstStyle/>
                    <a:p>
                      <a:pPr algn="ctr">
                        <a:lnSpc>
                          <a:spcPct val="100000"/>
                        </a:lnSpc>
                        <a:spcBef>
                          <a:spcPts val="50"/>
                        </a:spcBef>
                      </a:pPr>
                      <a:r>
                        <a:rPr lang="en-US" dirty="0"/>
                        <a:t>MAE</a:t>
                      </a:r>
                    </a:p>
                  </a:txBody>
                  <a:tcPr/>
                </a:tc>
                <a:tc>
                  <a:txBody>
                    <a:bodyPr/>
                    <a:lstStyle/>
                    <a:p>
                      <a:pPr algn="ctr">
                        <a:lnSpc>
                          <a:spcPct val="100000"/>
                        </a:lnSpc>
                        <a:spcBef>
                          <a:spcPts val="50"/>
                        </a:spcBef>
                      </a:pPr>
                      <a:r>
                        <a:rPr lang="en-US" dirty="0"/>
                        <a:t>RMSE</a:t>
                      </a:r>
                    </a:p>
                  </a:txBody>
                  <a:tcPr/>
                </a:tc>
                <a:tc>
                  <a:txBody>
                    <a:bodyPr/>
                    <a:lstStyle/>
                    <a:p>
                      <a:pPr algn="ctr">
                        <a:lnSpc>
                          <a:spcPct val="100000"/>
                        </a:lnSpc>
                        <a:spcBef>
                          <a:spcPts val="50"/>
                        </a:spcBef>
                      </a:pPr>
                      <a:r>
                        <a:rPr lang="en-US" dirty="0"/>
                        <a:t>R2</a:t>
                      </a:r>
                    </a:p>
                  </a:txBody>
                  <a:tcPr/>
                </a:tc>
                <a:extLst>
                  <a:ext uri="{0D108BD9-81ED-4DB2-BD59-A6C34878D82A}">
                    <a16:rowId xmlns:a16="http://schemas.microsoft.com/office/drawing/2014/main" val="1911291999"/>
                  </a:ext>
                </a:extLst>
              </a:tr>
              <a:tr h="416823">
                <a:tc>
                  <a:txBody>
                    <a:bodyPr/>
                    <a:lstStyle/>
                    <a:p>
                      <a:pPr lvl="1" algn="l">
                        <a:lnSpc>
                          <a:spcPct val="100000"/>
                        </a:lnSpc>
                        <a:spcBef>
                          <a:spcPts val="50"/>
                        </a:spcBef>
                      </a:pPr>
                      <a:r>
                        <a:rPr lang="en-US" dirty="0"/>
                        <a:t>01</a:t>
                      </a:r>
                    </a:p>
                  </a:txBody>
                  <a:tcPr/>
                </a:tc>
                <a:tc>
                  <a:txBody>
                    <a:bodyPr/>
                    <a:lstStyle/>
                    <a:p>
                      <a:pPr lvl="1" algn="l">
                        <a:lnSpc>
                          <a:spcPct val="100000"/>
                        </a:lnSpc>
                        <a:spcBef>
                          <a:spcPts val="50"/>
                        </a:spcBef>
                      </a:pPr>
                      <a:r>
                        <a:rPr lang="en-US" dirty="0"/>
                        <a:t>Linear Regression</a:t>
                      </a:r>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6.253</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19.1907</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90.395</a:t>
                      </a:r>
                      <a:endParaRPr lang="en-US" dirty="0"/>
                    </a:p>
                  </a:txBody>
                  <a:tcPr/>
                </a:tc>
                <a:extLst>
                  <a:ext uri="{0D108BD9-81ED-4DB2-BD59-A6C34878D82A}">
                    <a16:rowId xmlns:a16="http://schemas.microsoft.com/office/drawing/2014/main" val="3707519468"/>
                  </a:ext>
                </a:extLst>
              </a:tr>
              <a:tr h="416823">
                <a:tc>
                  <a:txBody>
                    <a:bodyPr/>
                    <a:lstStyle/>
                    <a:p>
                      <a:pPr lvl="1" algn="l">
                        <a:lnSpc>
                          <a:spcPct val="100000"/>
                        </a:lnSpc>
                        <a:spcBef>
                          <a:spcPts val="50"/>
                        </a:spcBef>
                      </a:pPr>
                      <a:r>
                        <a:rPr lang="en-US" dirty="0"/>
                        <a:t>02</a:t>
                      </a:r>
                    </a:p>
                  </a:txBody>
                  <a:tcPr/>
                </a:tc>
                <a:tc>
                  <a:txBody>
                    <a:bodyPr/>
                    <a:lstStyle/>
                    <a:p>
                      <a:pPr lvl="1" algn="l">
                        <a:lnSpc>
                          <a:spcPct val="100000"/>
                        </a:lnSpc>
                        <a:spcBef>
                          <a:spcPts val="50"/>
                        </a:spcBef>
                      </a:pPr>
                      <a:r>
                        <a:rPr lang="en-US" dirty="0"/>
                        <a:t>Ridge Regression</a:t>
                      </a:r>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6.253</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19.190</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90.3953</a:t>
                      </a:r>
                      <a:endParaRPr lang="en-US" dirty="0"/>
                    </a:p>
                  </a:txBody>
                  <a:tcPr/>
                </a:tc>
                <a:extLst>
                  <a:ext uri="{0D108BD9-81ED-4DB2-BD59-A6C34878D82A}">
                    <a16:rowId xmlns:a16="http://schemas.microsoft.com/office/drawing/2014/main" val="3936387619"/>
                  </a:ext>
                </a:extLst>
              </a:tr>
              <a:tr h="416823">
                <a:tc>
                  <a:txBody>
                    <a:bodyPr/>
                    <a:lstStyle/>
                    <a:p>
                      <a:pPr lvl="1" algn="l">
                        <a:lnSpc>
                          <a:spcPct val="100000"/>
                        </a:lnSpc>
                        <a:spcBef>
                          <a:spcPts val="50"/>
                        </a:spcBef>
                      </a:pPr>
                      <a:r>
                        <a:rPr lang="en-US" dirty="0"/>
                        <a:t>03</a:t>
                      </a:r>
                    </a:p>
                  </a:txBody>
                  <a:tcPr/>
                </a:tc>
                <a:tc>
                  <a:txBody>
                    <a:bodyPr/>
                    <a:lstStyle/>
                    <a:p>
                      <a:pPr lvl="1" algn="l">
                        <a:lnSpc>
                          <a:spcPct val="100000"/>
                        </a:lnSpc>
                        <a:spcBef>
                          <a:spcPts val="50"/>
                        </a:spcBef>
                      </a:pPr>
                      <a:r>
                        <a:rPr lang="en-US" dirty="0"/>
                        <a:t>Lasso Regression</a:t>
                      </a:r>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6.3283</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19.1925</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90.3934</a:t>
                      </a:r>
                      <a:endParaRPr lang="en-US" dirty="0"/>
                    </a:p>
                  </a:txBody>
                  <a:tcPr/>
                </a:tc>
                <a:extLst>
                  <a:ext uri="{0D108BD9-81ED-4DB2-BD59-A6C34878D82A}">
                    <a16:rowId xmlns:a16="http://schemas.microsoft.com/office/drawing/2014/main" val="441660308"/>
                  </a:ext>
                </a:extLst>
              </a:tr>
              <a:tr h="416823">
                <a:tc>
                  <a:txBody>
                    <a:bodyPr/>
                    <a:lstStyle/>
                    <a:p>
                      <a:pPr lvl="1" algn="l">
                        <a:lnSpc>
                          <a:spcPct val="100000"/>
                        </a:lnSpc>
                        <a:spcBef>
                          <a:spcPts val="50"/>
                        </a:spcBef>
                      </a:pPr>
                      <a:r>
                        <a:rPr lang="en-US" dirty="0"/>
                        <a:t>04</a:t>
                      </a:r>
                    </a:p>
                  </a:txBody>
                  <a:tcPr/>
                </a:tc>
                <a:tc>
                  <a:txBody>
                    <a:bodyPr/>
                    <a:lstStyle/>
                    <a:p>
                      <a:pPr lvl="1" algn="l">
                        <a:lnSpc>
                          <a:spcPct val="100000"/>
                        </a:lnSpc>
                        <a:spcBef>
                          <a:spcPts val="50"/>
                        </a:spcBef>
                      </a:pPr>
                      <a:r>
                        <a:rPr lang="en-US" dirty="0"/>
                        <a:t>Multi Linear Regression</a:t>
                      </a:r>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6.269</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19.206</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90.379</a:t>
                      </a:r>
                      <a:endParaRPr lang="en-US" dirty="0"/>
                    </a:p>
                  </a:txBody>
                  <a:tcPr/>
                </a:tc>
                <a:extLst>
                  <a:ext uri="{0D108BD9-81ED-4DB2-BD59-A6C34878D82A}">
                    <a16:rowId xmlns:a16="http://schemas.microsoft.com/office/drawing/2014/main" val="4026501326"/>
                  </a:ext>
                </a:extLst>
              </a:tr>
              <a:tr h="416823">
                <a:tc>
                  <a:txBody>
                    <a:bodyPr/>
                    <a:lstStyle/>
                    <a:p>
                      <a:pPr lvl="1" algn="l">
                        <a:lnSpc>
                          <a:spcPct val="100000"/>
                        </a:lnSpc>
                        <a:spcBef>
                          <a:spcPts val="50"/>
                        </a:spcBef>
                      </a:pPr>
                      <a:r>
                        <a:rPr lang="en-US" dirty="0"/>
                        <a:t>05</a:t>
                      </a:r>
                    </a:p>
                  </a:txBody>
                  <a:tcPr/>
                </a:tc>
                <a:tc>
                  <a:txBody>
                    <a:bodyPr/>
                    <a:lstStyle/>
                    <a:p>
                      <a:pPr lvl="1" algn="l">
                        <a:lnSpc>
                          <a:spcPct val="100000"/>
                        </a:lnSpc>
                        <a:spcBef>
                          <a:spcPts val="50"/>
                        </a:spcBef>
                      </a:pPr>
                      <a:r>
                        <a:rPr lang="en-US" dirty="0"/>
                        <a:t>Elastic Net Regression</a:t>
                      </a:r>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6.269</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19.206</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90.379</a:t>
                      </a:r>
                      <a:endParaRPr lang="en-US" dirty="0"/>
                    </a:p>
                  </a:txBody>
                  <a:tcPr/>
                </a:tc>
                <a:extLst>
                  <a:ext uri="{0D108BD9-81ED-4DB2-BD59-A6C34878D82A}">
                    <a16:rowId xmlns:a16="http://schemas.microsoft.com/office/drawing/2014/main" val="1158961341"/>
                  </a:ext>
                </a:extLst>
              </a:tr>
              <a:tr h="416823">
                <a:tc>
                  <a:txBody>
                    <a:bodyPr/>
                    <a:lstStyle/>
                    <a:p>
                      <a:pPr lvl="1" algn="l">
                        <a:lnSpc>
                          <a:spcPct val="100000"/>
                        </a:lnSpc>
                        <a:spcBef>
                          <a:spcPts val="50"/>
                        </a:spcBef>
                      </a:pPr>
                      <a:r>
                        <a:rPr lang="en-US" dirty="0"/>
                        <a:t>06</a:t>
                      </a:r>
                    </a:p>
                  </a:txBody>
                  <a:tcPr/>
                </a:tc>
                <a:tc>
                  <a:txBody>
                    <a:bodyPr/>
                    <a:lstStyle/>
                    <a:p>
                      <a:pPr lvl="1" algn="l">
                        <a:lnSpc>
                          <a:spcPct val="100000"/>
                        </a:lnSpc>
                        <a:spcBef>
                          <a:spcPts val="50"/>
                        </a:spcBef>
                      </a:pPr>
                      <a:r>
                        <a:rPr lang="en-US" dirty="0"/>
                        <a:t>Random Forest Regression</a:t>
                      </a:r>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7.134</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19.955</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89.614</a:t>
                      </a:r>
                      <a:endParaRPr lang="en-US" dirty="0"/>
                    </a:p>
                  </a:txBody>
                  <a:tcPr/>
                </a:tc>
                <a:extLst>
                  <a:ext uri="{0D108BD9-81ED-4DB2-BD59-A6C34878D82A}">
                    <a16:rowId xmlns:a16="http://schemas.microsoft.com/office/drawing/2014/main" val="3850841801"/>
                  </a:ext>
                </a:extLst>
              </a:tr>
              <a:tr h="416823">
                <a:tc>
                  <a:txBody>
                    <a:bodyPr/>
                    <a:lstStyle/>
                    <a:p>
                      <a:pPr lvl="1" algn="l">
                        <a:lnSpc>
                          <a:spcPct val="100000"/>
                        </a:lnSpc>
                        <a:spcBef>
                          <a:spcPts val="50"/>
                        </a:spcBef>
                      </a:pPr>
                      <a:r>
                        <a:rPr lang="en-US" dirty="0"/>
                        <a:t>07</a:t>
                      </a:r>
                    </a:p>
                  </a:txBody>
                  <a:tcPr/>
                </a:tc>
                <a:tc>
                  <a:txBody>
                    <a:bodyPr/>
                    <a:lstStyle/>
                    <a:p>
                      <a:pPr lvl="1" algn="l">
                        <a:lnSpc>
                          <a:spcPct val="100000"/>
                        </a:lnSpc>
                        <a:spcBef>
                          <a:spcPts val="50"/>
                        </a:spcBef>
                      </a:pPr>
                      <a:r>
                        <a:rPr lang="en-US" dirty="0"/>
                        <a:t>Gradient Boosting Regression</a:t>
                      </a:r>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7.016</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19.844</a:t>
                      </a:r>
                      <a:endParaRPr lang="en-US" dirty="0"/>
                    </a:p>
                  </a:txBody>
                  <a:tcPr/>
                </a:tc>
                <a:tc>
                  <a:txBody>
                    <a:bodyPr/>
                    <a:lstStyle/>
                    <a:p>
                      <a:pPr lvl="1" algn="l">
                        <a:lnSpc>
                          <a:spcPct val="100000"/>
                        </a:lnSpc>
                        <a:spcBef>
                          <a:spcPts val="50"/>
                        </a:spcBef>
                      </a:pPr>
                      <a:r>
                        <a:rPr lang="en-US" sz="1800" b="0" i="0" kern="1200" dirty="0">
                          <a:solidFill>
                            <a:schemeClr val="dk1"/>
                          </a:solidFill>
                          <a:effectLst/>
                          <a:latin typeface="+mn-lt"/>
                          <a:ea typeface="+mn-ea"/>
                          <a:cs typeface="+mn-cs"/>
                        </a:rPr>
                        <a:t>89.729</a:t>
                      </a:r>
                      <a:endParaRPr lang="en-US" dirty="0"/>
                    </a:p>
                  </a:txBody>
                  <a:tcPr/>
                </a:tc>
                <a:extLst>
                  <a:ext uri="{0D108BD9-81ED-4DB2-BD59-A6C34878D82A}">
                    <a16:rowId xmlns:a16="http://schemas.microsoft.com/office/drawing/2014/main" val="1151429573"/>
                  </a:ext>
                </a:extLst>
              </a:tr>
            </a:tbl>
          </a:graphicData>
        </a:graphic>
      </p:graphicFrame>
    </p:spTree>
    <p:extLst>
      <p:ext uri="{BB962C8B-B14F-4D97-AF65-F5344CB8AC3E}">
        <p14:creationId xmlns:p14="http://schemas.microsoft.com/office/powerpoint/2010/main" val="140305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F033C4-E1E9-2420-E53E-8C86593A910F}"/>
              </a:ext>
            </a:extLst>
          </p:cNvPr>
          <p:cNvSpPr/>
          <p:nvPr/>
        </p:nvSpPr>
        <p:spPr>
          <a:xfrm>
            <a:off x="466725" y="381000"/>
            <a:ext cx="11258550" cy="5886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39262D52-F74B-6194-56D6-4FD8CAE3A94B}"/>
              </a:ext>
            </a:extLst>
          </p:cNvPr>
          <p:cNvSpPr txBox="1"/>
          <p:nvPr/>
        </p:nvSpPr>
        <p:spPr>
          <a:xfrm rot="10800000" flipH="1" flipV="1">
            <a:off x="762001" y="716899"/>
            <a:ext cx="10344150" cy="3631763"/>
          </a:xfrm>
          <a:prstGeom prst="rect">
            <a:avLst/>
          </a:prstGeom>
          <a:noFill/>
        </p:spPr>
        <p:txBody>
          <a:bodyPr wrap="square" rtlCol="0">
            <a:spAutoFit/>
          </a:bodyPr>
          <a:lstStyle/>
          <a:p>
            <a:r>
              <a:rPr lang="en-US" sz="3200" b="1" u="sng" dirty="0"/>
              <a:t>Conclusion:</a:t>
            </a:r>
          </a:p>
          <a:p>
            <a:r>
              <a:rPr lang="en-US" dirty="0"/>
              <a:t>	</a:t>
            </a:r>
          </a:p>
          <a:p>
            <a:r>
              <a:rPr lang="en-US" dirty="0"/>
              <a:t>	In this project, we developed and evaluated seven different regression models—including Linear, Ridge, Lasso, and others—to predict YouTube revenue analysis outcomes based on the available features. After thorough evaluation using the R² metric, the Ridge Regression model emerged as the most effective, achieving an R² score of 90%, indicating that it explains 90% of the variance in the target variable. This suggests that the Ridge model is highly capable of capturing the underlying patterns in the data. Feature analysis further highlighted which variables most influenced the predictions, providing actionable insights. While the model demonstrates strong predictive performance, future improvements could include incorporating additional relevant features or experimenting with ensemble methods to further enhance accuracy. Overall, the Ridge Regression model provides a robust tool for predicting YouTube revenue analysis, supporting data-driven decision-making and planning.</a:t>
            </a:r>
            <a:endParaRPr lang="en-US" u="sng" dirty="0"/>
          </a:p>
        </p:txBody>
      </p:sp>
    </p:spTree>
    <p:extLst>
      <p:ext uri="{BB962C8B-B14F-4D97-AF65-F5344CB8AC3E}">
        <p14:creationId xmlns:p14="http://schemas.microsoft.com/office/powerpoint/2010/main" val="403772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bvcjdjch&#10;">
            <a:extLst>
              <a:ext uri="{FF2B5EF4-FFF2-40B4-BE49-F238E27FC236}">
                <a16:creationId xmlns:a16="http://schemas.microsoft.com/office/drawing/2014/main" id="{33B24D5E-F29A-D77A-1638-209D43A35D3C}"/>
              </a:ext>
              <a:ext uri="{C183D7F6-B498-43B3-948B-1728B52AA6E4}">
                <adec:decorative xmlns:adec="http://schemas.microsoft.com/office/drawing/2017/decorative" val="0"/>
              </a:ext>
            </a:extLst>
          </p:cNvPr>
          <p:cNvSpPr/>
          <p:nvPr/>
        </p:nvSpPr>
        <p:spPr>
          <a:xfrm>
            <a:off x="428624" y="266700"/>
            <a:ext cx="11334751" cy="62865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7" name="TextBox 6">
            <a:extLst>
              <a:ext uri="{FF2B5EF4-FFF2-40B4-BE49-F238E27FC236}">
                <a16:creationId xmlns:a16="http://schemas.microsoft.com/office/drawing/2014/main" id="{AF841A60-B820-0E4A-F99B-2E1F29D6BDEF}"/>
              </a:ext>
            </a:extLst>
          </p:cNvPr>
          <p:cNvSpPr txBox="1"/>
          <p:nvPr/>
        </p:nvSpPr>
        <p:spPr>
          <a:xfrm rot="10800000" flipH="1" flipV="1">
            <a:off x="638174" y="685717"/>
            <a:ext cx="10963277" cy="4985980"/>
          </a:xfrm>
          <a:prstGeom prst="rect">
            <a:avLst/>
          </a:prstGeom>
          <a:noFill/>
        </p:spPr>
        <p:txBody>
          <a:bodyPr wrap="square" rtlCol="0">
            <a:spAutoFit/>
          </a:bodyPr>
          <a:lstStyle/>
          <a:p>
            <a:r>
              <a:rPr lang="en-US" sz="2400" b="1" u="sng" dirty="0"/>
              <a:t>Summary</a:t>
            </a:r>
            <a:r>
              <a:rPr lang="en-US" sz="2400" b="1" dirty="0"/>
              <a:t>:</a:t>
            </a:r>
          </a:p>
          <a:p>
            <a:r>
              <a:rPr lang="en-US" dirty="0"/>
              <a:t>	In today’s digital era, platforms like YouTube serve as a major source of income for individual creators and media companies. However, predicting ad</a:t>
            </a:r>
            <a:r>
              <a:rPr lang="en-US" b="1" dirty="0"/>
              <a:t> </a:t>
            </a:r>
            <a:r>
              <a:rPr lang="en-US" dirty="0"/>
              <a:t>revenue remains a challenging task due to the large number of influencing factors such as views, likes, comments, watch time, content type, and audience demographics.</a:t>
            </a:r>
          </a:p>
          <a:p>
            <a:r>
              <a:rPr lang="en-US" dirty="0"/>
              <a:t>	This project, Content Monetization Modeler, aims to develop a regression-based predictive system to estimate YouTube ad revenue using various performance and contextual features. By applying data preprocessing</a:t>
            </a:r>
            <a:r>
              <a:rPr lang="en-US" b="1" dirty="0"/>
              <a:t>, </a:t>
            </a:r>
            <a:r>
              <a:rPr lang="en-US" dirty="0"/>
              <a:t>feature engineering, and regression modeling, the project not only delivers accurate predictions but also provides insights into the factors that drive monetization success.</a:t>
            </a:r>
          </a:p>
          <a:p>
            <a:r>
              <a:rPr lang="en-US" dirty="0"/>
              <a:t>	Additionally, the model is integrated into a </a:t>
            </a:r>
            <a:r>
              <a:rPr lang="en-US" dirty="0" err="1"/>
              <a:t>Streamlit</a:t>
            </a:r>
            <a:r>
              <a:rPr lang="en-US" dirty="0"/>
              <a:t> web application, enabling creators, advertisers, and media analysts to interactively test the model, visualize predictions, and derive meaningful insights for content strategy optimization, revenue forecasting, and ad campaign planning.</a:t>
            </a:r>
          </a:p>
          <a:p>
            <a:endParaRPr lang="en-US" dirty="0"/>
          </a:p>
          <a:p>
            <a:r>
              <a:rPr lang="en-US" sz="2400" b="1" u="sng" dirty="0"/>
              <a:t>Objective</a:t>
            </a:r>
            <a:r>
              <a:rPr lang="en-US" u="sng" dirty="0"/>
              <a:t>:</a:t>
            </a:r>
          </a:p>
          <a:p>
            <a:r>
              <a:rPr lang="en-US" dirty="0"/>
              <a:t>	The objective of this project is to build a regression-based predictive model that estimates YouTube ad revenue using video performance metrics, clean and preprocess the dataset, and deploy the results in a </a:t>
            </a:r>
            <a:r>
              <a:rPr lang="en-US" dirty="0" err="1"/>
              <a:t>Streamlit</a:t>
            </a:r>
            <a:r>
              <a:rPr lang="en-US" dirty="0"/>
              <a:t> web app for interactive predictions and insights.</a:t>
            </a:r>
          </a:p>
          <a:p>
            <a:endParaRPr lang="en-US" dirty="0"/>
          </a:p>
        </p:txBody>
      </p:sp>
    </p:spTree>
    <p:extLst>
      <p:ext uri="{BB962C8B-B14F-4D97-AF65-F5344CB8AC3E}">
        <p14:creationId xmlns:p14="http://schemas.microsoft.com/office/powerpoint/2010/main" val="774451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33D64C-6AD8-8D97-01CE-F00272B148DC}"/>
              </a:ext>
            </a:extLst>
          </p:cNvPr>
          <p:cNvSpPr/>
          <p:nvPr/>
        </p:nvSpPr>
        <p:spPr>
          <a:xfrm>
            <a:off x="561975" y="285750"/>
            <a:ext cx="11258551" cy="62865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7952A9C8-A948-19BB-65A6-60185F79A705}"/>
              </a:ext>
            </a:extLst>
          </p:cNvPr>
          <p:cNvSpPr txBox="1"/>
          <p:nvPr/>
        </p:nvSpPr>
        <p:spPr>
          <a:xfrm>
            <a:off x="561975" y="514351"/>
            <a:ext cx="8562975" cy="830997"/>
          </a:xfrm>
          <a:prstGeom prst="rect">
            <a:avLst/>
          </a:prstGeom>
          <a:noFill/>
        </p:spPr>
        <p:txBody>
          <a:bodyPr wrap="square" rtlCol="0">
            <a:spAutoFit/>
          </a:bodyPr>
          <a:lstStyle/>
          <a:p>
            <a:r>
              <a:rPr lang="en-US" sz="2400" b="1" u="sng" dirty="0"/>
              <a:t>Pipeline of the Project:</a:t>
            </a:r>
          </a:p>
          <a:p>
            <a:endParaRPr lang="en-US" sz="2400" b="1" u="sng" dirty="0"/>
          </a:p>
        </p:txBody>
      </p:sp>
      <p:sp>
        <p:nvSpPr>
          <p:cNvPr id="11" name="Rectangle 10">
            <a:extLst>
              <a:ext uri="{FF2B5EF4-FFF2-40B4-BE49-F238E27FC236}">
                <a16:creationId xmlns:a16="http://schemas.microsoft.com/office/drawing/2014/main" id="{7D197E83-54AF-BD2D-AD7D-92645A216663}"/>
              </a:ext>
            </a:extLst>
          </p:cNvPr>
          <p:cNvSpPr/>
          <p:nvPr/>
        </p:nvSpPr>
        <p:spPr>
          <a:xfrm>
            <a:off x="5924549" y="1343026"/>
            <a:ext cx="2705103"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2.Data Preprocessing &amp; Cleaning</a:t>
            </a:r>
          </a:p>
        </p:txBody>
      </p:sp>
      <p:sp>
        <p:nvSpPr>
          <p:cNvPr id="12" name="Rectangle 11">
            <a:extLst>
              <a:ext uri="{FF2B5EF4-FFF2-40B4-BE49-F238E27FC236}">
                <a16:creationId xmlns:a16="http://schemas.microsoft.com/office/drawing/2014/main" id="{18200457-9E39-0215-98E9-47494EB840F7}"/>
              </a:ext>
            </a:extLst>
          </p:cNvPr>
          <p:cNvSpPr/>
          <p:nvPr/>
        </p:nvSpPr>
        <p:spPr>
          <a:xfrm>
            <a:off x="2095500" y="1343025"/>
            <a:ext cx="2619374" cy="6572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1.Data Understanding &amp; Exploration</a:t>
            </a:r>
          </a:p>
        </p:txBody>
      </p:sp>
      <p:sp>
        <p:nvSpPr>
          <p:cNvPr id="13" name="Rectangle 12">
            <a:extLst>
              <a:ext uri="{FF2B5EF4-FFF2-40B4-BE49-F238E27FC236}">
                <a16:creationId xmlns:a16="http://schemas.microsoft.com/office/drawing/2014/main" id="{C39BCC0B-8460-D676-9447-A5D889F1DEE1}"/>
              </a:ext>
            </a:extLst>
          </p:cNvPr>
          <p:cNvSpPr/>
          <p:nvPr/>
        </p:nvSpPr>
        <p:spPr>
          <a:xfrm>
            <a:off x="2095501" y="2437119"/>
            <a:ext cx="2619374" cy="65722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3.Feature Engineering</a:t>
            </a:r>
          </a:p>
        </p:txBody>
      </p:sp>
      <p:sp>
        <p:nvSpPr>
          <p:cNvPr id="14" name="Rectangle 13">
            <a:extLst>
              <a:ext uri="{FF2B5EF4-FFF2-40B4-BE49-F238E27FC236}">
                <a16:creationId xmlns:a16="http://schemas.microsoft.com/office/drawing/2014/main" id="{7E40CFA4-5943-34EA-DB03-C27B514E3054}"/>
              </a:ext>
            </a:extLst>
          </p:cNvPr>
          <p:cNvSpPr/>
          <p:nvPr/>
        </p:nvSpPr>
        <p:spPr>
          <a:xfrm>
            <a:off x="2095503" y="3482663"/>
            <a:ext cx="2733675" cy="6572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5.Model Building &amp; Comparison</a:t>
            </a:r>
          </a:p>
        </p:txBody>
      </p:sp>
      <p:sp>
        <p:nvSpPr>
          <p:cNvPr id="15" name="Rectangle 14">
            <a:extLst>
              <a:ext uri="{FF2B5EF4-FFF2-40B4-BE49-F238E27FC236}">
                <a16:creationId xmlns:a16="http://schemas.microsoft.com/office/drawing/2014/main" id="{E830AC23-D5CE-ED2C-7982-A45C66609B9B}"/>
              </a:ext>
            </a:extLst>
          </p:cNvPr>
          <p:cNvSpPr/>
          <p:nvPr/>
        </p:nvSpPr>
        <p:spPr>
          <a:xfrm>
            <a:off x="5895978" y="3482666"/>
            <a:ext cx="2733674" cy="6572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6.Model Evaluation</a:t>
            </a:r>
          </a:p>
        </p:txBody>
      </p:sp>
      <p:sp>
        <p:nvSpPr>
          <p:cNvPr id="16" name="Rectangle 15">
            <a:extLst>
              <a:ext uri="{FF2B5EF4-FFF2-40B4-BE49-F238E27FC236}">
                <a16:creationId xmlns:a16="http://schemas.microsoft.com/office/drawing/2014/main" id="{B85F9BB2-A29B-3DCD-25C6-DD39C73DE36E}"/>
              </a:ext>
            </a:extLst>
          </p:cNvPr>
          <p:cNvSpPr/>
          <p:nvPr/>
        </p:nvSpPr>
        <p:spPr>
          <a:xfrm>
            <a:off x="2095500" y="4625309"/>
            <a:ext cx="2705103" cy="6572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7.Streamlit</a:t>
            </a:r>
            <a:r>
              <a:rPr lang="en-US" b="1" dirty="0"/>
              <a:t> </a:t>
            </a:r>
            <a:r>
              <a:rPr lang="en-US" dirty="0"/>
              <a:t>dashboard</a:t>
            </a:r>
          </a:p>
        </p:txBody>
      </p:sp>
      <p:sp>
        <p:nvSpPr>
          <p:cNvPr id="19" name="Rectangle 18">
            <a:extLst>
              <a:ext uri="{FF2B5EF4-FFF2-40B4-BE49-F238E27FC236}">
                <a16:creationId xmlns:a16="http://schemas.microsoft.com/office/drawing/2014/main" id="{8680DE6F-8E0C-ED2B-1556-0B59C8FCB6A8}"/>
              </a:ext>
            </a:extLst>
          </p:cNvPr>
          <p:cNvSpPr/>
          <p:nvPr/>
        </p:nvSpPr>
        <p:spPr>
          <a:xfrm>
            <a:off x="5895978" y="4625310"/>
            <a:ext cx="2733673" cy="6572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8.Business</a:t>
            </a:r>
            <a:r>
              <a:rPr lang="en-US" b="1" dirty="0"/>
              <a:t> </a:t>
            </a:r>
            <a:r>
              <a:rPr lang="en-US" dirty="0"/>
              <a:t>Insights</a:t>
            </a:r>
          </a:p>
        </p:txBody>
      </p:sp>
      <p:sp>
        <p:nvSpPr>
          <p:cNvPr id="20" name="Rectangle 19">
            <a:extLst>
              <a:ext uri="{FF2B5EF4-FFF2-40B4-BE49-F238E27FC236}">
                <a16:creationId xmlns:a16="http://schemas.microsoft.com/office/drawing/2014/main" id="{CE9AD443-BF0F-FB7C-485C-4FD3E7B9461F}"/>
              </a:ext>
            </a:extLst>
          </p:cNvPr>
          <p:cNvSpPr/>
          <p:nvPr/>
        </p:nvSpPr>
        <p:spPr>
          <a:xfrm>
            <a:off x="5924549" y="2437117"/>
            <a:ext cx="2705103" cy="65722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4. Split Train &amp; Test data</a:t>
            </a:r>
          </a:p>
        </p:txBody>
      </p:sp>
    </p:spTree>
    <p:extLst>
      <p:ext uri="{BB962C8B-B14F-4D97-AF65-F5344CB8AC3E}">
        <p14:creationId xmlns:p14="http://schemas.microsoft.com/office/powerpoint/2010/main" val="328685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4ABB9B-D19F-0830-2C8F-3197CAEF2797}"/>
              </a:ext>
            </a:extLst>
          </p:cNvPr>
          <p:cNvSpPr/>
          <p:nvPr/>
        </p:nvSpPr>
        <p:spPr>
          <a:xfrm>
            <a:off x="447676" y="285751"/>
            <a:ext cx="11468100" cy="640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822B2505-80F3-A5AE-F0CB-79C065055B65}"/>
              </a:ext>
            </a:extLst>
          </p:cNvPr>
          <p:cNvSpPr txBox="1"/>
          <p:nvPr/>
        </p:nvSpPr>
        <p:spPr>
          <a:xfrm>
            <a:off x="719137" y="710298"/>
            <a:ext cx="10753725" cy="5447645"/>
          </a:xfrm>
          <a:prstGeom prst="rect">
            <a:avLst/>
          </a:prstGeom>
          <a:noFill/>
        </p:spPr>
        <p:txBody>
          <a:bodyPr wrap="square" rtlCol="0">
            <a:spAutoFit/>
          </a:bodyPr>
          <a:lstStyle/>
          <a:p>
            <a:r>
              <a:rPr lang="en-US" sz="2400" b="1" u="sng" dirty="0"/>
              <a:t>1.Data Understanding:</a:t>
            </a:r>
          </a:p>
          <a:p>
            <a:r>
              <a:rPr lang="en-US" dirty="0"/>
              <a:t>	</a:t>
            </a:r>
          </a:p>
          <a:p>
            <a:r>
              <a:rPr lang="en-US" dirty="0"/>
              <a:t>	Knowing dataset’s shape, quality, meaning, and initial patterns before you clean and model it.</a:t>
            </a:r>
          </a:p>
          <a:p>
            <a:endParaRPr lang="en-US" dirty="0"/>
          </a:p>
          <a:p>
            <a:pPr marL="285750" indent="-285750">
              <a:buFont typeface="Arial" panose="020B0604020202020204" pitchFamily="34" charset="0"/>
              <a:buChar char="•"/>
            </a:pPr>
            <a:r>
              <a:rPr lang="en-US" dirty="0"/>
              <a:t>Having dataset with 12200 rows and 12 columns.</a:t>
            </a:r>
          </a:p>
          <a:p>
            <a:pPr marL="285750" indent="-285750">
              <a:buFont typeface="Arial" panose="020B0604020202020204" pitchFamily="34" charset="0"/>
              <a:buChar char="•"/>
            </a:pPr>
            <a:r>
              <a:rPr lang="en-US" dirty="0" err="1"/>
              <a:t>video_id</a:t>
            </a:r>
            <a:r>
              <a:rPr lang="en-US" dirty="0"/>
              <a:t>---unique identifier.</a:t>
            </a:r>
          </a:p>
          <a:p>
            <a:pPr marL="285750" indent="-285750">
              <a:buFont typeface="Arial" panose="020B0604020202020204" pitchFamily="34" charset="0"/>
              <a:buChar char="•"/>
            </a:pPr>
            <a:r>
              <a:rPr lang="en-US" dirty="0"/>
              <a:t>Date--- Report date.</a:t>
            </a:r>
          </a:p>
          <a:p>
            <a:pPr marL="285750" indent="-285750">
              <a:buFont typeface="Arial" panose="020B0604020202020204" pitchFamily="34" charset="0"/>
              <a:buChar char="•"/>
            </a:pPr>
            <a:r>
              <a:rPr lang="en-US" dirty="0"/>
              <a:t>Views, likes, commands---important feature for revenue analysis.</a:t>
            </a:r>
          </a:p>
          <a:p>
            <a:pPr marL="285750" indent="-285750">
              <a:buFont typeface="Arial" panose="020B0604020202020204" pitchFamily="34" charset="0"/>
              <a:buChar char="•"/>
            </a:pPr>
            <a:r>
              <a:rPr lang="en-US" dirty="0" err="1"/>
              <a:t>watch_time_minutes</a:t>
            </a:r>
            <a:r>
              <a:rPr lang="en-US" dirty="0"/>
              <a:t> -- Engagement and content length.</a:t>
            </a:r>
          </a:p>
          <a:p>
            <a:pPr marL="285750" indent="-285750">
              <a:buFont typeface="Arial" panose="020B0604020202020204" pitchFamily="34" charset="0"/>
              <a:buChar char="•"/>
            </a:pPr>
            <a:r>
              <a:rPr lang="en-US" dirty="0"/>
              <a:t>Subscribe, country, category, category--- Contextual info.</a:t>
            </a:r>
          </a:p>
          <a:p>
            <a:pPr marL="285750" indent="-285750">
              <a:buFont typeface="Arial" panose="020B0604020202020204" pitchFamily="34" charset="0"/>
              <a:buChar char="•"/>
            </a:pPr>
            <a:r>
              <a:rPr lang="en-US" dirty="0" err="1"/>
              <a:t>ad_revenue_usd</a:t>
            </a:r>
            <a:r>
              <a:rPr lang="en-US" dirty="0"/>
              <a:t>--- Target variable(what we predict)</a:t>
            </a:r>
          </a:p>
          <a:p>
            <a:r>
              <a:rPr lang="en-US" dirty="0"/>
              <a:t>	</a:t>
            </a:r>
          </a:p>
          <a:p>
            <a:r>
              <a:rPr lang="en-US" dirty="0"/>
              <a:t>	It helps to know our data before training a model, identify the data quality issues, choosing right preprocessing(scaling, encoding)</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17930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4C0390-9B57-F727-A479-E8A7BC3AA360}"/>
              </a:ext>
            </a:extLst>
          </p:cNvPr>
          <p:cNvSpPr/>
          <p:nvPr/>
        </p:nvSpPr>
        <p:spPr>
          <a:xfrm>
            <a:off x="447675" y="381000"/>
            <a:ext cx="11287125" cy="61150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991BCDD0-AB7F-4E9C-83CF-BE8E8B8B9B8B}"/>
              </a:ext>
            </a:extLst>
          </p:cNvPr>
          <p:cNvSpPr txBox="1"/>
          <p:nvPr/>
        </p:nvSpPr>
        <p:spPr>
          <a:xfrm>
            <a:off x="538162" y="723900"/>
            <a:ext cx="10801350" cy="5724644"/>
          </a:xfrm>
          <a:prstGeom prst="rect">
            <a:avLst/>
          </a:prstGeom>
          <a:noFill/>
        </p:spPr>
        <p:txBody>
          <a:bodyPr wrap="square" rtlCol="0">
            <a:spAutoFit/>
          </a:bodyPr>
          <a:lstStyle/>
          <a:p>
            <a:r>
              <a:rPr lang="en-US" sz="2400" b="1" u="sng" dirty="0"/>
              <a:t>2.Data Cleaning:</a:t>
            </a:r>
          </a:p>
          <a:p>
            <a:r>
              <a:rPr lang="en-US" dirty="0"/>
              <a:t>	</a:t>
            </a:r>
          </a:p>
          <a:p>
            <a:r>
              <a:rPr lang="en-US" dirty="0"/>
              <a:t>	Fixing problems in the dataset so it becomes ready for modeling. It improves accuracy, reliability, and quality of the results.</a:t>
            </a:r>
          </a:p>
          <a:p>
            <a:endParaRPr lang="en-US" dirty="0"/>
          </a:p>
          <a:p>
            <a:pPr marL="285750" indent="-285750">
              <a:buFont typeface="Arial" panose="020B0604020202020204" pitchFamily="34" charset="0"/>
              <a:buChar char="•"/>
            </a:pPr>
            <a:r>
              <a:rPr lang="en-US" b="1" dirty="0"/>
              <a:t>Remove unique columns </a:t>
            </a:r>
            <a:r>
              <a:rPr lang="en-US" dirty="0"/>
              <a:t>--- </a:t>
            </a:r>
            <a:r>
              <a:rPr lang="en-US" dirty="0" err="1"/>
              <a:t>video_id</a:t>
            </a:r>
            <a:r>
              <a:rPr lang="en-US" dirty="0"/>
              <a:t>, date(don’t help in predicting revenue)</a:t>
            </a:r>
          </a:p>
          <a:p>
            <a:pPr marL="285750" indent="-285750">
              <a:buFont typeface="Arial" panose="020B0604020202020204" pitchFamily="34" charset="0"/>
              <a:buChar char="•"/>
            </a:pPr>
            <a:r>
              <a:rPr lang="en-US" b="1" dirty="0"/>
              <a:t>Handling missing values </a:t>
            </a:r>
            <a:r>
              <a:rPr lang="en-US" dirty="0"/>
              <a:t>---- likes(using median because likes don’t have a frequent (mode) value and the average (mean) can be misleading due to outliers so I use the median as a better mid-value, commends(using mode higher frequency  ), </a:t>
            </a:r>
            <a:r>
              <a:rPr lang="en-US" dirty="0" err="1"/>
              <a:t>watch_time_minute</a:t>
            </a:r>
            <a:r>
              <a:rPr lang="en-US" dirty="0"/>
              <a:t>(using </a:t>
            </a:r>
            <a:r>
              <a:rPr lang="en-US" dirty="0" err="1"/>
              <a:t>ffill</a:t>
            </a:r>
            <a:r>
              <a:rPr lang="en-US" dirty="0"/>
              <a:t> because its time series).</a:t>
            </a:r>
          </a:p>
          <a:p>
            <a:pPr marL="285750" indent="-285750">
              <a:buFont typeface="Arial" panose="020B0604020202020204" pitchFamily="34" charset="0"/>
              <a:buChar char="•"/>
            </a:pPr>
            <a:r>
              <a:rPr lang="en-US" b="1" dirty="0"/>
              <a:t>Categorical Values Encoding </a:t>
            </a:r>
            <a:r>
              <a:rPr lang="en-US" dirty="0"/>
              <a:t>--- category, country, device columns are filled in categorical value so using label encoding method it will be used for object into numerical value.</a:t>
            </a:r>
          </a:p>
          <a:p>
            <a:pPr marL="285750" indent="-285750">
              <a:buFont typeface="Arial" panose="020B0604020202020204" pitchFamily="34" charset="0"/>
              <a:buChar char="•"/>
            </a:pPr>
            <a:r>
              <a:rPr lang="en-US" b="1" dirty="0"/>
              <a:t>Remove Duplicate </a:t>
            </a:r>
            <a:r>
              <a:rPr lang="en-US" b="1" dirty="0" err="1"/>
              <a:t>datas</a:t>
            </a:r>
            <a:endParaRPr lang="en-US" b="1" dirty="0"/>
          </a:p>
          <a:p>
            <a:pPr marL="285750" indent="-285750">
              <a:buFont typeface="Arial" panose="020B0604020202020204" pitchFamily="34" charset="0"/>
              <a:buChar char="•"/>
            </a:pPr>
            <a:r>
              <a:rPr lang="en-US" b="1" dirty="0"/>
              <a:t>Scaling numeric features </a:t>
            </a:r>
            <a:r>
              <a:rPr lang="en-US" dirty="0"/>
              <a:t>--- Some columns have big numbers (like watch time in thousands) and some have small numbers, makes training easy and accurate.</a:t>
            </a:r>
          </a:p>
          <a:p>
            <a:endParaRPr lang="en-US" dirty="0"/>
          </a:p>
          <a:p>
            <a:r>
              <a:rPr lang="en-US" dirty="0"/>
              <a:t>	 Data cleaning importance is raw data often has missing values, duplicates, or errors, and if we don’t fix them the model will give wrong predictions, but with clean data the model learns better and gives more accurate results.</a:t>
            </a:r>
          </a:p>
          <a:p>
            <a:endParaRPr lang="en-US" b="0" dirty="0">
              <a:solidFill>
                <a:srgbClr val="CCCCCC"/>
              </a:solidFill>
              <a:effectLst/>
              <a:latin typeface="Consolas" panose="020B0609020204030204" pitchFamily="49" charset="0"/>
            </a:endParaRPr>
          </a:p>
          <a:p>
            <a:endParaRPr lang="en-US" dirty="0"/>
          </a:p>
        </p:txBody>
      </p:sp>
    </p:spTree>
    <p:extLst>
      <p:ext uri="{BB962C8B-B14F-4D97-AF65-F5344CB8AC3E}">
        <p14:creationId xmlns:p14="http://schemas.microsoft.com/office/powerpoint/2010/main" val="3828990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79C40F-B749-F6F4-44E4-AC069961DCE7}"/>
              </a:ext>
            </a:extLst>
          </p:cNvPr>
          <p:cNvSpPr/>
          <p:nvPr/>
        </p:nvSpPr>
        <p:spPr>
          <a:xfrm>
            <a:off x="400050" y="219075"/>
            <a:ext cx="11439525" cy="6324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022D448E-8B7E-A35B-09EA-424C97B649EB}"/>
              </a:ext>
            </a:extLst>
          </p:cNvPr>
          <p:cNvSpPr txBox="1"/>
          <p:nvPr/>
        </p:nvSpPr>
        <p:spPr>
          <a:xfrm>
            <a:off x="542925" y="466725"/>
            <a:ext cx="10572750" cy="4985980"/>
          </a:xfrm>
          <a:prstGeom prst="rect">
            <a:avLst/>
          </a:prstGeom>
          <a:noFill/>
        </p:spPr>
        <p:txBody>
          <a:bodyPr wrap="square" rtlCol="0">
            <a:spAutoFit/>
          </a:bodyPr>
          <a:lstStyle/>
          <a:p>
            <a:r>
              <a:rPr lang="en-US" sz="2400" b="1" u="sng" dirty="0"/>
              <a:t>3. Feature Engineering:</a:t>
            </a:r>
          </a:p>
          <a:p>
            <a:r>
              <a:rPr lang="en-US" dirty="0"/>
              <a:t>	</a:t>
            </a:r>
          </a:p>
          <a:p>
            <a:r>
              <a:rPr lang="en-US" dirty="0"/>
              <a:t>	Feature engineering means creating new useful features from the existing data to help the model learn better. </a:t>
            </a:r>
          </a:p>
          <a:p>
            <a:r>
              <a:rPr lang="en-US" dirty="0"/>
              <a:t>engagement rate feature = (likes + comments) / views, which gives more insight than using likes or comments alone.</a:t>
            </a:r>
          </a:p>
          <a:p>
            <a:endParaRPr lang="en-US" dirty="0"/>
          </a:p>
          <a:p>
            <a:r>
              <a:rPr lang="en-US" sz="2400" b="1" u="sng" dirty="0"/>
              <a:t>4.Split Train &amp; Test data:</a:t>
            </a:r>
          </a:p>
          <a:p>
            <a:endParaRPr lang="en-US" dirty="0"/>
          </a:p>
          <a:p>
            <a:r>
              <a:rPr lang="en-US" dirty="0"/>
              <a:t>	Before building a model, we need to divide the dataset into two parts:</a:t>
            </a:r>
          </a:p>
          <a:p>
            <a:pPr marL="285750" indent="-285750">
              <a:buFont typeface="Arial" panose="020B0604020202020204" pitchFamily="34" charset="0"/>
              <a:buChar char="•"/>
            </a:pPr>
            <a:r>
              <a:rPr lang="en-US" b="1" dirty="0"/>
              <a:t>Training Set</a:t>
            </a:r>
            <a:r>
              <a:rPr lang="en-US" dirty="0"/>
              <a:t> – Used to train the model and learn the relationship between features and target (ad revenue).</a:t>
            </a:r>
          </a:p>
          <a:p>
            <a:pPr marL="285750" indent="-285750">
              <a:buFont typeface="Arial" panose="020B0604020202020204" pitchFamily="34" charset="0"/>
              <a:buChar char="•"/>
            </a:pPr>
            <a:r>
              <a:rPr lang="en-US" b="1" dirty="0"/>
              <a:t>Testing Set</a:t>
            </a:r>
            <a:r>
              <a:rPr lang="en-US" dirty="0"/>
              <a:t> – Used to evaluate the model on unseen data to check how well it predicts.</a:t>
            </a:r>
          </a:p>
          <a:p>
            <a:endParaRPr lang="en-US" dirty="0"/>
          </a:p>
          <a:p>
            <a:r>
              <a:rPr lang="en-US" dirty="0"/>
              <a:t>	Typically, we use 80% of data for training and 20% for testing. This ensures the model can generalize and gives a realistic estimate of its performance.</a:t>
            </a:r>
          </a:p>
          <a:p>
            <a:endParaRPr lang="en-US" dirty="0"/>
          </a:p>
          <a:p>
            <a:endParaRPr lang="en-US" dirty="0"/>
          </a:p>
        </p:txBody>
      </p:sp>
      <p:pic>
        <p:nvPicPr>
          <p:cNvPr id="7" name="Picture 6">
            <a:extLst>
              <a:ext uri="{FF2B5EF4-FFF2-40B4-BE49-F238E27FC236}">
                <a16:creationId xmlns:a16="http://schemas.microsoft.com/office/drawing/2014/main" id="{608304AC-0671-D70E-BB89-2DD468F6DC50}"/>
              </a:ext>
            </a:extLst>
          </p:cNvPr>
          <p:cNvPicPr>
            <a:picLocks noChangeAspect="1"/>
          </p:cNvPicPr>
          <p:nvPr/>
        </p:nvPicPr>
        <p:blipFill>
          <a:blip r:embed="rId2"/>
          <a:stretch>
            <a:fillRect/>
          </a:stretch>
        </p:blipFill>
        <p:spPr>
          <a:xfrm>
            <a:off x="1752599" y="5095875"/>
            <a:ext cx="7648575" cy="1295400"/>
          </a:xfrm>
          <a:prstGeom prst="rect">
            <a:avLst/>
          </a:prstGeom>
        </p:spPr>
      </p:pic>
    </p:spTree>
    <p:extLst>
      <p:ext uri="{BB962C8B-B14F-4D97-AF65-F5344CB8AC3E}">
        <p14:creationId xmlns:p14="http://schemas.microsoft.com/office/powerpoint/2010/main" val="483906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F4FBD6-1EEE-2825-4E36-C1A0A0C59EAF}"/>
              </a:ext>
            </a:extLst>
          </p:cNvPr>
          <p:cNvSpPr/>
          <p:nvPr/>
        </p:nvSpPr>
        <p:spPr>
          <a:xfrm>
            <a:off x="457200" y="314325"/>
            <a:ext cx="11277600" cy="62293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C327A29-BC2C-D1C3-50A6-F4195CE607DF}"/>
              </a:ext>
            </a:extLst>
          </p:cNvPr>
          <p:cNvSpPr txBox="1"/>
          <p:nvPr/>
        </p:nvSpPr>
        <p:spPr>
          <a:xfrm>
            <a:off x="738187" y="647699"/>
            <a:ext cx="10715625" cy="6309420"/>
          </a:xfrm>
          <a:prstGeom prst="rect">
            <a:avLst/>
          </a:prstGeom>
          <a:noFill/>
        </p:spPr>
        <p:txBody>
          <a:bodyPr wrap="square" rtlCol="0">
            <a:spAutoFit/>
          </a:bodyPr>
          <a:lstStyle/>
          <a:p>
            <a:r>
              <a:rPr lang="en-US" sz="3200" b="1" u="sng" dirty="0"/>
              <a:t>5.Model Building &amp; Comparison:</a:t>
            </a:r>
          </a:p>
          <a:p>
            <a:endParaRPr lang="en-US" sz="2400" b="1" u="sng" dirty="0"/>
          </a:p>
          <a:p>
            <a:r>
              <a:rPr lang="en-US" sz="2400" dirty="0"/>
              <a:t>	</a:t>
            </a:r>
            <a:r>
              <a:rPr lang="en-US" dirty="0"/>
              <a:t> In this project, the goal is to predict YouTube ad revenue using regression techniques. To achieve this, five different regression models were built and trained on the dataset:</a:t>
            </a:r>
          </a:p>
          <a:p>
            <a:endParaRPr lang="en-US" dirty="0"/>
          </a:p>
          <a:p>
            <a:pPr marL="285750" indent="-285750">
              <a:buFont typeface="Arial" panose="020B0604020202020204" pitchFamily="34" charset="0"/>
              <a:buChar char="•"/>
            </a:pPr>
            <a:r>
              <a:rPr lang="en-US" b="1" dirty="0"/>
              <a:t>Linear Regression</a:t>
            </a:r>
            <a:r>
              <a:rPr lang="en-US" dirty="0"/>
              <a:t> – A basic regression model that fits a straight line between input features and revenue.</a:t>
            </a:r>
          </a:p>
          <a:p>
            <a:pPr marL="285750" indent="-285750">
              <a:buFont typeface="Arial" panose="020B0604020202020204" pitchFamily="34" charset="0"/>
              <a:buChar char="•"/>
            </a:pPr>
            <a:r>
              <a:rPr lang="en-US" b="1" dirty="0"/>
              <a:t>Multiple Linear Regression</a:t>
            </a:r>
            <a:r>
              <a:rPr lang="en-US" dirty="0"/>
              <a:t> – An extension of linear regression that uses multiple independent features together.</a:t>
            </a:r>
          </a:p>
          <a:p>
            <a:pPr marL="285750" indent="-285750">
              <a:buFont typeface="Arial" panose="020B0604020202020204" pitchFamily="34" charset="0"/>
              <a:buChar char="•"/>
            </a:pPr>
            <a:r>
              <a:rPr lang="en-US" b="1" dirty="0"/>
              <a:t>Ridge Regression</a:t>
            </a:r>
            <a:r>
              <a:rPr lang="en-US" dirty="0"/>
              <a:t> – Adds a penalty to reduce overfitting and control large coefficients.</a:t>
            </a:r>
          </a:p>
          <a:p>
            <a:pPr marL="285750" indent="-285750">
              <a:buFont typeface="Arial" panose="020B0604020202020204" pitchFamily="34" charset="0"/>
              <a:buChar char="•"/>
            </a:pPr>
            <a:r>
              <a:rPr lang="en-US" b="1" dirty="0"/>
              <a:t>Lasso Regression</a:t>
            </a:r>
            <a:r>
              <a:rPr lang="en-US" dirty="0"/>
              <a:t> – Similar to ridge but can shrink some coefficients to zero, which also helps in feature selection.</a:t>
            </a:r>
          </a:p>
          <a:p>
            <a:pPr marL="285750" indent="-285750">
              <a:buFont typeface="Arial" panose="020B0604020202020204" pitchFamily="34" charset="0"/>
              <a:buChar char="•"/>
            </a:pPr>
            <a:r>
              <a:rPr lang="en-US" b="1" dirty="0"/>
              <a:t>Elastic Net Regression</a:t>
            </a:r>
            <a:r>
              <a:rPr lang="en-US" dirty="0"/>
              <a:t> – A combination of ridge and lasso penalties to balance between them.</a:t>
            </a:r>
          </a:p>
          <a:p>
            <a:pPr marL="285750" indent="-285750">
              <a:buFont typeface="Arial" panose="020B0604020202020204" pitchFamily="34" charset="0"/>
              <a:buChar char="•"/>
            </a:pPr>
            <a:r>
              <a:rPr lang="en-US" b="1" dirty="0"/>
              <a:t>Random Forest Regression</a:t>
            </a:r>
            <a:r>
              <a:rPr lang="en-US" dirty="0"/>
              <a:t> - Random</a:t>
            </a:r>
            <a:r>
              <a:rPr lang="en-US" b="1" dirty="0"/>
              <a:t> </a:t>
            </a:r>
            <a:r>
              <a:rPr lang="en-US" dirty="0"/>
              <a:t>Forest Regression is an ensemble learning method that predicts a continuous target by averaging the outputs of multiple decision trees.</a:t>
            </a:r>
          </a:p>
          <a:p>
            <a:pPr marL="285750" indent="-285750">
              <a:buFont typeface="Arial" panose="020B0604020202020204" pitchFamily="34" charset="0"/>
              <a:buChar char="•"/>
            </a:pPr>
            <a:r>
              <a:rPr lang="en-US" b="1" dirty="0"/>
              <a:t>Gradient Boosting Regression </a:t>
            </a:r>
            <a:r>
              <a:rPr lang="en-US" dirty="0"/>
              <a:t>- Gradient Boosting Regression is an ensemble technique that builds sequential decision trees, where each tree corrects the errors of the previous ones, to predict a continuous target variable.</a:t>
            </a:r>
          </a:p>
          <a:p>
            <a:pPr marL="285750" indent="-285750">
              <a:buFont typeface="Arial" panose="020B0604020202020204" pitchFamily="34" charset="0"/>
              <a:buChar char="•"/>
            </a:pPr>
            <a:endParaRPr lang="en-US" dirty="0"/>
          </a:p>
          <a:p>
            <a:r>
              <a:rPr lang="en-US" dirty="0"/>
              <a:t>	Building multiple models and comparing them is important because not all models perform equally well on a dataset.</a:t>
            </a:r>
          </a:p>
          <a:p>
            <a:endParaRPr lang="en-US" dirty="0"/>
          </a:p>
        </p:txBody>
      </p:sp>
    </p:spTree>
    <p:extLst>
      <p:ext uri="{BB962C8B-B14F-4D97-AF65-F5344CB8AC3E}">
        <p14:creationId xmlns:p14="http://schemas.microsoft.com/office/powerpoint/2010/main" val="2309226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7FCA31-301C-0752-E9BC-2D527EF7BB5F}"/>
              </a:ext>
            </a:extLst>
          </p:cNvPr>
          <p:cNvSpPr/>
          <p:nvPr/>
        </p:nvSpPr>
        <p:spPr>
          <a:xfrm>
            <a:off x="438150" y="352425"/>
            <a:ext cx="11315700" cy="61531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F86D89E-A63F-FFDC-BEAD-00BE17386A30}"/>
              </a:ext>
            </a:extLst>
          </p:cNvPr>
          <p:cNvSpPr txBox="1"/>
          <p:nvPr/>
        </p:nvSpPr>
        <p:spPr>
          <a:xfrm flipH="1">
            <a:off x="704849" y="600076"/>
            <a:ext cx="10791825" cy="6093976"/>
          </a:xfrm>
          <a:prstGeom prst="rect">
            <a:avLst/>
          </a:prstGeom>
          <a:noFill/>
        </p:spPr>
        <p:txBody>
          <a:bodyPr wrap="square" rtlCol="0">
            <a:spAutoFit/>
          </a:bodyPr>
          <a:lstStyle/>
          <a:p>
            <a:r>
              <a:rPr lang="en-US" sz="2400" b="1" u="sng" dirty="0"/>
              <a:t>6.Model Evaluation:</a:t>
            </a:r>
          </a:p>
          <a:p>
            <a:endParaRPr lang="en-US" sz="2400" b="1" u="sng" dirty="0"/>
          </a:p>
          <a:p>
            <a:r>
              <a:rPr lang="en-US" u="sng" dirty="0"/>
              <a:t>R² Score (Coefficient of Determination):</a:t>
            </a:r>
          </a:p>
          <a:p>
            <a:r>
              <a:rPr lang="en-US" dirty="0"/>
              <a:t>	R² measures how well the model explains the variation in the target variable.</a:t>
            </a:r>
          </a:p>
          <a:p>
            <a:pPr>
              <a:buFont typeface="Arial" panose="020B0604020202020204" pitchFamily="34" charset="0"/>
              <a:buChar char="•"/>
            </a:pPr>
            <a:r>
              <a:rPr lang="en-US" dirty="0"/>
              <a:t>Value range: 0 to 1 (or negative if very bad)</a:t>
            </a:r>
          </a:p>
          <a:p>
            <a:pPr>
              <a:buFont typeface="Arial" panose="020B0604020202020204" pitchFamily="34" charset="0"/>
              <a:buChar char="•"/>
            </a:pPr>
            <a:r>
              <a:rPr lang="en-US" dirty="0"/>
              <a:t>Higher is better --- closer to 1 means model explains most of the variation.</a:t>
            </a:r>
          </a:p>
          <a:p>
            <a:r>
              <a:rPr lang="pt-BR" dirty="0"/>
              <a:t>		R2=1−∑i=1n​(yi​−yˉ​)2∑i=1n​(yi​−y^​i​)2​ </a:t>
            </a:r>
          </a:p>
          <a:p>
            <a:endParaRPr lang="pt-BR" dirty="0"/>
          </a:p>
          <a:p>
            <a:r>
              <a:rPr lang="en-US" u="sng" dirty="0"/>
              <a:t>MAE (Mean Absolute Error)</a:t>
            </a:r>
            <a:r>
              <a:rPr lang="pt-BR" u="sng" dirty="0"/>
              <a:t>:</a:t>
            </a:r>
            <a:endParaRPr lang="en-US" u="sng" dirty="0"/>
          </a:p>
          <a:p>
            <a:r>
              <a:rPr lang="en-US" dirty="0"/>
              <a:t>	MAE is the average absolute difference between predicted and actual values.</a:t>
            </a:r>
          </a:p>
          <a:p>
            <a:pPr>
              <a:buFont typeface="Arial" panose="020B0604020202020204" pitchFamily="34" charset="0"/>
              <a:buChar char="•"/>
            </a:pPr>
            <a:r>
              <a:rPr lang="en-US" dirty="0"/>
              <a:t>Smaller values are better → closer to 0 means predictions are accurate.</a:t>
            </a:r>
          </a:p>
          <a:p>
            <a:endParaRPr lang="en-US" dirty="0"/>
          </a:p>
          <a:p>
            <a:r>
              <a:rPr lang="en-US" dirty="0"/>
              <a:t>		MAE = n1​ </a:t>
            </a:r>
            <a:r>
              <a:rPr lang="en-US" dirty="0" err="1"/>
              <a:t>i</a:t>
            </a:r>
            <a:r>
              <a:rPr lang="en-US" dirty="0"/>
              <a:t>=1∑n​∣</a:t>
            </a:r>
            <a:r>
              <a:rPr lang="en-US" dirty="0" err="1"/>
              <a:t>yi</a:t>
            </a:r>
            <a:r>
              <a:rPr lang="en-US" dirty="0"/>
              <a:t>​−y^​</a:t>
            </a:r>
            <a:r>
              <a:rPr lang="en-US" dirty="0" err="1"/>
              <a:t>i</a:t>
            </a:r>
            <a:r>
              <a:rPr lang="en-US" dirty="0"/>
              <a:t>​∣</a:t>
            </a:r>
          </a:p>
          <a:p>
            <a:endParaRPr lang="en-US" dirty="0"/>
          </a:p>
          <a:p>
            <a:r>
              <a:rPr lang="en-US" u="sng" dirty="0"/>
              <a:t>RMSE (Root Mean Squared Error):</a:t>
            </a:r>
          </a:p>
          <a:p>
            <a:r>
              <a:rPr lang="en-US" dirty="0"/>
              <a:t>	 RMSE is the square root of the average squared differences between predicted and actual values.</a:t>
            </a:r>
          </a:p>
          <a:p>
            <a:pPr>
              <a:buFont typeface="Arial" panose="020B0604020202020204" pitchFamily="34" charset="0"/>
              <a:buChar char="•"/>
            </a:pPr>
            <a:r>
              <a:rPr lang="en-US" dirty="0"/>
              <a:t>Sensitive to large errors because squaring magnifies bigger mistakes.</a:t>
            </a:r>
          </a:p>
          <a:p>
            <a:pPr>
              <a:buFont typeface="Arial" panose="020B0604020202020204" pitchFamily="34" charset="0"/>
              <a:buChar char="•"/>
            </a:pPr>
            <a:r>
              <a:rPr lang="en-US" dirty="0"/>
              <a:t>Smaller values are better → closer to 0 is ideal.</a:t>
            </a:r>
          </a:p>
          <a:p>
            <a:r>
              <a:rPr lang="en-US" dirty="0"/>
              <a:t>		</a:t>
            </a:r>
          </a:p>
          <a:p>
            <a:endParaRPr lang="en-US" dirty="0"/>
          </a:p>
          <a:p>
            <a:endParaRPr lang="pt-BR" dirty="0"/>
          </a:p>
        </p:txBody>
      </p:sp>
    </p:spTree>
    <p:extLst>
      <p:ext uri="{BB962C8B-B14F-4D97-AF65-F5344CB8AC3E}">
        <p14:creationId xmlns:p14="http://schemas.microsoft.com/office/powerpoint/2010/main" val="864064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6CC3D1-0498-099C-2401-B7C3D76B2D1E}"/>
              </a:ext>
            </a:extLst>
          </p:cNvPr>
          <p:cNvSpPr/>
          <p:nvPr/>
        </p:nvSpPr>
        <p:spPr>
          <a:xfrm>
            <a:off x="495300" y="609600"/>
            <a:ext cx="11172825" cy="5715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66F73803-A9D6-BEA0-5889-6ABAED5922EE}"/>
              </a:ext>
            </a:extLst>
          </p:cNvPr>
          <p:cNvSpPr txBox="1"/>
          <p:nvPr/>
        </p:nvSpPr>
        <p:spPr>
          <a:xfrm>
            <a:off x="781050" y="923925"/>
            <a:ext cx="10439400" cy="1846659"/>
          </a:xfrm>
          <a:prstGeom prst="rect">
            <a:avLst/>
          </a:prstGeom>
          <a:noFill/>
        </p:spPr>
        <p:txBody>
          <a:bodyPr wrap="square" rtlCol="0">
            <a:spAutoFit/>
          </a:bodyPr>
          <a:lstStyle/>
          <a:p>
            <a:r>
              <a:rPr lang="en-US" sz="2400" b="1" u="sng" dirty="0"/>
              <a:t>7.Streamlit Dashboard:</a:t>
            </a:r>
          </a:p>
          <a:p>
            <a:r>
              <a:rPr lang="en-US" dirty="0"/>
              <a:t>	</a:t>
            </a:r>
          </a:p>
          <a:p>
            <a:r>
              <a:rPr lang="en-US" dirty="0"/>
              <a:t>	 A </a:t>
            </a:r>
            <a:r>
              <a:rPr lang="en-US" dirty="0" err="1"/>
              <a:t>Streamlit</a:t>
            </a:r>
            <a:r>
              <a:rPr lang="en-US" dirty="0"/>
              <a:t> dashboard turns your model into an interactive tool that predicts revenue and shows results visually. </a:t>
            </a:r>
          </a:p>
          <a:p>
            <a:endParaRPr lang="en-US" dirty="0"/>
          </a:p>
          <a:p>
            <a:endParaRPr lang="en-US" dirty="0"/>
          </a:p>
        </p:txBody>
      </p:sp>
      <p:pic>
        <p:nvPicPr>
          <p:cNvPr id="6" name="Picture 5">
            <a:extLst>
              <a:ext uri="{FF2B5EF4-FFF2-40B4-BE49-F238E27FC236}">
                <a16:creationId xmlns:a16="http://schemas.microsoft.com/office/drawing/2014/main" id="{F95735BD-1E9C-1BBB-74BE-AAFC49275017}"/>
              </a:ext>
            </a:extLst>
          </p:cNvPr>
          <p:cNvPicPr>
            <a:picLocks noChangeAspect="1"/>
          </p:cNvPicPr>
          <p:nvPr/>
        </p:nvPicPr>
        <p:blipFill>
          <a:blip r:embed="rId2"/>
          <a:stretch>
            <a:fillRect/>
          </a:stretch>
        </p:blipFill>
        <p:spPr>
          <a:xfrm>
            <a:off x="1767671" y="2590801"/>
            <a:ext cx="6995329" cy="2895600"/>
          </a:xfrm>
          <a:prstGeom prst="rect">
            <a:avLst/>
          </a:prstGeom>
        </p:spPr>
      </p:pic>
    </p:spTree>
    <p:extLst>
      <p:ext uri="{BB962C8B-B14F-4D97-AF65-F5344CB8AC3E}">
        <p14:creationId xmlns:p14="http://schemas.microsoft.com/office/powerpoint/2010/main" val="53206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1420</Words>
  <Application>Microsoft Office PowerPoint</Application>
  <PresentationFormat>Widescreen</PresentationFormat>
  <Paragraphs>140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Broadway</vt:lpstr>
      <vt:lpstr>Calibri</vt:lpstr>
      <vt:lpstr>Calibri Light</vt:lpstr>
      <vt:lpstr>Consolas</vt:lpstr>
      <vt:lpstr>Office Theme</vt:lpstr>
      <vt:lpstr>Content Monetization Modeler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Monetization Modeler</dc:title>
  <dc:creator>deepikarv22@gmail.com</dc:creator>
  <cp:lastModifiedBy>deepikarv22@gmail.com</cp:lastModifiedBy>
  <cp:revision>3</cp:revision>
  <dcterms:created xsi:type="dcterms:W3CDTF">2025-09-16T11:32:00Z</dcterms:created>
  <dcterms:modified xsi:type="dcterms:W3CDTF">2025-09-21T12:50:35Z</dcterms:modified>
</cp:coreProperties>
</file>