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462F"/>
    <a:srgbClr val="F5F5F5"/>
    <a:srgbClr val="D24726"/>
    <a:srgbClr val="404040"/>
    <a:srgbClr val="FF9B45"/>
    <a:srgbClr val="F8CFB6"/>
    <a:srgbClr val="F8CAB6"/>
    <a:srgbClr val="923922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63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02-Sep-25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02-Sep-25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623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0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388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4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583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49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31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5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0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5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42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28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BEEBAAA-29B5-4AF5-BC5F-7E580C29002D}" type="datetimeFigureOut">
              <a:rPr lang="en-US" smtClean="0"/>
              <a:pPr/>
              <a:t>02-Sep-25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20C5AA4-478D-0A8C-1183-66346C6DCBF3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4F66D9-808B-D246-FC94-8F9A474AF486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1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57941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400" b="1" i="1" u="sng" dirty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</a:rPr>
              <a:t>Luxury House Sales Analysis-</a:t>
            </a:r>
            <a:r>
              <a:rPr lang="en-US" sz="4400" b="1" i="1" u="sng" dirty="0" err="1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</a:rPr>
              <a:t>Bangaluru</a:t>
            </a:r>
            <a:endParaRPr lang="en-US" sz="4400" b="1" i="1" u="sng" dirty="0">
              <a:solidFill>
                <a:schemeClr val="bg1">
                  <a:lumMod val="9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2933700"/>
            <a:ext cx="9582150" cy="11366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Name     :      Deepika 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Bell MT" panose="02020503060305020303" pitchFamily="18" charset="0"/>
              </a:rPr>
              <a:t>Course    :      Data Science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highlight>
                  <a:srgbClr val="F5F5F5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Summary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7"/>
            <a:ext cx="5963965" cy="4752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2394A-073E-4380-B56C-C9501D709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1800" y="1714500"/>
            <a:ext cx="5029200" cy="4933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02871A-5B02-CB36-AD47-CBA823236C6F}"/>
              </a:ext>
            </a:extLst>
          </p:cNvPr>
          <p:cNvSpPr txBox="1"/>
          <p:nvPr/>
        </p:nvSpPr>
        <p:spPr>
          <a:xfrm>
            <a:off x="521207" y="1524707"/>
            <a:ext cx="54890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Luxury</a:t>
            </a:r>
            <a:r>
              <a:rPr lang="en-US" b="1" dirty="0"/>
              <a:t> </a:t>
            </a:r>
            <a:r>
              <a:rPr lang="en-US" dirty="0"/>
              <a:t>Housing</a:t>
            </a:r>
            <a:r>
              <a:rPr lang="en-US" b="1" dirty="0"/>
              <a:t> </a:t>
            </a:r>
            <a:r>
              <a:rPr lang="en-US" dirty="0"/>
              <a:t>Sales</a:t>
            </a:r>
            <a:r>
              <a:rPr lang="en-US" b="1" dirty="0"/>
              <a:t> </a:t>
            </a:r>
            <a:r>
              <a:rPr lang="en-US" dirty="0"/>
              <a:t>Analysis</a:t>
            </a:r>
            <a:r>
              <a:rPr lang="en-US" b="1" dirty="0"/>
              <a:t> – </a:t>
            </a:r>
            <a:r>
              <a:rPr lang="en-US" dirty="0"/>
              <a:t>Bengaluru</a:t>
            </a:r>
            <a:br>
              <a:rPr lang="en-US" dirty="0"/>
            </a:br>
            <a:r>
              <a:rPr lang="en-US" dirty="0"/>
              <a:t>Developed an end-to-end real estate analytics project using Python</a:t>
            </a:r>
            <a:r>
              <a:rPr lang="en-US" b="1" dirty="0"/>
              <a:t>, </a:t>
            </a:r>
            <a:r>
              <a:rPr lang="en-US" dirty="0"/>
              <a:t>SQL</a:t>
            </a:r>
            <a:r>
              <a:rPr lang="en-US" b="1" dirty="0"/>
              <a:t>,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Power</a:t>
            </a:r>
            <a:r>
              <a:rPr lang="en-US" b="1" dirty="0"/>
              <a:t> </a:t>
            </a:r>
            <a:r>
              <a:rPr lang="en-US" dirty="0"/>
              <a:t>BI. Cleaned and processed 1,00,000+ records to uncover insights on market</a:t>
            </a:r>
            <a:r>
              <a:rPr lang="en-US" b="1" dirty="0"/>
              <a:t> </a:t>
            </a:r>
            <a:r>
              <a:rPr lang="en-US" dirty="0"/>
              <a:t>trends</a:t>
            </a:r>
            <a:r>
              <a:rPr lang="en-US" b="1" dirty="0"/>
              <a:t>, </a:t>
            </a:r>
            <a:r>
              <a:rPr lang="en-US" dirty="0"/>
              <a:t>builder</a:t>
            </a:r>
            <a:r>
              <a:rPr lang="en-US" b="1" dirty="0"/>
              <a:t> </a:t>
            </a:r>
            <a:r>
              <a:rPr lang="en-US" dirty="0"/>
              <a:t>performance</a:t>
            </a:r>
            <a:r>
              <a:rPr lang="en-US" b="1" dirty="0"/>
              <a:t>, </a:t>
            </a:r>
            <a:r>
              <a:rPr lang="en-US" dirty="0"/>
              <a:t>buyer</a:t>
            </a:r>
            <a:r>
              <a:rPr lang="en-US" b="1" dirty="0"/>
              <a:t> </a:t>
            </a:r>
            <a:r>
              <a:rPr lang="en-US" dirty="0"/>
              <a:t>behavior</a:t>
            </a:r>
            <a:r>
              <a:rPr lang="en-US" b="1" dirty="0"/>
              <a:t>,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dirty="0"/>
              <a:t>pricing</a:t>
            </a:r>
            <a:r>
              <a:rPr lang="en-US" b="1" dirty="0"/>
              <a:t> </a:t>
            </a:r>
            <a:r>
              <a:rPr lang="en-US" dirty="0"/>
              <a:t>strategies, delivering interactive dashboards for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40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4F3DB04-437B-32F5-BBDA-7B05F7F98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09" y="1363817"/>
            <a:ext cx="1020018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clean and preprocess raw housing data using Python.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store and query the refined dataset in SQL for structured analysis.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design interactive dashboards in Power BI for real-time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analyze market trends, builder performance, buyer personas, and pricing strategies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replicate a real-world enterprise-level BI &amp; analytics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support data-driven decision-making in the real estate domain.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 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C3BD8F-DFB4-F4C4-96A2-FCC32D184991}"/>
              </a:ext>
            </a:extLst>
          </p:cNvPr>
          <p:cNvSpPr/>
          <p:nvPr/>
        </p:nvSpPr>
        <p:spPr>
          <a:xfrm>
            <a:off x="2810577" y="2454438"/>
            <a:ext cx="1617043" cy="82777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C73C1-1E8D-C0AD-4B3C-5F7ADAFF710F}"/>
              </a:ext>
            </a:extLst>
          </p:cNvPr>
          <p:cNvSpPr/>
          <p:nvPr/>
        </p:nvSpPr>
        <p:spPr>
          <a:xfrm>
            <a:off x="4427621" y="3282213"/>
            <a:ext cx="1828800" cy="82777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(SQL)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735E3E-9A1A-2223-44CC-2F23B5911A9B}"/>
              </a:ext>
            </a:extLst>
          </p:cNvPr>
          <p:cNvSpPr/>
          <p:nvPr/>
        </p:nvSpPr>
        <p:spPr>
          <a:xfrm>
            <a:off x="6256421" y="4109987"/>
            <a:ext cx="2069432" cy="82777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  <a:p>
            <a:pPr algn="ctr"/>
            <a:r>
              <a:rPr lang="en-US" dirty="0"/>
              <a:t>(Power Bi)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D09CFE-07E7-4D17-8A1A-B512567AB5CF}"/>
              </a:ext>
            </a:extLst>
          </p:cNvPr>
          <p:cNvSpPr/>
          <p:nvPr/>
        </p:nvSpPr>
        <p:spPr>
          <a:xfrm>
            <a:off x="1087655" y="1540042"/>
            <a:ext cx="1722922" cy="9143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721DC0-7B71-70AC-6988-B09EE3E7B3FB}"/>
              </a:ext>
            </a:extLst>
          </p:cNvPr>
          <p:cNvSpPr/>
          <p:nvPr/>
        </p:nvSpPr>
        <p:spPr>
          <a:xfrm>
            <a:off x="8325853" y="4937760"/>
            <a:ext cx="2319688" cy="827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Insights &amp; Decisions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280" y="366959"/>
            <a:ext cx="6877119" cy="64008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Collecting &amp; data cleaning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688454" y="2719689"/>
            <a:ext cx="7494760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2E7064-9058-92CC-D5DC-B46BF79BF0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13884" y="1396621"/>
            <a:ext cx="9038124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Gathered raw sales dataset from the housing project database (CSV/Excel/SQL).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Imported data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cleaning and preprocessing.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Data cleaning;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Handled Missing Values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Filled missing booking statuses and buyer details where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Dropped unusable records (e.g., rows without project ID).</a:t>
            </a:r>
          </a:p>
          <a:p>
            <a:r>
              <a:rPr lang="en-US" b="1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Duplicates:</a:t>
            </a:r>
            <a:endParaRPr lang="en-US" dirty="0">
              <a:solidFill>
                <a:srgbClr val="DD46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Checked for duplicate entries of the same booking/project.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Kept only unique transactions.</a:t>
            </a:r>
          </a:p>
          <a:p>
            <a:r>
              <a:rPr lang="en-US" b="1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Corrected Inconsistencies:</a:t>
            </a:r>
            <a:endParaRPr lang="en-US" dirty="0">
              <a:solidFill>
                <a:srgbClr val="DD46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Standardized columns (e.g., “3-BHK”, “3BHK”, “3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bhk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 → unified as “3BHK”).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Normalized date formats and price fields.</a:t>
            </a:r>
          </a:p>
          <a:p>
            <a:r>
              <a:rPr lang="en-US" b="1" dirty="0">
                <a:solidFill>
                  <a:srgbClr val="DD46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 Treatment:</a:t>
            </a:r>
            <a:endParaRPr lang="en-US" dirty="0">
              <a:solidFill>
                <a:srgbClr val="DD462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Verified extreme ticket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Flagged invalid values (like negative prices).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u="sng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Database(SQL)</a:t>
            </a: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998CF0-76F4-067B-62EE-CEECBF54CA0C}"/>
              </a:ext>
            </a:extLst>
          </p:cNvPr>
          <p:cNvSpPr/>
          <p:nvPr/>
        </p:nvSpPr>
        <p:spPr>
          <a:xfrm>
            <a:off x="521207" y="1351347"/>
            <a:ext cx="4936317" cy="12031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 of a database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Flow diagram like: Clean data –SQL 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9B269B-27FB-CC4E-9013-C40123493257}"/>
              </a:ext>
            </a:extLst>
          </p:cNvPr>
          <p:cNvSpPr/>
          <p:nvPr/>
        </p:nvSpPr>
        <p:spPr>
          <a:xfrm>
            <a:off x="276916" y="2817716"/>
            <a:ext cx="6545180" cy="19034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Builder Performance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</a:pP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builders have the highest total ticket sales and how do they rank in terms of average ticket size?</a:t>
            </a:r>
            <a:b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 (Bar Chart or Table showing 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B0604020202020204" pitchFamily="49" charset="0"/>
              </a:rPr>
              <a:t>Builder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B0604020202020204" pitchFamily="49" charset="0"/>
              </a:rPr>
              <a:t>Sum(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B0604020202020204" pitchFamily="49" charset="0"/>
              </a:rPr>
              <a:t>Ticket_Price_Cr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B060402020202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B0604020202020204" pitchFamily="49" charset="0"/>
              </a:rPr>
              <a:t>Avg(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B0604020202020204" pitchFamily="49" charset="0"/>
              </a:rPr>
              <a:t>Ticket_Price_Cr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B0604020202020204" pitchFamily="49" charset="0"/>
              </a:rPr>
              <a:t>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C0FF3F-9E9D-8036-8B29-0E78C37F4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7" t="14523" r="32366" b="48479"/>
          <a:stretch/>
        </p:blipFill>
        <p:spPr>
          <a:xfrm>
            <a:off x="6822096" y="2802663"/>
            <a:ext cx="4936317" cy="353832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Visualization (Power BI)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857252" y="2333625"/>
            <a:ext cx="6715124" cy="39242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Content Placeholder 17"/>
          <p:cNvSpPr txBox="1">
            <a:spLocks/>
          </p:cNvSpPr>
          <p:nvPr/>
        </p:nvSpPr>
        <p:spPr>
          <a:xfrm>
            <a:off x="1066038" y="2472846"/>
            <a:ext cx="9535287" cy="3785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C20D8-D5FD-7429-663F-16EA4777FF08}"/>
              </a:ext>
            </a:extLst>
          </p:cNvPr>
          <p:cNvSpPr txBox="1"/>
          <p:nvPr/>
        </p:nvSpPr>
        <p:spPr>
          <a:xfrm>
            <a:off x="638176" y="1457325"/>
            <a:ext cx="104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visualization is the process of presenting insights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graphical 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patterns, trends, and relationships in luxury housing sales can be easily understood.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5FB69-83E9-A41D-2339-335647703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39" r="547" b="15000"/>
          <a:stretch/>
        </p:blipFill>
        <p:spPr>
          <a:xfrm>
            <a:off x="1590675" y="2705100"/>
            <a:ext cx="9420225" cy="37048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949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Steps Followed in Project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3959766" y="5295317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68B598-7A54-4145-6C0F-12B06965E690}"/>
              </a:ext>
            </a:extLst>
          </p:cNvPr>
          <p:cNvSpPr txBox="1"/>
          <p:nvPr/>
        </p:nvSpPr>
        <p:spPr>
          <a:xfrm>
            <a:off x="541609" y="1562100"/>
            <a:ext cx="86023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Import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Connected SQL database to Power BI.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Imported cleaned tables and queries.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Modeling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Built relationships between tables (Projects ↔ Bookings ↔ Builders).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calculated measures (Booking Conversion Rate, Avg Ticket Size).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Dashboard Creation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Designed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interactive visuals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business questions: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📈 Line Chart → Quarterly booking trends.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📊 Bar Chart → Builder performance (total vs avg ticket sales).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🟢 Pie Chart → Configuration demand (3BHK, 4BHK, etc.).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🗺 Map → Micro-market concentration in Bangalore.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🔲 Matrix → Builder contribution per quarter.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Interactivity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Added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filters, slicers, and drill-throughs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explore insights by region, builder, or time.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79F7A3-C8EF-FB69-37BF-66659001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157080" cy="1364742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983BE2-B117-3A6B-10E3-947E7AFA3C4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9494" y="1688782"/>
            <a:ext cx="105190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provided 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luxury housing sales market in Bangalore.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applying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raw housing data was transformed into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2C6440-09D7-956B-A733-D992F66BD63E}"/>
              </a:ext>
            </a:extLst>
          </p:cNvPr>
          <p:cNvSpPr/>
          <p:nvPr/>
        </p:nvSpPr>
        <p:spPr>
          <a:xfrm>
            <a:off x="657226" y="3053523"/>
            <a:ext cx="3124200" cy="31472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42CA27-F763-FD3C-482E-BAC898544A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7" t="6822" r="1799" b="6558"/>
          <a:stretch/>
        </p:blipFill>
        <p:spPr>
          <a:xfrm>
            <a:off x="876300" y="3400995"/>
            <a:ext cx="2647950" cy="254260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0C14A73-18D4-5EA0-AED4-CF54B2A1634E}"/>
              </a:ext>
            </a:extLst>
          </p:cNvPr>
          <p:cNvSpPr/>
          <p:nvPr/>
        </p:nvSpPr>
        <p:spPr>
          <a:xfrm>
            <a:off x="4629150" y="3053523"/>
            <a:ext cx="3124200" cy="3061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7BA65-A6EF-56AD-4DC6-48CDFAFFC2AE}"/>
              </a:ext>
            </a:extLst>
          </p:cNvPr>
          <p:cNvSpPr/>
          <p:nvPr/>
        </p:nvSpPr>
        <p:spPr>
          <a:xfrm>
            <a:off x="8543925" y="3053523"/>
            <a:ext cx="3124200" cy="3061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80D532-2BEE-29C0-1612-B61DAC072F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039" r="18046" b="5807"/>
          <a:stretch/>
        </p:blipFill>
        <p:spPr>
          <a:xfrm>
            <a:off x="5010150" y="3428999"/>
            <a:ext cx="2388176" cy="2428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03442F-64AC-C381-5E27-094FAAD070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17" b="5943"/>
          <a:stretch/>
        </p:blipFill>
        <p:spPr>
          <a:xfrm>
            <a:off x="8782050" y="3367847"/>
            <a:ext cx="2609850" cy="249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168</TotalTime>
  <Words>548</Words>
  <Application>Microsoft Office PowerPoint</Application>
  <PresentationFormat>Widescreen</PresentationFormat>
  <Paragraphs>79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Baskerville Old Face</vt:lpstr>
      <vt:lpstr>Bell MT</vt:lpstr>
      <vt:lpstr>Calibri</vt:lpstr>
      <vt:lpstr>Roboto Mono</vt:lpstr>
      <vt:lpstr>Segoe UI</vt:lpstr>
      <vt:lpstr>Segoe UI Light</vt:lpstr>
      <vt:lpstr>Tw Cen MT</vt:lpstr>
      <vt:lpstr>Tw Cen MT Condensed</vt:lpstr>
      <vt:lpstr>Wingdings 3</vt:lpstr>
      <vt:lpstr>Integral</vt:lpstr>
      <vt:lpstr>Luxury House Sales Analysis-Bangaluru</vt:lpstr>
      <vt:lpstr>Summary</vt:lpstr>
      <vt:lpstr>OBJECTIVES</vt:lpstr>
      <vt:lpstr>Pipe line</vt:lpstr>
      <vt:lpstr>Data Collecting &amp; data cleaning</vt:lpstr>
      <vt:lpstr>Database(SQL)</vt:lpstr>
      <vt:lpstr>Visualization (Power BI)</vt:lpstr>
      <vt:lpstr>Steps Followed in Project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Luxury House Sales Analysis-Bangaluru</dc:title>
  <dc:creator>deepikarv22@gmail.com</dc:creator>
  <cp:keywords/>
  <cp:lastModifiedBy>deepikarv22@gmail.com</cp:lastModifiedBy>
  <cp:revision>3</cp:revision>
  <dcterms:created xsi:type="dcterms:W3CDTF">2025-08-29T00:16:55Z</dcterms:created>
  <dcterms:modified xsi:type="dcterms:W3CDTF">2025-09-02T11:47:03Z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