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slides/slide12.xml" ContentType="application/vnd.openxmlformats-officedocument.presentationml.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p:restoredTop sz="94660"/>
  </p:normalViewPr>
  <p:slideViewPr>
    <p:cSldViewPr>
      <p:cViewPr varScale="1">
        <p:scale>
          <a:sx n="77" d="100"/>
          <a:sy n="77" d="100"/>
        </p:scale>
        <p:origin x="72" y="2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storage/emulated/0/Android/data/cn.wps.moffice_eng/.Cloud/i18n/471582933/f/ea3f8848-8c16-403a-bc36-675489179e61/DOC-20240831-WA0003..xlsx" TargetMode="External"/><Relationship Id="rId2" Type="http://schemas.microsoft.com/office/2011/relationships/chartStyle" Target="style1.xml"/><Relationship Id="rId3" Type="http://schemas.microsoft.com/office/2011/relationships/chartColorStyle" Target="colors1.xml"/><Relationship Id="rId4"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1" Type="http://schemas.openxmlformats.org/officeDocument/2006/relationships/oleObject" Target="/storage/emulated/0/Android/data/cn.wps.moffice_eng/.Cloud/i18n/471582933/f/42a99f83-f83a-417a-b27f-11efb2aa3ab4/employee_data%20NM%20ME.xlsx" TargetMode="External"/><Relationship Id="rId2" Type="http://schemas.microsoft.com/office/2011/relationships/chartStyle" Target="style2.xml"/><Relationship Id="rId3" Type="http://schemas.microsoft.com/office/2011/relationships/chartColorStyle" Target="colors2.xml"/><Relationship Id="rId4" Type="http://schemas.openxmlformats.org/officeDocument/2006/relationships/themeOverride" Target="../theme/themeOverrid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t>Employee Performance Analysis </a:t>
            </a:r>
            <a:endParaRPr lang="en-US"/>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Sheet1!$B$2:$B$3</c:f>
              <c:strCache>
                <c:ptCount val="2"/>
                <c:pt idx="0">
                  <c:v>Performance Level </c:v>
                </c:pt>
                <c:pt idx="1">
                  <c:v>HIGH</c:v>
                </c:pt>
              </c:strCache>
            </c:strRef>
          </c:tx>
          <c:spPr>
            <a:solidFill>
              <a:schemeClr val="accent1"/>
            </a:solidFill>
            <a:ln>
              <a:noFill/>
            </a:ln>
            <a:effectLst/>
          </c:spPr>
          <c:invertIfNegative val="0"/>
          <c:dLbls>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Sheet1!$B$4:$B$14</c:f>
              <c:numCache>
                <c:formatCode>General</c:formatCode>
                <c:ptCount val="11"/>
                <c:pt idx="0">
                  <c:v>16.0</c:v>
                </c:pt>
                <c:pt idx="1">
                  <c:v>18.0</c:v>
                </c:pt>
                <c:pt idx="2">
                  <c:v>21.0</c:v>
                </c:pt>
                <c:pt idx="3">
                  <c:v>17.0</c:v>
                </c:pt>
                <c:pt idx="4">
                  <c:v>21.0</c:v>
                </c:pt>
                <c:pt idx="5">
                  <c:v>29.0</c:v>
                </c:pt>
                <c:pt idx="6">
                  <c:v>26.0</c:v>
                </c:pt>
                <c:pt idx="7">
                  <c:v>26.0</c:v>
                </c:pt>
                <c:pt idx="8">
                  <c:v>21.0</c:v>
                </c:pt>
                <c:pt idx="9">
                  <c:v>25.0</c:v>
                </c:pt>
                <c:pt idx="10">
                  <c:v>220.0</c:v>
                </c:pt>
              </c:numCache>
            </c:numRef>
          </c:val>
        </c:ser>
        <c:ser>
          <c:idx val="1"/>
          <c:order val="1"/>
          <c:tx>
            <c:strRef>
              <c:f>Sheet1!$C$2:$C$3</c:f>
              <c:strCache>
                <c:ptCount val="2"/>
                <c:pt idx="0">
                  <c:v>Performance Level </c:v>
                </c:pt>
                <c:pt idx="1">
                  <c:v>LOW</c:v>
                </c:pt>
              </c:strCache>
            </c:strRef>
          </c:tx>
          <c:spPr>
            <a:solidFill>
              <a:schemeClr val="accent2"/>
            </a:solidFill>
            <a:ln>
              <a:noFill/>
            </a:ln>
            <a:effectLst/>
          </c:spPr>
          <c:invertIfNegative val="0"/>
          <c:dLbls>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2"/>
                </a:solidFill>
                <a:prstDash val="sysDot"/>
              </a:ln>
              <a:effectLst/>
            </c:spPr>
            <c:trendlineType val="exp"/>
            <c:dispRSqr val="0"/>
            <c:dispEq val="0"/>
          </c:trendline>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Sheet1!$C$4:$C$14</c:f>
              <c:numCache>
                <c:formatCode>General</c:formatCode>
                <c:ptCount val="11"/>
                <c:pt idx="0">
                  <c:v>34.0</c:v>
                </c:pt>
                <c:pt idx="1">
                  <c:v>47.0</c:v>
                </c:pt>
                <c:pt idx="2">
                  <c:v>41.0</c:v>
                </c:pt>
                <c:pt idx="3">
                  <c:v>39.0</c:v>
                </c:pt>
                <c:pt idx="4">
                  <c:v>41.0</c:v>
                </c:pt>
                <c:pt idx="5">
                  <c:v>33.0</c:v>
                </c:pt>
                <c:pt idx="6">
                  <c:v>41.0</c:v>
                </c:pt>
                <c:pt idx="7">
                  <c:v>43.0</c:v>
                </c:pt>
                <c:pt idx="8">
                  <c:v>45.0</c:v>
                </c:pt>
                <c:pt idx="9">
                  <c:v>34.0</c:v>
                </c:pt>
                <c:pt idx="10">
                  <c:v>398.0</c:v>
                </c:pt>
              </c:numCache>
            </c:numRef>
          </c:val>
        </c:ser>
        <c:ser>
          <c:idx val="2"/>
          <c:order val="2"/>
          <c:tx>
            <c:strRef>
              <c:f>Sheet1!$D$2:$D$3</c:f>
              <c:strCache>
                <c:ptCount val="2"/>
                <c:pt idx="0">
                  <c:v>Performance Level </c:v>
                </c:pt>
                <c:pt idx="1">
                  <c:v>MED</c:v>
                </c:pt>
              </c:strCache>
            </c:strRef>
          </c:tx>
          <c:spPr>
            <a:solidFill>
              <a:schemeClr val="accent3"/>
            </a:solidFill>
            <a:ln>
              <a:noFill/>
            </a:ln>
            <a:effectLst/>
          </c:spPr>
          <c:invertIfNegative val="0"/>
          <c:dLbls>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3"/>
                </a:solidFill>
                <a:prstDash val="sysDot"/>
              </a:ln>
              <a:effectLst/>
            </c:spPr>
            <c:trendlineType val="linear"/>
            <c:dispRSqr val="0"/>
            <c:dispEq val="0"/>
          </c:trendline>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Sheet1!$D$4:$D$14</c:f>
              <c:numCache>
                <c:formatCode>General</c:formatCode>
                <c:ptCount val="11"/>
                <c:pt idx="0">
                  <c:v>85.0</c:v>
                </c:pt>
                <c:pt idx="1">
                  <c:v>65.0</c:v>
                </c:pt>
                <c:pt idx="2">
                  <c:v>78.0</c:v>
                </c:pt>
                <c:pt idx="3">
                  <c:v>92.0</c:v>
                </c:pt>
                <c:pt idx="4">
                  <c:v>77.0</c:v>
                </c:pt>
                <c:pt idx="5">
                  <c:v>69.0</c:v>
                </c:pt>
                <c:pt idx="6">
                  <c:v>75.0</c:v>
                </c:pt>
                <c:pt idx="7">
                  <c:v>82.0</c:v>
                </c:pt>
                <c:pt idx="8">
                  <c:v>71.0</c:v>
                </c:pt>
                <c:pt idx="9">
                  <c:v>84.0</c:v>
                </c:pt>
                <c:pt idx="10">
                  <c:v>778.0</c:v>
                </c:pt>
              </c:numCache>
            </c:numRef>
          </c:val>
        </c:ser>
        <c:ser>
          <c:idx val="3"/>
          <c:order val="3"/>
          <c:tx>
            <c:strRef>
              <c:f>Sheet1!$E$2:$E$3</c:f>
              <c:strCache>
                <c:ptCount val="2"/>
                <c:pt idx="0">
                  <c:v>Performance Level </c:v>
                </c:pt>
                <c:pt idx="1">
                  <c:v>VERY HIGH</c:v>
                </c:pt>
              </c:strCache>
            </c:strRef>
          </c:tx>
          <c:spPr>
            <a:solidFill>
              <a:schemeClr val="accent4"/>
            </a:solidFill>
            <a:ln>
              <a:noFill/>
            </a:ln>
            <a:effectLst/>
          </c:spPr>
          <c:invertIfNegative val="0"/>
          <c:dLbls>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Sheet1!$E$4:$E$14</c:f>
              <c:numCache>
                <c:formatCode>General</c:formatCode>
                <c:ptCount val="11"/>
                <c:pt idx="0">
                  <c:v>15.0</c:v>
                </c:pt>
                <c:pt idx="1">
                  <c:v>15.0</c:v>
                </c:pt>
                <c:pt idx="2">
                  <c:v>14.0</c:v>
                </c:pt>
                <c:pt idx="3">
                  <c:v>9.0</c:v>
                </c:pt>
                <c:pt idx="4">
                  <c:v>15.0</c:v>
                </c:pt>
                <c:pt idx="5">
                  <c:v>12.0</c:v>
                </c:pt>
                <c:pt idx="6">
                  <c:v>15.0</c:v>
                </c:pt>
                <c:pt idx="7">
                  <c:v>16.0</c:v>
                </c:pt>
                <c:pt idx="8">
                  <c:v>13.0</c:v>
                </c:pt>
                <c:pt idx="9">
                  <c:v>13.0</c:v>
                </c:pt>
                <c:pt idx="10">
                  <c:v>137.0</c:v>
                </c:pt>
              </c:numCache>
            </c:numRef>
          </c:val>
        </c:ser>
        <c:ser>
          <c:idx val="4"/>
          <c:order val="4"/>
          <c:tx>
            <c:strRef>
              <c:f>Sheet1!$F$2:$F$3</c:f>
              <c:strCache>
                <c:ptCount val="2"/>
                <c:pt idx="0">
                  <c:v>Performance Level </c:v>
                </c:pt>
                <c:pt idx="1">
                  <c:v>Grand Total</c:v>
                </c:pt>
              </c:strCache>
            </c:strRef>
          </c:tx>
          <c:spPr>
            <a:solidFill>
              <a:schemeClr val="accent5"/>
            </a:solidFill>
            <a:ln>
              <a:noFill/>
            </a:ln>
            <a:effectLst/>
          </c:spPr>
          <c:invertIfNegative val="0"/>
          <c:dLbls>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Sheet1!$F$4:$F$14</c:f>
              <c:numCache>
                <c:formatCode>General</c:formatCode>
                <c:ptCount val="11"/>
                <c:pt idx="0">
                  <c:v>150.0</c:v>
                </c:pt>
                <c:pt idx="1">
                  <c:v>145.0</c:v>
                </c:pt>
                <c:pt idx="2">
                  <c:v>154.0</c:v>
                </c:pt>
                <c:pt idx="3">
                  <c:v>157.0</c:v>
                </c:pt>
                <c:pt idx="4">
                  <c:v>154.0</c:v>
                </c:pt>
                <c:pt idx="5">
                  <c:v>143.0</c:v>
                </c:pt>
                <c:pt idx="6">
                  <c:v>157.0</c:v>
                </c:pt>
                <c:pt idx="7">
                  <c:v>167.0</c:v>
                </c:pt>
                <c:pt idx="8">
                  <c:v>150.0</c:v>
                </c:pt>
                <c:pt idx="9">
                  <c:v>156.0</c:v>
                </c:pt>
                <c:pt idx="10">
                  <c:v>1533.0</c:v>
                </c:pt>
              </c:numCache>
            </c:numRef>
          </c:val>
        </c:ser>
        <c:dLbls>
          <c:showLegendKey val="0"/>
          <c:showVal val="1"/>
          <c:showCatName val="0"/>
          <c:showSerName val="0"/>
          <c:showPercent val="0"/>
          <c:showBubbleSize val="0"/>
        </c:dLbls>
        <c:gapWidth val="219"/>
        <c:overlap val="-27"/>
        <c:axId val="512304402"/>
        <c:axId val="138447800"/>
      </c:barChart>
      <c:catAx>
        <c:axId val="512304402"/>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138447800"/>
        <c:crosses val="autoZero"/>
        <c:auto val="1"/>
        <c:lblAlgn val="ctr"/>
        <c:lblOffset val="100"/>
        <c:noMultiLvlLbl val="0"/>
      </c:catAx>
      <c:valAx>
        <c:axId val="13844780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512304402"/>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printSettings>
    <c:headerFooter/>
    <c:pageMargins b="0.75" l="0.7" r="0.7" t="0.75" header="0.3" footer="0.3"/>
    <c:pageSetup/>
  </c:printSettings>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Sheet1!$B$3</c:f>
              <c:strCache>
                <c:ptCount val="1"/>
                <c:pt idx="0">
                  <c:v>HIGH</c:v>
                </c:pt>
              </c:strCache>
            </c:strRef>
          </c:tx>
          <c:explosion val="25"/>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dPt>
            <c:idx val="10"/>
            <c:bubble3D val="0"/>
            <c:spPr>
              <a:solidFill>
                <a:schemeClr val="accent5">
                  <a:lumMod val="60000"/>
                </a:schemeClr>
              </a:solidFill>
              <a:ln w="19050">
                <a:solidFill>
                  <a:schemeClr val="lt1"/>
                </a:solidFill>
              </a:ln>
              <a:effectLst/>
            </c:spPr>
          </c:dPt>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Sheet1!$B$4:$B$14</c:f>
              <c:numCache>
                <c:formatCode>General</c:formatCode>
                <c:ptCount val="11"/>
                <c:pt idx="0">
                  <c:v>16.0</c:v>
                </c:pt>
                <c:pt idx="1">
                  <c:v>18.0</c:v>
                </c:pt>
                <c:pt idx="2">
                  <c:v>21.0</c:v>
                </c:pt>
                <c:pt idx="3">
                  <c:v>17.0</c:v>
                </c:pt>
                <c:pt idx="4">
                  <c:v>21.0</c:v>
                </c:pt>
                <c:pt idx="5">
                  <c:v>29.0</c:v>
                </c:pt>
                <c:pt idx="6">
                  <c:v>26.0</c:v>
                </c:pt>
                <c:pt idx="7">
                  <c:v>26.0</c:v>
                </c:pt>
                <c:pt idx="8">
                  <c:v>21.0</c:v>
                </c:pt>
                <c:pt idx="9">
                  <c:v>25.0</c:v>
                </c:pt>
                <c:pt idx="10">
                  <c:v>220.0</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printSettings>
    <c:headerFooter/>
    <c:pageMargins b="0.75" l="0.7" r="0.7" t="0.75" header="0.3" footer="0.3"/>
    <c:pageSetup/>
  </c:printSettings>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694"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695"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30-08-2024</a:t>
            </a:fld>
            <a:endParaRPr lang="en-IN"/>
          </a:p>
        </p:txBody>
      </p:sp>
      <p:sp>
        <p:nvSpPr>
          <p:cNvPr id="1048696"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697"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98"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699"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77"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78" name="Holder 3"/>
          <p:cNvSpPr>
            <a:spLocks noGrp="1"/>
          </p:cNvSpPr>
          <p:nvPr>
            <p:ph type="body" idx="1"/>
          </p:nvPr>
        </p:nvSpPr>
        <p:spPr>
          <a:xfrm>
            <a:off x="609600" y="1577340"/>
            <a:ext cx="10972800" cy="266700"/>
          </a:xfrm>
        </p:spPr>
        <p:txBody>
          <a:bodyPr bIns="0" lIns="0" rIns="0" tIns="0"/>
          <a:p/>
        </p:txBody>
      </p:sp>
      <p:sp>
        <p:nvSpPr>
          <p:cNvPr id="1048679"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0"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81"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685"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86"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687"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688"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9"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90"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6" name=""/>
        <p:cNvGrpSpPr/>
        <p:nvPr/>
      </p:nvGrpSpPr>
      <p:grpSpPr>
        <a:xfrm>
          <a:off x="0" y="0"/>
          <a:ext cx="0" cy="0"/>
          <a:chOff x="0" y="0"/>
          <a:chExt cx="0" cy="0"/>
        </a:xfrm>
      </p:grpSpPr>
      <p:sp>
        <p:nvSpPr>
          <p:cNvPr id="1048606"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691"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2"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93"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chart" Target="../charts/chart2.xml"/><Relationship Id="rId2"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1371654" y="3259605"/>
            <a:ext cx="8610600" cy="2225039"/>
          </a:xfrm>
          <a:prstGeom prst="rect"/>
          <a:noFill/>
        </p:spPr>
        <p:txBody>
          <a:bodyPr rtlCol="0" wrap="square">
            <a:spAutoFit/>
          </a:bodyPr>
          <a:p>
            <a:r>
              <a:rPr dirty="0" sz="2400" lang="en-US"/>
              <a:t>STUDENT NAME</a:t>
            </a:r>
            <a:r>
              <a:rPr dirty="0" sz="2400" lang="en-IN"/>
              <a:t>:</a:t>
            </a:r>
            <a:r>
              <a:rPr dirty="0" sz="2400" lang="en-US"/>
              <a:t> </a:t>
            </a:r>
            <a:r>
              <a:rPr dirty="0" sz="2400" lang="en-US"/>
              <a:t>D</a:t>
            </a:r>
            <a:r>
              <a:rPr dirty="0" sz="2400" lang="en-US"/>
              <a:t>e</a:t>
            </a:r>
            <a:r>
              <a:rPr dirty="0" sz="2400" lang="en-US"/>
              <a:t>e</a:t>
            </a:r>
            <a:r>
              <a:rPr dirty="0" sz="2400" lang="en-US"/>
              <a:t>p</a:t>
            </a:r>
            <a:r>
              <a:rPr dirty="0" sz="2400" lang="en-US"/>
              <a:t>i</a:t>
            </a:r>
            <a:r>
              <a:rPr dirty="0" sz="2400" lang="en-US"/>
              <a:t>k</a:t>
            </a:r>
            <a:r>
              <a:rPr dirty="0" sz="2400" lang="en-US"/>
              <a:t>a</a:t>
            </a:r>
            <a:r>
              <a:rPr dirty="0" sz="2400" lang="en-US"/>
              <a:t>.</a:t>
            </a:r>
            <a:r>
              <a:rPr dirty="0" sz="2400" lang="en-US"/>
              <a:t>N</a:t>
            </a:r>
            <a:endParaRPr dirty="0" sz="2400" lang="en-US"/>
          </a:p>
          <a:p>
            <a:r>
              <a:rPr dirty="0" sz="2400" lang="en-US"/>
              <a:t>REGISTER NO: 31221</a:t>
            </a:r>
            <a:r>
              <a:rPr dirty="0" sz="2400" lang="en-IN"/>
              <a:t>0</a:t>
            </a:r>
            <a:r>
              <a:rPr dirty="0" sz="2400" lang="en-US"/>
              <a:t>7</a:t>
            </a:r>
            <a:r>
              <a:rPr dirty="0" sz="2400" lang="en-US"/>
              <a:t>8</a:t>
            </a:r>
            <a:r>
              <a:rPr dirty="0" sz="2400" lang="en-US"/>
              <a:t>8</a:t>
            </a:r>
            <a:endParaRPr dirty="0" sz="2400" lang="en-US"/>
          </a:p>
          <a:p>
            <a:r>
              <a:rPr dirty="0" sz="2400" lang="en-US"/>
              <a:t>DEPARTMENT: </a:t>
            </a:r>
            <a:r>
              <a:rPr dirty="0" sz="2400" lang="en-US"/>
              <a:t>I</a:t>
            </a:r>
            <a:r>
              <a:rPr dirty="0" sz="2400" lang="en-US"/>
              <a:t>I</a:t>
            </a:r>
            <a:r>
              <a:rPr dirty="0" sz="2400" lang="en-US"/>
              <a:t>I</a:t>
            </a:r>
            <a:r>
              <a:rPr dirty="0" sz="2400" lang="en-US"/>
              <a:t> </a:t>
            </a:r>
            <a:r>
              <a:rPr dirty="0" sz="2400" lang="en-US"/>
              <a:t>B.COM </a:t>
            </a:r>
            <a:r>
              <a:rPr dirty="0" sz="2400" lang="en-IN"/>
              <a:t>(General) </a:t>
            </a:r>
            <a:r>
              <a:rPr dirty="0" sz="2400" lang="en-US"/>
              <a:t>'</a:t>
            </a:r>
            <a:r>
              <a:rPr dirty="0" sz="2400" lang="en-US"/>
              <a:t>A</a:t>
            </a:r>
            <a:r>
              <a:rPr dirty="0" sz="2400" lang="en-US"/>
              <a:t>'</a:t>
            </a:r>
            <a:endParaRPr dirty="0" sz="2400" lang="en-US"/>
          </a:p>
          <a:p>
            <a:r>
              <a:rPr dirty="0" sz="2400" lang="en-US"/>
              <a:t>COLLEGE: BHAKTAVATSALAM MEMORIAL COLLEGE FOR WOMEN</a:t>
            </a:r>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6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6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0"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71" name="object 3"/>
          <p:cNvSpPr/>
          <p:nvPr/>
        </p:nvSpPr>
        <p:spPr>
          <a:xfrm rot="10800000" flipV="1">
            <a:off x="659480" y="1600200"/>
            <a:ext cx="9172816" cy="2987625"/>
          </a:xfrm>
          <a:custGeom>
            <a:avLst/>
            <a:ahLst/>
            <a:rect l="l" t="t" r="r" b="b"/>
            <a:pathLst>
              <a:path w="457200" h="457200">
                <a:moveTo>
                  <a:pt x="457200" y="0"/>
                </a:moveTo>
                <a:lnTo>
                  <a:pt x="0" y="0"/>
                </a:lnTo>
                <a:lnTo>
                  <a:pt x="0" y="457200"/>
                </a:lnTo>
                <a:lnTo>
                  <a:pt x="457200" y="457200"/>
                </a:lnTo>
                <a:lnTo>
                  <a:pt x="457200" y="0"/>
                </a:lnTo>
                <a:close/>
              </a:path>
            </a:pathLst>
          </a:custGeom>
          <a:solidFill>
            <a:schemeClr val="bg1"/>
          </a:solidFill>
        </p:spPr>
        <p:txBody>
          <a:bodyPr bIns="0" lIns="0" rIns="0" rtlCol="0" tIns="0" wrap="square"/>
          <a:p>
            <a:r>
              <a:rPr dirty="0" lang="en-US"/>
              <a:t>DATA COLLECTION:</a:t>
            </a:r>
          </a:p>
          <a:p>
            <a:pPr indent="-285750" marL="285750">
              <a:buFont typeface="Wingdings" panose="05000000000000000000" pitchFamily="2" charset="2"/>
              <a:buChar char="Ø"/>
            </a:pPr>
            <a:r>
              <a:rPr dirty="0" lang="en-US"/>
              <a:t>Drafted the data from the </a:t>
            </a:r>
            <a:r>
              <a:rPr dirty="0" lang="en-US" err="1"/>
              <a:t>edunet</a:t>
            </a:r>
            <a:r>
              <a:rPr dirty="0" lang="en-US"/>
              <a:t> dataset.</a:t>
            </a:r>
          </a:p>
          <a:p>
            <a:r>
              <a:rPr dirty="0" lang="en-US"/>
              <a:t>FEATURE COLLECTION:</a:t>
            </a:r>
          </a:p>
          <a:p>
            <a:pPr indent="-285750" marL="285750">
              <a:buFont typeface="Wingdings" panose="05000000000000000000" pitchFamily="2" charset="2"/>
              <a:buChar char="Ø"/>
            </a:pPr>
            <a:r>
              <a:rPr dirty="0" lang="en-US"/>
              <a:t> </a:t>
            </a:r>
            <a:r>
              <a:rPr dirty="0" lang="en-IN"/>
              <a:t>Business unit, Gender unit, First name, Performance score.</a:t>
            </a:r>
            <a:endParaRPr dirty="0" lang="en-US"/>
          </a:p>
          <a:p>
            <a:r>
              <a:rPr dirty="0" lang="en-US"/>
              <a:t>PERFORMANCE LEVEL:</a:t>
            </a:r>
          </a:p>
          <a:p>
            <a:pPr indent="-285750" marL="285750">
              <a:buFont typeface="Wingdings" panose="05000000000000000000" pitchFamily="2" charset="2"/>
              <a:buChar char="Ø"/>
            </a:pPr>
            <a:r>
              <a:rPr dirty="0" lang="en-US"/>
              <a:t>Exceeds</a:t>
            </a:r>
          </a:p>
          <a:p>
            <a:pPr indent="-285750" marL="285750">
              <a:buFont typeface="Wingdings" panose="05000000000000000000" pitchFamily="2" charset="2"/>
              <a:buChar char="Ø"/>
            </a:pPr>
            <a:r>
              <a:rPr dirty="0" lang="en-US"/>
              <a:t>Fully meets</a:t>
            </a:r>
          </a:p>
          <a:p>
            <a:pPr indent="-285750" marL="285750">
              <a:buFont typeface="Wingdings" panose="05000000000000000000" pitchFamily="2" charset="2"/>
              <a:buChar char="Ø"/>
            </a:pPr>
            <a:r>
              <a:rPr dirty="0" lang="en-US"/>
              <a:t>Needs improvements</a:t>
            </a:r>
          </a:p>
          <a:p>
            <a:pPr indent="-285750" marL="285750">
              <a:buFont typeface="Wingdings" panose="05000000000000000000" pitchFamily="2" charset="2"/>
              <a:buChar char="Ø"/>
            </a:pPr>
            <a:r>
              <a:rPr dirty="0" lang="en-US"/>
              <a:t>PIP</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7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75" name="object 7"/>
          <p:cNvSpPr txBox="1">
            <a:spLocks noGrp="1"/>
          </p:cNvSpPr>
          <p:nvPr>
            <p:ph type="title"/>
          </p:nvPr>
        </p:nvSpPr>
        <p:spPr>
          <a:xfrm>
            <a:off x="755332" y="385444"/>
            <a:ext cx="2437130" cy="14611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7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图表 1"/>
          <p:cNvGraphicFramePr>
            <a:graphicFrameLocks/>
          </p:cNvGraphicFramePr>
          <p:nvPr/>
        </p:nvGraphicFramePr>
        <p:xfrm>
          <a:off x="1339763" y="1847330"/>
          <a:ext cx="8276388" cy="4353678"/>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82" name=""/>
          <p:cNvSpPr>
            <a:spLocks noGrp="1"/>
          </p:cNvSpPr>
          <p:nvPr>
            <p:ph type="title"/>
          </p:nvPr>
        </p:nvSpPr>
        <p:spPr/>
        <p:txBody>
          <a:bodyPr/>
          <a:p>
            <a:r>
              <a:rPr lang="en-US"/>
              <a:t>R</a:t>
            </a:r>
            <a:r>
              <a:rPr lang="en-US"/>
              <a:t>E</a:t>
            </a:r>
            <a:r>
              <a:rPr lang="en-US"/>
              <a:t>S</a:t>
            </a:r>
            <a:r>
              <a:rPr lang="en-US"/>
              <a:t>U</a:t>
            </a:r>
            <a:r>
              <a:rPr lang="en-US"/>
              <a:t>L</a:t>
            </a:r>
            <a:r>
              <a:rPr lang="en-US"/>
              <a:t>T</a:t>
            </a:r>
            <a:r>
              <a:rPr lang="en-US"/>
              <a:t>S</a:t>
            </a:r>
            <a:endParaRPr lang="en-US"/>
          </a:p>
        </p:txBody>
      </p:sp>
      <p:graphicFrame>
        <p:nvGraphicFramePr>
          <p:cNvPr id="4194305" name="图表 1"/>
          <p:cNvGraphicFramePr>
            <a:graphicFrameLocks/>
          </p:cNvGraphicFramePr>
          <p:nvPr/>
        </p:nvGraphicFramePr>
        <p:xfrm>
          <a:off x="609600" y="1577340"/>
          <a:ext cx="4335780" cy="309523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83"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84" name="TextBox 3"/>
          <p:cNvSpPr txBox="1"/>
          <p:nvPr/>
        </p:nvSpPr>
        <p:spPr>
          <a:xfrm>
            <a:off x="781708" y="1509028"/>
            <a:ext cx="9505291" cy="2225041"/>
          </a:xfrm>
          <a:prstGeom prst="rect"/>
          <a:noFill/>
        </p:spPr>
        <p:txBody>
          <a:bodyPr wrap="square">
            <a:spAutoFit/>
          </a:bodyPr>
          <a:p>
            <a:r>
              <a:rPr dirty="0" sz="2400" lang="en-IN">
                <a:latin typeface="Times New Roman" panose="02020603050405020304" pitchFamily="18" charset="0"/>
                <a:cs typeface="Times New Roman" panose="02020603050405020304" pitchFamily="18" charset="0"/>
              </a:rPr>
              <a:t>Our employee performance analysis offers actionable insights to boost productivity, recognize top talent, and address improvement areas. By aligning employee growth with company goals, we foster a culture of continuous improvement, driving both individual and organizational success. Let’s leverage these insights for a stronger, more motivated workforce.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7" name=""/>
        <p:cNvGrpSpPr/>
        <p:nvPr/>
      </p:nvGrpSpPr>
      <p:grpSpPr>
        <a:xfrm>
          <a:off x="0" y="0"/>
          <a:ext cx="0" cy="0"/>
          <a:chOff x="0" y="0"/>
          <a:chExt cx="0" cy="0"/>
        </a:xfrm>
      </p:grpSpPr>
      <p:sp>
        <p:nvSpPr>
          <p:cNvPr id="1048610" name="object 2"/>
          <p:cNvSpPr/>
          <p:nvPr/>
        </p:nvSpPr>
        <p:spPr>
          <a:xfrm>
            <a:off x="0" y="4825"/>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8"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09"/>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9"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2072640"/>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p>
          <a:p>
            <a:r>
              <a:rPr b="1" dirty="0" sz="4400" lang="en-US">
                <a:solidFill>
                  <a:srgbClr val="0F0F0F"/>
                </a:solidFill>
                <a:latin typeface="Times New Roman" panose="02020603050405020304" pitchFamily="18" charset="0"/>
                <a:cs typeface="Times New Roman" panose="02020603050405020304" pitchFamily="18" charset="0"/>
              </a:rPr>
              <a:t>SCORE BASED APPROACH</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0"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1"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2"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39"/>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7" name="object 10"/>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8" name="TextBox 10"/>
          <p:cNvSpPr txBox="1"/>
          <p:nvPr/>
        </p:nvSpPr>
        <p:spPr>
          <a:xfrm rot="10800000" flipV="1">
            <a:off x="762000" y="2200037"/>
            <a:ext cx="6934200" cy="1958340"/>
          </a:xfrm>
          <a:prstGeom prst="rect"/>
          <a:noFill/>
        </p:spPr>
        <p:txBody>
          <a:bodyPr wrap="square">
            <a:spAutoFit/>
          </a:bodyPr>
          <a:p>
            <a:endParaRPr dirty="0" lang="en-IN"/>
          </a:p>
          <a:p>
            <a:r>
              <a:rPr dirty="0" lang="en-IN"/>
              <a:t>Our organization lacks a clear, data-driven understanding of employee performance, making it challenging to identify top performers, address areas needing improvement, and align individual efforts with company goals. This results in missed opportunities for enhancing productivity and fostering employee growth.</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grpSp>
        <p:nvGrpSpPr>
          <p:cNvPr id="36"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7"/>
          <p:cNvSpPr txBox="1">
            <a:spLocks noGrp="1"/>
          </p:cNvSpPr>
          <p:nvPr>
            <p:ph type="title"/>
          </p:nvPr>
        </p:nvSpPr>
        <p:spPr>
          <a:xfrm>
            <a:off x="739775" y="829627"/>
            <a:ext cx="5263515" cy="638809"/>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2" name="object 10"/>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3" name="TextBox 13"/>
          <p:cNvSpPr txBox="1"/>
          <p:nvPr/>
        </p:nvSpPr>
        <p:spPr>
          <a:xfrm>
            <a:off x="739775" y="1676400"/>
            <a:ext cx="8023225" cy="3291840"/>
          </a:xfrm>
          <a:prstGeom prst="rect"/>
          <a:noFill/>
        </p:spPr>
        <p:txBody>
          <a:bodyPr wrap="square">
            <a:spAutoFit/>
          </a:bodyPr>
          <a:p>
            <a:r>
              <a:rPr dirty="0" lang="en-IN"/>
              <a:t>:</a:t>
            </a:r>
          </a:p>
          <a:p>
            <a:endParaRPr dirty="0" lang="en-IN"/>
          </a:p>
          <a:p>
            <a:r>
              <a:rPr dirty="0" lang="en-IN"/>
              <a:t>This project focuses on developing a comprehensive tool to </a:t>
            </a:r>
            <a:r>
              <a:rPr dirty="0" lang="en-IN" err="1"/>
              <a:t>analyze</a:t>
            </a:r>
            <a:r>
              <a:rPr dirty="0" lang="en-IN"/>
              <a:t> performance. We will gather and evaluate detailed performance data, using advanced data visualization techniques to create clear and interactive charts and dashboards. The tool will help identify top performers, highlight areas needing improvement, and provide insights to align individual and team efforts with organizational </a:t>
            </a:r>
            <a:r>
              <a:rPr dirty="0" lang="en-IN">
                <a:latin typeface="Times New Roman" panose="02020603050405020304" pitchFamily="18" charset="0"/>
                <a:cs typeface="Times New Roman" panose="02020603050405020304" pitchFamily="18" charset="0"/>
              </a:rPr>
              <a:t>goals</a:t>
            </a:r>
            <a:r>
              <a:rPr dirty="0" lang="en-IN"/>
              <a:t>. By integrating automated analytics and visual summaries, the solution aims to enhance productivity, support targeted development initiatives, and foster a more effective and motivated workforce. Ultimately, this tool will enable data-driven decision-making, driving better overall performance and contributing to the company’s long-term success.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54"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6" name="object 5"/>
          <p:cNvSpPr txBox="1">
            <a:spLocks noGrp="1"/>
          </p:cNvSpPr>
          <p:nvPr>
            <p:ph type="title"/>
          </p:nvPr>
        </p:nvSpPr>
        <p:spPr>
          <a:xfrm>
            <a:off x="699452" y="891793"/>
            <a:ext cx="5014595" cy="4991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7" name="object 8"/>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58" name="TextBox 8"/>
          <p:cNvSpPr txBox="1"/>
          <p:nvPr/>
        </p:nvSpPr>
        <p:spPr>
          <a:xfrm>
            <a:off x="699452" y="1676400"/>
            <a:ext cx="8278496" cy="1691640"/>
          </a:xfrm>
          <a:prstGeom prst="rect"/>
          <a:noFill/>
        </p:spPr>
        <p:txBody>
          <a:bodyPr wrap="square">
            <a:spAutoFit/>
          </a:bodyPr>
          <a:p>
            <a:pPr indent="-285750" marL="285750">
              <a:buFont typeface="Wingdings" panose="05000000000000000000" pitchFamily="2" charset="2"/>
              <a:buChar char="Ø"/>
            </a:pPr>
            <a:endParaRPr dirty="0" lang="en-US"/>
          </a:p>
          <a:p>
            <a:pPr indent="-285750" marL="285750">
              <a:buFont typeface="Wingdings" panose="05000000000000000000" pitchFamily="2" charset="2"/>
              <a:buChar char="Ø"/>
            </a:pPr>
            <a:endParaRPr dirty="0" lang="en-US"/>
          </a:p>
          <a:p>
            <a:pPr indent="-285750" marL="285750">
              <a:buFont typeface="Wingdings" panose="05000000000000000000" pitchFamily="2" charset="2"/>
              <a:buChar char="Ø"/>
            </a:pPr>
            <a:r>
              <a:rPr dirty="0" lang="en-US"/>
              <a:t>Managers and Team Leaders</a:t>
            </a:r>
          </a:p>
          <a:p>
            <a:pPr indent="-285750" marL="285750">
              <a:buFont typeface="Wingdings" panose="05000000000000000000" pitchFamily="2" charset="2"/>
              <a:buChar char="Ø"/>
            </a:pPr>
            <a:r>
              <a:rPr dirty="0" lang="en-US"/>
              <a:t> HR Professionals</a:t>
            </a:r>
          </a:p>
          <a:p>
            <a:pPr indent="-285750" marL="285750">
              <a:buFont typeface="Wingdings" panose="05000000000000000000" pitchFamily="2" charset="2"/>
              <a:buChar char="Ø"/>
            </a:pPr>
            <a:r>
              <a:rPr dirty="0" lang="en-US"/>
              <a:t> Executives</a:t>
            </a:r>
          </a:p>
          <a:p>
            <a:pPr indent="-285750" marL="285750">
              <a:buFont typeface="Wingdings" panose="05000000000000000000" pitchFamily="2" charset="2"/>
              <a:buChar char="Ø"/>
            </a:pPr>
            <a:r>
              <a:rPr dirty="0" lang="en-US"/>
              <a:t> Employees</a:t>
            </a:r>
            <a:endParaRPr dirty="0"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59" name="object 6"/>
          <p:cNvSpPr txBox="1">
            <a:spLocks noGrp="1"/>
          </p:cNvSpPr>
          <p:nvPr>
            <p:ph type="title"/>
          </p:nvPr>
        </p:nvSpPr>
        <p:spPr>
          <a:xfrm>
            <a:off x="533400" y="901065"/>
            <a:ext cx="9763125" cy="546735"/>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0"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1" name="TextBox 9"/>
          <p:cNvSpPr txBox="1"/>
          <p:nvPr/>
        </p:nvSpPr>
        <p:spPr>
          <a:xfrm>
            <a:off x="3124200" y="1600200"/>
            <a:ext cx="6934199" cy="2225041"/>
          </a:xfrm>
          <a:prstGeom prst="rect"/>
          <a:noFill/>
        </p:spPr>
        <p:txBody>
          <a:bodyPr wrap="square">
            <a:spAutoFit/>
          </a:bodyPr>
          <a:p>
            <a:endParaRPr dirty="0" lang="en-IN"/>
          </a:p>
          <a:p>
            <a:endParaRPr dirty="0" lang="en-IN"/>
          </a:p>
          <a:p>
            <a:r>
              <a:rPr dirty="0" lang="en-IN"/>
              <a:t>Our solution provides a comprehensive analysis of employee performance through advanced data visualization and automated insights. This approach boosts productivity, identifies top performers, and targets areas for improvement, ensuring alignment with company goals. The result is a more motivated and effective workforce, driving overall organizational success.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2" name="Title 1"/>
          <p:cNvSpPr>
            <a:spLocks noGrp="1"/>
          </p:cNvSpPr>
          <p:nvPr>
            <p:ph type="title"/>
          </p:nvPr>
        </p:nvSpPr>
        <p:spPr>
          <a:xfrm>
            <a:off x="755332" y="385444"/>
            <a:ext cx="10681335" cy="2971800"/>
          </a:xfrm>
        </p:spPr>
        <p:txBody>
          <a:bodyPr/>
          <a:p>
            <a:r>
              <a:rPr dirty="0" lang="en-IN"/>
              <a:t>Dataset Description</a:t>
            </a:r>
            <a:br>
              <a:rPr dirty="0" lang="en-IN"/>
            </a:br>
            <a:br>
              <a:rPr dirty="0" lang="en-IN"/>
            </a:br>
            <a:r>
              <a:rPr dirty="0" sz="2000" lang="en-IN"/>
              <a:t>EMPLOYEE DATASET: KAGGLE</a:t>
            </a:r>
            <a:br>
              <a:rPr dirty="0" sz="2000" lang="en-IN"/>
            </a:br>
            <a:r>
              <a:rPr dirty="0" sz="2000" lang="en-IN"/>
              <a:t>FEATURES: 26</a:t>
            </a:r>
            <a:br>
              <a:rPr dirty="0" sz="2000" lang="en-IN"/>
            </a:br>
            <a:r>
              <a:rPr dirty="0" sz="2000" lang="en-IN"/>
              <a:t>FEATURES TAKEN: 8</a:t>
            </a:r>
            <a:br>
              <a:rPr dirty="0" sz="2000" lang="en-IN"/>
            </a:br>
            <a:r>
              <a:rPr dirty="0" sz="2000" lang="en-IN"/>
              <a:t>FIELD NAMES: BUSINESS UNIT, FIRST NAME, GENDER CODE AND PERFORMANCE SCORE</a:t>
            </a:r>
            <a:br>
              <a:rPr b="0" dirty="0" sz="2000" lang="en-IN"/>
            </a:br>
            <a:endParaRPr dirty="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63"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4" name="object 5"/>
          <p:cNvSpPr/>
          <p:nvPr/>
        </p:nvSpPr>
        <p:spPr>
          <a:xfrm flipH="1">
            <a:off x="2533650" y="1891261"/>
            <a:ext cx="7162800" cy="3833814"/>
          </a:xfrm>
          <a:custGeom>
            <a:avLst/>
            <a:ahLst/>
            <a:rect l="l" t="t" r="r" b="b"/>
            <a:pathLst>
              <a:path w="180975" h="180975">
                <a:moveTo>
                  <a:pt x="180975" y="0"/>
                </a:moveTo>
                <a:lnTo>
                  <a:pt x="0" y="0"/>
                </a:lnTo>
                <a:lnTo>
                  <a:pt x="0" y="180975"/>
                </a:lnTo>
                <a:lnTo>
                  <a:pt x="180975" y="180975"/>
                </a:lnTo>
                <a:lnTo>
                  <a:pt x="180975" y="0"/>
                </a:lnTo>
                <a:close/>
              </a:path>
            </a:pathLst>
          </a:custGeom>
          <a:solidFill>
            <a:schemeClr val="bg1"/>
          </a:solidFill>
        </p:spPr>
        <p:txBody>
          <a:bodyPr bIns="0" lIns="0" rIns="0" rtlCol="0" tIns="0" wrap="square"/>
          <a:p>
            <a:r>
              <a:rPr b="1" dirty="0" sz="1800" lang="en-US"/>
              <a:t>Aggregation</a:t>
            </a:r>
            <a:r>
              <a:rPr dirty="0" sz="1800" lang="en-US"/>
              <a:t>: Our Excel sheet compiles comprehensive employee performance data, segmented by key metrics such as productivity, efficiency, and goal achievement.</a:t>
            </a:r>
          </a:p>
          <a:p>
            <a:r>
              <a:rPr dirty="0" sz="1800" lang="en-US"/>
              <a:t>  </a:t>
            </a:r>
          </a:p>
          <a:p>
            <a:r>
              <a:rPr dirty="0" sz="1800" lang="en-US"/>
              <a:t> </a:t>
            </a:r>
            <a:r>
              <a:rPr b="1" dirty="0" sz="1800" lang="en-US"/>
              <a:t>Dynamic Dashboards</a:t>
            </a:r>
            <a:r>
              <a:rPr dirty="0" sz="1800" lang="en-US"/>
              <a:t>: The sheet includes interactive dashboards with real-time filtering options, allowing quick comparisons and insights into individual and team performance trends.</a:t>
            </a:r>
          </a:p>
        </p:txBody>
      </p:sp>
      <p:pic>
        <p:nvPicPr>
          <p:cNvPr id="2097165" name="object 6"/>
          <p:cNvPicPr>
            <a:picLocks/>
          </p:cNvPicPr>
          <p:nvPr/>
        </p:nvPicPr>
        <p:blipFill>
          <a:blip xmlns:r="http://schemas.openxmlformats.org/officeDocument/2006/relationships" r:embed="rId1" cstate="print"/>
          <a:stretch>
            <a:fillRect/>
          </a:stretch>
        </p:blipFill>
        <p:spPr>
          <a:xfrm>
            <a:off x="66675" y="3597351"/>
            <a:ext cx="2466975" cy="3203497"/>
          </a:xfrm>
          <a:prstGeom prst="rect"/>
        </p:spPr>
      </p:pic>
      <p:sp>
        <p:nvSpPr>
          <p:cNvPr id="1048665" name="object 7"/>
          <p:cNvSpPr txBox="1">
            <a:spLocks noGrp="1"/>
          </p:cNvSpPr>
          <p:nvPr>
            <p:ph type="title"/>
          </p:nvPr>
        </p:nvSpPr>
        <p:spPr>
          <a:xfrm>
            <a:off x="755332" y="385444"/>
            <a:ext cx="10681335" cy="758190"/>
          </a:xfrm>
        </p:spPr>
        <p:txBody>
          <a:bodyPr bIns="0" lIns="0" rIns="0" rtlCol="0" tIns="16510" vert="horz" wrap="square">
            <a:spAutoFit/>
          </a:bodyPr>
          <a:p>
            <a:r>
              <a:rPr dirty="0" lang="en-US"/>
              <a:t>THE "WOW" IN OUR SOLUTION</a:t>
            </a:r>
          </a:p>
        </p:txBody>
      </p:sp>
      <p:sp>
        <p:nvSpPr>
          <p:cNvPr id="1048666"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67" name="TextBox 8"/>
          <p:cNvSpPr txBox="1"/>
          <p:nvPr/>
        </p:nvSpPr>
        <p:spPr>
          <a:xfrm>
            <a:off x="2438400" y="2427266"/>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Override1.xml><?xml version="1.0" encoding="utf-8"?>
<a:themeOverride xmlns:a="http://schemas.openxmlformats.org/drawingml/2006/main">
  <a:clrScheme name="Office 2013 - 2022">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2013 - 2022">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2013 - 2022">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2013 - 2022">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Thoshita thoshi</cp:lastModifiedBy>
  <dcterms:created xsi:type="dcterms:W3CDTF">2024-03-27T19:07:22Z</dcterms:created>
  <dcterms:modified xsi:type="dcterms:W3CDTF">2024-09-01T09:02:05Z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cdd8aee7a7304c6d8bca756c9d6f4829</vt:lpwstr>
  </property>
</Properties>
</file>