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2" r:id="rId26"/>
    <p:sldId id="280" r:id="rId27"/>
    <p:sldId id="281" r:id="rId28"/>
    <p:sldId id="283" r:id="rId29"/>
    <p:sldId id="285" r:id="rId30"/>
    <p:sldId id="286" r:id="rId31"/>
    <p:sldId id="287" r:id="rId32"/>
    <p:sldId id="289" r:id="rId33"/>
    <p:sldId id="291" r:id="rId34"/>
    <p:sldId id="290" r:id="rId35"/>
    <p:sldId id="294"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E4E3-50AB-4F88-A803-E0A91BBC7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287A88-BB1A-4346-9875-0144ECC04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FF703B-034E-4E0A-8F4F-0E79BC0212D7}"/>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5" name="Footer Placeholder 4">
            <a:extLst>
              <a:ext uri="{FF2B5EF4-FFF2-40B4-BE49-F238E27FC236}">
                <a16:creationId xmlns:a16="http://schemas.microsoft.com/office/drawing/2014/main" id="{7CF0CE45-BE96-4757-A037-A419CDEBC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40E7D-BE7E-4731-89ED-D46B29A8C02A}"/>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3299032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0223-04FB-4981-91BA-6FF2F7C736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E85EA6-9BD5-4667-86FE-F4DF2E1A9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30DAB-3926-46B0-B003-574188F5F9FC}"/>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5" name="Footer Placeholder 4">
            <a:extLst>
              <a:ext uri="{FF2B5EF4-FFF2-40B4-BE49-F238E27FC236}">
                <a16:creationId xmlns:a16="http://schemas.microsoft.com/office/drawing/2014/main" id="{E48B68DE-8591-4EAE-8456-325C91395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0473C9-258D-4A31-896B-EFE0D266ABF6}"/>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63202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1884C-7F4A-4323-823C-AD11AB456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E7D67-DC68-48D9-BD6A-E8AB6DF28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9758B-63B8-4AC1-959B-73930706C763}"/>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5" name="Footer Placeholder 4">
            <a:extLst>
              <a:ext uri="{FF2B5EF4-FFF2-40B4-BE49-F238E27FC236}">
                <a16:creationId xmlns:a16="http://schemas.microsoft.com/office/drawing/2014/main" id="{54DA8F6D-08E6-4098-9AD1-F6E579F97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4749E-EF78-4B47-BA8E-1C45A5271970}"/>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379290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A265-9C74-46C9-8A3B-8CF73B8B11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8C1EB1-EEB6-4E70-BD00-61054DB63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90FDE-B93A-4945-BC36-D3906AF1A90D}"/>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5" name="Footer Placeholder 4">
            <a:extLst>
              <a:ext uri="{FF2B5EF4-FFF2-40B4-BE49-F238E27FC236}">
                <a16:creationId xmlns:a16="http://schemas.microsoft.com/office/drawing/2014/main" id="{F2E78F54-898F-406A-819E-618D5A9798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3357A-9306-4204-909F-62FDEAB38AE2}"/>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15730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3E64-DA48-4F2C-A301-1B4BE8794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BD7B5A-9451-419C-9399-A1348F813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B58B38-D904-4ED6-A4D1-3691AC412E1D}"/>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5" name="Footer Placeholder 4">
            <a:extLst>
              <a:ext uri="{FF2B5EF4-FFF2-40B4-BE49-F238E27FC236}">
                <a16:creationId xmlns:a16="http://schemas.microsoft.com/office/drawing/2014/main" id="{CA5BE54F-1F19-4C74-B596-D5F821B5B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641A7-7DC8-49C2-B959-9181D08F081E}"/>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418773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8BA8-E513-4B3D-87E6-3EA3DED0CE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805768-B65C-4AE9-B031-78D0C384E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B85712-6CE5-4DDD-9A03-04625DAD1C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071743-BEEB-41A5-9E3C-E1796312CD28}"/>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6" name="Footer Placeholder 5">
            <a:extLst>
              <a:ext uri="{FF2B5EF4-FFF2-40B4-BE49-F238E27FC236}">
                <a16:creationId xmlns:a16="http://schemas.microsoft.com/office/drawing/2014/main" id="{2EA2B673-C0F9-444B-A70B-A3CE2214F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40B1BC-3713-487D-A2E7-EC80EF99429D}"/>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390180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6388-46DD-4267-86A3-1B2F62F844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5F711E-FE99-4397-BC37-CF5960A0C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736D0-F35A-45B2-A301-70ACCB8762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292E2F-4EE8-433C-A9BB-D9BAC2C85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6490E-55AC-45DD-A217-9AFAE7532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1E9647-09A2-4E81-A43A-4892096D7764}"/>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8" name="Footer Placeholder 7">
            <a:extLst>
              <a:ext uri="{FF2B5EF4-FFF2-40B4-BE49-F238E27FC236}">
                <a16:creationId xmlns:a16="http://schemas.microsoft.com/office/drawing/2014/main" id="{B821074D-C5F7-4C44-B971-F1A9ED169D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216078-DD83-40E7-A285-42CD01FFE189}"/>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12703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4B31-DCB9-4D33-8F9A-EE84D26D9F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00E8D3-6F1E-4047-ADCF-5C3318D82CBF}"/>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4" name="Footer Placeholder 3">
            <a:extLst>
              <a:ext uri="{FF2B5EF4-FFF2-40B4-BE49-F238E27FC236}">
                <a16:creationId xmlns:a16="http://schemas.microsoft.com/office/drawing/2014/main" id="{501B994E-FA5F-4C7A-8F89-A71A5A150E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71D17D-4C06-4F26-825A-E2DE56C4B4C1}"/>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269294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0082-8885-4D1B-9C1A-C596CE395525}"/>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3" name="Footer Placeholder 2">
            <a:extLst>
              <a:ext uri="{FF2B5EF4-FFF2-40B4-BE49-F238E27FC236}">
                <a16:creationId xmlns:a16="http://schemas.microsoft.com/office/drawing/2014/main" id="{9062E3AA-C033-4A1F-B33A-48E092B57F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42D3D7-4E36-4BAB-BEDB-ECBD0835D394}"/>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29897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8583-41D0-4B46-80FC-211FEA8BE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98ABA7-20BF-478A-A6B4-52D734966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3FF282-4C12-4D5E-9C2D-F6B53685A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9C5E6-0526-4BBC-892C-1161D031FCC9}"/>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6" name="Footer Placeholder 5">
            <a:extLst>
              <a:ext uri="{FF2B5EF4-FFF2-40B4-BE49-F238E27FC236}">
                <a16:creationId xmlns:a16="http://schemas.microsoft.com/office/drawing/2014/main" id="{0040615C-210A-4836-BC2B-B73007D1A1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AED1FD-9AA2-4294-9084-6FEA7A37A332}"/>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3130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8C71-54FE-40AB-AC28-2747FC14B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94ACA8-CDBA-4C28-8823-B571490AE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16E16F-6A90-4CD4-9EA1-D44229B04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B8EF1-FD7C-4558-9BDD-550C4F7A75D1}"/>
              </a:ext>
            </a:extLst>
          </p:cNvPr>
          <p:cNvSpPr>
            <a:spLocks noGrp="1"/>
          </p:cNvSpPr>
          <p:nvPr>
            <p:ph type="dt" sz="half" idx="10"/>
          </p:nvPr>
        </p:nvSpPr>
        <p:spPr/>
        <p:txBody>
          <a:bodyPr/>
          <a:lstStyle/>
          <a:p>
            <a:fld id="{7055320E-41A4-4142-B575-E58261711200}" type="datetimeFigureOut">
              <a:rPr lang="en-IN" smtClean="0"/>
              <a:t>22-02-2021</a:t>
            </a:fld>
            <a:endParaRPr lang="en-IN"/>
          </a:p>
        </p:txBody>
      </p:sp>
      <p:sp>
        <p:nvSpPr>
          <p:cNvPr id="6" name="Footer Placeholder 5">
            <a:extLst>
              <a:ext uri="{FF2B5EF4-FFF2-40B4-BE49-F238E27FC236}">
                <a16:creationId xmlns:a16="http://schemas.microsoft.com/office/drawing/2014/main" id="{D85B901D-BB1A-410B-9C8F-1581F5C2F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D675CF-798C-4AC0-9074-57C119721CBC}"/>
              </a:ext>
            </a:extLst>
          </p:cNvPr>
          <p:cNvSpPr>
            <a:spLocks noGrp="1"/>
          </p:cNvSpPr>
          <p:nvPr>
            <p:ph type="sldNum" sz="quarter" idx="12"/>
          </p:nvPr>
        </p:nvSpPr>
        <p:spPr/>
        <p:txBody>
          <a:bodyPr/>
          <a:lstStyle/>
          <a:p>
            <a:fld id="{AC8C4A6E-B356-41A3-860E-A803C8FCCF78}" type="slidenum">
              <a:rPr lang="en-IN" smtClean="0"/>
              <a:t>‹#›</a:t>
            </a:fld>
            <a:endParaRPr lang="en-IN"/>
          </a:p>
        </p:txBody>
      </p:sp>
    </p:spTree>
    <p:extLst>
      <p:ext uri="{BB962C8B-B14F-4D97-AF65-F5344CB8AC3E}">
        <p14:creationId xmlns:p14="http://schemas.microsoft.com/office/powerpoint/2010/main" val="175970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A5B43-CF54-43CB-859E-BEE764583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F88F12-1839-4C39-B66A-1AF778EDC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908ACB-1669-4371-B635-B5B860214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5320E-41A4-4142-B575-E58261711200}" type="datetimeFigureOut">
              <a:rPr lang="en-IN" smtClean="0"/>
              <a:t>22-02-2021</a:t>
            </a:fld>
            <a:endParaRPr lang="en-IN"/>
          </a:p>
        </p:txBody>
      </p:sp>
      <p:sp>
        <p:nvSpPr>
          <p:cNvPr id="5" name="Footer Placeholder 4">
            <a:extLst>
              <a:ext uri="{FF2B5EF4-FFF2-40B4-BE49-F238E27FC236}">
                <a16:creationId xmlns:a16="http://schemas.microsoft.com/office/drawing/2014/main" id="{4A81C99A-EF57-4412-9884-83BFCF421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F6929E-D931-4997-A004-AD1F74E08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C4A6E-B356-41A3-860E-A803C8FCCF78}" type="slidenum">
              <a:rPr lang="en-IN" smtClean="0"/>
              <a:t>‹#›</a:t>
            </a:fld>
            <a:endParaRPr lang="en-IN"/>
          </a:p>
        </p:txBody>
      </p:sp>
    </p:spTree>
    <p:extLst>
      <p:ext uri="{BB962C8B-B14F-4D97-AF65-F5344CB8AC3E}">
        <p14:creationId xmlns:p14="http://schemas.microsoft.com/office/powerpoint/2010/main" val="4256531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EFA5-32CD-44CF-B49B-20C9A60878BF}"/>
              </a:ext>
            </a:extLst>
          </p:cNvPr>
          <p:cNvSpPr>
            <a:spLocks noGrp="1"/>
          </p:cNvSpPr>
          <p:nvPr>
            <p:ph type="ctrTitle"/>
          </p:nvPr>
        </p:nvSpPr>
        <p:spPr/>
        <p:txBody>
          <a:bodyPr>
            <a:normAutofit fontScale="90000"/>
          </a:bodyPr>
          <a:lstStyle/>
          <a:p>
            <a:r>
              <a:rPr lang="en-IN" b="1" i="0" dirty="0">
                <a:solidFill>
                  <a:srgbClr val="3C3C3B"/>
                </a:solidFill>
                <a:effectLst/>
                <a:latin typeface="Arial Black" panose="020B0A04020102020204" pitchFamily="34" charset="0"/>
              </a:rPr>
              <a:t>IBM HR Analytics Employee  Attrition &amp; Performance</a:t>
            </a:r>
            <a:br>
              <a:rPr lang="en-IN" b="1" i="0" dirty="0">
                <a:solidFill>
                  <a:srgbClr val="3C3C3B"/>
                </a:solidFill>
                <a:effectLst/>
                <a:latin typeface="IBM Plex Mono"/>
              </a:rPr>
            </a:br>
            <a:endParaRPr lang="en-IN" dirty="0"/>
          </a:p>
        </p:txBody>
      </p:sp>
      <p:pic>
        <p:nvPicPr>
          <p:cNvPr id="1028" name="Picture 4" descr="Image result for ibm hr employee ">
            <a:extLst>
              <a:ext uri="{FF2B5EF4-FFF2-40B4-BE49-F238E27FC236}">
                <a16:creationId xmlns:a16="http://schemas.microsoft.com/office/drawing/2014/main" id="{C21C7EC4-404C-4860-BD62-8BE420120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622" y="3081866"/>
            <a:ext cx="3702755" cy="2074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2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A410-68D3-424A-B856-EC9243CD0D30}"/>
              </a:ext>
            </a:extLst>
          </p:cNvPr>
          <p:cNvSpPr>
            <a:spLocks noGrp="1"/>
          </p:cNvSpPr>
          <p:nvPr>
            <p:ph type="title"/>
          </p:nvPr>
        </p:nvSpPr>
        <p:spPr>
          <a:xfrm>
            <a:off x="838200" y="681037"/>
            <a:ext cx="10515600" cy="776702"/>
          </a:xfrm>
        </p:spPr>
        <p:txBody>
          <a:bodyPr>
            <a:noAutofit/>
          </a:bodyPr>
          <a:lstStyle/>
          <a:p>
            <a:br>
              <a:rPr lang="en-US" dirty="0"/>
            </a:br>
            <a:r>
              <a:rPr lang="en-US" b="1" dirty="0">
                <a:latin typeface="Arial Black" panose="020B0A04020102020204" pitchFamily="34" charset="0"/>
              </a:rPr>
              <a:t>csv file:</a:t>
            </a:r>
            <a:br>
              <a:rPr lang="en-US" b="1" dirty="0">
                <a:latin typeface="Arial Black" panose="020B0A04020102020204" pitchFamily="34" charset="0"/>
              </a:rPr>
            </a:b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59B6B85-C821-4B96-8AA3-B3920888D1C2}"/>
              </a:ext>
            </a:extLst>
          </p:cNvPr>
          <p:cNvSpPr>
            <a:spLocks noGrp="1"/>
          </p:cNvSpPr>
          <p:nvPr>
            <p:ph idx="1"/>
          </p:nvPr>
        </p:nvSpPr>
        <p:spPr>
          <a:xfrm>
            <a:off x="838200" y="1364973"/>
            <a:ext cx="10515600" cy="4811989"/>
          </a:xfrm>
        </p:spPr>
        <p:txBody>
          <a:bodyPr/>
          <a:lstStyle/>
          <a:p>
            <a:pPr algn="l"/>
            <a:r>
              <a:rPr lang="en-US" sz="2000" i="0" dirty="0">
                <a:solidFill>
                  <a:srgbClr val="404040"/>
                </a:solidFill>
                <a:effectLst/>
                <a:latin typeface="Open Sans"/>
              </a:rPr>
              <a:t>A Comma Separated Values (CSV) file is a plain text file that contains a list of data. These files are often used for exchanging data between different applications. For example, databases and contact managers often support CSV files.</a:t>
            </a:r>
          </a:p>
          <a:p>
            <a:pPr algn="l"/>
            <a:r>
              <a:rPr lang="en-US" sz="2000" i="0" dirty="0">
                <a:solidFill>
                  <a:srgbClr val="404040"/>
                </a:solidFill>
                <a:effectLst/>
                <a:latin typeface="Open Sans"/>
              </a:rPr>
              <a:t>These files may sometimes be called Character Separated Values or Comma Delimited files. They mostly use the comma character to separate (or delimit) data, but sometimes use other characters, like semicolons. The idea is that you can export complex data from one application to a CSV file, and then import the data in that CSV file into another application.</a:t>
            </a:r>
          </a:p>
          <a:p>
            <a:r>
              <a:rPr lang="en-IN" b="1" u="sng" dirty="0"/>
              <a:t>How to load the csv file in jupyter notebook</a:t>
            </a:r>
          </a:p>
          <a:p>
            <a:r>
              <a:rPr lang="en-US" sz="2000" b="0" i="0" dirty="0">
                <a:solidFill>
                  <a:srgbClr val="666666"/>
                </a:solidFill>
                <a:effectLst/>
                <a:latin typeface="Open Sans"/>
              </a:rPr>
              <a:t> Hr-Employee.csv. Use this</a:t>
            </a:r>
            <a:r>
              <a:rPr lang="en-US" sz="2000" b="1" i="0" dirty="0">
                <a:solidFill>
                  <a:srgbClr val="767676"/>
                </a:solidFill>
                <a:effectLst/>
                <a:latin typeface="Open Sans"/>
              </a:rPr>
              <a:t> file</a:t>
            </a:r>
            <a:r>
              <a:rPr lang="en-US" sz="2000" b="0" i="0" dirty="0">
                <a:solidFill>
                  <a:srgbClr val="666666"/>
                </a:solidFill>
                <a:effectLst/>
                <a:latin typeface="Open Sans"/>
              </a:rPr>
              <a:t>, ensure you mention the same path correctly for the above saved</a:t>
            </a:r>
            <a:r>
              <a:rPr lang="en-US" sz="2000" b="1" i="0" dirty="0">
                <a:solidFill>
                  <a:srgbClr val="767676"/>
                </a:solidFill>
                <a:effectLst/>
                <a:latin typeface="Open Sans"/>
              </a:rPr>
              <a:t> CSV file</a:t>
            </a:r>
            <a:r>
              <a:rPr lang="en-US" sz="2000" b="0" i="0" dirty="0">
                <a:solidFill>
                  <a:srgbClr val="666666"/>
                </a:solidFill>
                <a:effectLst/>
                <a:latin typeface="Open Sans"/>
              </a:rPr>
              <a:t> during</a:t>
            </a:r>
            <a:r>
              <a:rPr lang="en-US" sz="2000" b="1" i="0" dirty="0">
                <a:solidFill>
                  <a:srgbClr val="767676"/>
                </a:solidFill>
                <a:effectLst/>
                <a:latin typeface="Open Sans"/>
              </a:rPr>
              <a:t> python</a:t>
            </a:r>
            <a:r>
              <a:rPr lang="en-US" sz="2000" b="0" i="0" dirty="0">
                <a:solidFill>
                  <a:srgbClr val="666666"/>
                </a:solidFill>
                <a:effectLst/>
                <a:latin typeface="Open Sans"/>
              </a:rPr>
              <a:t> coding. </a:t>
            </a:r>
          </a:p>
          <a:p>
            <a:pPr marL="0" indent="0">
              <a:buNone/>
            </a:pPr>
            <a:r>
              <a:rPr lang="en-US" sz="2000" b="0" i="0" dirty="0">
                <a:solidFill>
                  <a:srgbClr val="666666"/>
                </a:solidFill>
                <a:effectLst/>
                <a:latin typeface="Open Sans"/>
              </a:rPr>
              <a:t>    import pandas as pd </a:t>
            </a:r>
          </a:p>
          <a:p>
            <a:pPr marL="0" indent="0">
              <a:buNone/>
            </a:pPr>
            <a:r>
              <a:rPr lang="en-US" sz="2000" b="0" i="0" dirty="0">
                <a:solidFill>
                  <a:srgbClr val="666666"/>
                </a:solidFill>
                <a:effectLst/>
                <a:latin typeface="Open Sans"/>
              </a:rPr>
              <a:t>    hr_data=pd. </a:t>
            </a:r>
            <a:r>
              <a:rPr lang="en-US" sz="2000" dirty="0">
                <a:solidFill>
                  <a:srgbClr val="666666"/>
                </a:solidFill>
                <a:latin typeface="Open Sans"/>
              </a:rPr>
              <a:t>r</a:t>
            </a:r>
            <a:r>
              <a:rPr lang="en-US" sz="2000" b="0" i="0" dirty="0">
                <a:solidFill>
                  <a:srgbClr val="666666"/>
                </a:solidFill>
                <a:effectLst/>
                <a:latin typeface="Open Sans"/>
              </a:rPr>
              <a:t>ead</a:t>
            </a:r>
            <a:r>
              <a:rPr lang="en-US" sz="2000" dirty="0">
                <a:solidFill>
                  <a:srgbClr val="666666"/>
                </a:solidFill>
                <a:latin typeface="Open Sans"/>
              </a:rPr>
              <a:t>_</a:t>
            </a:r>
            <a:r>
              <a:rPr lang="en-US" sz="2000" b="0" i="0" dirty="0">
                <a:solidFill>
                  <a:srgbClr val="666666"/>
                </a:solidFill>
                <a:effectLst/>
                <a:latin typeface="Open Sans"/>
              </a:rPr>
              <a:t>csv('C:/your path/’Hr-Employee.csv')</a:t>
            </a:r>
            <a:endParaRPr lang="en-IN" sz="2000" dirty="0">
              <a:latin typeface="Open Sans"/>
            </a:endParaRPr>
          </a:p>
        </p:txBody>
      </p:sp>
    </p:spTree>
    <p:extLst>
      <p:ext uri="{BB962C8B-B14F-4D97-AF65-F5344CB8AC3E}">
        <p14:creationId xmlns:p14="http://schemas.microsoft.com/office/powerpoint/2010/main" val="7382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4D87-8371-4263-A776-833D663C5F4D}"/>
              </a:ext>
            </a:extLst>
          </p:cNvPr>
          <p:cNvSpPr>
            <a:spLocks noGrp="1"/>
          </p:cNvSpPr>
          <p:nvPr>
            <p:ph type="title"/>
          </p:nvPr>
        </p:nvSpPr>
        <p:spPr>
          <a:xfrm>
            <a:off x="838200" y="681037"/>
            <a:ext cx="10515600" cy="1009651"/>
          </a:xfrm>
        </p:spPr>
        <p:txBody>
          <a:bodyPr>
            <a:normAutofit fontScale="90000"/>
          </a:bodyPr>
          <a:lstStyle/>
          <a:p>
            <a:r>
              <a:rPr lang="en-US" b="1" i="0" dirty="0">
                <a:solidFill>
                  <a:srgbClr val="273239"/>
                </a:solidFill>
                <a:effectLst/>
                <a:latin typeface="Arial Black" panose="020B0A04020102020204" pitchFamily="34" charset="0"/>
              </a:rPr>
              <a:t>How to get column names in Pandas dataframe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EA0142B-6B54-4474-B7C8-BE095FF0BD9A}"/>
              </a:ext>
            </a:extLst>
          </p:cNvPr>
          <p:cNvSpPr>
            <a:spLocks noGrp="1"/>
          </p:cNvSpPr>
          <p:nvPr>
            <p:ph idx="1"/>
          </p:nvPr>
        </p:nvSpPr>
        <p:spPr>
          <a:xfrm>
            <a:off x="838200" y="1690687"/>
            <a:ext cx="10515600" cy="4486275"/>
          </a:xfrm>
        </p:spPr>
        <p:txBody>
          <a:bodyPr>
            <a:normAutofit/>
          </a:bodyPr>
          <a:lstStyle/>
          <a:p>
            <a:endParaRPr lang="en-US" sz="2000" b="0" i="0" dirty="0">
              <a:solidFill>
                <a:srgbClr val="40424E"/>
              </a:solidFill>
              <a:effectLst/>
              <a:latin typeface="Open Sans"/>
            </a:endParaRPr>
          </a:p>
          <a:p>
            <a:r>
              <a:rPr lang="en-US" sz="2000" b="0" i="0" dirty="0">
                <a:solidFill>
                  <a:srgbClr val="40424E"/>
                </a:solidFill>
                <a:effectLst/>
                <a:latin typeface="Open Sans"/>
              </a:rPr>
              <a:t>While analyzing the real datasets which are often very huge in size, we might need to get the column names in order to perform some certain operations.</a:t>
            </a:r>
          </a:p>
          <a:p>
            <a:r>
              <a:rPr lang="en-US" sz="2000" dirty="0">
                <a:solidFill>
                  <a:srgbClr val="40424E"/>
                </a:solidFill>
                <a:latin typeface="Open Sans"/>
              </a:rPr>
              <a:t>Now let’s </a:t>
            </a:r>
            <a:r>
              <a:rPr lang="en-US" sz="1400" b="0" i="0" dirty="0">
                <a:solidFill>
                  <a:srgbClr val="40424E"/>
                </a:solidFill>
                <a:effectLst/>
                <a:latin typeface="urw-din"/>
              </a:rPr>
              <a:t> </a:t>
            </a:r>
            <a:r>
              <a:rPr lang="en-US" sz="2000" b="0" i="0" dirty="0">
                <a:solidFill>
                  <a:srgbClr val="40424E"/>
                </a:solidFill>
                <a:effectLst/>
                <a:latin typeface="Open Sans"/>
              </a:rPr>
              <a:t>try to get the columns name from hr_data dataset.</a:t>
            </a:r>
          </a:p>
          <a:p>
            <a:pPr marL="0" indent="0">
              <a:buNone/>
            </a:pPr>
            <a:r>
              <a:rPr lang="en-US" sz="2000" dirty="0">
                <a:solidFill>
                  <a:srgbClr val="40424E"/>
                </a:solidFill>
                <a:latin typeface="Open Sans"/>
              </a:rPr>
              <a:t>    </a:t>
            </a:r>
            <a:r>
              <a:rPr lang="en-US" sz="2000" b="1" dirty="0">
                <a:solidFill>
                  <a:srgbClr val="40424E"/>
                </a:solidFill>
                <a:latin typeface="Open Sans"/>
              </a:rPr>
              <a:t>hr_data.columns</a:t>
            </a:r>
          </a:p>
          <a:p>
            <a:pPr marL="0" indent="0">
              <a:buNone/>
            </a:pPr>
            <a:r>
              <a:rPr lang="en-US" sz="2000" b="1" dirty="0">
                <a:solidFill>
                  <a:srgbClr val="40424E"/>
                </a:solidFill>
                <a:latin typeface="Open Sans"/>
              </a:rPr>
              <a:t>Output: </a:t>
            </a:r>
          </a:p>
          <a:p>
            <a:pPr marL="0" indent="0">
              <a:buNone/>
            </a:pPr>
            <a:r>
              <a:rPr lang="en-US" sz="2000" dirty="0">
                <a:solidFill>
                  <a:srgbClr val="40424E"/>
                </a:solidFill>
                <a:latin typeface="Open Sans"/>
              </a:rPr>
              <a:t> Index([‘Age’,’Attrition’,’BussinessTravel’,’DailyRate’,’Department’,’DistanceFromHome’,</a:t>
            </a:r>
          </a:p>
          <a:p>
            <a:pPr marL="0" indent="0">
              <a:buNone/>
            </a:pPr>
            <a:r>
              <a:rPr lang="en-US" sz="2000" dirty="0">
                <a:solidFill>
                  <a:srgbClr val="40424E"/>
                </a:solidFill>
                <a:latin typeface="Open Sans"/>
              </a:rPr>
              <a:t>       ‘Education’,’EducationField’,……………………………………..’YearSinceLastPermotion’,’YearswithCurrManager’])</a:t>
            </a:r>
          </a:p>
          <a:p>
            <a:pPr marL="0" indent="0">
              <a:buNone/>
            </a:pPr>
            <a:endParaRPr lang="en-US" sz="2000" dirty="0">
              <a:solidFill>
                <a:srgbClr val="40424E"/>
              </a:solidFill>
              <a:latin typeface="Open Sans"/>
            </a:endParaRPr>
          </a:p>
          <a:p>
            <a:pPr marL="0" indent="0">
              <a:buNone/>
            </a:pPr>
            <a:r>
              <a:rPr lang="en-US" sz="2000" dirty="0">
                <a:solidFill>
                  <a:srgbClr val="40424E"/>
                </a:solidFill>
                <a:latin typeface="Open Sans"/>
              </a:rPr>
              <a:t>                </a:t>
            </a:r>
          </a:p>
          <a:p>
            <a:endParaRPr lang="en-IN" sz="2000" dirty="0">
              <a:latin typeface="Open Sans"/>
            </a:endParaRPr>
          </a:p>
        </p:txBody>
      </p:sp>
      <p:sp>
        <p:nvSpPr>
          <p:cNvPr id="6" name="Rectangle 3">
            <a:extLst>
              <a:ext uri="{FF2B5EF4-FFF2-40B4-BE49-F238E27FC236}">
                <a16:creationId xmlns:a16="http://schemas.microsoft.com/office/drawing/2014/main" id="{87D8D083-6839-41FF-8353-72F962CB4D6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57EEB75-50D6-44CD-A2C0-82EF475A4424}"/>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253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2014-460E-4D70-AFE8-C5B5B46D74CB}"/>
              </a:ext>
            </a:extLst>
          </p:cNvPr>
          <p:cNvSpPr>
            <a:spLocks noGrp="1"/>
          </p:cNvSpPr>
          <p:nvPr>
            <p:ph type="title"/>
          </p:nvPr>
        </p:nvSpPr>
        <p:spPr>
          <a:xfrm>
            <a:off x="838200" y="212035"/>
            <a:ext cx="10515600" cy="2266122"/>
          </a:xfrm>
        </p:spPr>
        <p:txBody>
          <a:bodyPr/>
          <a:lstStyle/>
          <a:p>
            <a:r>
              <a:rPr lang="en-US" b="1" dirty="0">
                <a:latin typeface="Arial Black" panose="020B0A04020102020204" pitchFamily="34" charset="0"/>
              </a:rPr>
              <a:t>Check if any Column's has NA or Missing Values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55FB26E-E35E-4201-8A26-0630C12645F5}"/>
              </a:ext>
            </a:extLst>
          </p:cNvPr>
          <p:cNvSpPr>
            <a:spLocks noGrp="1"/>
          </p:cNvSpPr>
          <p:nvPr>
            <p:ph idx="1"/>
          </p:nvPr>
        </p:nvSpPr>
        <p:spPr>
          <a:xfrm>
            <a:off x="838200" y="2213113"/>
            <a:ext cx="10515600" cy="3963850"/>
          </a:xfrm>
        </p:spPr>
        <p:txBody>
          <a:bodyPr/>
          <a:lstStyle/>
          <a:p>
            <a:pPr marL="0" indent="0">
              <a:buNone/>
            </a:pPr>
            <a:r>
              <a:rPr lang="en-US" sz="1800" dirty="0">
                <a:latin typeface="Open Sans"/>
              </a:rPr>
              <a:t>At the base level, pandas offers two functions to test for missing data, isnull() and not null(). As you may suspect, these are simple functions that return a Boolean value indicating whether the passed in argument value is in fact missing data.</a:t>
            </a:r>
          </a:p>
          <a:p>
            <a:pPr marL="0" indent="0">
              <a:buNone/>
            </a:pPr>
            <a:endParaRPr lang="en-US" sz="1800" dirty="0">
              <a:latin typeface="Open Sans"/>
            </a:endParaRPr>
          </a:p>
          <a:p>
            <a:pPr marL="0" indent="0">
              <a:buNone/>
            </a:pPr>
            <a:r>
              <a:rPr lang="en-US" sz="1800" dirty="0">
                <a:latin typeface="Open Sans"/>
              </a:rPr>
              <a:t>While the isnull() method is useful, sometimes we may wish to evaluate whether any value is missing in a dataset.</a:t>
            </a:r>
          </a:p>
          <a:p>
            <a:pPr marL="0" indent="0">
              <a:buNone/>
            </a:pPr>
            <a:r>
              <a:rPr lang="en-US" sz="2000" b="1" dirty="0"/>
              <a:t>hr_data.isnull().any()</a:t>
            </a:r>
          </a:p>
          <a:p>
            <a:pPr marL="0" indent="0">
              <a:buNone/>
            </a:pPr>
            <a:endParaRPr lang="en-US" sz="1800" dirty="0">
              <a:latin typeface="Open Sans"/>
            </a:endParaRPr>
          </a:p>
          <a:p>
            <a:pPr marL="0" indent="0">
              <a:buNone/>
            </a:pPr>
            <a:r>
              <a:rPr lang="en-US" sz="1800" dirty="0">
                <a:latin typeface="Open Sans"/>
              </a:rPr>
              <a:t>Check how many null values present in this dataset or not. In this dataset no any null value is present in each and every columns.</a:t>
            </a:r>
          </a:p>
          <a:p>
            <a:pPr marL="0" indent="0">
              <a:buNone/>
            </a:pPr>
            <a:r>
              <a:rPr lang="en-US" sz="2000" b="1" dirty="0"/>
              <a:t>hr_data.isnull().sum()</a:t>
            </a:r>
          </a:p>
        </p:txBody>
      </p:sp>
    </p:spTree>
    <p:extLst>
      <p:ext uri="{BB962C8B-B14F-4D97-AF65-F5344CB8AC3E}">
        <p14:creationId xmlns:p14="http://schemas.microsoft.com/office/powerpoint/2010/main" val="234940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A075-7D9F-4664-8508-D15286CDFCAB}"/>
              </a:ext>
            </a:extLst>
          </p:cNvPr>
          <p:cNvSpPr>
            <a:spLocks noGrp="1"/>
          </p:cNvSpPr>
          <p:nvPr>
            <p:ph type="title"/>
          </p:nvPr>
        </p:nvSpPr>
        <p:spPr>
          <a:xfrm>
            <a:off x="838200" y="681037"/>
            <a:ext cx="10515600" cy="1200772"/>
          </a:xfrm>
        </p:spPr>
        <p:txBody>
          <a:bodyPr>
            <a:normAutofit/>
          </a:bodyPr>
          <a:lstStyle/>
          <a:p>
            <a:r>
              <a:rPr lang="en-US" b="1" dirty="0">
                <a:latin typeface="Arial Black" panose="020B0A04020102020204" pitchFamily="34" charset="0"/>
              </a:rPr>
              <a:t>Shape of dataset</a:t>
            </a:r>
            <a:br>
              <a:rPr lang="en-US" sz="2800" b="1" dirty="0"/>
            </a:br>
            <a:endParaRPr lang="en-IN" sz="2800" b="1" dirty="0"/>
          </a:p>
        </p:txBody>
      </p:sp>
      <p:sp>
        <p:nvSpPr>
          <p:cNvPr id="3" name="Content Placeholder 2">
            <a:extLst>
              <a:ext uri="{FF2B5EF4-FFF2-40B4-BE49-F238E27FC236}">
                <a16:creationId xmlns:a16="http://schemas.microsoft.com/office/drawing/2014/main" id="{92B6189D-993D-466F-8621-EBA51C715E7F}"/>
              </a:ext>
            </a:extLst>
          </p:cNvPr>
          <p:cNvSpPr>
            <a:spLocks noGrp="1"/>
          </p:cNvSpPr>
          <p:nvPr>
            <p:ph idx="1"/>
          </p:nvPr>
        </p:nvSpPr>
        <p:spPr>
          <a:xfrm>
            <a:off x="838200" y="1881809"/>
            <a:ext cx="10515600" cy="4295154"/>
          </a:xfrm>
        </p:spPr>
        <p:txBody>
          <a:bodyPr>
            <a:normAutofit/>
          </a:bodyPr>
          <a:lstStyle/>
          <a:p>
            <a:r>
              <a:rPr lang="en-US" sz="2000" dirty="0"/>
              <a:t>In the Hr.-Employee dataset 1470 rows and 35 columns.</a:t>
            </a:r>
          </a:p>
          <a:p>
            <a:r>
              <a:rPr lang="en-IN" sz="2000" dirty="0"/>
              <a:t>Pandas .shape are used to return  the shape of dataset.</a:t>
            </a:r>
          </a:p>
          <a:p>
            <a:pPr marL="0" indent="0">
              <a:buNone/>
            </a:pPr>
            <a:r>
              <a:rPr lang="en-IN" sz="2000" dirty="0"/>
              <a:t>    </a:t>
            </a:r>
            <a:r>
              <a:rPr lang="en-IN" sz="2000" b="1" dirty="0" err="1"/>
              <a:t>hr_data.shape</a:t>
            </a:r>
            <a:endParaRPr lang="en-IN" sz="2000" b="1" dirty="0"/>
          </a:p>
          <a:p>
            <a:pPr marL="0" indent="0">
              <a:buNone/>
            </a:pPr>
            <a:r>
              <a:rPr lang="en-IN" sz="2000" dirty="0"/>
              <a:t>    It return the numbers of rows and columns from the dataset</a:t>
            </a:r>
          </a:p>
          <a:p>
            <a:pPr marL="0" indent="0">
              <a:buNone/>
            </a:pPr>
            <a:r>
              <a:rPr lang="en-IN" b="1" dirty="0"/>
              <a:t>Data type of Columns</a:t>
            </a:r>
          </a:p>
          <a:p>
            <a:pPr marL="0" indent="0">
              <a:buNone/>
            </a:pPr>
            <a:r>
              <a:rPr lang="en-IN" sz="2000" dirty="0"/>
              <a:t>Check the data types of each and every columns by using </a:t>
            </a:r>
          </a:p>
          <a:p>
            <a:pPr marL="0" indent="0">
              <a:buNone/>
            </a:pPr>
            <a:r>
              <a:rPr lang="en-IN" sz="2000" b="1" dirty="0" err="1"/>
              <a:t>Hr_data.dtypes</a:t>
            </a:r>
            <a:endParaRPr lang="en-IN" sz="2000" b="1" dirty="0"/>
          </a:p>
          <a:p>
            <a:r>
              <a:rPr lang="en-IN" sz="2000" dirty="0"/>
              <a:t>In this dataset two types of data is shown int and object. Which columns have a numerical data is int datatype and character  data show the object type of data</a:t>
            </a:r>
          </a:p>
        </p:txBody>
      </p:sp>
    </p:spTree>
    <p:extLst>
      <p:ext uri="{BB962C8B-B14F-4D97-AF65-F5344CB8AC3E}">
        <p14:creationId xmlns:p14="http://schemas.microsoft.com/office/powerpoint/2010/main" val="133618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91CC-CD62-4621-A906-4625E17F8131}"/>
              </a:ext>
            </a:extLst>
          </p:cNvPr>
          <p:cNvSpPr>
            <a:spLocks noGrp="1"/>
          </p:cNvSpPr>
          <p:nvPr>
            <p:ph type="title"/>
          </p:nvPr>
        </p:nvSpPr>
        <p:spPr/>
        <p:txBody>
          <a:bodyPr>
            <a:normAutofit/>
          </a:bodyPr>
          <a:lstStyle/>
          <a:p>
            <a:r>
              <a:rPr lang="en-US" b="1" dirty="0">
                <a:latin typeface="Arial Black" panose="020B0A04020102020204" pitchFamily="34" charset="0"/>
              </a:rPr>
              <a:t>Check the unique value </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52C4523-5B0F-4430-94CC-1871A1384BF8}"/>
              </a:ext>
            </a:extLst>
          </p:cNvPr>
          <p:cNvSpPr>
            <a:spLocks noGrp="1"/>
          </p:cNvSpPr>
          <p:nvPr>
            <p:ph idx="1"/>
          </p:nvPr>
        </p:nvSpPr>
        <p:spPr>
          <a:xfrm>
            <a:off x="838200" y="1497496"/>
            <a:ext cx="10515600" cy="4679467"/>
          </a:xfrm>
        </p:spPr>
        <p:txBody>
          <a:bodyPr/>
          <a:lstStyle/>
          <a:p>
            <a:r>
              <a:rPr lang="en-US" dirty="0"/>
              <a:t>Pandas library in python easily let you find the unique values.</a:t>
            </a:r>
          </a:p>
          <a:p>
            <a:r>
              <a:rPr lang="en-US" dirty="0"/>
              <a:t>Use the .nunique function we get the numbers of unique values from the dataset.</a:t>
            </a:r>
          </a:p>
          <a:p>
            <a:r>
              <a:rPr lang="en-US" dirty="0" err="1"/>
              <a:t>hr_data.nunique</a:t>
            </a:r>
            <a:r>
              <a:rPr lang="en-US" dirty="0"/>
              <a:t>()</a:t>
            </a:r>
          </a:p>
          <a:p>
            <a:pPr marL="0" indent="0">
              <a:buNone/>
            </a:pPr>
            <a:r>
              <a:rPr lang="en-IN" sz="4000" b="1" dirty="0"/>
              <a:t>Showing Basics Statistics:</a:t>
            </a:r>
          </a:p>
          <a:p>
            <a:pPr marL="0" indent="0">
              <a:buNone/>
            </a:pPr>
            <a:r>
              <a:rPr lang="en-IN" sz="2000" dirty="0"/>
              <a:t>To get the overview of the values each columns contains. You can do this with .describe().</a:t>
            </a:r>
          </a:p>
          <a:p>
            <a:pPr marL="0" indent="0">
              <a:buNone/>
            </a:pPr>
            <a:r>
              <a:rPr lang="en-IN" sz="2400" b="1" dirty="0"/>
              <a:t>hr_data.describe()</a:t>
            </a:r>
          </a:p>
          <a:p>
            <a:pPr marL="0" indent="0">
              <a:buNone/>
            </a:pPr>
            <a:r>
              <a:rPr lang="en-IN" sz="2400" dirty="0"/>
              <a:t>.describe() only analyses numeric columns by default, but you can provide other data types if you use the include parameter.</a:t>
            </a:r>
          </a:p>
          <a:p>
            <a:pPr marL="0" indent="0">
              <a:buNone/>
            </a:pPr>
            <a:endParaRPr lang="en-IN" sz="2000" dirty="0"/>
          </a:p>
        </p:txBody>
      </p:sp>
    </p:spTree>
    <p:extLst>
      <p:ext uri="{BB962C8B-B14F-4D97-AF65-F5344CB8AC3E}">
        <p14:creationId xmlns:p14="http://schemas.microsoft.com/office/powerpoint/2010/main" val="3515692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61E7-230D-4C69-9CDE-19913C822ACD}"/>
              </a:ext>
            </a:extLst>
          </p:cNvPr>
          <p:cNvSpPr>
            <a:spLocks noGrp="1"/>
          </p:cNvSpPr>
          <p:nvPr>
            <p:ph type="title"/>
          </p:nvPr>
        </p:nvSpPr>
        <p:spPr>
          <a:xfrm>
            <a:off x="838200" y="681037"/>
            <a:ext cx="10515600" cy="1054998"/>
          </a:xfrm>
        </p:spPr>
        <p:txBody>
          <a:bodyPr>
            <a:normAutofit/>
          </a:bodyPr>
          <a:lstStyle/>
          <a:p>
            <a:r>
              <a:rPr lang="en-IN" b="1" dirty="0">
                <a:latin typeface="Arial Black" panose="020B0A04020102020204" pitchFamily="34" charset="0"/>
              </a:rPr>
              <a:t>Kurtosis</a:t>
            </a:r>
          </a:p>
        </p:txBody>
      </p:sp>
      <p:sp>
        <p:nvSpPr>
          <p:cNvPr id="3" name="Content Placeholder 2">
            <a:extLst>
              <a:ext uri="{FF2B5EF4-FFF2-40B4-BE49-F238E27FC236}">
                <a16:creationId xmlns:a16="http://schemas.microsoft.com/office/drawing/2014/main" id="{EA7D2CD8-92FA-422B-A532-096B48940D41}"/>
              </a:ext>
            </a:extLst>
          </p:cNvPr>
          <p:cNvSpPr>
            <a:spLocks noGrp="1"/>
          </p:cNvSpPr>
          <p:nvPr>
            <p:ph idx="1"/>
          </p:nvPr>
        </p:nvSpPr>
        <p:spPr>
          <a:xfrm>
            <a:off x="838200" y="1908313"/>
            <a:ext cx="10515600" cy="4268650"/>
          </a:xfrm>
        </p:spPr>
        <p:txBody>
          <a:bodyPr/>
          <a:lstStyle/>
          <a:p>
            <a:r>
              <a:rPr lang="en-US" sz="2000" dirty="0"/>
              <a:t>Hr_data.kurtosis() function calculate the kurtosis of a data set.</a:t>
            </a:r>
          </a:p>
          <a:p>
            <a:pPr algn="l">
              <a:buFont typeface="Arial" panose="020B0604020202020204" pitchFamily="34" charset="0"/>
              <a:buChar char="•"/>
            </a:pPr>
            <a:r>
              <a:rPr lang="en-US" sz="1800" b="0" i="0" dirty="0">
                <a:solidFill>
                  <a:srgbClr val="333333"/>
                </a:solidFill>
                <a:effectLst/>
                <a:latin typeface="Tahoma" panose="020B0604030504040204" pitchFamily="34" charset="0"/>
              </a:rPr>
              <a:t>Kurtosis describes the peakedness of the distribution.</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333333"/>
                </a:solidFill>
                <a:effectLst/>
                <a:latin typeface="Tahoma" panose="020B0604030504040204" pitchFamily="34" charset="0"/>
              </a:rPr>
              <a:t>If the distribution is tall and thin it is called a leptokurtic distribution. Values in a </a:t>
            </a:r>
            <a:r>
              <a:rPr lang="en-US" sz="1800" b="1" i="0" dirty="0">
                <a:solidFill>
                  <a:srgbClr val="333333"/>
                </a:solidFill>
                <a:effectLst/>
                <a:latin typeface="Tahoma" panose="020B0604030504040204" pitchFamily="34" charset="0"/>
              </a:rPr>
              <a:t>leptokurtic distribution</a:t>
            </a:r>
            <a:r>
              <a:rPr lang="en-US" sz="1800" b="0" i="0" dirty="0">
                <a:solidFill>
                  <a:srgbClr val="333333"/>
                </a:solidFill>
                <a:effectLst/>
                <a:latin typeface="Tahoma" panose="020B0604030504040204" pitchFamily="34" charset="0"/>
              </a:rPr>
              <a:t> are near the mean or at the extremes.</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333333"/>
                </a:solidFill>
                <a:effectLst/>
                <a:latin typeface="Tahoma" panose="020B0604030504040204" pitchFamily="34" charset="0"/>
              </a:rPr>
              <a:t>A flat distribution where the values are moderately spread out (i.e., unlike leptokurtic) is called </a:t>
            </a:r>
            <a:r>
              <a:rPr lang="en-US" sz="1800" b="1" i="0" dirty="0">
                <a:solidFill>
                  <a:srgbClr val="333333"/>
                </a:solidFill>
                <a:effectLst/>
                <a:latin typeface="Tahoma" panose="020B0604030504040204" pitchFamily="34" charset="0"/>
              </a:rPr>
              <a:t>platykurtic distribution</a:t>
            </a:r>
            <a:r>
              <a:rPr lang="en-US" sz="1800" b="0" i="0" dirty="0">
                <a:solidFill>
                  <a:srgbClr val="333333"/>
                </a:solidFill>
                <a:effectLst/>
                <a:latin typeface="Tahoma" panose="020B0604030504040204" pitchFamily="34" charset="0"/>
              </a:rPr>
              <a:t>.</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333333"/>
                </a:solidFill>
                <a:effectLst/>
                <a:latin typeface="Tahoma" panose="020B0604030504040204" pitchFamily="34" charset="0"/>
              </a:rPr>
              <a:t>A distribution whose shape is in between a leptokurtic distribution and a platykurtic distribution is called a </a:t>
            </a:r>
            <a:r>
              <a:rPr lang="en-US" sz="1800" b="1" i="0" dirty="0">
                <a:solidFill>
                  <a:srgbClr val="333333"/>
                </a:solidFill>
                <a:effectLst/>
                <a:latin typeface="Tahoma" panose="020B0604030504040204" pitchFamily="34" charset="0"/>
              </a:rPr>
              <a:t>mesokurtic distribution</a:t>
            </a:r>
            <a:r>
              <a:rPr lang="en-US" sz="1800" b="0" i="0" dirty="0">
                <a:solidFill>
                  <a:srgbClr val="333333"/>
                </a:solidFill>
                <a:effectLst/>
                <a:latin typeface="Tahoma" panose="020B0604030504040204" pitchFamily="34" charset="0"/>
              </a:rPr>
              <a:t>. A mesokurtic distribution looks more close to a normal distribution.</a:t>
            </a:r>
            <a:endParaRPr lang="en-US" sz="1800" b="0" i="0" dirty="0">
              <a:solidFill>
                <a:srgbClr val="333333"/>
              </a:solidFill>
              <a:effectLst/>
              <a:latin typeface="Helvetica Neue"/>
            </a:endParaRPr>
          </a:p>
          <a:p>
            <a:endParaRPr lang="en-US" sz="1800" dirty="0"/>
          </a:p>
          <a:p>
            <a:endParaRPr lang="en-US" sz="2000" dirty="0"/>
          </a:p>
          <a:p>
            <a:endParaRPr lang="en-US" sz="2000" dirty="0"/>
          </a:p>
          <a:p>
            <a:endParaRPr lang="en-IN" dirty="0"/>
          </a:p>
        </p:txBody>
      </p:sp>
    </p:spTree>
    <p:extLst>
      <p:ext uri="{BB962C8B-B14F-4D97-AF65-F5344CB8AC3E}">
        <p14:creationId xmlns:p14="http://schemas.microsoft.com/office/powerpoint/2010/main" val="2159480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608A-7CBE-4E99-83CF-4A06BD343245}"/>
              </a:ext>
            </a:extLst>
          </p:cNvPr>
          <p:cNvSpPr>
            <a:spLocks noGrp="1"/>
          </p:cNvSpPr>
          <p:nvPr>
            <p:ph type="title"/>
          </p:nvPr>
        </p:nvSpPr>
        <p:spPr>
          <a:xfrm>
            <a:off x="838200" y="543340"/>
            <a:ext cx="10515600" cy="1033670"/>
          </a:xfrm>
        </p:spPr>
        <p:txBody>
          <a:bodyPr/>
          <a:lstStyle/>
          <a:p>
            <a:r>
              <a:rPr lang="en-US" dirty="0">
                <a:latin typeface="Arial Black" panose="020B0A04020102020204" pitchFamily="34" charset="0"/>
              </a:rPr>
              <a:t>Skewness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4789248-C56D-457E-B71A-3CCD3E429A4F}"/>
              </a:ext>
            </a:extLst>
          </p:cNvPr>
          <p:cNvSpPr>
            <a:spLocks noGrp="1"/>
          </p:cNvSpPr>
          <p:nvPr>
            <p:ph idx="1"/>
          </p:nvPr>
        </p:nvSpPr>
        <p:spPr>
          <a:xfrm>
            <a:off x="838200" y="1577010"/>
            <a:ext cx="10515600" cy="4599953"/>
          </a:xfrm>
        </p:spPr>
        <p:txBody>
          <a:bodyPr>
            <a:normAutofit/>
          </a:bodyPr>
          <a:lstStyle/>
          <a:p>
            <a:r>
              <a:rPr lang="en-US" sz="1800" dirty="0">
                <a:solidFill>
                  <a:srgbClr val="333333"/>
                </a:solidFill>
                <a:latin typeface="Tahoma" panose="020B0604030504040204" pitchFamily="34" charset="0"/>
              </a:rPr>
              <a:t>P</a:t>
            </a:r>
            <a:r>
              <a:rPr lang="en-US" sz="1800" b="0" i="0" dirty="0">
                <a:solidFill>
                  <a:srgbClr val="333333"/>
                </a:solidFill>
                <a:effectLst/>
                <a:latin typeface="Tahoma" panose="020B0604030504040204" pitchFamily="34" charset="0"/>
              </a:rPr>
              <a:t>andas has a method </a:t>
            </a:r>
            <a:r>
              <a:rPr lang="en-US" sz="1800" b="1" i="0" dirty="0">
                <a:solidFill>
                  <a:srgbClr val="333333"/>
                </a:solidFill>
                <a:effectLst/>
                <a:latin typeface="Courier New" panose="02070309020205020404" pitchFamily="49" charset="0"/>
              </a:rPr>
              <a:t>skew()</a:t>
            </a:r>
            <a:r>
              <a:rPr lang="en-US" sz="1800" b="0" i="0" dirty="0">
                <a:solidFill>
                  <a:srgbClr val="333333"/>
                </a:solidFill>
                <a:effectLst/>
                <a:latin typeface="Helvetica Neue"/>
              </a:rPr>
              <a:t> that computes the skewness of the data present in a given axis of the </a:t>
            </a:r>
            <a:r>
              <a:rPr lang="en-US" sz="1800" b="1" i="0" dirty="0">
                <a:solidFill>
                  <a:srgbClr val="333333"/>
                </a:solidFill>
                <a:effectLst/>
                <a:latin typeface="Helvetica Neue"/>
              </a:rPr>
              <a:t>DataFrame</a:t>
            </a:r>
            <a:r>
              <a:rPr lang="en-US" sz="1800" b="0" i="0" dirty="0">
                <a:solidFill>
                  <a:srgbClr val="333333"/>
                </a:solidFill>
                <a:effectLst/>
                <a:latin typeface="Helvetica Neue"/>
              </a:rPr>
              <a:t> object.</a:t>
            </a:r>
          </a:p>
          <a:p>
            <a:pPr algn="l">
              <a:buFont typeface="Arial" panose="020B0604020202020204" pitchFamily="34" charset="0"/>
              <a:buChar char="•"/>
            </a:pPr>
            <a:r>
              <a:rPr lang="en-US" sz="1800" b="0" i="0" dirty="0">
                <a:solidFill>
                  <a:srgbClr val="333333"/>
                </a:solidFill>
                <a:effectLst/>
                <a:latin typeface="Tahoma" panose="020B0604030504040204" pitchFamily="34" charset="0"/>
              </a:rPr>
              <a:t>In a normal distribution, the mean divides the curve symmetrically into two equal parts at the median and the value of skewness is zero.</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333333"/>
                </a:solidFill>
                <a:effectLst/>
                <a:latin typeface="Tahoma" panose="020B0604030504040204" pitchFamily="34" charset="0"/>
              </a:rPr>
              <a:t>When a distribution is asymmetrical the tail of the distribution is skewed to one side-to the right or to the left.</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333333"/>
                </a:solidFill>
                <a:effectLst/>
                <a:latin typeface="Tahoma" panose="020B0604030504040204" pitchFamily="34" charset="0"/>
              </a:rPr>
              <a:t>When the value of the skewness is negative, the tail of the distribution is longer towards the left hand side of the curve.</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333333"/>
                </a:solidFill>
                <a:effectLst/>
                <a:latin typeface="Tahoma" panose="020B0604030504040204" pitchFamily="34" charset="0"/>
              </a:rPr>
              <a:t>When the value of the skewness is positive, the tail of the distribution is longer towards the right hand side of the curve.</a:t>
            </a:r>
            <a:endParaRPr lang="en-US" sz="1800" b="0" i="0" dirty="0">
              <a:solidFill>
                <a:srgbClr val="333333"/>
              </a:solidFill>
              <a:effectLst/>
              <a:latin typeface="Helvetica Neue"/>
            </a:endParaRPr>
          </a:p>
          <a:p>
            <a:endParaRPr lang="en-IN" dirty="0"/>
          </a:p>
        </p:txBody>
      </p:sp>
      <p:sp>
        <p:nvSpPr>
          <p:cNvPr id="4" name="TextBox 3">
            <a:extLst>
              <a:ext uri="{FF2B5EF4-FFF2-40B4-BE49-F238E27FC236}">
                <a16:creationId xmlns:a16="http://schemas.microsoft.com/office/drawing/2014/main" id="{A6552663-C7FC-4F7C-AD3A-FEB0B50F23D8}"/>
              </a:ext>
            </a:extLst>
          </p:cNvPr>
          <p:cNvSpPr txBox="1"/>
          <p:nvPr/>
        </p:nvSpPr>
        <p:spPr>
          <a:xfrm>
            <a:off x="4625009" y="140473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407797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949F-72E1-4986-92D5-F64EC76E27BC}"/>
              </a:ext>
            </a:extLst>
          </p:cNvPr>
          <p:cNvSpPr>
            <a:spLocks noGrp="1"/>
          </p:cNvSpPr>
          <p:nvPr>
            <p:ph type="title"/>
          </p:nvPr>
        </p:nvSpPr>
        <p:spPr/>
        <p:txBody>
          <a:bodyPr/>
          <a:lstStyle/>
          <a:p>
            <a:r>
              <a:rPr lang="en-US" dirty="0">
                <a:latin typeface="Arial Black" panose="020B0A04020102020204" pitchFamily="34" charset="0"/>
              </a:rPr>
              <a:t>find all the categorical columns from the dataset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599F0B5-BF97-438C-A38A-1DA661569611}"/>
              </a:ext>
            </a:extLst>
          </p:cNvPr>
          <p:cNvSpPr>
            <a:spLocks noGrp="1"/>
          </p:cNvSpPr>
          <p:nvPr>
            <p:ph idx="1"/>
          </p:nvPr>
        </p:nvSpPr>
        <p:spPr/>
        <p:txBody>
          <a:bodyPr>
            <a:normAutofit/>
          </a:bodyPr>
          <a:lstStyle/>
          <a:p>
            <a:r>
              <a:rPr lang="en-IN" sz="1600" dirty="0"/>
              <a:t>cat_list = []</a:t>
            </a:r>
          </a:p>
          <a:p>
            <a:endParaRPr lang="en-IN" sz="1600" dirty="0"/>
          </a:p>
          <a:p>
            <a:endParaRPr lang="en-IN" sz="1600" dirty="0"/>
          </a:p>
          <a:p>
            <a:r>
              <a:rPr lang="en-IN" sz="1600" dirty="0"/>
              <a:t>for variable in hr_data.columns:</a:t>
            </a:r>
          </a:p>
          <a:p>
            <a:r>
              <a:rPr lang="en-IN" sz="1600" dirty="0"/>
              <a:t>    if hr_data[variable].dtype== object:</a:t>
            </a:r>
          </a:p>
          <a:p>
            <a:r>
              <a:rPr lang="en-IN" sz="1600" dirty="0"/>
              <a:t>        cat_list.ap</a:t>
            </a:r>
          </a:p>
          <a:p>
            <a:r>
              <a:rPr lang="en-IN" sz="1600" dirty="0"/>
              <a:t>pend(variable)</a:t>
            </a:r>
          </a:p>
          <a:p>
            <a:r>
              <a:rPr lang="en-IN" sz="1600" dirty="0"/>
              <a:t>    </a:t>
            </a:r>
          </a:p>
          <a:p>
            <a:endParaRPr lang="en-IN" sz="1600" dirty="0"/>
          </a:p>
          <a:p>
            <a:r>
              <a:rPr lang="en-IN" sz="1600" dirty="0"/>
              <a:t>print("Categorical Variables : ", cat_list, '\n')</a:t>
            </a:r>
          </a:p>
        </p:txBody>
      </p:sp>
    </p:spTree>
    <p:extLst>
      <p:ext uri="{BB962C8B-B14F-4D97-AF65-F5344CB8AC3E}">
        <p14:creationId xmlns:p14="http://schemas.microsoft.com/office/powerpoint/2010/main" val="429199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5BA9-4E44-4A3F-B7AD-6E5C5AB6FF9D}"/>
              </a:ext>
            </a:extLst>
          </p:cNvPr>
          <p:cNvSpPr>
            <a:spLocks noGrp="1"/>
          </p:cNvSpPr>
          <p:nvPr>
            <p:ph type="title"/>
          </p:nvPr>
        </p:nvSpPr>
        <p:spPr/>
        <p:txBody>
          <a:bodyPr/>
          <a:lstStyle/>
          <a:p>
            <a:r>
              <a:rPr lang="en-US" dirty="0"/>
              <a:t>find all the numerical columns from the dataset</a:t>
            </a:r>
            <a:endParaRPr lang="en-IN" dirty="0"/>
          </a:p>
        </p:txBody>
      </p:sp>
      <p:sp>
        <p:nvSpPr>
          <p:cNvPr id="3" name="Content Placeholder 2">
            <a:extLst>
              <a:ext uri="{FF2B5EF4-FFF2-40B4-BE49-F238E27FC236}">
                <a16:creationId xmlns:a16="http://schemas.microsoft.com/office/drawing/2014/main" id="{F4B252D5-1AED-4097-BB19-F43DFDD44313}"/>
              </a:ext>
            </a:extLst>
          </p:cNvPr>
          <p:cNvSpPr>
            <a:spLocks noGrp="1"/>
          </p:cNvSpPr>
          <p:nvPr>
            <p:ph idx="1"/>
          </p:nvPr>
        </p:nvSpPr>
        <p:spPr/>
        <p:txBody>
          <a:bodyPr>
            <a:normAutofit/>
          </a:bodyPr>
          <a:lstStyle/>
          <a:p>
            <a:r>
              <a:rPr lang="en-IN" sz="2000" dirty="0"/>
              <a:t>num_list = [].</a:t>
            </a:r>
          </a:p>
          <a:p>
            <a:endParaRPr lang="en-IN" sz="2000" dirty="0"/>
          </a:p>
          <a:p>
            <a:endParaRPr lang="en-IN" sz="2000" dirty="0"/>
          </a:p>
          <a:p>
            <a:r>
              <a:rPr lang="en-IN" sz="2000" dirty="0"/>
              <a:t>for variable in hr_data.columns:</a:t>
            </a:r>
          </a:p>
          <a:p>
            <a:r>
              <a:rPr lang="en-IN" sz="2000" dirty="0"/>
              <a:t>    if hr_data[variable].dtype!= object:</a:t>
            </a:r>
          </a:p>
          <a:p>
            <a:r>
              <a:rPr lang="en-IN" sz="2000" dirty="0"/>
              <a:t>        num_list.append(variable)</a:t>
            </a:r>
          </a:p>
          <a:p>
            <a:r>
              <a:rPr lang="en-IN" sz="2000" dirty="0"/>
              <a:t>    </a:t>
            </a:r>
          </a:p>
          <a:p>
            <a:endParaRPr lang="en-IN" sz="2000" dirty="0"/>
          </a:p>
          <a:p>
            <a:r>
              <a:rPr lang="en-IN" sz="2000" dirty="0"/>
              <a:t>print("Numerical Variables : ",num_list, '\n')</a:t>
            </a:r>
          </a:p>
        </p:txBody>
      </p:sp>
    </p:spTree>
    <p:extLst>
      <p:ext uri="{BB962C8B-B14F-4D97-AF65-F5344CB8AC3E}">
        <p14:creationId xmlns:p14="http://schemas.microsoft.com/office/powerpoint/2010/main" val="177825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F6EF-AD85-4F2D-9ACE-FCE7B7ACA83C}"/>
              </a:ext>
            </a:extLst>
          </p:cNvPr>
          <p:cNvSpPr>
            <a:spLocks noGrp="1"/>
          </p:cNvSpPr>
          <p:nvPr>
            <p:ph type="title"/>
          </p:nvPr>
        </p:nvSpPr>
        <p:spPr>
          <a:xfrm>
            <a:off x="838200" y="834887"/>
            <a:ext cx="10515600" cy="990738"/>
          </a:xfrm>
        </p:spPr>
        <p:txBody>
          <a:bodyPr>
            <a:normAutofit fontScale="90000"/>
          </a:bodyPr>
          <a:lstStyle/>
          <a:p>
            <a:r>
              <a:rPr lang="en-IN" b="1" i="0" dirty="0">
                <a:solidFill>
                  <a:srgbClr val="000000"/>
                </a:solidFill>
                <a:effectLst/>
                <a:latin typeface="Arial Black" panose="020B0A04020102020204" pitchFamily="34" charset="0"/>
              </a:rPr>
              <a:t>Exploratory Data Analysis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698E7BA1-3969-4F50-B096-EE3CEE1E1DD5}"/>
              </a:ext>
            </a:extLst>
          </p:cNvPr>
          <p:cNvSpPr>
            <a:spLocks noGrp="1"/>
          </p:cNvSpPr>
          <p:nvPr>
            <p:ph idx="1"/>
          </p:nvPr>
        </p:nvSpPr>
        <p:spPr>
          <a:xfrm>
            <a:off x="838200" y="1709530"/>
            <a:ext cx="10515600" cy="4467433"/>
          </a:xfrm>
        </p:spPr>
        <p:txBody>
          <a:bodyPr/>
          <a:lstStyle/>
          <a:p>
            <a:r>
              <a:rPr lang="en-US" sz="1800" b="0" i="0" dirty="0">
                <a:solidFill>
                  <a:srgbClr val="000000"/>
                </a:solidFill>
                <a:effectLst/>
                <a:latin typeface="Helvetica Neue"/>
              </a:rPr>
              <a:t>Find patterns in data through data visualization. Reveal hidden secrets of the data through graphs, analysis and charts</a:t>
            </a:r>
            <a:r>
              <a:rPr lang="en-US" b="0" i="0" dirty="0">
                <a:solidFill>
                  <a:srgbClr val="000000"/>
                </a:solidFill>
                <a:effectLst/>
                <a:latin typeface="Helvetica Neue"/>
              </a:rPr>
              <a:t>.</a:t>
            </a:r>
          </a:p>
          <a:p>
            <a:r>
              <a:rPr lang="en-US" sz="1800" b="1" i="0" dirty="0">
                <a:solidFill>
                  <a:srgbClr val="000000"/>
                </a:solidFill>
                <a:effectLst/>
                <a:latin typeface="Helvetica Neue"/>
              </a:rPr>
              <a:t>Visualize the number of employee that stayed and left the company by distance from home.</a:t>
            </a:r>
          </a:p>
          <a:p>
            <a:endParaRPr lang="en-IN" sz="1800" dirty="0"/>
          </a:p>
        </p:txBody>
      </p:sp>
      <p:pic>
        <p:nvPicPr>
          <p:cNvPr id="3074" name="Picture 2">
            <a:extLst>
              <a:ext uri="{FF2B5EF4-FFF2-40B4-BE49-F238E27FC236}">
                <a16:creationId xmlns:a16="http://schemas.microsoft.com/office/drawing/2014/main" id="{63E05278-415D-419D-B11E-0603B2489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3048000"/>
            <a:ext cx="6957391" cy="312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16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5A37-0403-4F97-94FB-C3138256C0ED}"/>
              </a:ext>
            </a:extLst>
          </p:cNvPr>
          <p:cNvSpPr>
            <a:spLocks noGrp="1"/>
          </p:cNvSpPr>
          <p:nvPr>
            <p:ph type="title"/>
          </p:nvPr>
        </p:nvSpPr>
        <p:spPr>
          <a:xfrm>
            <a:off x="838200" y="710670"/>
            <a:ext cx="10515600" cy="1114955"/>
          </a:xfrm>
        </p:spPr>
        <p:txBody>
          <a:bodyPr>
            <a:normAutofit fontScale="90000"/>
          </a:bodyPr>
          <a:lstStyle/>
          <a:p>
            <a:r>
              <a:rPr lang="en-US" b="1" i="0" dirty="0">
                <a:solidFill>
                  <a:srgbClr val="3C3C3B"/>
                </a:solidFill>
                <a:effectLst/>
                <a:latin typeface="Arial Black" panose="020B0A04020102020204" pitchFamily="34" charset="0"/>
              </a:rPr>
              <a:t>A Machine Learning Approach to IBM Employee Attrition and Performance</a:t>
            </a:r>
            <a:br>
              <a:rPr lang="en-US" b="1" i="0" dirty="0">
                <a:solidFill>
                  <a:srgbClr val="3C3C3B"/>
                </a:solidFill>
                <a:effectLst/>
                <a:latin typeface="IBM Plex Mono"/>
              </a:rPr>
            </a:br>
            <a:endParaRPr lang="en-IN" dirty="0"/>
          </a:p>
        </p:txBody>
      </p:sp>
      <p:sp>
        <p:nvSpPr>
          <p:cNvPr id="3" name="Content Placeholder 2">
            <a:extLst>
              <a:ext uri="{FF2B5EF4-FFF2-40B4-BE49-F238E27FC236}">
                <a16:creationId xmlns:a16="http://schemas.microsoft.com/office/drawing/2014/main" id="{5BB663F7-A204-415C-94F4-6CEB5437203E}"/>
              </a:ext>
            </a:extLst>
          </p:cNvPr>
          <p:cNvSpPr>
            <a:spLocks noGrp="1"/>
          </p:cNvSpPr>
          <p:nvPr>
            <p:ph idx="1"/>
          </p:nvPr>
        </p:nvSpPr>
        <p:spPr/>
        <p:txBody>
          <a:bodyPr>
            <a:normAutofit/>
          </a:bodyPr>
          <a:lstStyle/>
          <a:p>
            <a:pPr marL="0" indent="0" algn="l">
              <a:buNone/>
            </a:pPr>
            <a:br>
              <a:rPr lang="en-US" b="1" i="0" dirty="0">
                <a:solidFill>
                  <a:srgbClr val="3C3C3B"/>
                </a:solidFill>
                <a:effectLst/>
                <a:latin typeface="IBM Plex Mono"/>
              </a:rPr>
            </a:br>
            <a:r>
              <a:rPr lang="en-US" b="1" i="0" dirty="0">
                <a:solidFill>
                  <a:srgbClr val="3C3C3B"/>
                </a:solidFill>
                <a:effectLst/>
                <a:latin typeface="IBM Plex Mono"/>
              </a:rPr>
              <a:t>   </a:t>
            </a:r>
            <a:r>
              <a:rPr lang="en-US" sz="2200" b="1" i="0" dirty="0">
                <a:solidFill>
                  <a:srgbClr val="3C3C3B"/>
                </a:solidFill>
                <a:effectLst/>
                <a:latin typeface="IBM Plex Mono"/>
              </a:rPr>
              <a:t>Predicting the Attrition of Valuable Employees…..</a:t>
            </a:r>
          </a:p>
          <a:p>
            <a:pPr algn="l"/>
            <a:r>
              <a:rPr lang="en-US" sz="2000" b="0" i="0" dirty="0">
                <a:solidFill>
                  <a:srgbClr val="3C3C3B"/>
                </a:solidFill>
                <a:effectLst/>
                <a:latin typeface="Open Sans"/>
              </a:rPr>
              <a:t>In an IT firm, there are many Employee Architectures available. Some IT firms or at particular departments or certain levels follow the </a:t>
            </a:r>
            <a:r>
              <a:rPr lang="en-US" sz="2000" b="0" i="1" dirty="0">
                <a:solidFill>
                  <a:srgbClr val="3C3C3B"/>
                </a:solidFill>
                <a:effectLst/>
                <a:latin typeface="Open Sans"/>
              </a:rPr>
              <a:t>chief programmer</a:t>
            </a:r>
            <a:r>
              <a:rPr lang="en-US" sz="2000" b="0" i="0" dirty="0">
                <a:solidFill>
                  <a:srgbClr val="3C3C3B"/>
                </a:solidFill>
                <a:effectLst/>
                <a:latin typeface="Open Sans"/>
              </a:rPr>
              <a:t> structure, in which there is a “star” organization around a “chief” position designated to the Engineer who best understands the system requirements.</a:t>
            </a:r>
          </a:p>
          <a:p>
            <a:pPr algn="l"/>
            <a:r>
              <a:rPr lang="en-US" sz="2000" b="0" i="0" dirty="0">
                <a:solidFill>
                  <a:srgbClr val="3C3C3B"/>
                </a:solidFill>
                <a:effectLst/>
                <a:latin typeface="Open Sans"/>
              </a:rPr>
              <a:t>While, some follow an </a:t>
            </a:r>
            <a:r>
              <a:rPr lang="en-US" sz="2000" b="0" i="1" dirty="0">
                <a:solidFill>
                  <a:srgbClr val="3C3C3B"/>
                </a:solidFill>
                <a:effectLst/>
                <a:latin typeface="Open Sans"/>
              </a:rPr>
              <a:t>egoless </a:t>
            </a:r>
            <a:r>
              <a:rPr lang="en-US" sz="2000" b="0" i="0" dirty="0">
                <a:solidFill>
                  <a:srgbClr val="3C3C3B"/>
                </a:solidFill>
                <a:effectLst/>
                <a:latin typeface="Open Sans"/>
              </a:rPr>
              <a:t>(</a:t>
            </a:r>
            <a:r>
              <a:rPr lang="en-US" sz="2000" b="0" i="1" dirty="0">
                <a:solidFill>
                  <a:srgbClr val="3C3C3B"/>
                </a:solidFill>
                <a:effectLst/>
                <a:latin typeface="Open Sans"/>
              </a:rPr>
              <a:t>democratic</a:t>
            </a:r>
            <a:r>
              <a:rPr lang="en-US" sz="2000" b="0" i="0" dirty="0">
                <a:solidFill>
                  <a:srgbClr val="3C3C3B"/>
                </a:solidFill>
                <a:effectLst/>
                <a:latin typeface="Open Sans"/>
              </a:rPr>
              <a:t>) structure, where all the Engineers are at the same level designated for different jobs like Front-End Design, Back-End Coding, Software Testing etc. But, this architecture is not followed by very big or Multi-National Software Giants. But all in all, this is a very successful and working environment-friendly architecture.</a:t>
            </a:r>
          </a:p>
          <a:p>
            <a:endParaRPr lang="en-IN" dirty="0"/>
          </a:p>
        </p:txBody>
      </p:sp>
    </p:spTree>
    <p:extLst>
      <p:ext uri="{BB962C8B-B14F-4D97-AF65-F5344CB8AC3E}">
        <p14:creationId xmlns:p14="http://schemas.microsoft.com/office/powerpoint/2010/main" val="19166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1A53-7148-4125-9F39-BBD4CB34692F}"/>
              </a:ext>
            </a:extLst>
          </p:cNvPr>
          <p:cNvSpPr>
            <a:spLocks noGrp="1"/>
          </p:cNvSpPr>
          <p:nvPr>
            <p:ph type="title"/>
          </p:nvPr>
        </p:nvSpPr>
        <p:spPr>
          <a:xfrm>
            <a:off x="838200" y="516835"/>
            <a:ext cx="10515600" cy="1020417"/>
          </a:xfrm>
        </p:spPr>
        <p:txBody>
          <a:bodyPr>
            <a:normAutofit/>
          </a:bodyPr>
          <a:lstStyle/>
          <a:p>
            <a:r>
              <a:rPr lang="en-US" sz="1800" b="1" i="0" dirty="0">
                <a:solidFill>
                  <a:srgbClr val="000000"/>
                </a:solidFill>
                <a:effectLst/>
                <a:latin typeface="Helvetica Neue"/>
              </a:rPr>
              <a:t>Visualize the number of employee that stayed and left the company by age</a:t>
            </a:r>
            <a:endParaRPr lang="en-IN" sz="1800" b="1" dirty="0"/>
          </a:p>
        </p:txBody>
      </p:sp>
      <p:pic>
        <p:nvPicPr>
          <p:cNvPr id="4098" name="Picture 2">
            <a:extLst>
              <a:ext uri="{FF2B5EF4-FFF2-40B4-BE49-F238E27FC236}">
                <a16:creationId xmlns:a16="http://schemas.microsoft.com/office/drawing/2014/main" id="{4F60E7EA-EBD0-4AA9-A65D-0499A3E0A0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72210"/>
            <a:ext cx="10515600" cy="43599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419FBD-900C-4A91-8785-0B7DF43A782C}"/>
              </a:ext>
            </a:extLst>
          </p:cNvPr>
          <p:cNvSpPr txBox="1"/>
          <p:nvPr/>
        </p:nvSpPr>
        <p:spPr>
          <a:xfrm>
            <a:off x="1139687" y="5482584"/>
            <a:ext cx="10214113" cy="646331"/>
          </a:xfrm>
          <a:prstGeom prst="rect">
            <a:avLst/>
          </a:prstGeom>
          <a:noFill/>
        </p:spPr>
        <p:txBody>
          <a:bodyPr wrap="square">
            <a:spAutoFit/>
          </a:bodyPr>
          <a:lstStyle/>
          <a:p>
            <a:r>
              <a:rPr lang="en-US" b="0" i="0" dirty="0">
                <a:solidFill>
                  <a:srgbClr val="000000"/>
                </a:solidFill>
                <a:effectLst/>
                <a:latin typeface="Helvetica Neue"/>
              </a:rPr>
              <a:t>In this </a:t>
            </a:r>
            <a:r>
              <a:rPr lang="en-US" b="0" i="0" dirty="0" err="1">
                <a:solidFill>
                  <a:srgbClr val="000000"/>
                </a:solidFill>
                <a:effectLst/>
                <a:latin typeface="Helvetica Neue"/>
              </a:rPr>
              <a:t>visualiztion</a:t>
            </a:r>
            <a:r>
              <a:rPr lang="en-US" b="0" i="0" dirty="0">
                <a:solidFill>
                  <a:srgbClr val="000000"/>
                </a:solidFill>
                <a:effectLst/>
                <a:latin typeface="Helvetica Neue"/>
              </a:rPr>
              <a:t>, most of the people whose have a age 34, 35, 36 that people not left the job and on the 50 and 60 ,69 people not left the job . But at the age of 29 and 31 , 19 people </a:t>
            </a:r>
            <a:r>
              <a:rPr lang="en-US" b="0" i="0" dirty="0" err="1">
                <a:solidFill>
                  <a:srgbClr val="000000"/>
                </a:solidFill>
                <a:effectLst/>
                <a:latin typeface="Helvetica Neue"/>
              </a:rPr>
              <a:t>lfet</a:t>
            </a:r>
            <a:r>
              <a:rPr lang="en-US" b="0" i="0" dirty="0">
                <a:solidFill>
                  <a:srgbClr val="000000"/>
                </a:solidFill>
                <a:effectLst/>
                <a:latin typeface="Helvetica Neue"/>
              </a:rPr>
              <a:t> the job</a:t>
            </a:r>
            <a:endParaRPr lang="en-IN" dirty="0"/>
          </a:p>
        </p:txBody>
      </p:sp>
    </p:spTree>
    <p:extLst>
      <p:ext uri="{BB962C8B-B14F-4D97-AF65-F5344CB8AC3E}">
        <p14:creationId xmlns:p14="http://schemas.microsoft.com/office/powerpoint/2010/main" val="249412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93AC-4B05-4B0A-8832-84B8855D2637}"/>
              </a:ext>
            </a:extLst>
          </p:cNvPr>
          <p:cNvSpPr>
            <a:spLocks noGrp="1"/>
          </p:cNvSpPr>
          <p:nvPr>
            <p:ph type="title"/>
          </p:nvPr>
        </p:nvSpPr>
        <p:spPr>
          <a:xfrm>
            <a:off x="838200" y="365125"/>
            <a:ext cx="10515600" cy="880579"/>
          </a:xfrm>
        </p:spPr>
        <p:txBody>
          <a:bodyPr>
            <a:normAutofit/>
          </a:bodyPr>
          <a:lstStyle/>
          <a:p>
            <a:r>
              <a:rPr lang="en-US" sz="1800" b="1" i="0" dirty="0">
                <a:solidFill>
                  <a:srgbClr val="000000"/>
                </a:solidFill>
                <a:effectLst/>
                <a:latin typeface="Helvetica Neue"/>
              </a:rPr>
              <a:t>           Visualize the number of employees that stayed and left the company</a:t>
            </a:r>
            <a:endParaRPr lang="en-IN" sz="1800" dirty="0"/>
          </a:p>
        </p:txBody>
      </p:sp>
      <p:pic>
        <p:nvPicPr>
          <p:cNvPr id="5122" name="Picture 2">
            <a:extLst>
              <a:ext uri="{FF2B5EF4-FFF2-40B4-BE49-F238E27FC236}">
                <a16:creationId xmlns:a16="http://schemas.microsoft.com/office/drawing/2014/main" id="{8C3761AB-7CB0-4170-9648-D225DBBBEC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9617" y="1417983"/>
            <a:ext cx="6358853" cy="39997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274EDE-67EE-4997-A2BA-6CC5E5075DC6}"/>
              </a:ext>
            </a:extLst>
          </p:cNvPr>
          <p:cNvSpPr txBox="1"/>
          <p:nvPr/>
        </p:nvSpPr>
        <p:spPr>
          <a:xfrm>
            <a:off x="1603513" y="5437899"/>
            <a:ext cx="8110330" cy="923330"/>
          </a:xfrm>
          <a:prstGeom prst="rect">
            <a:avLst/>
          </a:prstGeom>
          <a:noFill/>
        </p:spPr>
        <p:txBody>
          <a:bodyPr wrap="square">
            <a:spAutoFit/>
          </a:bodyPr>
          <a:lstStyle/>
          <a:p>
            <a:r>
              <a:rPr lang="en-US" b="0" i="0" dirty="0">
                <a:solidFill>
                  <a:srgbClr val="000000"/>
                </a:solidFill>
                <a:effectLst/>
                <a:latin typeface="Helvetica Neue"/>
              </a:rPr>
              <a:t>In this graph above the 1200 is show the attrition no and above the 200 is show the attrition </a:t>
            </a:r>
            <a:r>
              <a:rPr lang="en-US" dirty="0">
                <a:solidFill>
                  <a:srgbClr val="000000"/>
                </a:solidFill>
                <a:latin typeface="Helvetica Neue"/>
              </a:rPr>
              <a:t>y</a:t>
            </a:r>
            <a:r>
              <a:rPr lang="en-US" b="0" i="0" dirty="0">
                <a:solidFill>
                  <a:srgbClr val="000000"/>
                </a:solidFill>
                <a:effectLst/>
                <a:latin typeface="Helvetica Neue"/>
              </a:rPr>
              <a:t>es. It means people most of the employee not attrition the job. 0 means yes and 1 means no</a:t>
            </a:r>
            <a:endParaRPr lang="en-IN" dirty="0"/>
          </a:p>
        </p:txBody>
      </p:sp>
    </p:spTree>
    <p:extLst>
      <p:ext uri="{BB962C8B-B14F-4D97-AF65-F5344CB8AC3E}">
        <p14:creationId xmlns:p14="http://schemas.microsoft.com/office/powerpoint/2010/main" val="2623637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C0B7-321F-404C-9CA0-57603C068925}"/>
              </a:ext>
            </a:extLst>
          </p:cNvPr>
          <p:cNvSpPr>
            <a:spLocks noGrp="1"/>
          </p:cNvSpPr>
          <p:nvPr>
            <p:ph type="title"/>
          </p:nvPr>
        </p:nvSpPr>
        <p:spPr>
          <a:xfrm>
            <a:off x="838200" y="365126"/>
            <a:ext cx="10515600" cy="920336"/>
          </a:xfrm>
        </p:spPr>
        <p:txBody>
          <a:bodyPr>
            <a:normAutofit/>
          </a:bodyPr>
          <a:lstStyle/>
          <a:p>
            <a:r>
              <a:rPr lang="en-US" sz="1800" b="1" i="0" dirty="0">
                <a:solidFill>
                  <a:srgbClr val="000000"/>
                </a:solidFill>
                <a:effectLst/>
                <a:latin typeface="Helvetica Neue"/>
              </a:rPr>
              <a:t>Visualize the number of employees that stayed and left the company by monthly income</a:t>
            </a:r>
            <a:endParaRPr lang="en-IN" sz="1800" dirty="0"/>
          </a:p>
        </p:txBody>
      </p:sp>
      <p:pic>
        <p:nvPicPr>
          <p:cNvPr id="6146" name="Picture 2">
            <a:extLst>
              <a:ext uri="{FF2B5EF4-FFF2-40B4-BE49-F238E27FC236}">
                <a16:creationId xmlns:a16="http://schemas.microsoft.com/office/drawing/2014/main" id="{A34F4276-72F9-4B3D-8AA7-5F9FF5F1DD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3687" y="1285462"/>
            <a:ext cx="6321287" cy="41227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B7A199-4971-4DDD-B77A-91E93EDB3F9B}"/>
              </a:ext>
            </a:extLst>
          </p:cNvPr>
          <p:cNvSpPr txBox="1"/>
          <p:nvPr/>
        </p:nvSpPr>
        <p:spPr>
          <a:xfrm>
            <a:off x="838200" y="5462524"/>
            <a:ext cx="9896061" cy="923330"/>
          </a:xfrm>
          <a:prstGeom prst="rect">
            <a:avLst/>
          </a:prstGeom>
          <a:noFill/>
        </p:spPr>
        <p:txBody>
          <a:bodyPr wrap="square">
            <a:spAutoFit/>
          </a:bodyPr>
          <a:lstStyle/>
          <a:p>
            <a:r>
              <a:rPr lang="en-US" b="0" i="0" dirty="0">
                <a:solidFill>
                  <a:srgbClr val="000000"/>
                </a:solidFill>
                <a:effectLst/>
                <a:latin typeface="Helvetica Neue"/>
              </a:rPr>
              <a:t>This bar chart show that whose employee have a monthly income above the 7000 that employee not left the company and whose have a salary is 5000 or 5500 that employee left the company. It means that monthly income impact the employee they leave the company or not.</a:t>
            </a:r>
            <a:endParaRPr lang="en-IN" dirty="0"/>
          </a:p>
        </p:txBody>
      </p:sp>
    </p:spTree>
    <p:extLst>
      <p:ext uri="{BB962C8B-B14F-4D97-AF65-F5344CB8AC3E}">
        <p14:creationId xmlns:p14="http://schemas.microsoft.com/office/powerpoint/2010/main" val="34739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AFFE-85FB-4E30-AFFF-3199ADF030F7}"/>
              </a:ext>
            </a:extLst>
          </p:cNvPr>
          <p:cNvSpPr>
            <a:spLocks noGrp="1"/>
          </p:cNvSpPr>
          <p:nvPr>
            <p:ph type="title"/>
          </p:nvPr>
        </p:nvSpPr>
        <p:spPr>
          <a:xfrm>
            <a:off x="838200" y="365125"/>
            <a:ext cx="10515600" cy="1039605"/>
          </a:xfrm>
        </p:spPr>
        <p:txBody>
          <a:bodyPr>
            <a:normAutofit/>
          </a:bodyPr>
          <a:lstStyle/>
          <a:p>
            <a:r>
              <a:rPr lang="en-US" sz="2000" b="1" i="0" dirty="0">
                <a:solidFill>
                  <a:srgbClr val="000000"/>
                </a:solidFill>
                <a:effectLst/>
                <a:latin typeface="Helvetica Neue"/>
              </a:rPr>
              <a:t>Visualize how many employee </a:t>
            </a:r>
            <a:r>
              <a:rPr lang="en-US" sz="2000" b="1" i="0" dirty="0" err="1">
                <a:solidFill>
                  <a:srgbClr val="000000"/>
                </a:solidFill>
                <a:effectLst/>
                <a:latin typeface="Helvetica Neue"/>
              </a:rPr>
              <a:t>travel_rarely</a:t>
            </a:r>
            <a:r>
              <a:rPr lang="en-US" sz="2000" b="1" i="0" dirty="0">
                <a:solidFill>
                  <a:srgbClr val="000000"/>
                </a:solidFill>
                <a:effectLst/>
                <a:latin typeface="Helvetica Neue"/>
              </a:rPr>
              <a:t>, frequently travel and not travel from home to company</a:t>
            </a:r>
            <a:endParaRPr lang="en-IN" sz="2000" dirty="0"/>
          </a:p>
        </p:txBody>
      </p:sp>
      <p:pic>
        <p:nvPicPr>
          <p:cNvPr id="7170" name="Picture 2">
            <a:extLst>
              <a:ext uri="{FF2B5EF4-FFF2-40B4-BE49-F238E27FC236}">
                <a16:creationId xmlns:a16="http://schemas.microsoft.com/office/drawing/2014/main" id="{1A487386-2697-4C78-9B20-BD07ED739E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85460"/>
            <a:ext cx="10515600" cy="41479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5A0EEF-EA99-4AA8-A88F-75742A68958E}"/>
              </a:ext>
            </a:extLst>
          </p:cNvPr>
          <p:cNvSpPr txBox="1"/>
          <p:nvPr/>
        </p:nvSpPr>
        <p:spPr>
          <a:xfrm>
            <a:off x="967409" y="5585792"/>
            <a:ext cx="10386391" cy="646331"/>
          </a:xfrm>
          <a:prstGeom prst="rect">
            <a:avLst/>
          </a:prstGeom>
          <a:noFill/>
        </p:spPr>
        <p:txBody>
          <a:bodyPr wrap="square">
            <a:spAutoFit/>
          </a:bodyPr>
          <a:lstStyle/>
          <a:p>
            <a:r>
              <a:rPr lang="en-US" b="0" i="0" dirty="0">
                <a:solidFill>
                  <a:srgbClr val="000000"/>
                </a:solidFill>
                <a:effectLst/>
                <a:latin typeface="Helvetica Neue"/>
              </a:rPr>
              <a:t>Most of the employees are travel_rarely from home to company and 20% employees are travel frequently and the 10 % employees are not travel from home to company.</a:t>
            </a:r>
            <a:endParaRPr lang="en-IN" dirty="0"/>
          </a:p>
        </p:txBody>
      </p:sp>
    </p:spTree>
    <p:extLst>
      <p:ext uri="{BB962C8B-B14F-4D97-AF65-F5344CB8AC3E}">
        <p14:creationId xmlns:p14="http://schemas.microsoft.com/office/powerpoint/2010/main" val="2929112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A524-22B5-4C60-BC49-C74F84A5E022}"/>
              </a:ext>
            </a:extLst>
          </p:cNvPr>
          <p:cNvSpPr>
            <a:spLocks noGrp="1"/>
          </p:cNvSpPr>
          <p:nvPr>
            <p:ph type="title"/>
          </p:nvPr>
        </p:nvSpPr>
        <p:spPr>
          <a:xfrm>
            <a:off x="838200" y="357809"/>
            <a:ext cx="10515600" cy="887895"/>
          </a:xfrm>
        </p:spPr>
        <p:txBody>
          <a:bodyPr>
            <a:normAutofit fontScale="90000"/>
          </a:bodyPr>
          <a:lstStyle/>
          <a:p>
            <a:br>
              <a:rPr lang="en-US" b="1" i="0" dirty="0">
                <a:solidFill>
                  <a:srgbClr val="000000"/>
                </a:solidFill>
                <a:effectLst/>
                <a:latin typeface="Helvetica Neue"/>
              </a:rPr>
            </a:br>
            <a:r>
              <a:rPr lang="en-US" sz="2200" b="1" i="0" dirty="0">
                <a:solidFill>
                  <a:srgbClr val="000000"/>
                </a:solidFill>
                <a:effectLst/>
                <a:latin typeface="Helvetica Neue"/>
              </a:rPr>
              <a:t>Visualize how many employees are work in sales ,research and development and human resource department</a:t>
            </a:r>
            <a:endParaRPr lang="en-IN" sz="2200" dirty="0"/>
          </a:p>
        </p:txBody>
      </p:sp>
      <p:pic>
        <p:nvPicPr>
          <p:cNvPr id="8194" name="Picture 2">
            <a:extLst>
              <a:ext uri="{FF2B5EF4-FFF2-40B4-BE49-F238E27FC236}">
                <a16:creationId xmlns:a16="http://schemas.microsoft.com/office/drawing/2014/main" id="{92C47226-9DBD-41F7-9663-C2591D63B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216" y="1417639"/>
            <a:ext cx="10261567" cy="40952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AA2D7E-ACA6-471A-AAE1-B6BB8B4724FC}"/>
              </a:ext>
            </a:extLst>
          </p:cNvPr>
          <p:cNvSpPr txBox="1"/>
          <p:nvPr/>
        </p:nvSpPr>
        <p:spPr>
          <a:xfrm>
            <a:off x="965216" y="5570579"/>
            <a:ext cx="10261567" cy="923330"/>
          </a:xfrm>
          <a:prstGeom prst="rect">
            <a:avLst/>
          </a:prstGeom>
          <a:noFill/>
        </p:spPr>
        <p:txBody>
          <a:bodyPr wrap="square">
            <a:spAutoFit/>
          </a:bodyPr>
          <a:lstStyle/>
          <a:p>
            <a:r>
              <a:rPr lang="en-US" b="0" i="0" dirty="0">
                <a:solidFill>
                  <a:srgbClr val="000000"/>
                </a:solidFill>
                <a:effectLst/>
                <a:latin typeface="Helvetica Neue"/>
              </a:rPr>
              <a:t>In this show that 80% of the employees are working in the Research &amp; Development department,30% employees are working in the Sales department and the 10% employees are working in the Human Resource department.</a:t>
            </a:r>
            <a:endParaRPr lang="en-IN" dirty="0"/>
          </a:p>
        </p:txBody>
      </p:sp>
    </p:spTree>
    <p:extLst>
      <p:ext uri="{BB962C8B-B14F-4D97-AF65-F5344CB8AC3E}">
        <p14:creationId xmlns:p14="http://schemas.microsoft.com/office/powerpoint/2010/main" val="351033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D8D9-D058-42EF-B41E-C15FEBE9AD44}"/>
              </a:ext>
            </a:extLst>
          </p:cNvPr>
          <p:cNvSpPr>
            <a:spLocks noGrp="1"/>
          </p:cNvSpPr>
          <p:nvPr>
            <p:ph type="title"/>
          </p:nvPr>
        </p:nvSpPr>
        <p:spPr/>
        <p:txBody>
          <a:bodyPr>
            <a:normAutofit/>
          </a:bodyPr>
          <a:lstStyle/>
          <a:p>
            <a:r>
              <a:rPr lang="en-US" sz="2000" b="1" i="0" dirty="0">
                <a:solidFill>
                  <a:srgbClr val="000000"/>
                </a:solidFill>
                <a:effectLst/>
                <a:latin typeface="Helvetica Neue"/>
              </a:rPr>
              <a:t>           Visualize the Attrition with jobsatisfaction, marital status, job role, job level</a:t>
            </a:r>
            <a:endParaRPr lang="en-IN" sz="2000" dirty="0"/>
          </a:p>
        </p:txBody>
      </p:sp>
      <p:pic>
        <p:nvPicPr>
          <p:cNvPr id="9218" name="Picture 2">
            <a:extLst>
              <a:ext uri="{FF2B5EF4-FFF2-40B4-BE49-F238E27FC236}">
                <a16:creationId xmlns:a16="http://schemas.microsoft.com/office/drawing/2014/main" id="{AE3024F1-E6E8-4401-BE46-92E9D35255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417" y="1377950"/>
            <a:ext cx="10164418" cy="479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78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7D32-43AA-43BE-BD8F-A1AC026554F6}"/>
              </a:ext>
            </a:extLst>
          </p:cNvPr>
          <p:cNvSpPr>
            <a:spLocks noGrp="1"/>
          </p:cNvSpPr>
          <p:nvPr>
            <p:ph type="title"/>
          </p:nvPr>
        </p:nvSpPr>
        <p:spPr>
          <a:xfrm>
            <a:off x="838200" y="365126"/>
            <a:ext cx="10515600" cy="1079362"/>
          </a:xfrm>
        </p:spPr>
        <p:txBody>
          <a:bodyPr>
            <a:normAutofit/>
          </a:bodyPr>
          <a:lstStyle/>
          <a:p>
            <a:r>
              <a:rPr lang="en-US" sz="1800" b="1" i="0" dirty="0">
                <a:solidFill>
                  <a:srgbClr val="000000"/>
                </a:solidFill>
                <a:effectLst/>
                <a:latin typeface="Helvetica Neue"/>
              </a:rPr>
              <a:t> Visualize the number of employee that stayed and left the company by Education</a:t>
            </a:r>
            <a:endParaRPr lang="en-IN" sz="1800" dirty="0"/>
          </a:p>
        </p:txBody>
      </p:sp>
      <p:pic>
        <p:nvPicPr>
          <p:cNvPr id="10242" name="Picture 2">
            <a:extLst>
              <a:ext uri="{FF2B5EF4-FFF2-40B4-BE49-F238E27FC236}">
                <a16:creationId xmlns:a16="http://schemas.microsoft.com/office/drawing/2014/main" id="{55C96800-581A-4533-859E-AC50B6F39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7252" y="2087181"/>
            <a:ext cx="8163339" cy="378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7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CF9-BD85-46A4-BDAA-1723E33855E4}"/>
              </a:ext>
            </a:extLst>
          </p:cNvPr>
          <p:cNvSpPr>
            <a:spLocks noGrp="1"/>
          </p:cNvSpPr>
          <p:nvPr>
            <p:ph type="title"/>
          </p:nvPr>
        </p:nvSpPr>
        <p:spPr>
          <a:xfrm>
            <a:off x="838200" y="516835"/>
            <a:ext cx="10515600" cy="874643"/>
          </a:xfrm>
        </p:spPr>
        <p:txBody>
          <a:bodyPr>
            <a:normAutofit/>
          </a:bodyPr>
          <a:lstStyle/>
          <a:p>
            <a:r>
              <a:rPr lang="en-US" sz="2800" b="1" dirty="0"/>
              <a:t>Distplot</a:t>
            </a:r>
            <a:endParaRPr lang="en-IN" sz="2800" b="1" dirty="0"/>
          </a:p>
        </p:txBody>
      </p:sp>
      <p:sp>
        <p:nvSpPr>
          <p:cNvPr id="3" name="Content Placeholder 2">
            <a:extLst>
              <a:ext uri="{FF2B5EF4-FFF2-40B4-BE49-F238E27FC236}">
                <a16:creationId xmlns:a16="http://schemas.microsoft.com/office/drawing/2014/main" id="{0560BD66-478E-4574-966E-2FAA4FDF696E}"/>
              </a:ext>
            </a:extLst>
          </p:cNvPr>
          <p:cNvSpPr>
            <a:spLocks noGrp="1"/>
          </p:cNvSpPr>
          <p:nvPr>
            <p:ph idx="1"/>
          </p:nvPr>
        </p:nvSpPr>
        <p:spPr>
          <a:xfrm>
            <a:off x="838200" y="1272209"/>
            <a:ext cx="10515600" cy="4904754"/>
          </a:xfrm>
        </p:spPr>
        <p:txBody>
          <a:bodyPr>
            <a:normAutofit/>
          </a:bodyPr>
          <a:lstStyle/>
          <a:p>
            <a:r>
              <a:rPr lang="en-US" sz="1800" b="0" i="0" dirty="0">
                <a:solidFill>
                  <a:srgbClr val="444444"/>
                </a:solidFill>
                <a:effectLst/>
                <a:latin typeface="Roboto"/>
              </a:rPr>
              <a:t>Seaborn Distplot. Seaborn </a:t>
            </a:r>
            <a:r>
              <a:rPr lang="en-US" sz="1800" b="0" i="0" dirty="0" err="1">
                <a:solidFill>
                  <a:srgbClr val="444444"/>
                </a:solidFill>
                <a:effectLst/>
                <a:latin typeface="Roboto"/>
              </a:rPr>
              <a:t>distplot</a:t>
            </a:r>
            <a:r>
              <a:rPr lang="en-US" sz="1800" b="0" i="0" dirty="0">
                <a:solidFill>
                  <a:srgbClr val="444444"/>
                </a:solidFill>
                <a:effectLst/>
                <a:latin typeface="Roboto"/>
              </a:rPr>
              <a:t> lets you show a histogram with a line on it. This can be shown in all kinds of variations. We use seaborn in combination with matplotlib, the Python plotting module. A </a:t>
            </a:r>
            <a:r>
              <a:rPr lang="en-US" sz="1800" b="0" i="0" dirty="0" err="1">
                <a:solidFill>
                  <a:srgbClr val="444444"/>
                </a:solidFill>
                <a:effectLst/>
                <a:latin typeface="Roboto"/>
              </a:rPr>
              <a:t>distplot</a:t>
            </a:r>
            <a:r>
              <a:rPr lang="en-US" sz="1800" b="0" i="0" dirty="0">
                <a:solidFill>
                  <a:srgbClr val="444444"/>
                </a:solidFill>
                <a:effectLst/>
                <a:latin typeface="Roboto"/>
              </a:rPr>
              <a:t> plots a univariate distribution of observations.</a:t>
            </a:r>
          </a:p>
          <a:p>
            <a:pPr marL="0" indent="0">
              <a:buNone/>
            </a:pPr>
            <a:r>
              <a:rPr lang="en-IN" sz="2000" b="1" dirty="0"/>
              <a:t>                                                     Distplot of Age column</a:t>
            </a:r>
          </a:p>
          <a:p>
            <a:endParaRPr lang="en-IN" sz="2000" b="1" dirty="0"/>
          </a:p>
        </p:txBody>
      </p:sp>
      <p:pic>
        <p:nvPicPr>
          <p:cNvPr id="11270" name="Picture 6">
            <a:extLst>
              <a:ext uri="{FF2B5EF4-FFF2-40B4-BE49-F238E27FC236}">
                <a16:creationId xmlns:a16="http://schemas.microsoft.com/office/drawing/2014/main" id="{E7FDC187-3618-4E60-871A-966B03AE8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304" y="2940326"/>
            <a:ext cx="4956313"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68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B89E-1784-4DE7-AA86-7E61440AD9C1}"/>
              </a:ext>
            </a:extLst>
          </p:cNvPr>
          <p:cNvSpPr>
            <a:spLocks noGrp="1"/>
          </p:cNvSpPr>
          <p:nvPr>
            <p:ph type="title"/>
          </p:nvPr>
        </p:nvSpPr>
        <p:spPr>
          <a:xfrm>
            <a:off x="838200" y="365126"/>
            <a:ext cx="10515600" cy="1251640"/>
          </a:xfrm>
        </p:spPr>
        <p:txBody>
          <a:bodyPr>
            <a:normAutofit/>
          </a:bodyPr>
          <a:lstStyle/>
          <a:p>
            <a:r>
              <a:rPr lang="en-IN" sz="2000" b="1" dirty="0"/>
              <a:t>Distplot of MonthlyIncome and TotalWorkingYears column</a:t>
            </a:r>
          </a:p>
        </p:txBody>
      </p:sp>
      <p:pic>
        <p:nvPicPr>
          <p:cNvPr id="12292" name="Picture 4">
            <a:extLst>
              <a:ext uri="{FF2B5EF4-FFF2-40B4-BE49-F238E27FC236}">
                <a16:creationId xmlns:a16="http://schemas.microsoft.com/office/drawing/2014/main" id="{19739662-E2D9-4F68-A0A3-D07F6919A8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0965" y="2315074"/>
            <a:ext cx="5017643" cy="334103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85271D1A-C3C7-4673-8B7F-BC025CFA5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613" y="2315075"/>
            <a:ext cx="4601196" cy="334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530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2358-302F-4609-B45B-E5EA8A33F072}"/>
              </a:ext>
            </a:extLst>
          </p:cNvPr>
          <p:cNvSpPr>
            <a:spLocks noGrp="1"/>
          </p:cNvSpPr>
          <p:nvPr>
            <p:ph type="title"/>
          </p:nvPr>
        </p:nvSpPr>
        <p:spPr>
          <a:xfrm>
            <a:off x="838200" y="1073426"/>
            <a:ext cx="10515600" cy="1046922"/>
          </a:xfrm>
        </p:spPr>
        <p:txBody>
          <a:bodyPr>
            <a:noAutofit/>
          </a:bodyPr>
          <a:lstStyle/>
          <a:p>
            <a:r>
              <a:rPr lang="en-US" sz="2000" dirty="0"/>
              <a:t>Replacing Yes with 1 and No with 0 in Attrition Column</a:t>
            </a:r>
            <a:br>
              <a:rPr lang="en-US" sz="2000" dirty="0"/>
            </a:br>
            <a:br>
              <a:rPr lang="en-US" sz="2000" dirty="0"/>
            </a:br>
            <a:r>
              <a:rPr lang="en-US" sz="2000" dirty="0"/>
              <a:t>hr_data['Attrition']=</a:t>
            </a:r>
            <a:r>
              <a:rPr lang="en-US" sz="2000" dirty="0" err="1"/>
              <a:t>np.where</a:t>
            </a:r>
            <a:r>
              <a:rPr lang="en-US" sz="2000" dirty="0"/>
              <a:t>(</a:t>
            </a:r>
            <a:r>
              <a:rPr lang="en-US" sz="2000" dirty="0" err="1"/>
              <a:t>hr_data</a:t>
            </a:r>
            <a:r>
              <a:rPr lang="en-US" sz="2000" dirty="0"/>
              <a:t>['Attrition']=='No', #condition</a:t>
            </a:r>
            <a:br>
              <a:rPr lang="en-US" sz="2000" dirty="0"/>
            </a:br>
            <a:r>
              <a:rPr lang="en-US" sz="2000" dirty="0"/>
              <a:t>                 0, #value if condition is true</a:t>
            </a:r>
            <a:br>
              <a:rPr lang="en-US" sz="2000" dirty="0"/>
            </a:br>
            <a:r>
              <a:rPr lang="en-US" sz="2000" dirty="0"/>
              <a:t>                 1)</a:t>
            </a:r>
            <a:endParaRPr lang="en-IN" sz="2000" dirty="0"/>
          </a:p>
        </p:txBody>
      </p:sp>
      <p:sp>
        <p:nvSpPr>
          <p:cNvPr id="3" name="Content Placeholder 2">
            <a:extLst>
              <a:ext uri="{FF2B5EF4-FFF2-40B4-BE49-F238E27FC236}">
                <a16:creationId xmlns:a16="http://schemas.microsoft.com/office/drawing/2014/main" id="{94BE5F2F-350B-41F2-80BE-6B05040F7816}"/>
              </a:ext>
            </a:extLst>
          </p:cNvPr>
          <p:cNvSpPr>
            <a:spLocks noGrp="1"/>
          </p:cNvSpPr>
          <p:nvPr>
            <p:ph idx="1"/>
          </p:nvPr>
        </p:nvSpPr>
        <p:spPr>
          <a:xfrm>
            <a:off x="838200" y="2491409"/>
            <a:ext cx="10515600" cy="3685555"/>
          </a:xfrm>
        </p:spPr>
        <p:txBody>
          <a:bodyPr>
            <a:normAutofit/>
          </a:bodyPr>
          <a:lstStyle/>
          <a:p>
            <a:r>
              <a:rPr lang="en-US" sz="2000" b="0" i="0" dirty="0">
                <a:solidFill>
                  <a:srgbClr val="000000"/>
                </a:solidFill>
                <a:effectLst/>
                <a:latin typeface="Helvetica Neue"/>
              </a:rPr>
              <a:t>Dropping the columns EmployeeCount, StandardHours, EmployeeNumber as these columns does not help in model building.</a:t>
            </a:r>
          </a:p>
          <a:p>
            <a:endParaRPr lang="en-US" sz="2000" dirty="0">
              <a:solidFill>
                <a:srgbClr val="000000"/>
              </a:solidFill>
              <a:latin typeface="Helvetica Neue"/>
            </a:endParaRPr>
          </a:p>
          <a:p>
            <a:pPr marL="0" indent="0">
              <a:buNone/>
            </a:pPr>
            <a:r>
              <a:rPr lang="en-IN" sz="2000" dirty="0"/>
              <a:t>    hr_data=</a:t>
            </a:r>
            <a:r>
              <a:rPr lang="en-IN" sz="2000" dirty="0" err="1"/>
              <a:t>hr_data.drop</a:t>
            </a:r>
            <a:r>
              <a:rPr lang="en-IN" sz="2000" dirty="0"/>
              <a:t>(['</a:t>
            </a:r>
            <a:r>
              <a:rPr lang="en-IN" sz="2000" dirty="0" err="1"/>
              <a:t>EmployeeCount</a:t>
            </a:r>
            <a:r>
              <a:rPr lang="en-IN" sz="2000" dirty="0"/>
              <a:t>', '</a:t>
            </a:r>
            <a:r>
              <a:rPr lang="en-IN" sz="2000" dirty="0" err="1"/>
              <a:t>StandardHours</a:t>
            </a:r>
            <a:r>
              <a:rPr lang="en-IN" sz="2000" dirty="0"/>
              <a:t>','</a:t>
            </a:r>
            <a:r>
              <a:rPr lang="en-IN" sz="2000" dirty="0" err="1"/>
              <a:t>EmployeeNumber</a:t>
            </a:r>
            <a:r>
              <a:rPr lang="en-IN" sz="2000" dirty="0"/>
              <a:t>'], axis=1)</a:t>
            </a:r>
          </a:p>
        </p:txBody>
      </p:sp>
    </p:spTree>
    <p:extLst>
      <p:ext uri="{BB962C8B-B14F-4D97-AF65-F5344CB8AC3E}">
        <p14:creationId xmlns:p14="http://schemas.microsoft.com/office/powerpoint/2010/main" val="134060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0B0D-26F6-4549-B1C0-F7E1E9228C74}"/>
              </a:ext>
            </a:extLst>
          </p:cNvPr>
          <p:cNvSpPr>
            <a:spLocks noGrp="1"/>
          </p:cNvSpPr>
          <p:nvPr>
            <p:ph type="title"/>
          </p:nvPr>
        </p:nvSpPr>
        <p:spPr>
          <a:xfrm>
            <a:off x="838200" y="1152939"/>
            <a:ext cx="10515600" cy="537749"/>
          </a:xfrm>
        </p:spPr>
        <p:txBody>
          <a:bodyPr>
            <a:normAutofit fontScale="90000"/>
          </a:bodyPr>
          <a:lstStyle/>
          <a:p>
            <a:r>
              <a:rPr lang="en-US" sz="2400" b="0" i="0" dirty="0">
                <a:solidFill>
                  <a:srgbClr val="3C3C3B"/>
                </a:solidFill>
                <a:effectLst/>
                <a:latin typeface="IBM Plex Sans"/>
              </a:rPr>
              <a:t> </a:t>
            </a:r>
            <a:br>
              <a:rPr lang="en-US" sz="2400" b="0" i="0" dirty="0">
                <a:solidFill>
                  <a:srgbClr val="3C3C3B"/>
                </a:solidFill>
                <a:effectLst/>
                <a:latin typeface="IBM Plex Sans"/>
              </a:rPr>
            </a:br>
            <a:r>
              <a:rPr lang="en-US" sz="2400" b="0" i="0" dirty="0">
                <a:solidFill>
                  <a:srgbClr val="3C3C3B"/>
                </a:solidFill>
                <a:effectLst/>
                <a:latin typeface="IBM Plex Sans"/>
              </a:rPr>
              <a:t>3rd Type of architecture is the </a:t>
            </a:r>
            <a:r>
              <a:rPr lang="en-US" sz="2400" b="0" i="1" dirty="0">
                <a:solidFill>
                  <a:srgbClr val="3C3C3B"/>
                </a:solidFill>
                <a:effectLst/>
                <a:latin typeface="IBM Plex Sans"/>
              </a:rPr>
              <a:t>mixed </a:t>
            </a:r>
            <a:r>
              <a:rPr lang="en-US" sz="2400" b="0" i="0" dirty="0">
                <a:solidFill>
                  <a:srgbClr val="3C3C3B"/>
                </a:solidFill>
                <a:effectLst/>
                <a:latin typeface="IBM Plex Sans"/>
              </a:rPr>
              <a:t>structure, which is the combination of the above 2              types. This is the mostly followed architecture and very common among software giants.</a:t>
            </a:r>
            <a:br>
              <a:rPr lang="en-US" sz="2400" b="0" i="0" dirty="0">
                <a:solidFill>
                  <a:srgbClr val="3C3C3B"/>
                </a:solidFill>
                <a:effectLst/>
                <a:latin typeface="IBM Plex Sans"/>
              </a:rPr>
            </a:br>
            <a:br>
              <a:rPr lang="en-US" sz="2400" b="0" i="0" dirty="0">
                <a:solidFill>
                  <a:srgbClr val="3C3C3B"/>
                </a:solidFill>
                <a:effectLst/>
                <a:latin typeface="IBM Plex Sans"/>
              </a:rPr>
            </a:br>
            <a:br>
              <a:rPr lang="en-US" dirty="0">
                <a:effectLst/>
              </a:rPr>
            </a:br>
            <a:endParaRPr lang="en-IN" dirty="0"/>
          </a:p>
        </p:txBody>
      </p:sp>
      <p:sp>
        <p:nvSpPr>
          <p:cNvPr id="3" name="Content Placeholder 2">
            <a:extLst>
              <a:ext uri="{FF2B5EF4-FFF2-40B4-BE49-F238E27FC236}">
                <a16:creationId xmlns:a16="http://schemas.microsoft.com/office/drawing/2014/main" id="{4FB0A07F-C1DF-4AF2-BB55-EBF218A4A116}"/>
              </a:ext>
            </a:extLst>
          </p:cNvPr>
          <p:cNvSpPr>
            <a:spLocks noGrp="1"/>
          </p:cNvSpPr>
          <p:nvPr>
            <p:ph idx="1"/>
          </p:nvPr>
        </p:nvSpPr>
        <p:spPr>
          <a:xfrm>
            <a:off x="838200" y="1298713"/>
            <a:ext cx="10515600" cy="4878250"/>
          </a:xfrm>
        </p:spPr>
        <p:txBody>
          <a:bodyPr>
            <a:normAutofit/>
          </a:bodyPr>
          <a:lstStyle/>
          <a:p>
            <a:r>
              <a:rPr lang="en-US" sz="2000" b="0" i="0" dirty="0">
                <a:solidFill>
                  <a:srgbClr val="3C3C3B"/>
                </a:solidFill>
                <a:effectLst/>
                <a:latin typeface="Open Sans"/>
              </a:rPr>
              <a:t>Likewise, International Business Machine Corporation (IBM) probably follows either </a:t>
            </a:r>
            <a:r>
              <a:rPr lang="en-US" sz="2000" b="0" i="1" dirty="0">
                <a:solidFill>
                  <a:srgbClr val="3C3C3B"/>
                </a:solidFill>
                <a:effectLst/>
                <a:latin typeface="Open Sans"/>
              </a:rPr>
              <a:t>egoless </a:t>
            </a:r>
            <a:r>
              <a:rPr lang="en-US" sz="2000" b="0" i="0" dirty="0">
                <a:solidFill>
                  <a:srgbClr val="3C3C3B"/>
                </a:solidFill>
                <a:effectLst/>
                <a:latin typeface="Open Sans"/>
              </a:rPr>
              <a:t>or </a:t>
            </a:r>
            <a:r>
              <a:rPr lang="en-US" sz="2000" b="0" i="1" dirty="0">
                <a:solidFill>
                  <a:srgbClr val="3C3C3B"/>
                </a:solidFill>
                <a:effectLst/>
                <a:latin typeface="Open Sans"/>
              </a:rPr>
              <a:t>mixed </a:t>
            </a:r>
            <a:r>
              <a:rPr lang="en-US" sz="2000" b="0" i="0" dirty="0">
                <a:solidFill>
                  <a:srgbClr val="3C3C3B"/>
                </a:solidFill>
                <a:effectLst/>
                <a:latin typeface="Open Sans"/>
              </a:rPr>
              <a:t>structures. So, for the HR Department, an important responsibility is to measure the attrition of the Employees at specific time-gaps. The factors on which the Employee Attrition depends upon are:</a:t>
            </a:r>
          </a:p>
          <a:p>
            <a:pPr algn="l">
              <a:buFont typeface="+mj-lt"/>
              <a:buAutoNum type="arabicPeriod"/>
            </a:pPr>
            <a:r>
              <a:rPr lang="en-US" sz="2000" b="0" i="1" dirty="0">
                <a:solidFill>
                  <a:srgbClr val="3C3C3B"/>
                </a:solidFill>
                <a:effectLst/>
                <a:latin typeface="Open Sans"/>
              </a:rPr>
              <a:t>Age of the Employee</a:t>
            </a:r>
            <a:endParaRPr lang="en-US" sz="2000" b="0" i="0" dirty="0">
              <a:solidFill>
                <a:srgbClr val="3C3C3B"/>
              </a:solidFill>
              <a:effectLst/>
              <a:latin typeface="Open Sans"/>
            </a:endParaRPr>
          </a:p>
          <a:p>
            <a:pPr algn="l">
              <a:buFont typeface="+mj-lt"/>
              <a:buAutoNum type="arabicPeriod"/>
            </a:pPr>
            <a:r>
              <a:rPr lang="en-US" sz="2000" b="0" i="1" dirty="0">
                <a:solidFill>
                  <a:srgbClr val="3C3C3B"/>
                </a:solidFill>
                <a:effectLst/>
                <a:latin typeface="Open Sans"/>
              </a:rPr>
              <a:t>Monthly Income</a:t>
            </a:r>
            <a:endParaRPr lang="en-US" sz="2000" b="0" i="0" dirty="0">
              <a:solidFill>
                <a:srgbClr val="3C3C3B"/>
              </a:solidFill>
              <a:effectLst/>
              <a:latin typeface="Open Sans"/>
            </a:endParaRPr>
          </a:p>
          <a:p>
            <a:pPr algn="l">
              <a:buFont typeface="+mj-lt"/>
              <a:buAutoNum type="arabicPeriod"/>
            </a:pPr>
            <a:r>
              <a:rPr lang="en-US" sz="2000" b="0" i="1" dirty="0">
                <a:solidFill>
                  <a:srgbClr val="3C3C3B"/>
                </a:solidFill>
                <a:effectLst/>
                <a:latin typeface="Open Sans"/>
              </a:rPr>
              <a:t>Overtime</a:t>
            </a:r>
            <a:endParaRPr lang="en-US" sz="2000" b="0" i="0" dirty="0">
              <a:solidFill>
                <a:srgbClr val="3C3C3B"/>
              </a:solidFill>
              <a:effectLst/>
              <a:latin typeface="Open Sans"/>
            </a:endParaRPr>
          </a:p>
          <a:p>
            <a:pPr algn="l">
              <a:buFont typeface="+mj-lt"/>
              <a:buAutoNum type="arabicPeriod"/>
            </a:pPr>
            <a:r>
              <a:rPr lang="en-US" sz="2000" b="0" i="1" dirty="0">
                <a:solidFill>
                  <a:srgbClr val="3C3C3B"/>
                </a:solidFill>
                <a:effectLst/>
                <a:latin typeface="Open Sans"/>
              </a:rPr>
              <a:t>Monthly Rate</a:t>
            </a:r>
            <a:endParaRPr lang="en-US" sz="2000" b="0" i="0" dirty="0">
              <a:solidFill>
                <a:srgbClr val="3C3C3B"/>
              </a:solidFill>
              <a:effectLst/>
              <a:latin typeface="Open Sans"/>
            </a:endParaRPr>
          </a:p>
          <a:p>
            <a:pPr algn="l">
              <a:buFont typeface="+mj-lt"/>
              <a:buAutoNum type="arabicPeriod"/>
            </a:pPr>
            <a:r>
              <a:rPr lang="en-US" sz="2000" b="0" i="1" dirty="0">
                <a:solidFill>
                  <a:srgbClr val="3C3C3B"/>
                </a:solidFill>
                <a:effectLst/>
                <a:latin typeface="Open Sans"/>
              </a:rPr>
              <a:t>Distance from Home</a:t>
            </a:r>
            <a:endParaRPr lang="en-US" sz="2000" b="0" i="0" dirty="0">
              <a:solidFill>
                <a:srgbClr val="3C3C3B"/>
              </a:solidFill>
              <a:effectLst/>
              <a:latin typeface="Open Sans"/>
            </a:endParaRPr>
          </a:p>
          <a:p>
            <a:pPr algn="l">
              <a:buFont typeface="+mj-lt"/>
              <a:buAutoNum type="arabicPeriod"/>
            </a:pPr>
            <a:r>
              <a:rPr lang="en-US" sz="2000" b="0" i="1" dirty="0">
                <a:solidFill>
                  <a:srgbClr val="3C3C3B"/>
                </a:solidFill>
                <a:effectLst/>
                <a:latin typeface="Open Sans"/>
              </a:rPr>
              <a:t>Years at Company</a:t>
            </a:r>
            <a:endParaRPr lang="en-US" sz="2000" b="0" i="0" dirty="0">
              <a:solidFill>
                <a:srgbClr val="3C3C3B"/>
              </a:solidFill>
              <a:effectLst/>
              <a:latin typeface="Open Sans"/>
            </a:endParaRPr>
          </a:p>
          <a:p>
            <a:pPr algn="l"/>
            <a:r>
              <a:rPr lang="en-US" sz="2000" b="0" i="0" dirty="0">
                <a:solidFill>
                  <a:srgbClr val="3C3C3B"/>
                </a:solidFill>
                <a:effectLst/>
                <a:latin typeface="Open Sans"/>
              </a:rPr>
              <a:t>and so on…</a:t>
            </a:r>
          </a:p>
          <a:p>
            <a:endParaRPr lang="en-IN" dirty="0"/>
          </a:p>
        </p:txBody>
      </p:sp>
    </p:spTree>
    <p:extLst>
      <p:ext uri="{BB962C8B-B14F-4D97-AF65-F5344CB8AC3E}">
        <p14:creationId xmlns:p14="http://schemas.microsoft.com/office/powerpoint/2010/main" val="2704653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2469-0D14-45C2-835F-94FB68911922}"/>
              </a:ext>
            </a:extLst>
          </p:cNvPr>
          <p:cNvSpPr>
            <a:spLocks noGrp="1"/>
          </p:cNvSpPr>
          <p:nvPr>
            <p:ph type="title"/>
          </p:nvPr>
        </p:nvSpPr>
        <p:spPr>
          <a:xfrm>
            <a:off x="838200" y="365126"/>
            <a:ext cx="10515600" cy="933588"/>
          </a:xfrm>
        </p:spPr>
        <p:txBody>
          <a:bodyPr/>
          <a:lstStyle/>
          <a:p>
            <a:r>
              <a:rPr lang="en-US" dirty="0"/>
              <a:t>Check the correlation of columns</a:t>
            </a:r>
            <a:endParaRPr lang="en-IN" dirty="0"/>
          </a:p>
        </p:txBody>
      </p:sp>
      <p:pic>
        <p:nvPicPr>
          <p:cNvPr id="14340" name="Picture 4">
            <a:extLst>
              <a:ext uri="{FF2B5EF4-FFF2-40B4-BE49-F238E27FC236}">
                <a16:creationId xmlns:a16="http://schemas.microsoft.com/office/drawing/2014/main" id="{3EE45FD6-94EB-4140-BA1E-9D020294D3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3374" y="1298713"/>
            <a:ext cx="7421217" cy="48782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2388AC-C039-43E6-B549-68B91437C223}"/>
              </a:ext>
            </a:extLst>
          </p:cNvPr>
          <p:cNvSpPr txBox="1"/>
          <p:nvPr/>
        </p:nvSpPr>
        <p:spPr>
          <a:xfrm>
            <a:off x="796787" y="2891135"/>
            <a:ext cx="3048000" cy="1477328"/>
          </a:xfrm>
          <a:prstGeom prst="rect">
            <a:avLst/>
          </a:prstGeom>
          <a:noFill/>
        </p:spPr>
        <p:txBody>
          <a:bodyPr wrap="square">
            <a:spAutoFit/>
          </a:bodyPr>
          <a:lstStyle/>
          <a:p>
            <a:r>
              <a:rPr lang="en-IN" dirty="0"/>
              <a:t>corr_matrix = </a:t>
            </a:r>
            <a:r>
              <a:rPr lang="en-IN" dirty="0" err="1"/>
              <a:t>hr_data.corr</a:t>
            </a:r>
            <a:r>
              <a:rPr lang="en-IN" dirty="0"/>
              <a:t>()</a:t>
            </a:r>
          </a:p>
          <a:p>
            <a:r>
              <a:rPr lang="en-IN" dirty="0"/>
              <a:t>f , </a:t>
            </a:r>
            <a:r>
              <a:rPr lang="en-IN" dirty="0" err="1"/>
              <a:t>ax</a:t>
            </a:r>
            <a:r>
              <a:rPr lang="en-IN" dirty="0"/>
              <a:t> = </a:t>
            </a:r>
            <a:r>
              <a:rPr lang="en-IN" dirty="0" err="1"/>
              <a:t>plt.subplots</a:t>
            </a:r>
            <a:r>
              <a:rPr lang="en-IN" dirty="0"/>
              <a:t>(</a:t>
            </a:r>
            <a:r>
              <a:rPr lang="en-IN" dirty="0" err="1"/>
              <a:t>figsize</a:t>
            </a:r>
            <a:r>
              <a:rPr lang="en-IN" dirty="0"/>
              <a:t>=(20,12))</a:t>
            </a:r>
          </a:p>
          <a:p>
            <a:r>
              <a:rPr lang="en-IN" dirty="0" err="1"/>
              <a:t>sns.heatmap</a:t>
            </a:r>
            <a:r>
              <a:rPr lang="en-IN" dirty="0"/>
              <a:t>(</a:t>
            </a:r>
            <a:r>
              <a:rPr lang="en-IN" dirty="0" err="1"/>
              <a:t>corr_matrix,vmax</a:t>
            </a:r>
            <a:r>
              <a:rPr lang="en-IN" dirty="0"/>
              <a:t>=0.8, </a:t>
            </a:r>
            <a:r>
              <a:rPr lang="en-IN" dirty="0" err="1"/>
              <a:t>annot</a:t>
            </a:r>
            <a:r>
              <a:rPr lang="en-IN" dirty="0"/>
              <a:t>=True)</a:t>
            </a:r>
          </a:p>
        </p:txBody>
      </p:sp>
    </p:spTree>
    <p:extLst>
      <p:ext uri="{BB962C8B-B14F-4D97-AF65-F5344CB8AC3E}">
        <p14:creationId xmlns:p14="http://schemas.microsoft.com/office/powerpoint/2010/main" val="2468638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501D-6BFE-49DA-8A2E-70C053E11A92}"/>
              </a:ext>
            </a:extLst>
          </p:cNvPr>
          <p:cNvSpPr>
            <a:spLocks noGrp="1"/>
          </p:cNvSpPr>
          <p:nvPr>
            <p:ph type="title"/>
          </p:nvPr>
        </p:nvSpPr>
        <p:spPr>
          <a:xfrm>
            <a:off x="838200" y="365126"/>
            <a:ext cx="10515600" cy="907084"/>
          </a:xfrm>
        </p:spPr>
        <p:txBody>
          <a:bodyPr>
            <a:normAutofit/>
          </a:bodyPr>
          <a:lstStyle/>
          <a:p>
            <a:r>
              <a:rPr lang="en-US" sz="2000" b="1" i="0" dirty="0">
                <a:solidFill>
                  <a:srgbClr val="000000"/>
                </a:solidFill>
                <a:effectLst/>
                <a:latin typeface="Helvetica Neue"/>
              </a:rPr>
              <a:t>Convert the categorical data into the numerical data</a:t>
            </a:r>
            <a:br>
              <a:rPr lang="en-US" sz="2000" i="0" dirty="0">
                <a:solidFill>
                  <a:srgbClr val="000000"/>
                </a:solidFill>
                <a:effectLst/>
                <a:latin typeface="Helvetica Neue"/>
              </a:rPr>
            </a:br>
            <a:endParaRPr lang="en-IN" sz="2000" dirty="0"/>
          </a:p>
        </p:txBody>
      </p:sp>
      <p:sp>
        <p:nvSpPr>
          <p:cNvPr id="3" name="Content Placeholder 2">
            <a:extLst>
              <a:ext uri="{FF2B5EF4-FFF2-40B4-BE49-F238E27FC236}">
                <a16:creationId xmlns:a16="http://schemas.microsoft.com/office/drawing/2014/main" id="{B7C8662D-C8E7-473F-8CA8-FFD7828D32EA}"/>
              </a:ext>
            </a:extLst>
          </p:cNvPr>
          <p:cNvSpPr>
            <a:spLocks noGrp="1"/>
          </p:cNvSpPr>
          <p:nvPr>
            <p:ph idx="1"/>
          </p:nvPr>
        </p:nvSpPr>
        <p:spPr>
          <a:xfrm>
            <a:off x="838200" y="1126435"/>
            <a:ext cx="10515600" cy="5050528"/>
          </a:xfrm>
        </p:spPr>
        <p:txBody>
          <a:bodyPr>
            <a:normAutofit/>
          </a:bodyPr>
          <a:lstStyle/>
          <a:p>
            <a:pPr marL="0" indent="0">
              <a:buNone/>
            </a:pPr>
            <a:r>
              <a:rPr lang="en-IN" sz="2000" dirty="0" err="1"/>
              <a:t>numerical_df</a:t>
            </a:r>
            <a:r>
              <a:rPr lang="en-IN" sz="2000" dirty="0"/>
              <a:t>=</a:t>
            </a:r>
            <a:r>
              <a:rPr lang="en-IN" sz="2000" dirty="0" err="1"/>
              <a:t>hr_data.select_dtypes</a:t>
            </a:r>
            <a:r>
              <a:rPr lang="en-IN" sz="2000" dirty="0"/>
              <a:t>(include=</a:t>
            </a:r>
            <a:r>
              <a:rPr lang="en-IN" sz="2000" dirty="0" err="1"/>
              <a:t>np.number</a:t>
            </a:r>
            <a:r>
              <a:rPr lang="en-IN" sz="2000" dirty="0"/>
              <a:t>)</a:t>
            </a:r>
          </a:p>
          <a:p>
            <a:pPr marL="0" indent="0">
              <a:buNone/>
            </a:pPr>
            <a:r>
              <a:rPr lang="en-IN" sz="2000" dirty="0" err="1"/>
              <a:t>categorical_df</a:t>
            </a:r>
            <a:r>
              <a:rPr lang="en-IN" sz="2000" dirty="0"/>
              <a:t>=</a:t>
            </a:r>
            <a:r>
              <a:rPr lang="en-IN" sz="2000" dirty="0" err="1"/>
              <a:t>hr_data.select_dtypes</a:t>
            </a:r>
            <a:r>
              <a:rPr lang="en-IN" sz="2000" dirty="0"/>
              <a:t>(exclude=</a:t>
            </a:r>
            <a:r>
              <a:rPr lang="en-IN" sz="2000" dirty="0" err="1"/>
              <a:t>np.number</a:t>
            </a:r>
            <a:r>
              <a:rPr lang="en-IN" sz="2000" dirty="0"/>
              <a:t>)</a:t>
            </a:r>
          </a:p>
          <a:p>
            <a:pPr marL="0" indent="0">
              <a:buNone/>
            </a:pPr>
            <a:r>
              <a:rPr lang="en-IN" sz="2000" dirty="0" err="1"/>
              <a:t>numeric_cols</a:t>
            </a:r>
            <a:r>
              <a:rPr lang="en-IN" sz="2000" dirty="0"/>
              <a:t>=list(</a:t>
            </a:r>
            <a:r>
              <a:rPr lang="en-IN" sz="2000" dirty="0" err="1"/>
              <a:t>numerical_df.columns</a:t>
            </a:r>
            <a:r>
              <a:rPr lang="en-IN" sz="2000" dirty="0"/>
              <a:t>)</a:t>
            </a:r>
          </a:p>
          <a:p>
            <a:pPr marL="0" indent="0">
              <a:buNone/>
            </a:pPr>
            <a:r>
              <a:rPr lang="en-IN" sz="2000" dirty="0" err="1"/>
              <a:t>categorical_cols</a:t>
            </a:r>
            <a:r>
              <a:rPr lang="en-IN" sz="2000" dirty="0"/>
              <a:t>=list(</a:t>
            </a:r>
            <a:r>
              <a:rPr lang="en-IN" sz="2000" dirty="0" err="1"/>
              <a:t>categorical_df.columns</a:t>
            </a:r>
            <a:r>
              <a:rPr lang="en-IN" sz="2000" dirty="0"/>
              <a:t>)</a:t>
            </a:r>
          </a:p>
          <a:p>
            <a:pPr marL="0" indent="0">
              <a:buNone/>
            </a:pPr>
            <a:endParaRPr lang="en-IN" sz="2000" dirty="0"/>
          </a:p>
          <a:p>
            <a:pPr marL="0" indent="0">
              <a:buNone/>
            </a:pPr>
            <a:r>
              <a:rPr lang="en-IN" sz="2000" b="1" i="0" dirty="0">
                <a:solidFill>
                  <a:srgbClr val="000000"/>
                </a:solidFill>
                <a:effectLst/>
                <a:latin typeface="Helvetica Neue"/>
              </a:rPr>
              <a:t>Normalize the columns</a:t>
            </a:r>
          </a:p>
          <a:p>
            <a:pPr marL="0" indent="0">
              <a:buNone/>
            </a:pPr>
            <a:r>
              <a:rPr lang="en-US" sz="2000" dirty="0"/>
              <a:t>for n in </a:t>
            </a:r>
            <a:r>
              <a:rPr lang="en-US" sz="2000" dirty="0" err="1"/>
              <a:t>categorical_cols</a:t>
            </a:r>
            <a:r>
              <a:rPr lang="en-US" sz="2000" dirty="0"/>
              <a:t>:</a:t>
            </a:r>
          </a:p>
          <a:p>
            <a:pPr marL="0" indent="0">
              <a:buNone/>
            </a:pPr>
            <a:r>
              <a:rPr lang="en-US" sz="2000" dirty="0"/>
              <a:t>    print(</a:t>
            </a:r>
            <a:r>
              <a:rPr lang="en-US" sz="2000" dirty="0" err="1"/>
              <a:t>pd.crosstab</a:t>
            </a:r>
            <a:r>
              <a:rPr lang="en-US" sz="2000" dirty="0"/>
              <a:t>(</a:t>
            </a:r>
            <a:r>
              <a:rPr lang="en-US" sz="2000" dirty="0" err="1"/>
              <a:t>hr_data</a:t>
            </a:r>
            <a:r>
              <a:rPr lang="en-US" sz="2000" dirty="0"/>
              <a:t>['Attrition'],</a:t>
            </a:r>
            <a:r>
              <a:rPr lang="en-US" sz="2000" dirty="0" err="1"/>
              <a:t>hr_data</a:t>
            </a:r>
            <a:r>
              <a:rPr lang="en-US" sz="2000" dirty="0"/>
              <a:t>[n],normalize='columns’))</a:t>
            </a:r>
          </a:p>
          <a:p>
            <a:pPr marL="0" indent="0">
              <a:buNone/>
            </a:pPr>
            <a:endParaRPr lang="en-US" sz="2000" b="1" dirty="0">
              <a:solidFill>
                <a:srgbClr val="000000"/>
              </a:solidFill>
              <a:latin typeface="Helvetica Neue"/>
            </a:endParaRPr>
          </a:p>
          <a:p>
            <a:pPr marL="0" indent="0">
              <a:buNone/>
            </a:pPr>
            <a:r>
              <a:rPr lang="en-US" sz="2000" b="1" i="0" dirty="0">
                <a:solidFill>
                  <a:srgbClr val="000000"/>
                </a:solidFill>
                <a:effectLst/>
                <a:latin typeface="Helvetica Neue"/>
              </a:rPr>
              <a:t>get the dummies data from the original data</a:t>
            </a:r>
          </a:p>
          <a:p>
            <a:pPr marL="0" indent="0">
              <a:buNone/>
            </a:pPr>
            <a:r>
              <a:rPr lang="en-IN" sz="2000" dirty="0" err="1"/>
              <a:t>categorical_df_dummies</a:t>
            </a:r>
            <a:r>
              <a:rPr lang="en-IN" sz="2000" dirty="0"/>
              <a:t>=</a:t>
            </a:r>
            <a:r>
              <a:rPr lang="en-IN" sz="2000" dirty="0" err="1"/>
              <a:t>pd.get_dummies</a:t>
            </a:r>
            <a:r>
              <a:rPr lang="en-IN" sz="2000" dirty="0"/>
              <a:t>(</a:t>
            </a:r>
            <a:r>
              <a:rPr lang="en-IN" sz="2000" dirty="0" err="1"/>
              <a:t>hr_data</a:t>
            </a:r>
            <a:r>
              <a:rPr lang="en-IN" sz="2000" dirty="0"/>
              <a:t>[</a:t>
            </a:r>
            <a:r>
              <a:rPr lang="en-IN" sz="2000" dirty="0" err="1"/>
              <a:t>categorical_cols</a:t>
            </a:r>
            <a:r>
              <a:rPr lang="en-IN" sz="2000" dirty="0"/>
              <a:t>],</a:t>
            </a:r>
            <a:r>
              <a:rPr lang="en-IN" sz="2000" dirty="0" err="1"/>
              <a:t>drop_first</a:t>
            </a:r>
            <a:r>
              <a:rPr lang="en-IN" sz="2000" dirty="0"/>
              <a:t>=True)</a:t>
            </a:r>
          </a:p>
          <a:p>
            <a:pPr marL="0" indent="0">
              <a:buNone/>
            </a:pPr>
            <a:r>
              <a:rPr lang="en-IN" sz="2000" dirty="0" err="1"/>
              <a:t>final_df</a:t>
            </a:r>
            <a:r>
              <a:rPr lang="en-IN" sz="2000" dirty="0"/>
              <a:t>=</a:t>
            </a:r>
            <a:r>
              <a:rPr lang="en-IN" sz="2000" dirty="0" err="1"/>
              <a:t>pd.concat</a:t>
            </a:r>
            <a:r>
              <a:rPr lang="en-IN" sz="2000" dirty="0"/>
              <a:t>([</a:t>
            </a:r>
            <a:r>
              <a:rPr lang="en-IN" sz="2000" dirty="0" err="1"/>
              <a:t>categorical_df_dummies,numerical_df</a:t>
            </a:r>
            <a:r>
              <a:rPr lang="en-IN" sz="2000" dirty="0"/>
              <a:t>],axis=1)</a:t>
            </a:r>
          </a:p>
          <a:p>
            <a:pPr marL="0" indent="0">
              <a:buNone/>
            </a:pPr>
            <a:endParaRPr lang="en-US" sz="2000" b="1" i="0" dirty="0">
              <a:solidFill>
                <a:srgbClr val="000000"/>
              </a:solidFill>
              <a:effectLst/>
              <a:latin typeface="Helvetica Neue"/>
            </a:endParaRPr>
          </a:p>
          <a:p>
            <a:pPr marL="0" indent="0">
              <a:buNone/>
            </a:pPr>
            <a:endParaRPr lang="en-IN" sz="2000" b="1" dirty="0">
              <a:solidFill>
                <a:srgbClr val="000000"/>
              </a:solidFill>
              <a:latin typeface="Helvetica Neue"/>
            </a:endParaRPr>
          </a:p>
          <a:p>
            <a:pPr marL="0" indent="0">
              <a:buNone/>
            </a:pPr>
            <a:endParaRPr lang="en-IN" sz="2000" dirty="0"/>
          </a:p>
        </p:txBody>
      </p:sp>
    </p:spTree>
    <p:extLst>
      <p:ext uri="{BB962C8B-B14F-4D97-AF65-F5344CB8AC3E}">
        <p14:creationId xmlns:p14="http://schemas.microsoft.com/office/powerpoint/2010/main" val="2554993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9F61-F94C-41AD-9235-7AB8196C9C22}"/>
              </a:ext>
            </a:extLst>
          </p:cNvPr>
          <p:cNvSpPr>
            <a:spLocks noGrp="1"/>
          </p:cNvSpPr>
          <p:nvPr>
            <p:ph type="title"/>
          </p:nvPr>
        </p:nvSpPr>
        <p:spPr/>
        <p:txBody>
          <a:bodyPr/>
          <a:lstStyle/>
          <a:p>
            <a:r>
              <a:rPr lang="en-US" b="1" dirty="0">
                <a:latin typeface="Arial Black" panose="020B0A04020102020204" pitchFamily="34" charset="0"/>
              </a:rPr>
              <a:t>Machine Learning</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63A9965-7F6F-463C-B41F-B558ACD29049}"/>
              </a:ext>
            </a:extLst>
          </p:cNvPr>
          <p:cNvSpPr>
            <a:spLocks noGrp="1"/>
          </p:cNvSpPr>
          <p:nvPr>
            <p:ph idx="1"/>
          </p:nvPr>
        </p:nvSpPr>
        <p:spPr>
          <a:xfrm>
            <a:off x="838200" y="1563757"/>
            <a:ext cx="10515600" cy="4613206"/>
          </a:xfrm>
        </p:spPr>
        <p:txBody>
          <a:bodyPr>
            <a:normAutofit/>
          </a:bodyPr>
          <a:lstStyle/>
          <a:p>
            <a:pPr marL="0" indent="0">
              <a:buNone/>
            </a:pPr>
            <a:r>
              <a:rPr lang="en-US" sz="2000" dirty="0"/>
              <a:t> X is the feature and y is target</a:t>
            </a:r>
          </a:p>
          <a:p>
            <a:pPr marL="0" indent="0">
              <a:buNone/>
            </a:pPr>
            <a:r>
              <a:rPr lang="en-US" sz="2000" dirty="0"/>
              <a:t>y=</a:t>
            </a:r>
            <a:r>
              <a:rPr lang="en-US" sz="2000" dirty="0" err="1"/>
              <a:t>final_df.Attrition</a:t>
            </a:r>
            <a:endParaRPr lang="en-US" sz="2000" dirty="0"/>
          </a:p>
          <a:p>
            <a:pPr marL="0" indent="0">
              <a:buNone/>
            </a:pPr>
            <a:r>
              <a:rPr lang="en-US" sz="2000" dirty="0"/>
              <a:t>X=</a:t>
            </a:r>
            <a:r>
              <a:rPr lang="en-US" sz="2000" dirty="0" err="1"/>
              <a:t>final_df.drop</a:t>
            </a:r>
            <a:r>
              <a:rPr lang="en-US" sz="2000" dirty="0"/>
              <a:t>(['Attrition'], axis=1)</a:t>
            </a:r>
          </a:p>
          <a:p>
            <a:pPr marL="0" indent="0">
              <a:buNone/>
            </a:pPr>
            <a:endParaRPr lang="en-IN" sz="2000" dirty="0"/>
          </a:p>
          <a:p>
            <a:pPr marL="0" indent="0">
              <a:buNone/>
            </a:pPr>
            <a:r>
              <a:rPr lang="en-IN" sz="2000" b="1" dirty="0"/>
              <a:t>Splitting Data in Train and Test Set</a:t>
            </a:r>
          </a:p>
          <a:p>
            <a:pPr marL="0" indent="0">
              <a:buNone/>
            </a:pPr>
            <a:r>
              <a:rPr lang="en-IN" sz="2000" dirty="0"/>
              <a:t>from </a:t>
            </a:r>
            <a:r>
              <a:rPr lang="en-IN" sz="2000" dirty="0" err="1"/>
              <a:t>sklearn.model_selection</a:t>
            </a:r>
            <a:r>
              <a:rPr lang="en-IN" sz="2000" dirty="0"/>
              <a:t> import </a:t>
            </a:r>
            <a:r>
              <a:rPr lang="en-IN" sz="2000" dirty="0" err="1"/>
              <a:t>train_test_split</a:t>
            </a:r>
            <a:endParaRPr lang="en-IN" sz="2000" dirty="0"/>
          </a:p>
          <a:p>
            <a:pPr marL="0" indent="0">
              <a:buNone/>
            </a:pPr>
            <a:r>
              <a:rPr lang="en-IN" sz="2000" dirty="0"/>
              <a:t>from </a:t>
            </a:r>
            <a:r>
              <a:rPr lang="en-IN" sz="2000" dirty="0" err="1"/>
              <a:t>sklearn.metrics</a:t>
            </a:r>
            <a:r>
              <a:rPr lang="en-IN" sz="2000" dirty="0"/>
              <a:t> import classification_report,accuracy_score,roc_auc_score,precision_recall_curve,confusion_matrix,precision_score,confusion_matrix</a:t>
            </a:r>
          </a:p>
          <a:p>
            <a:pPr marL="0" indent="0">
              <a:buNone/>
            </a:pPr>
            <a:r>
              <a:rPr lang="en-IN" sz="2000" dirty="0" err="1"/>
              <a:t>X_train,X_test,y_train,y_test</a:t>
            </a:r>
            <a:r>
              <a:rPr lang="en-IN" sz="2000" dirty="0"/>
              <a:t>=</a:t>
            </a:r>
            <a:r>
              <a:rPr lang="en-IN" sz="2000" dirty="0" err="1"/>
              <a:t>train_test_split</a:t>
            </a:r>
            <a:r>
              <a:rPr lang="en-IN" sz="2000" dirty="0"/>
              <a:t>(</a:t>
            </a:r>
            <a:r>
              <a:rPr lang="en-IN" sz="2000" dirty="0" err="1"/>
              <a:t>X,y,test_size</a:t>
            </a:r>
            <a:r>
              <a:rPr lang="en-IN" sz="2000" dirty="0"/>
              <a:t>=0.2,random_state=100)</a:t>
            </a:r>
          </a:p>
        </p:txBody>
      </p:sp>
    </p:spTree>
    <p:extLst>
      <p:ext uri="{BB962C8B-B14F-4D97-AF65-F5344CB8AC3E}">
        <p14:creationId xmlns:p14="http://schemas.microsoft.com/office/powerpoint/2010/main" val="177223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1DDE-A947-4BFB-931B-61A4FC982567}"/>
              </a:ext>
            </a:extLst>
          </p:cNvPr>
          <p:cNvSpPr>
            <a:spLocks noGrp="1"/>
          </p:cNvSpPr>
          <p:nvPr>
            <p:ph type="title"/>
          </p:nvPr>
        </p:nvSpPr>
        <p:spPr>
          <a:xfrm>
            <a:off x="838200" y="1391477"/>
            <a:ext cx="10515600" cy="954157"/>
          </a:xfrm>
        </p:spPr>
        <p:txBody>
          <a:bodyPr>
            <a:normAutofit fontScale="90000"/>
          </a:bodyPr>
          <a:lstStyle/>
          <a:p>
            <a:r>
              <a:rPr lang="en-US" sz="2200" b="1" dirty="0"/>
              <a:t>Building base model(Predicting that no employee leaves the company)</a:t>
            </a:r>
            <a:br>
              <a:rPr lang="en-US" sz="2200" b="1" dirty="0"/>
            </a:br>
            <a:br>
              <a:rPr lang="en-US" sz="2200" b="1" dirty="0"/>
            </a:br>
            <a:r>
              <a:rPr lang="en-US" sz="2200" b="1" dirty="0"/>
              <a:t> </a:t>
            </a:r>
            <a:r>
              <a:rPr lang="en-US" sz="2200" dirty="0"/>
              <a:t>base=</a:t>
            </a:r>
            <a:r>
              <a:rPr lang="en-US" sz="2200" dirty="0" err="1"/>
              <a:t>np.zeros</a:t>
            </a:r>
            <a:r>
              <a:rPr lang="en-US" sz="2200" dirty="0"/>
              <a:t>(1470)</a:t>
            </a:r>
            <a:br>
              <a:rPr lang="en-US" sz="2200" dirty="0"/>
            </a:br>
            <a:r>
              <a:rPr lang="en-US" sz="2200" dirty="0"/>
              <a:t> print(</a:t>
            </a:r>
            <a:r>
              <a:rPr lang="en-US" sz="2200" dirty="0" err="1"/>
              <a:t>accuracy_score</a:t>
            </a:r>
            <a:r>
              <a:rPr lang="en-US" sz="2200" dirty="0"/>
              <a:t>(</a:t>
            </a:r>
            <a:r>
              <a:rPr lang="en-US" sz="2200" dirty="0" err="1"/>
              <a:t>base,hr_data.Attrition</a:t>
            </a:r>
            <a:r>
              <a:rPr lang="en-US" sz="2200" dirty="0"/>
              <a:t>))</a:t>
            </a:r>
            <a:br>
              <a:rPr lang="en-US" sz="2200" dirty="0"/>
            </a:br>
            <a:r>
              <a:rPr lang="en-US" sz="2200" dirty="0"/>
              <a:t> </a:t>
            </a:r>
            <a:br>
              <a:rPr lang="en-US" sz="2200" dirty="0"/>
            </a:br>
            <a:r>
              <a:rPr lang="en-US" sz="2200" dirty="0"/>
              <a:t> Output- .8387755102040816</a:t>
            </a:r>
            <a:br>
              <a:rPr lang="en-US" sz="2200" dirty="0"/>
            </a:br>
            <a:br>
              <a:rPr lang="en-US" sz="2200" dirty="0"/>
            </a:br>
            <a:endParaRPr lang="en-IN" sz="2200" dirty="0"/>
          </a:p>
        </p:txBody>
      </p:sp>
      <p:sp>
        <p:nvSpPr>
          <p:cNvPr id="3" name="Content Placeholder 2">
            <a:extLst>
              <a:ext uri="{FF2B5EF4-FFF2-40B4-BE49-F238E27FC236}">
                <a16:creationId xmlns:a16="http://schemas.microsoft.com/office/drawing/2014/main" id="{40EF67E9-8451-4963-9783-0CED20B8DDCC}"/>
              </a:ext>
            </a:extLst>
          </p:cNvPr>
          <p:cNvSpPr>
            <a:spLocks noGrp="1"/>
          </p:cNvSpPr>
          <p:nvPr>
            <p:ph idx="1"/>
          </p:nvPr>
        </p:nvSpPr>
        <p:spPr>
          <a:xfrm>
            <a:off x="838200" y="2729948"/>
            <a:ext cx="10515600" cy="3447014"/>
          </a:xfrm>
        </p:spPr>
        <p:txBody>
          <a:bodyPr>
            <a:normAutofit fontScale="55000" lnSpcReduction="20000"/>
          </a:bodyPr>
          <a:lstStyle/>
          <a:p>
            <a:pPr marL="0" indent="0">
              <a:buNone/>
            </a:pPr>
            <a:r>
              <a:rPr lang="en-IN" sz="3600" b="1" dirty="0"/>
              <a:t>Method that applies model on the data and Predict the attrition</a:t>
            </a:r>
          </a:p>
          <a:p>
            <a:pPr marL="0" indent="0">
              <a:buNone/>
            </a:pPr>
            <a:endParaRPr lang="en-IN" b="1" dirty="0"/>
          </a:p>
          <a:p>
            <a:pPr marL="0" indent="0">
              <a:buNone/>
            </a:pPr>
            <a:r>
              <a:rPr lang="en-IN" dirty="0"/>
              <a:t>def model(</a:t>
            </a:r>
            <a:r>
              <a:rPr lang="en-IN" dirty="0" err="1"/>
              <a:t>mod,model_name,x_tr,y_tr,x_tes,y_te</a:t>
            </a:r>
            <a:r>
              <a:rPr lang="en-IN" dirty="0"/>
              <a:t>):</a:t>
            </a:r>
          </a:p>
          <a:p>
            <a:pPr marL="0" indent="0">
              <a:buNone/>
            </a:pPr>
            <a:r>
              <a:rPr lang="en-IN" dirty="0"/>
              <a:t>    </a:t>
            </a:r>
            <a:r>
              <a:rPr lang="en-IN" dirty="0" err="1"/>
              <a:t>mod.fit</a:t>
            </a:r>
            <a:r>
              <a:rPr lang="en-IN" dirty="0"/>
              <a:t>(</a:t>
            </a:r>
            <a:r>
              <a:rPr lang="en-IN" dirty="0" err="1"/>
              <a:t>x_tr,y_tr</a:t>
            </a:r>
            <a:r>
              <a:rPr lang="en-IN" dirty="0"/>
              <a:t>)</a:t>
            </a:r>
          </a:p>
          <a:p>
            <a:pPr marL="0" indent="0">
              <a:buNone/>
            </a:pPr>
            <a:r>
              <a:rPr lang="en-IN" dirty="0"/>
              <a:t>    </a:t>
            </a:r>
            <a:r>
              <a:rPr lang="en-IN" dirty="0" err="1"/>
              <a:t>pred_dt</a:t>
            </a:r>
            <a:r>
              <a:rPr lang="en-IN" dirty="0"/>
              <a:t>=</a:t>
            </a:r>
            <a:r>
              <a:rPr lang="en-IN" dirty="0" err="1"/>
              <a:t>mod.predict</a:t>
            </a:r>
            <a:r>
              <a:rPr lang="en-IN" dirty="0"/>
              <a:t>(</a:t>
            </a:r>
            <a:r>
              <a:rPr lang="en-IN" dirty="0" err="1"/>
              <a:t>x_tes</a:t>
            </a:r>
            <a:r>
              <a:rPr lang="en-IN" dirty="0"/>
              <a:t>)</a:t>
            </a:r>
          </a:p>
          <a:p>
            <a:pPr marL="0" indent="0">
              <a:buNone/>
            </a:pPr>
            <a:r>
              <a:rPr lang="en-IN" dirty="0"/>
              <a:t>    print("     ",</a:t>
            </a:r>
            <a:r>
              <a:rPr lang="en-IN" dirty="0" err="1"/>
              <a:t>model_name</a:t>
            </a:r>
            <a:r>
              <a:rPr lang="en-IN" dirty="0"/>
              <a:t>,"      ")</a:t>
            </a:r>
          </a:p>
          <a:p>
            <a:pPr marL="0" indent="0">
              <a:buNone/>
            </a:pPr>
            <a:r>
              <a:rPr lang="en-IN" dirty="0"/>
              <a:t>    print("Accuracy ",</a:t>
            </a:r>
            <a:r>
              <a:rPr lang="en-IN" dirty="0" err="1"/>
              <a:t>accuracy_score</a:t>
            </a:r>
            <a:r>
              <a:rPr lang="en-IN" dirty="0"/>
              <a:t>(</a:t>
            </a:r>
            <a:r>
              <a:rPr lang="en-IN" dirty="0" err="1"/>
              <a:t>pred_dt,y_te</a:t>
            </a:r>
            <a:r>
              <a:rPr lang="en-IN" dirty="0"/>
              <a:t>))</a:t>
            </a:r>
          </a:p>
          <a:p>
            <a:pPr marL="0" indent="0">
              <a:buNone/>
            </a:pPr>
            <a:r>
              <a:rPr lang="en-IN" dirty="0"/>
              <a:t>    print("ROC_AUC  ",</a:t>
            </a:r>
            <a:r>
              <a:rPr lang="en-IN" dirty="0" err="1"/>
              <a:t>roc_auc_score</a:t>
            </a:r>
            <a:r>
              <a:rPr lang="en-IN" dirty="0"/>
              <a:t>(</a:t>
            </a:r>
            <a:r>
              <a:rPr lang="en-IN" dirty="0" err="1"/>
              <a:t>pred_dt,y_te</a:t>
            </a:r>
            <a:r>
              <a:rPr lang="en-IN" dirty="0"/>
              <a:t>))</a:t>
            </a:r>
          </a:p>
          <a:p>
            <a:pPr marL="0" indent="0">
              <a:buNone/>
            </a:pPr>
            <a:r>
              <a:rPr lang="en-IN" dirty="0"/>
              <a:t>    cm=</a:t>
            </a:r>
            <a:r>
              <a:rPr lang="en-IN" dirty="0" err="1"/>
              <a:t>confusion_matrix</a:t>
            </a:r>
            <a:r>
              <a:rPr lang="en-IN" dirty="0"/>
              <a:t>(</a:t>
            </a:r>
            <a:r>
              <a:rPr lang="en-IN" dirty="0" err="1"/>
              <a:t>pred_dt,y_te</a:t>
            </a:r>
            <a:r>
              <a:rPr lang="en-IN" dirty="0"/>
              <a:t>)</a:t>
            </a:r>
          </a:p>
          <a:p>
            <a:pPr marL="0" indent="0">
              <a:buNone/>
            </a:pPr>
            <a:r>
              <a:rPr lang="en-IN" dirty="0"/>
              <a:t>    print("Confusion Matrix  \</a:t>
            </a:r>
            <a:r>
              <a:rPr lang="en-IN" dirty="0" err="1"/>
              <a:t>n",cm</a:t>
            </a:r>
            <a:r>
              <a:rPr lang="en-IN" dirty="0"/>
              <a:t>)</a:t>
            </a:r>
          </a:p>
          <a:p>
            <a:pPr marL="0" indent="0">
              <a:buNone/>
            </a:pPr>
            <a:r>
              <a:rPr lang="en-IN" dirty="0"/>
              <a:t>    print("                    Classification Report \n",</a:t>
            </a:r>
            <a:r>
              <a:rPr lang="en-IN" dirty="0" err="1"/>
              <a:t>classification_report</a:t>
            </a:r>
            <a:r>
              <a:rPr lang="en-IN" dirty="0"/>
              <a:t>(</a:t>
            </a:r>
            <a:r>
              <a:rPr lang="en-IN" dirty="0" err="1"/>
              <a:t>pred_dt,y_te</a:t>
            </a:r>
            <a:r>
              <a:rPr lang="en-IN" dirty="0"/>
              <a:t>))</a:t>
            </a:r>
          </a:p>
        </p:txBody>
      </p:sp>
    </p:spTree>
    <p:extLst>
      <p:ext uri="{BB962C8B-B14F-4D97-AF65-F5344CB8AC3E}">
        <p14:creationId xmlns:p14="http://schemas.microsoft.com/office/powerpoint/2010/main" val="778351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050C-D386-4F21-B157-3E00B56C3754}"/>
              </a:ext>
            </a:extLst>
          </p:cNvPr>
          <p:cNvSpPr>
            <a:spLocks noGrp="1"/>
          </p:cNvSpPr>
          <p:nvPr>
            <p:ph type="title"/>
          </p:nvPr>
        </p:nvSpPr>
        <p:spPr>
          <a:xfrm>
            <a:off x="838200" y="365124"/>
            <a:ext cx="10515600" cy="2646885"/>
          </a:xfrm>
        </p:spPr>
        <p:txBody>
          <a:bodyPr>
            <a:normAutofit/>
          </a:bodyPr>
          <a:lstStyle/>
          <a:p>
            <a:r>
              <a:rPr lang="en-IN" b="1" i="0" dirty="0">
                <a:solidFill>
                  <a:srgbClr val="000000"/>
                </a:solidFill>
                <a:effectLst/>
                <a:latin typeface="Arial Black" panose="020B0A04020102020204" pitchFamily="34" charset="0"/>
              </a:rPr>
              <a:t>Logistic Regression:</a:t>
            </a:r>
            <a:br>
              <a:rPr lang="en-IN" b="1" i="0" dirty="0">
                <a:solidFill>
                  <a:srgbClr val="000000"/>
                </a:solidFill>
                <a:effectLst/>
                <a:latin typeface="Arial Black" panose="020B0A04020102020204" pitchFamily="34" charset="0"/>
              </a:rPr>
            </a:br>
            <a:br>
              <a:rPr lang="en-IN" b="1" i="0" dirty="0">
                <a:solidFill>
                  <a:srgbClr val="000000"/>
                </a:solidFill>
                <a:effectLst/>
                <a:latin typeface="Arial Black" panose="020B0A04020102020204" pitchFamily="34" charset="0"/>
              </a:rPr>
            </a:br>
            <a:r>
              <a:rPr lang="en-IN" sz="2200" i="0" dirty="0">
                <a:solidFill>
                  <a:srgbClr val="000000"/>
                </a:solidFill>
                <a:effectLst/>
                <a:latin typeface="Helvetica Neue"/>
              </a:rPr>
              <a:t>from </a:t>
            </a:r>
            <a:r>
              <a:rPr lang="en-IN" sz="2200" i="0" dirty="0" err="1">
                <a:solidFill>
                  <a:srgbClr val="000000"/>
                </a:solidFill>
                <a:effectLst/>
                <a:latin typeface="Helvetica Neue"/>
              </a:rPr>
              <a:t>sklearn.linear_model</a:t>
            </a:r>
            <a:r>
              <a:rPr lang="en-IN" sz="2200" i="0" dirty="0">
                <a:solidFill>
                  <a:srgbClr val="000000"/>
                </a:solidFill>
                <a:effectLst/>
                <a:latin typeface="Helvetica Neue"/>
              </a:rPr>
              <a:t> import </a:t>
            </a:r>
            <a:r>
              <a:rPr lang="en-IN" sz="2200" i="0" dirty="0" err="1">
                <a:solidFill>
                  <a:srgbClr val="000000"/>
                </a:solidFill>
                <a:effectLst/>
                <a:latin typeface="Helvetica Neue"/>
              </a:rPr>
              <a:t>LogisticRegression</a:t>
            </a:r>
            <a:br>
              <a:rPr lang="en-IN" sz="2200" i="0" dirty="0">
                <a:solidFill>
                  <a:srgbClr val="000000"/>
                </a:solidFill>
                <a:effectLst/>
                <a:latin typeface="Helvetica Neue"/>
              </a:rPr>
            </a:br>
            <a:r>
              <a:rPr lang="en-IN" sz="2200" i="0" dirty="0" err="1">
                <a:solidFill>
                  <a:srgbClr val="000000"/>
                </a:solidFill>
                <a:effectLst/>
                <a:latin typeface="Helvetica Neue"/>
              </a:rPr>
              <a:t>lr</a:t>
            </a:r>
            <a:r>
              <a:rPr lang="en-IN" sz="2200" i="0" dirty="0">
                <a:solidFill>
                  <a:srgbClr val="000000"/>
                </a:solidFill>
                <a:effectLst/>
                <a:latin typeface="Helvetica Neue"/>
              </a:rPr>
              <a:t>=</a:t>
            </a:r>
            <a:r>
              <a:rPr lang="en-IN" sz="2200" i="0" dirty="0" err="1">
                <a:solidFill>
                  <a:srgbClr val="000000"/>
                </a:solidFill>
                <a:effectLst/>
                <a:latin typeface="Helvetica Neue"/>
              </a:rPr>
              <a:t>LogisticRegression</a:t>
            </a:r>
            <a:r>
              <a:rPr lang="en-IN" sz="2200" i="0" dirty="0">
                <a:solidFill>
                  <a:srgbClr val="000000"/>
                </a:solidFill>
                <a:effectLst/>
                <a:latin typeface="Helvetica Neue"/>
              </a:rPr>
              <a:t>()</a:t>
            </a:r>
            <a:br>
              <a:rPr lang="en-IN" sz="2200" i="0" dirty="0">
                <a:solidFill>
                  <a:srgbClr val="000000"/>
                </a:solidFill>
                <a:effectLst/>
                <a:latin typeface="Helvetica Neue"/>
              </a:rPr>
            </a:br>
            <a:r>
              <a:rPr lang="en-IN" sz="2200" i="0" dirty="0">
                <a:solidFill>
                  <a:srgbClr val="000000"/>
                </a:solidFill>
                <a:effectLst/>
                <a:latin typeface="Helvetica Neue"/>
              </a:rPr>
              <a:t>model(</a:t>
            </a:r>
            <a:r>
              <a:rPr lang="en-IN" sz="2200" i="0" dirty="0" err="1">
                <a:solidFill>
                  <a:srgbClr val="000000"/>
                </a:solidFill>
                <a:effectLst/>
                <a:latin typeface="Helvetica Neue"/>
              </a:rPr>
              <a:t>lr</a:t>
            </a:r>
            <a:r>
              <a:rPr lang="en-IN" sz="2200" i="0" dirty="0">
                <a:solidFill>
                  <a:srgbClr val="000000"/>
                </a:solidFill>
                <a:effectLst/>
                <a:latin typeface="Helvetica Neue"/>
              </a:rPr>
              <a:t>,"Logistic Regression",</a:t>
            </a:r>
            <a:r>
              <a:rPr lang="en-IN" sz="2200" i="0" dirty="0" err="1">
                <a:solidFill>
                  <a:srgbClr val="000000"/>
                </a:solidFill>
                <a:effectLst/>
                <a:latin typeface="Helvetica Neue"/>
              </a:rPr>
              <a:t>X_train,y_train,X_test,y_test</a:t>
            </a:r>
            <a:r>
              <a:rPr lang="en-IN" sz="2200" i="0" dirty="0">
                <a:solidFill>
                  <a:srgbClr val="000000"/>
                </a:solidFill>
                <a:effectLst/>
                <a:latin typeface="Helvetica Neue"/>
              </a:rPr>
              <a:t>)</a:t>
            </a:r>
            <a:endParaRPr lang="en-IN" sz="2200" dirty="0"/>
          </a:p>
        </p:txBody>
      </p:sp>
      <p:sp>
        <p:nvSpPr>
          <p:cNvPr id="4" name="Rectangle 1">
            <a:extLst>
              <a:ext uri="{FF2B5EF4-FFF2-40B4-BE49-F238E27FC236}">
                <a16:creationId xmlns:a16="http://schemas.microsoft.com/office/drawing/2014/main" id="{CF1E30F2-C377-49AA-9D54-719F2CFCF641}"/>
              </a:ext>
            </a:extLst>
          </p:cNvPr>
          <p:cNvSpPr>
            <a:spLocks noGrp="1" noChangeArrowheads="1"/>
          </p:cNvSpPr>
          <p:nvPr>
            <p:ph idx="1"/>
          </p:nvPr>
        </p:nvSpPr>
        <p:spPr bwMode="auto">
          <a:xfrm>
            <a:off x="945206" y="3012010"/>
            <a:ext cx="7405874"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Logistic Regression Accuracy 0.8741496598639455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ROC_AUC 0.8066510695187166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Confusion Matrix [[241 31] [ 6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Classification Report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0     0.98         0.89        0.93          272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1     0.34         0.73        0.46           22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micro avg 0.87         0.87        0.87          294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macro avg 0.66         0.81        0.70          294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weighted avg 0.93        0.87        0.89          294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325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7601-5650-4D64-91F6-F8FBCC68E4E9}"/>
              </a:ext>
            </a:extLst>
          </p:cNvPr>
          <p:cNvSpPr>
            <a:spLocks noGrp="1"/>
          </p:cNvSpPr>
          <p:nvPr>
            <p:ph type="title"/>
          </p:nvPr>
        </p:nvSpPr>
        <p:spPr>
          <a:xfrm>
            <a:off x="838200" y="1603512"/>
            <a:ext cx="10515600" cy="516836"/>
          </a:xfrm>
        </p:spPr>
        <p:txBody>
          <a:bodyPr>
            <a:normAutofit fontScale="90000"/>
          </a:bodyPr>
          <a:lstStyle/>
          <a:p>
            <a:r>
              <a:rPr lang="en-IN" b="1" i="0" dirty="0" err="1">
                <a:solidFill>
                  <a:srgbClr val="000000"/>
                </a:solidFill>
                <a:effectLst/>
                <a:latin typeface="Arial Black" panose="020B0A04020102020204" pitchFamily="34" charset="0"/>
              </a:rPr>
              <a:t>RandomForestClassifier</a:t>
            </a:r>
            <a:r>
              <a:rPr lang="en-IN" b="1" i="0" dirty="0">
                <a:solidFill>
                  <a:srgbClr val="000000"/>
                </a:solidFill>
                <a:effectLst/>
                <a:latin typeface="Arial Black" panose="020B0A04020102020204" pitchFamily="34" charset="0"/>
              </a:rPr>
              <a:t>:</a:t>
            </a:r>
            <a:br>
              <a:rPr lang="en-IN" b="1" i="0" dirty="0">
                <a:solidFill>
                  <a:srgbClr val="000000"/>
                </a:solidFill>
                <a:effectLst/>
                <a:latin typeface="Helvetica Neue"/>
              </a:rPr>
            </a:br>
            <a:br>
              <a:rPr lang="en-IN" sz="2200" b="1" i="0" dirty="0">
                <a:solidFill>
                  <a:srgbClr val="000000"/>
                </a:solidFill>
                <a:effectLst/>
                <a:latin typeface="Helvetica Neue"/>
              </a:rPr>
            </a:br>
            <a:r>
              <a:rPr lang="en-IN" sz="2200" i="0" dirty="0">
                <a:solidFill>
                  <a:srgbClr val="000000"/>
                </a:solidFill>
                <a:effectLst/>
                <a:latin typeface="Helvetica Neue"/>
              </a:rPr>
              <a:t>from </a:t>
            </a:r>
            <a:r>
              <a:rPr lang="en-IN" sz="2200" i="0" dirty="0" err="1">
                <a:solidFill>
                  <a:srgbClr val="000000"/>
                </a:solidFill>
                <a:effectLst/>
                <a:latin typeface="Helvetica Neue"/>
              </a:rPr>
              <a:t>sklearn.ensemble</a:t>
            </a:r>
            <a:r>
              <a:rPr lang="en-IN" sz="2200" i="0" dirty="0">
                <a:solidFill>
                  <a:srgbClr val="000000"/>
                </a:solidFill>
                <a:effectLst/>
                <a:latin typeface="Helvetica Neue"/>
              </a:rPr>
              <a:t> import </a:t>
            </a:r>
            <a:r>
              <a:rPr lang="en-IN" sz="2200" i="0" dirty="0" err="1">
                <a:solidFill>
                  <a:srgbClr val="000000"/>
                </a:solidFill>
                <a:effectLst/>
                <a:latin typeface="Helvetica Neue"/>
              </a:rPr>
              <a:t>RandomForestClassifier</a:t>
            </a:r>
            <a:br>
              <a:rPr lang="en-IN" sz="2200" i="0" dirty="0">
                <a:solidFill>
                  <a:srgbClr val="000000"/>
                </a:solidFill>
                <a:effectLst/>
                <a:latin typeface="Helvetica Neue"/>
              </a:rPr>
            </a:br>
            <a:r>
              <a:rPr lang="en-IN" sz="2200" i="0" dirty="0">
                <a:solidFill>
                  <a:srgbClr val="000000"/>
                </a:solidFill>
                <a:effectLst/>
                <a:latin typeface="Helvetica Neue"/>
              </a:rPr>
              <a:t>rf=</a:t>
            </a:r>
            <a:r>
              <a:rPr lang="en-IN" sz="2200" i="0" dirty="0" err="1">
                <a:solidFill>
                  <a:srgbClr val="000000"/>
                </a:solidFill>
                <a:effectLst/>
                <a:latin typeface="Helvetica Neue"/>
              </a:rPr>
              <a:t>RandomForestClassifier</a:t>
            </a:r>
            <a:r>
              <a:rPr lang="en-IN" sz="2200" i="0" dirty="0">
                <a:solidFill>
                  <a:srgbClr val="000000"/>
                </a:solidFill>
                <a:effectLst/>
                <a:latin typeface="Helvetica Neue"/>
              </a:rPr>
              <a:t>(</a:t>
            </a:r>
            <a:r>
              <a:rPr lang="en-IN" sz="2200" i="0" dirty="0" err="1">
                <a:solidFill>
                  <a:srgbClr val="000000"/>
                </a:solidFill>
                <a:effectLst/>
                <a:latin typeface="Helvetica Neue"/>
              </a:rPr>
              <a:t>n_estimators</a:t>
            </a:r>
            <a:r>
              <a:rPr lang="en-IN" sz="2200" i="0" dirty="0">
                <a:solidFill>
                  <a:srgbClr val="000000"/>
                </a:solidFill>
                <a:effectLst/>
                <a:latin typeface="Helvetica Neue"/>
              </a:rPr>
              <a:t>=10,max_depth=4)</a:t>
            </a:r>
            <a:br>
              <a:rPr lang="en-IN" sz="2200" i="0" dirty="0">
                <a:solidFill>
                  <a:srgbClr val="000000"/>
                </a:solidFill>
                <a:effectLst/>
                <a:latin typeface="Helvetica Neue"/>
              </a:rPr>
            </a:br>
            <a:r>
              <a:rPr lang="en-IN" sz="2200" i="0" dirty="0">
                <a:solidFill>
                  <a:srgbClr val="000000"/>
                </a:solidFill>
                <a:effectLst/>
                <a:latin typeface="Helvetica Neue"/>
              </a:rPr>
              <a:t>model(</a:t>
            </a:r>
            <a:r>
              <a:rPr lang="en-IN" sz="2200" i="0" dirty="0" err="1">
                <a:solidFill>
                  <a:srgbClr val="000000"/>
                </a:solidFill>
                <a:effectLst/>
                <a:latin typeface="Helvetica Neue"/>
              </a:rPr>
              <a:t>rf,"Random</a:t>
            </a:r>
            <a:r>
              <a:rPr lang="en-IN" sz="2200" i="0" dirty="0">
                <a:solidFill>
                  <a:srgbClr val="000000"/>
                </a:solidFill>
                <a:effectLst/>
                <a:latin typeface="Helvetica Neue"/>
              </a:rPr>
              <a:t> Forest",</a:t>
            </a:r>
            <a:r>
              <a:rPr lang="en-IN" sz="2200" i="0" dirty="0" err="1">
                <a:solidFill>
                  <a:srgbClr val="000000"/>
                </a:solidFill>
                <a:effectLst/>
                <a:latin typeface="Helvetica Neue"/>
              </a:rPr>
              <a:t>X_train,y_train,X_test,y_test</a:t>
            </a:r>
            <a:r>
              <a:rPr lang="en-IN" sz="2200" i="0" dirty="0">
                <a:solidFill>
                  <a:srgbClr val="000000"/>
                </a:solidFill>
                <a:effectLst/>
                <a:latin typeface="Helvetica Neue"/>
              </a:rPr>
              <a:t>)</a:t>
            </a:r>
            <a:br>
              <a:rPr lang="en-IN" sz="2200" i="0" dirty="0">
                <a:solidFill>
                  <a:srgbClr val="000000"/>
                </a:solidFill>
                <a:effectLst/>
                <a:latin typeface="Helvetica Neue"/>
              </a:rPr>
            </a:br>
            <a:endParaRPr lang="en-IN" sz="2200" dirty="0"/>
          </a:p>
        </p:txBody>
      </p:sp>
      <p:sp>
        <p:nvSpPr>
          <p:cNvPr id="4" name="Rectangle 1">
            <a:extLst>
              <a:ext uri="{FF2B5EF4-FFF2-40B4-BE49-F238E27FC236}">
                <a16:creationId xmlns:a16="http://schemas.microsoft.com/office/drawing/2014/main" id="{75E44DD7-5BB7-497D-9C10-3EED91BD31C0}"/>
              </a:ext>
            </a:extLst>
          </p:cNvPr>
          <p:cNvSpPr>
            <a:spLocks noGrp="1" noChangeArrowheads="1"/>
          </p:cNvSpPr>
          <p:nvPr>
            <p:ph idx="1"/>
          </p:nvPr>
        </p:nvSpPr>
        <p:spPr bwMode="auto">
          <a:xfrm>
            <a:off x="1001973" y="2929984"/>
            <a:ext cx="7848302"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Forest Accuracy 0.8469387755102041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ROC_AUC 0.7586805555555555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Confusion Matrix [[245 43] [ 2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Classification Report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0     0.99     0.85      0.92       288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1     0.09     0.67      0.15        6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micro avg    0.85     0.85       0.85      294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macro avg    0.54     0.76 </a:t>
            </a: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0.53      294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weighted avg  0.97     0.85       0.90      294</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3015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93D1-C621-4010-8F7F-0A2D8D586048}"/>
              </a:ext>
            </a:extLst>
          </p:cNvPr>
          <p:cNvSpPr>
            <a:spLocks noGrp="1"/>
          </p:cNvSpPr>
          <p:nvPr>
            <p:ph type="title"/>
          </p:nvPr>
        </p:nvSpPr>
        <p:spPr>
          <a:xfrm>
            <a:off x="838200" y="967408"/>
            <a:ext cx="10515600" cy="993913"/>
          </a:xfrm>
        </p:spPr>
        <p:txBody>
          <a:bodyPr>
            <a:normAutofit fontScale="90000"/>
          </a:bodyPr>
          <a:lstStyle/>
          <a:p>
            <a:r>
              <a:rPr lang="en-IN" b="1" i="0" dirty="0" err="1">
                <a:solidFill>
                  <a:srgbClr val="000000"/>
                </a:solidFill>
                <a:effectLst/>
                <a:latin typeface="Arial Black" panose="020B0A04020102020204" pitchFamily="34" charset="0"/>
              </a:rPr>
              <a:t>DecisionTreeClassifier</a:t>
            </a:r>
            <a:r>
              <a:rPr lang="en-IN" b="1" i="0" dirty="0">
                <a:solidFill>
                  <a:srgbClr val="000000"/>
                </a:solidFill>
                <a:effectLst/>
                <a:latin typeface="Arial Black" panose="020B0A04020102020204" pitchFamily="34" charset="0"/>
              </a:rPr>
              <a:t>:</a:t>
            </a:r>
            <a:br>
              <a:rPr lang="en-IN" b="1" i="0" dirty="0">
                <a:solidFill>
                  <a:srgbClr val="000000"/>
                </a:solidFill>
                <a:effectLst/>
                <a:latin typeface="Helvetica Neue"/>
              </a:rPr>
            </a:br>
            <a:br>
              <a:rPr lang="en-IN" sz="2000" b="1" i="0" dirty="0">
                <a:solidFill>
                  <a:srgbClr val="000000"/>
                </a:solidFill>
                <a:effectLst/>
                <a:latin typeface="Helvetica Neue"/>
              </a:rPr>
            </a:br>
            <a:r>
              <a:rPr lang="en-IN" sz="2000" i="0" dirty="0">
                <a:solidFill>
                  <a:srgbClr val="000000"/>
                </a:solidFill>
                <a:effectLst/>
                <a:latin typeface="Helvetica Neue"/>
              </a:rPr>
              <a:t>from </a:t>
            </a:r>
            <a:r>
              <a:rPr lang="en-IN" sz="2000" i="0" dirty="0" err="1">
                <a:solidFill>
                  <a:srgbClr val="000000"/>
                </a:solidFill>
                <a:effectLst/>
                <a:latin typeface="Helvetica Neue"/>
              </a:rPr>
              <a:t>sklearn.tree</a:t>
            </a:r>
            <a:r>
              <a:rPr lang="en-IN" sz="2000" i="0" dirty="0">
                <a:solidFill>
                  <a:srgbClr val="000000"/>
                </a:solidFill>
                <a:effectLst/>
                <a:latin typeface="Helvetica Neue"/>
              </a:rPr>
              <a:t> import </a:t>
            </a:r>
            <a:r>
              <a:rPr lang="en-IN" sz="2000" i="0" dirty="0" err="1">
                <a:solidFill>
                  <a:srgbClr val="000000"/>
                </a:solidFill>
                <a:effectLst/>
                <a:latin typeface="Helvetica Neue"/>
              </a:rPr>
              <a:t>DecisionTreeClassifier</a:t>
            </a:r>
            <a:br>
              <a:rPr lang="en-IN" sz="2000" i="0" dirty="0">
                <a:solidFill>
                  <a:srgbClr val="000000"/>
                </a:solidFill>
                <a:effectLst/>
                <a:latin typeface="Helvetica Neue"/>
              </a:rPr>
            </a:br>
            <a:r>
              <a:rPr lang="en-IN" sz="2000" i="0" dirty="0">
                <a:solidFill>
                  <a:srgbClr val="000000"/>
                </a:solidFill>
                <a:effectLst/>
                <a:latin typeface="Helvetica Neue"/>
              </a:rPr>
              <a:t>dt=</a:t>
            </a:r>
            <a:r>
              <a:rPr lang="en-IN" sz="2000" i="0" dirty="0" err="1">
                <a:solidFill>
                  <a:srgbClr val="000000"/>
                </a:solidFill>
                <a:effectLst/>
                <a:latin typeface="Helvetica Neue"/>
              </a:rPr>
              <a:t>DecisionTreeClassifier</a:t>
            </a:r>
            <a:r>
              <a:rPr lang="en-IN" sz="2000" i="0" dirty="0">
                <a:solidFill>
                  <a:srgbClr val="000000"/>
                </a:solidFill>
                <a:effectLst/>
                <a:latin typeface="Helvetica Neue"/>
              </a:rPr>
              <a:t>(</a:t>
            </a:r>
            <a:r>
              <a:rPr lang="en-IN" sz="2000" i="0" dirty="0" err="1">
                <a:solidFill>
                  <a:srgbClr val="000000"/>
                </a:solidFill>
                <a:effectLst/>
                <a:latin typeface="Helvetica Neue"/>
              </a:rPr>
              <a:t>min_samples_leaf</a:t>
            </a:r>
            <a:r>
              <a:rPr lang="en-IN" sz="2000" i="0" dirty="0">
                <a:solidFill>
                  <a:srgbClr val="000000"/>
                </a:solidFill>
                <a:effectLst/>
                <a:latin typeface="Helvetica Neue"/>
              </a:rPr>
              <a:t>=20, </a:t>
            </a:r>
            <a:r>
              <a:rPr lang="en-IN" sz="2000" i="0" dirty="0" err="1">
                <a:solidFill>
                  <a:srgbClr val="000000"/>
                </a:solidFill>
                <a:effectLst/>
                <a:latin typeface="Helvetica Neue"/>
              </a:rPr>
              <a:t>max_depth</a:t>
            </a:r>
            <a:r>
              <a:rPr lang="en-IN" sz="2000" i="0" dirty="0">
                <a:solidFill>
                  <a:srgbClr val="000000"/>
                </a:solidFill>
                <a:effectLst/>
                <a:latin typeface="Helvetica Neue"/>
              </a:rPr>
              <a:t>=4)</a:t>
            </a:r>
            <a:br>
              <a:rPr lang="en-IN" sz="2000" i="0" dirty="0">
                <a:solidFill>
                  <a:srgbClr val="000000"/>
                </a:solidFill>
                <a:effectLst/>
                <a:latin typeface="Helvetica Neue"/>
              </a:rPr>
            </a:br>
            <a:r>
              <a:rPr lang="en-IN" sz="2000" i="0" dirty="0">
                <a:solidFill>
                  <a:srgbClr val="000000"/>
                </a:solidFill>
                <a:effectLst/>
                <a:latin typeface="Helvetica Neue"/>
              </a:rPr>
              <a:t>model(</a:t>
            </a:r>
            <a:r>
              <a:rPr lang="en-IN" sz="2000" i="0" dirty="0" err="1">
                <a:solidFill>
                  <a:srgbClr val="000000"/>
                </a:solidFill>
                <a:effectLst/>
                <a:latin typeface="Helvetica Neue"/>
              </a:rPr>
              <a:t>dt,"Decision</a:t>
            </a:r>
            <a:r>
              <a:rPr lang="en-IN" sz="2000" i="0" dirty="0">
                <a:solidFill>
                  <a:srgbClr val="000000"/>
                </a:solidFill>
                <a:effectLst/>
                <a:latin typeface="Helvetica Neue"/>
              </a:rPr>
              <a:t> Tree",</a:t>
            </a:r>
            <a:r>
              <a:rPr lang="en-IN" sz="2000" i="0" dirty="0" err="1">
                <a:solidFill>
                  <a:srgbClr val="000000"/>
                </a:solidFill>
                <a:effectLst/>
                <a:latin typeface="Helvetica Neue"/>
              </a:rPr>
              <a:t>X_train,y_train,X_test,y_test</a:t>
            </a:r>
            <a:r>
              <a:rPr lang="en-IN" sz="2000" i="0" dirty="0">
                <a:solidFill>
                  <a:srgbClr val="000000"/>
                </a:solidFill>
                <a:effectLst/>
                <a:latin typeface="Helvetica Neue"/>
              </a:rPr>
              <a:t>)</a:t>
            </a:r>
            <a:endParaRPr lang="en-IN" sz="2000" dirty="0"/>
          </a:p>
        </p:txBody>
      </p:sp>
      <p:sp>
        <p:nvSpPr>
          <p:cNvPr id="3" name="Content Placeholder 2">
            <a:extLst>
              <a:ext uri="{FF2B5EF4-FFF2-40B4-BE49-F238E27FC236}">
                <a16:creationId xmlns:a16="http://schemas.microsoft.com/office/drawing/2014/main" id="{5A3846BA-ED27-4800-ABF9-FE0D679E70DB}"/>
              </a:ext>
            </a:extLst>
          </p:cNvPr>
          <p:cNvSpPr>
            <a:spLocks noGrp="1"/>
          </p:cNvSpPr>
          <p:nvPr>
            <p:ph idx="1"/>
          </p:nvPr>
        </p:nvSpPr>
        <p:spPr>
          <a:xfrm>
            <a:off x="838200" y="2531165"/>
            <a:ext cx="10515600" cy="3645798"/>
          </a:xfrm>
        </p:spPr>
        <p:txBody>
          <a:bodyPr/>
          <a:lstStyle/>
          <a:p>
            <a:endParaRPr lang="en-US" dirty="0"/>
          </a:p>
          <a:p>
            <a:endParaRPr lang="en-IN" dirty="0"/>
          </a:p>
          <a:p>
            <a:endParaRPr lang="en-IN" dirty="0"/>
          </a:p>
          <a:p>
            <a:endParaRPr lang="en-IN" dirty="0"/>
          </a:p>
          <a:p>
            <a:endParaRPr lang="en-IN" dirty="0"/>
          </a:p>
          <a:p>
            <a:endParaRPr lang="en-IN" dirty="0"/>
          </a:p>
          <a:p>
            <a:endParaRPr lang="en-IN" dirty="0"/>
          </a:p>
        </p:txBody>
      </p:sp>
      <p:sp>
        <p:nvSpPr>
          <p:cNvPr id="6" name="Rectangle 3">
            <a:extLst>
              <a:ext uri="{FF2B5EF4-FFF2-40B4-BE49-F238E27FC236}">
                <a16:creationId xmlns:a16="http://schemas.microsoft.com/office/drawing/2014/main" id="{F8C53032-9637-43C5-A0E1-685F328AFA1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268203"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D2DA125-4872-46BF-B88A-CC6D91D9321C}"/>
              </a:ext>
            </a:extLst>
          </p:cNvPr>
          <p:cNvSpPr>
            <a:spLocks noChangeArrowheads="1"/>
          </p:cNvSpPr>
          <p:nvPr/>
        </p:nvSpPr>
        <p:spPr bwMode="auto">
          <a:xfrm>
            <a:off x="860946" y="2830570"/>
            <a:ext cx="8271495"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Decision Tree Accuracy 0.8503401360544217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ROC_AUC 0.7186617100371747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Confusion Matrix [[236 33] [ 11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Classification Report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0       0.96       0.88        0.91         269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1       0.30       0.56        0.39          25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micro avg    0.85       0.85        0.85          294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macro avg    0.63       0.72        0.65          294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weighted avg   0.90       0.85        0.87          294</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985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396A-6ED9-46E3-A8A2-DE3DE540DDA5}"/>
              </a:ext>
            </a:extLst>
          </p:cNvPr>
          <p:cNvSpPr>
            <a:spLocks noGrp="1"/>
          </p:cNvSpPr>
          <p:nvPr>
            <p:ph type="title"/>
          </p:nvPr>
        </p:nvSpPr>
        <p:spPr/>
        <p:txBody>
          <a:bodyPr>
            <a:normAutofit/>
          </a:bodyPr>
          <a:lstStyle/>
          <a:p>
            <a:r>
              <a:rPr lang="en-US" sz="2200" b="0" i="0" dirty="0">
                <a:solidFill>
                  <a:srgbClr val="3C3C3B"/>
                </a:solidFill>
                <a:effectLst/>
                <a:latin typeface="IBM Plex Sans"/>
              </a:rPr>
              <a:t>The Employee Dataset is made available at Kaggle:  </a:t>
            </a:r>
            <a:r>
              <a:rPr lang="en-US" sz="1050" b="0" i="1" u="none" strike="noStrike" dirty="0">
                <a:solidFill>
                  <a:srgbClr val="3C3C3B"/>
                </a:solidFill>
                <a:effectLst/>
                <a:latin typeface="IBM Plex Sans"/>
                <a:hlinkClick r:id="rId2" tooltip="https://www.kaggle.com/pavansubhasht/ibm-hr-analytics-attrition-dataset"/>
              </a:rPr>
              <a:t>Predict attrition of your valuable employees</a:t>
            </a:r>
            <a:r>
              <a:rPr lang="en-US" sz="1050" b="0" i="0" u="none" strike="noStrike" dirty="0">
                <a:solidFill>
                  <a:srgbClr val="3C3C3B"/>
                </a:solidFill>
                <a:effectLst/>
                <a:latin typeface="IBM Plex Sans"/>
                <a:hlinkClick r:id="rId2" tooltip="https://www.kaggle.com/pavansubhasht/ibm-hr-analytics-attrition-dataset"/>
              </a:rPr>
              <a:t>www.kaggle.com</a:t>
            </a:r>
            <a:endParaRPr lang="en-IN" sz="2200" dirty="0"/>
          </a:p>
        </p:txBody>
      </p:sp>
      <p:sp>
        <p:nvSpPr>
          <p:cNvPr id="3" name="Content Placeholder 2">
            <a:extLst>
              <a:ext uri="{FF2B5EF4-FFF2-40B4-BE49-F238E27FC236}">
                <a16:creationId xmlns:a16="http://schemas.microsoft.com/office/drawing/2014/main" id="{B4B166D0-6DF3-4B19-A509-4BA5B2388E26}"/>
              </a:ext>
            </a:extLst>
          </p:cNvPr>
          <p:cNvSpPr>
            <a:spLocks noGrp="1"/>
          </p:cNvSpPr>
          <p:nvPr>
            <p:ph idx="1"/>
          </p:nvPr>
        </p:nvSpPr>
        <p:spPr>
          <a:xfrm>
            <a:off x="838200" y="1404730"/>
            <a:ext cx="10515600" cy="4772233"/>
          </a:xfrm>
        </p:spPr>
        <p:txBody>
          <a:bodyPr>
            <a:normAutofit fontScale="25000" lnSpcReduction="20000"/>
          </a:bodyPr>
          <a:lstStyle/>
          <a:p>
            <a:pPr algn="l"/>
            <a:r>
              <a:rPr lang="en-IN" sz="8800" b="1" i="0" dirty="0">
                <a:solidFill>
                  <a:srgbClr val="000000"/>
                </a:solidFill>
                <a:effectLst/>
                <a:latin typeface="inherit"/>
              </a:rPr>
              <a:t>Description about Dataset:</a:t>
            </a:r>
          </a:p>
          <a:p>
            <a:pPr algn="l"/>
            <a:r>
              <a:rPr lang="en-IN" sz="8800" b="1" i="0" dirty="0">
                <a:solidFill>
                  <a:srgbClr val="000000"/>
                </a:solidFill>
                <a:effectLst/>
                <a:latin typeface="Open Sans"/>
              </a:rPr>
              <a:t>Uncover the factors that lead to employee attrition and explore important questions such as ‘show me a breakdown of distance from home by job role and attrition’ or ‘compare average monthly income by education and attrition’. This is a fictional data set created by IBM data scientists.</a:t>
            </a:r>
            <a:endParaRPr lang="en-IN" sz="8800" b="0" i="0" dirty="0">
              <a:solidFill>
                <a:srgbClr val="000000"/>
              </a:solidFill>
              <a:effectLst/>
              <a:latin typeface="Open Sans"/>
            </a:endParaRPr>
          </a:p>
          <a:p>
            <a:pPr algn="l">
              <a:buFont typeface="Arial" panose="020B0604020202020204" pitchFamily="34" charset="0"/>
              <a:buChar char="•"/>
            </a:pPr>
            <a:r>
              <a:rPr lang="en-IN" sz="8000" b="0" i="0" dirty="0">
                <a:solidFill>
                  <a:srgbClr val="000000"/>
                </a:solidFill>
                <a:effectLst/>
                <a:latin typeface="Open Sans"/>
              </a:rPr>
              <a:t>Education</a:t>
            </a:r>
          </a:p>
          <a:p>
            <a:pPr marL="457200" lvl="1" indent="0" algn="l">
              <a:buNone/>
            </a:pPr>
            <a:r>
              <a:rPr lang="en-IN" sz="8000" b="0" i="0" dirty="0">
                <a:solidFill>
                  <a:srgbClr val="000000"/>
                </a:solidFill>
                <a:effectLst/>
                <a:latin typeface="Open Sans"/>
              </a:rPr>
              <a:t>1.'Below College’</a:t>
            </a:r>
          </a:p>
          <a:p>
            <a:pPr marL="457200" lvl="1" indent="0" algn="l">
              <a:buNone/>
            </a:pPr>
            <a:r>
              <a:rPr lang="en-IN" sz="8000" b="0" i="0" dirty="0">
                <a:solidFill>
                  <a:srgbClr val="000000"/>
                </a:solidFill>
                <a:effectLst/>
                <a:latin typeface="Open Sans"/>
              </a:rPr>
              <a:t>2.'College’</a:t>
            </a:r>
          </a:p>
          <a:p>
            <a:pPr marL="457200" lvl="1" indent="0" algn="l">
              <a:buNone/>
            </a:pPr>
            <a:r>
              <a:rPr lang="en-IN" sz="8000" b="0" i="0" dirty="0">
                <a:solidFill>
                  <a:srgbClr val="000000"/>
                </a:solidFill>
                <a:effectLst/>
                <a:latin typeface="Open Sans"/>
              </a:rPr>
              <a:t>3.'Bachelor’</a:t>
            </a:r>
          </a:p>
          <a:p>
            <a:pPr marL="457200" lvl="1" indent="0" algn="l">
              <a:buNone/>
            </a:pPr>
            <a:r>
              <a:rPr lang="en-IN" sz="8000" dirty="0">
                <a:solidFill>
                  <a:srgbClr val="000000"/>
                </a:solidFill>
                <a:latin typeface="Open Sans"/>
              </a:rPr>
              <a:t>4.</a:t>
            </a:r>
            <a:r>
              <a:rPr lang="en-IN" sz="8000" b="0" i="0" dirty="0">
                <a:solidFill>
                  <a:srgbClr val="000000"/>
                </a:solidFill>
                <a:effectLst/>
                <a:latin typeface="Open Sans"/>
              </a:rPr>
              <a:t>'Master’</a:t>
            </a:r>
          </a:p>
          <a:p>
            <a:pPr marL="457200" lvl="1" indent="0" algn="l">
              <a:buNone/>
            </a:pPr>
            <a:r>
              <a:rPr lang="en-IN" sz="8000" b="0" i="0" dirty="0">
                <a:solidFill>
                  <a:srgbClr val="000000"/>
                </a:solidFill>
                <a:effectLst/>
                <a:latin typeface="Open Sans"/>
              </a:rPr>
              <a:t>5.'Doctor'</a:t>
            </a:r>
          </a:p>
          <a:p>
            <a:pPr algn="l">
              <a:buFont typeface="Arial" panose="020B0604020202020204" pitchFamily="34" charset="0"/>
              <a:buChar char="•"/>
            </a:pPr>
            <a:r>
              <a:rPr lang="en-IN" sz="8000" b="0" i="0" dirty="0">
                <a:solidFill>
                  <a:srgbClr val="000000"/>
                </a:solidFill>
                <a:effectLst/>
                <a:latin typeface="Open Sans"/>
              </a:rPr>
              <a:t>Environment Satisfaction</a:t>
            </a:r>
          </a:p>
          <a:p>
            <a:pPr marL="457200" lvl="1" indent="0" algn="l">
              <a:buNone/>
            </a:pPr>
            <a:r>
              <a:rPr lang="en-IN" sz="8000" b="0" i="0" dirty="0">
                <a:solidFill>
                  <a:srgbClr val="000000"/>
                </a:solidFill>
                <a:effectLst/>
                <a:latin typeface="Open Sans"/>
              </a:rPr>
              <a:t>1.'Low’</a:t>
            </a:r>
          </a:p>
          <a:p>
            <a:pPr marL="457200" lvl="1" indent="0" algn="l">
              <a:buNone/>
            </a:pPr>
            <a:r>
              <a:rPr lang="en-IN" sz="8000" b="0" i="0" dirty="0">
                <a:solidFill>
                  <a:srgbClr val="000000"/>
                </a:solidFill>
                <a:effectLst/>
                <a:latin typeface="Open Sans"/>
              </a:rPr>
              <a:t>2.'Medium’</a:t>
            </a:r>
            <a:endParaRPr lang="en-IN" sz="8000" dirty="0">
              <a:solidFill>
                <a:srgbClr val="000000"/>
              </a:solidFill>
              <a:latin typeface="Open Sans"/>
            </a:endParaRPr>
          </a:p>
          <a:p>
            <a:pPr marL="457200" lvl="1" indent="0" algn="l">
              <a:buNone/>
            </a:pPr>
            <a:r>
              <a:rPr lang="en-IN" sz="8000" dirty="0">
                <a:solidFill>
                  <a:srgbClr val="000000"/>
                </a:solidFill>
                <a:latin typeface="Open Sans"/>
              </a:rPr>
              <a:t>3.</a:t>
            </a:r>
            <a:r>
              <a:rPr lang="en-IN" sz="8000" b="0" i="0" dirty="0">
                <a:solidFill>
                  <a:srgbClr val="000000"/>
                </a:solidFill>
                <a:effectLst/>
                <a:latin typeface="Open Sans"/>
              </a:rPr>
              <a:t>'High’</a:t>
            </a:r>
            <a:endParaRPr lang="en-IN" sz="8000" dirty="0">
              <a:solidFill>
                <a:srgbClr val="000000"/>
              </a:solidFill>
              <a:latin typeface="Open Sans"/>
            </a:endParaRPr>
          </a:p>
          <a:p>
            <a:pPr marL="457200" lvl="1" indent="0" algn="l">
              <a:buNone/>
            </a:pPr>
            <a:r>
              <a:rPr lang="en-IN" sz="8000" b="0" i="0" dirty="0">
                <a:solidFill>
                  <a:srgbClr val="000000"/>
                </a:solidFill>
                <a:effectLst/>
                <a:latin typeface="Open Sans"/>
              </a:rPr>
              <a:t>4.'Very High</a:t>
            </a:r>
          </a:p>
          <a:p>
            <a:endParaRPr lang="en-IN" dirty="0"/>
          </a:p>
        </p:txBody>
      </p:sp>
    </p:spTree>
    <p:extLst>
      <p:ext uri="{BB962C8B-B14F-4D97-AF65-F5344CB8AC3E}">
        <p14:creationId xmlns:p14="http://schemas.microsoft.com/office/powerpoint/2010/main" val="226730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123D-1513-41BB-8E44-F4654CA09D51}"/>
              </a:ext>
            </a:extLst>
          </p:cNvPr>
          <p:cNvSpPr>
            <a:spLocks noGrp="1"/>
          </p:cNvSpPr>
          <p:nvPr>
            <p:ph type="title"/>
          </p:nvPr>
        </p:nvSpPr>
        <p:spPr>
          <a:xfrm>
            <a:off x="838200" y="1881809"/>
            <a:ext cx="10515600" cy="145773"/>
          </a:xfrm>
        </p:spPr>
        <p:txBody>
          <a:bodyPr>
            <a:normAutofit fontScale="90000"/>
          </a:bodyPr>
          <a:lstStyle/>
          <a:p>
            <a:pPr marL="342900" indent="-342900">
              <a:buFont typeface="Arial" panose="020B0604020202020204" pitchFamily="34" charset="0"/>
              <a:buChar char="•"/>
            </a:pPr>
            <a:r>
              <a:rPr lang="en-US" sz="2200" b="0" i="0" dirty="0">
                <a:solidFill>
                  <a:srgbClr val="000000"/>
                </a:solidFill>
                <a:effectLst/>
                <a:latin typeface="Helvetica Neue"/>
              </a:rPr>
              <a:t>Job Involvement</a:t>
            </a:r>
            <a:br>
              <a:rPr lang="en-US" sz="2200" b="0" i="0" dirty="0">
                <a:solidFill>
                  <a:srgbClr val="000000"/>
                </a:solidFill>
                <a:effectLst/>
                <a:latin typeface="Helvetica Neue"/>
              </a:rPr>
            </a:br>
            <a:r>
              <a:rPr lang="en-US" sz="2200" b="0" i="0" dirty="0">
                <a:solidFill>
                  <a:srgbClr val="000000"/>
                </a:solidFill>
                <a:effectLst/>
                <a:latin typeface="Helvetica Neue"/>
              </a:rPr>
              <a:t>1.'Low’</a:t>
            </a:r>
            <a:br>
              <a:rPr lang="en-US" sz="2200" b="0" i="0" dirty="0">
                <a:solidFill>
                  <a:srgbClr val="000000"/>
                </a:solidFill>
                <a:effectLst/>
                <a:latin typeface="Helvetica Neue"/>
              </a:rPr>
            </a:br>
            <a:r>
              <a:rPr lang="en-US" sz="2200" b="0" i="0" dirty="0">
                <a:solidFill>
                  <a:srgbClr val="000000"/>
                </a:solidFill>
                <a:effectLst/>
                <a:latin typeface="Helvetica Neue"/>
              </a:rPr>
              <a:t>2.'Medium’</a:t>
            </a:r>
            <a:br>
              <a:rPr lang="en-US" sz="2200" b="0" i="0" dirty="0">
                <a:solidFill>
                  <a:srgbClr val="000000"/>
                </a:solidFill>
                <a:effectLst/>
                <a:latin typeface="Helvetica Neue"/>
              </a:rPr>
            </a:br>
            <a:r>
              <a:rPr lang="en-US" sz="2200" b="0" i="0" dirty="0">
                <a:solidFill>
                  <a:srgbClr val="000000"/>
                </a:solidFill>
                <a:effectLst/>
                <a:latin typeface="Helvetica Neue"/>
              </a:rPr>
              <a:t>3.'High’</a:t>
            </a:r>
            <a:br>
              <a:rPr lang="en-US" sz="2200" b="0" i="0" dirty="0">
                <a:solidFill>
                  <a:srgbClr val="000000"/>
                </a:solidFill>
                <a:effectLst/>
                <a:latin typeface="Helvetica Neue"/>
              </a:rPr>
            </a:br>
            <a:r>
              <a:rPr lang="en-US" sz="2200" b="0" i="0" dirty="0">
                <a:solidFill>
                  <a:srgbClr val="000000"/>
                </a:solidFill>
                <a:effectLst/>
                <a:latin typeface="Helvetica Neue"/>
              </a:rPr>
              <a:t>4.'Very High</a:t>
            </a:r>
            <a:r>
              <a:rPr lang="en-US" sz="2400" b="0" i="0" dirty="0">
                <a:solidFill>
                  <a:srgbClr val="000000"/>
                </a:solidFill>
                <a:effectLst/>
                <a:latin typeface="Helvetica Neue"/>
              </a:rPr>
              <a:t>'</a:t>
            </a:r>
            <a:br>
              <a:rPr lang="en-US" b="0"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91E79D86-BBC0-41DC-8648-83713066637E}"/>
              </a:ext>
            </a:extLst>
          </p:cNvPr>
          <p:cNvSpPr>
            <a:spLocks noGrp="1"/>
          </p:cNvSpPr>
          <p:nvPr>
            <p:ph idx="1"/>
          </p:nvPr>
        </p:nvSpPr>
        <p:spPr>
          <a:xfrm>
            <a:off x="838200" y="2438400"/>
            <a:ext cx="10515600" cy="3815625"/>
          </a:xfrm>
        </p:spPr>
        <p:txBody>
          <a:bodyPr>
            <a:normAutofit/>
          </a:bodyPr>
          <a:lstStyle/>
          <a:p>
            <a:pPr algn="l"/>
            <a:r>
              <a:rPr lang="en-US" sz="2000" b="0" i="0" dirty="0">
                <a:solidFill>
                  <a:srgbClr val="000000"/>
                </a:solidFill>
                <a:effectLst/>
                <a:latin typeface="Helvetica Neue"/>
              </a:rPr>
              <a:t>Job Satisfaction</a:t>
            </a:r>
          </a:p>
          <a:p>
            <a:pPr marL="0" indent="0" algn="l">
              <a:buNone/>
            </a:pPr>
            <a:r>
              <a:rPr lang="en-US" sz="2000" dirty="0">
                <a:solidFill>
                  <a:srgbClr val="000000"/>
                </a:solidFill>
                <a:latin typeface="Helvetica Neue"/>
              </a:rPr>
              <a:t>      1.</a:t>
            </a:r>
            <a:r>
              <a:rPr lang="en-US" sz="2000" b="0" i="0" dirty="0">
                <a:solidFill>
                  <a:srgbClr val="000000"/>
                </a:solidFill>
                <a:effectLst/>
                <a:latin typeface="Helvetica Neue"/>
              </a:rPr>
              <a:t>'Low’</a:t>
            </a:r>
          </a:p>
          <a:p>
            <a:pPr marL="0" indent="0" algn="l">
              <a:buNone/>
            </a:pPr>
            <a:r>
              <a:rPr lang="en-US" sz="2000" b="0" i="0" dirty="0">
                <a:solidFill>
                  <a:srgbClr val="000000"/>
                </a:solidFill>
                <a:effectLst/>
                <a:latin typeface="Helvetica Neue"/>
              </a:rPr>
              <a:t>       2.'Medium’</a:t>
            </a:r>
          </a:p>
          <a:p>
            <a:pPr marL="0" indent="0" algn="l">
              <a:buNone/>
            </a:pPr>
            <a:r>
              <a:rPr lang="en-US" sz="2000" b="0" i="0" dirty="0">
                <a:solidFill>
                  <a:srgbClr val="000000"/>
                </a:solidFill>
                <a:effectLst/>
                <a:latin typeface="Helvetica Neue"/>
              </a:rPr>
              <a:t>      3.'High’</a:t>
            </a:r>
          </a:p>
          <a:p>
            <a:pPr marL="0" indent="0" algn="l">
              <a:buNone/>
            </a:pPr>
            <a:r>
              <a:rPr lang="en-US" sz="2000" b="0" i="0" dirty="0">
                <a:solidFill>
                  <a:srgbClr val="000000"/>
                </a:solidFill>
                <a:effectLst/>
                <a:latin typeface="Helvetica Neue"/>
              </a:rPr>
              <a:t>      4.'Very High’</a:t>
            </a:r>
          </a:p>
          <a:p>
            <a:pPr algn="l"/>
            <a:r>
              <a:rPr lang="en-US" sz="2000" b="0" i="0" dirty="0">
                <a:solidFill>
                  <a:srgbClr val="000000"/>
                </a:solidFill>
                <a:effectLst/>
                <a:latin typeface="Helvetica Neue"/>
              </a:rPr>
              <a:t>Performance Rating</a:t>
            </a:r>
          </a:p>
          <a:p>
            <a:pPr lvl="1">
              <a:buFont typeface="+mj-lt"/>
              <a:buAutoNum type="arabicPeriod"/>
            </a:pPr>
            <a:r>
              <a:rPr lang="en-US" sz="2000" b="0" i="0" dirty="0">
                <a:solidFill>
                  <a:srgbClr val="000000"/>
                </a:solidFill>
                <a:effectLst/>
                <a:latin typeface="Helvetica Neue"/>
              </a:rPr>
              <a:t>'Low'</a:t>
            </a:r>
          </a:p>
          <a:p>
            <a:pPr lvl="1">
              <a:buFont typeface="+mj-lt"/>
              <a:buAutoNum type="arabicPeriod"/>
            </a:pPr>
            <a:r>
              <a:rPr lang="en-US" sz="2000" b="0" i="0" dirty="0">
                <a:solidFill>
                  <a:srgbClr val="000000"/>
                </a:solidFill>
                <a:effectLst/>
                <a:latin typeface="Helvetica Neue"/>
              </a:rPr>
              <a:t>'Good'</a:t>
            </a:r>
          </a:p>
          <a:p>
            <a:pPr lvl="1">
              <a:buFont typeface="+mj-lt"/>
              <a:buAutoNum type="arabicPeriod"/>
            </a:pPr>
            <a:r>
              <a:rPr lang="en-US" sz="2000" b="0" i="0" dirty="0">
                <a:solidFill>
                  <a:srgbClr val="000000"/>
                </a:solidFill>
                <a:effectLst/>
                <a:latin typeface="Helvetica Neue"/>
              </a:rPr>
              <a:t>'Excellent'</a:t>
            </a:r>
          </a:p>
          <a:p>
            <a:pPr lvl="1">
              <a:buFont typeface="+mj-lt"/>
              <a:buAutoNum type="arabicPeriod"/>
            </a:pPr>
            <a:r>
              <a:rPr lang="en-US" sz="2000" b="0" i="0" dirty="0">
                <a:solidFill>
                  <a:srgbClr val="000000"/>
                </a:solidFill>
                <a:effectLst/>
                <a:latin typeface="Helvetica Neue"/>
              </a:rPr>
              <a:t>'Outstanding'</a:t>
            </a:r>
          </a:p>
          <a:p>
            <a:pPr algn="l">
              <a:buFont typeface="+mj-lt"/>
              <a:buAutoNum type="arabicPeriod"/>
            </a:pPr>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319154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A520-8C24-4CE8-98F6-EEA043111FF2}"/>
              </a:ext>
            </a:extLst>
          </p:cNvPr>
          <p:cNvSpPr>
            <a:spLocks noGrp="1"/>
          </p:cNvSpPr>
          <p:nvPr>
            <p:ph type="title"/>
          </p:nvPr>
        </p:nvSpPr>
        <p:spPr/>
        <p:txBody>
          <a:bodyPr/>
          <a:lstStyle/>
          <a:p>
            <a:r>
              <a:rPr lang="en-US" dirty="0">
                <a:latin typeface="Arial Black" panose="020B0A04020102020204" pitchFamily="34" charset="0"/>
              </a:rPr>
              <a:t>Import the python libraries: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C29813B-AAED-4E1C-B1D4-1C2AAC9D6A93}"/>
              </a:ext>
            </a:extLst>
          </p:cNvPr>
          <p:cNvSpPr>
            <a:spLocks noGrp="1"/>
          </p:cNvSpPr>
          <p:nvPr>
            <p:ph idx="1"/>
          </p:nvPr>
        </p:nvSpPr>
        <p:spPr/>
        <p:txBody>
          <a:bodyPr>
            <a:normAutofit fontScale="92500" lnSpcReduction="20000"/>
          </a:bodyPr>
          <a:lstStyle/>
          <a:p>
            <a:r>
              <a:rPr lang="en-US" sz="2000" dirty="0"/>
              <a:t>1. </a:t>
            </a:r>
            <a:r>
              <a:rPr lang="en-US" sz="2000" b="1" u="sng" dirty="0"/>
              <a:t>Numpy</a:t>
            </a:r>
            <a:r>
              <a:rPr lang="en-US" sz="2000" u="sng" dirty="0"/>
              <a:t> :</a:t>
            </a:r>
            <a:endParaRPr lang="en-US" sz="2000" dirty="0"/>
          </a:p>
          <a:p>
            <a:pPr algn="l">
              <a:buFont typeface="Arial" panose="020B0604020202020204" pitchFamily="34" charset="0"/>
              <a:buChar char="•"/>
            </a:pPr>
            <a:r>
              <a:rPr lang="en-US" sz="2000" b="0" i="0" dirty="0">
                <a:solidFill>
                  <a:srgbClr val="000000"/>
                </a:solidFill>
                <a:effectLst/>
                <a:latin typeface="Helvetica Neue"/>
              </a:rPr>
              <a:t>Numpy stands for numerical python.</a:t>
            </a:r>
          </a:p>
          <a:p>
            <a:pPr algn="l">
              <a:buFont typeface="Arial" panose="020B0604020202020204" pitchFamily="34" charset="0"/>
              <a:buChar char="•"/>
            </a:pPr>
            <a:r>
              <a:rPr lang="en-US" sz="2000" b="0" i="0" dirty="0">
                <a:solidFill>
                  <a:srgbClr val="000000"/>
                </a:solidFill>
                <a:effectLst/>
                <a:latin typeface="Helvetica Neue"/>
              </a:rPr>
              <a:t>It is a python package.</a:t>
            </a:r>
          </a:p>
          <a:p>
            <a:pPr algn="l">
              <a:buFont typeface="Arial" panose="020B0604020202020204" pitchFamily="34" charset="0"/>
              <a:buChar char="•"/>
            </a:pPr>
            <a:r>
              <a:rPr lang="en-US" sz="2000" b="0" i="0" dirty="0">
                <a:solidFill>
                  <a:srgbClr val="000000"/>
                </a:solidFill>
                <a:effectLst/>
                <a:latin typeface="Helvetica Neue"/>
              </a:rPr>
              <a:t>It is used for numerical calculation.</a:t>
            </a:r>
          </a:p>
          <a:p>
            <a:pPr algn="l">
              <a:buFont typeface="Arial" panose="020B0604020202020204" pitchFamily="34" charset="0"/>
              <a:buChar char="•"/>
            </a:pPr>
            <a:r>
              <a:rPr lang="en-US" sz="2000" b="0" i="0" dirty="0">
                <a:solidFill>
                  <a:srgbClr val="000000"/>
                </a:solidFill>
                <a:effectLst/>
                <a:latin typeface="Helvetica Neue"/>
              </a:rPr>
              <a:t>It is core library for scientific computing.</a:t>
            </a:r>
          </a:p>
          <a:p>
            <a:pPr algn="l">
              <a:buFont typeface="Arial" panose="020B0604020202020204" pitchFamily="34" charset="0"/>
              <a:buChar char="•"/>
            </a:pPr>
            <a:r>
              <a:rPr lang="en-US" sz="2000" b="0" i="0" dirty="0">
                <a:solidFill>
                  <a:srgbClr val="000000"/>
                </a:solidFill>
                <a:effectLst/>
                <a:latin typeface="Helvetica Neue"/>
              </a:rPr>
              <a:t>It is powerful in n dimensional array objects.</a:t>
            </a:r>
          </a:p>
          <a:p>
            <a:pPr algn="l">
              <a:buFont typeface="Arial" panose="020B0604020202020204" pitchFamily="34" charset="0"/>
              <a:buChar char="•"/>
            </a:pPr>
            <a:r>
              <a:rPr lang="en-US" sz="2000" b="0" i="0" dirty="0">
                <a:solidFill>
                  <a:srgbClr val="000000"/>
                </a:solidFill>
                <a:effectLst/>
                <a:latin typeface="Helvetica Neue"/>
              </a:rPr>
              <a:t>It is installed by pip install numpy.</a:t>
            </a:r>
          </a:p>
          <a:p>
            <a:pPr algn="l">
              <a:buFont typeface="Arial" panose="020B0604020202020204" pitchFamily="34" charset="0"/>
              <a:buChar char="•"/>
            </a:pPr>
            <a:r>
              <a:rPr lang="en-US" sz="2000" b="0" i="0" dirty="0">
                <a:solidFill>
                  <a:srgbClr val="000000"/>
                </a:solidFill>
                <a:effectLst/>
                <a:latin typeface="Helvetica Neue"/>
              </a:rPr>
              <a:t>It provides high performance multi-dimensional array object and tools for working with these arrays.</a:t>
            </a:r>
          </a:p>
          <a:p>
            <a:r>
              <a:rPr lang="en-IN" sz="2000" b="1" u="sng" dirty="0"/>
              <a:t>HOW TO IMPORT NUMPY:</a:t>
            </a:r>
          </a:p>
          <a:p>
            <a:pPr marL="0" indent="0">
              <a:buNone/>
            </a:pPr>
            <a:r>
              <a:rPr lang="en-IN" sz="2200" dirty="0"/>
              <a:t>     Once numpy is installed, import it in  your applications by adding the import keyword:</a:t>
            </a:r>
          </a:p>
          <a:p>
            <a:pPr marL="0" indent="0">
              <a:buNone/>
            </a:pPr>
            <a:r>
              <a:rPr lang="en-IN" sz="2200" b="1" dirty="0"/>
              <a:t>     </a:t>
            </a:r>
            <a:r>
              <a:rPr lang="en-IN" sz="2000" b="1" dirty="0"/>
              <a:t>Import numpy as np</a:t>
            </a:r>
          </a:p>
          <a:p>
            <a:pPr marL="0" indent="0">
              <a:buNone/>
            </a:pPr>
            <a:r>
              <a:rPr lang="en-IN" sz="1600" dirty="0"/>
              <a:t>     </a:t>
            </a:r>
            <a:r>
              <a:rPr lang="en-IN" sz="2200" dirty="0"/>
              <a:t>Now , numpy package can be referred to as np instead of numpy</a:t>
            </a:r>
          </a:p>
        </p:txBody>
      </p:sp>
    </p:spTree>
    <p:extLst>
      <p:ext uri="{BB962C8B-B14F-4D97-AF65-F5344CB8AC3E}">
        <p14:creationId xmlns:p14="http://schemas.microsoft.com/office/powerpoint/2010/main" val="45737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9D-6635-4A10-ADD0-E3DF55E38202}"/>
              </a:ext>
            </a:extLst>
          </p:cNvPr>
          <p:cNvSpPr>
            <a:spLocks noGrp="1"/>
          </p:cNvSpPr>
          <p:nvPr>
            <p:ph type="title"/>
          </p:nvPr>
        </p:nvSpPr>
        <p:spPr>
          <a:xfrm>
            <a:off x="838200" y="681037"/>
            <a:ext cx="10515600" cy="220111"/>
          </a:xfrm>
        </p:spPr>
        <p:txBody>
          <a:bodyPr>
            <a:normAutofit fontScale="90000"/>
          </a:bodyPr>
          <a:lstStyle/>
          <a:p>
            <a:r>
              <a:rPr lang="en-US" sz="2000" b="1" dirty="0"/>
              <a:t>2. </a:t>
            </a:r>
            <a:r>
              <a:rPr lang="en-US" sz="2000" b="1" u="sng" dirty="0"/>
              <a:t>Pandas :</a:t>
            </a:r>
            <a:endParaRPr lang="en-IN" sz="2000" b="1" u="sng" dirty="0"/>
          </a:p>
        </p:txBody>
      </p:sp>
      <p:sp>
        <p:nvSpPr>
          <p:cNvPr id="3" name="Content Placeholder 2">
            <a:extLst>
              <a:ext uri="{FF2B5EF4-FFF2-40B4-BE49-F238E27FC236}">
                <a16:creationId xmlns:a16="http://schemas.microsoft.com/office/drawing/2014/main" id="{0B85102B-264E-41FF-8E45-A165C6B82E3B}"/>
              </a:ext>
            </a:extLst>
          </p:cNvPr>
          <p:cNvSpPr>
            <a:spLocks noGrp="1"/>
          </p:cNvSpPr>
          <p:nvPr>
            <p:ph idx="1"/>
          </p:nvPr>
        </p:nvSpPr>
        <p:spPr>
          <a:xfrm>
            <a:off x="838200" y="901148"/>
            <a:ext cx="10515600" cy="5275815"/>
          </a:xfrm>
        </p:spPr>
        <p:txBody>
          <a:bodyPr>
            <a:normAutofit fontScale="92500" lnSpcReduction="10000"/>
          </a:bodyPr>
          <a:lstStyle/>
          <a:p>
            <a:r>
              <a:rPr lang="en-US" sz="2000" b="0" i="0" dirty="0">
                <a:solidFill>
                  <a:srgbClr val="000000"/>
                </a:solidFill>
                <a:effectLst/>
                <a:latin typeface="Helvetica Neue"/>
              </a:rPr>
              <a:t>Pandas is a Python Library which is useful for Analysis purpose.</a:t>
            </a:r>
          </a:p>
          <a:p>
            <a:r>
              <a:rPr lang="en-US" sz="2000" b="0" i="0" dirty="0">
                <a:solidFill>
                  <a:srgbClr val="000000"/>
                </a:solidFill>
                <a:effectLst/>
                <a:latin typeface="Arial" panose="020B0604020202020204" pitchFamily="34" charset="0"/>
              </a:rPr>
              <a:t>Pandas providing high-performance data manipulation and analysis tool using its powerful data structures.</a:t>
            </a:r>
          </a:p>
          <a:p>
            <a:pPr algn="l">
              <a:buFont typeface="Arial" panose="020B0604020202020204" pitchFamily="34" charset="0"/>
              <a:buChar char="•"/>
            </a:pPr>
            <a:r>
              <a:rPr lang="en-US" sz="2000" b="0" i="0" dirty="0">
                <a:effectLst/>
                <a:latin typeface="Arial" panose="020B0604020202020204" pitchFamily="34" charset="0"/>
              </a:rPr>
              <a:t>Fast and efficient DataFrame object with default and customized indexing.</a:t>
            </a:r>
          </a:p>
          <a:p>
            <a:pPr algn="l">
              <a:buFont typeface="Arial" panose="020B0604020202020204" pitchFamily="34" charset="0"/>
              <a:buChar char="•"/>
            </a:pPr>
            <a:r>
              <a:rPr lang="en-US" sz="2000" b="0" i="0" dirty="0">
                <a:effectLst/>
                <a:latin typeface="Arial" panose="020B0604020202020204" pitchFamily="34" charset="0"/>
              </a:rPr>
              <a:t>Data alignment and integrated handling of missing data.</a:t>
            </a:r>
          </a:p>
          <a:p>
            <a:pPr algn="l">
              <a:buFont typeface="Arial" panose="020B0604020202020204" pitchFamily="34" charset="0"/>
              <a:buChar char="•"/>
            </a:pPr>
            <a:r>
              <a:rPr lang="en-US" sz="2000" b="0" i="0" dirty="0">
                <a:effectLst/>
                <a:latin typeface="Arial" panose="020B0604020202020204" pitchFamily="34" charset="0"/>
              </a:rPr>
              <a:t>Reshaping and pivoting of date sets.</a:t>
            </a:r>
          </a:p>
          <a:p>
            <a:pPr algn="l">
              <a:buFont typeface="Arial" panose="020B0604020202020204" pitchFamily="34" charset="0"/>
              <a:buChar char="•"/>
            </a:pPr>
            <a:r>
              <a:rPr lang="en-US" sz="2000" b="0" i="0" dirty="0">
                <a:effectLst/>
                <a:latin typeface="Arial" panose="020B0604020202020204" pitchFamily="34" charset="0"/>
              </a:rPr>
              <a:t>Label-based slicing, indexing and sub setting of large data sets.</a:t>
            </a:r>
          </a:p>
          <a:p>
            <a:pPr algn="l">
              <a:buFont typeface="Arial" panose="020B0604020202020204" pitchFamily="34" charset="0"/>
              <a:buChar char="•"/>
            </a:pPr>
            <a:r>
              <a:rPr lang="en-US" sz="2000" b="0" i="0" dirty="0">
                <a:effectLst/>
                <a:latin typeface="Arial" panose="020B0604020202020204" pitchFamily="34" charset="0"/>
              </a:rPr>
              <a:t>Columns from a data structure can be deleted or inserted.</a:t>
            </a:r>
          </a:p>
          <a:p>
            <a:pPr algn="l">
              <a:buFont typeface="Arial" panose="020B0604020202020204" pitchFamily="34" charset="0"/>
              <a:buChar char="•"/>
            </a:pPr>
            <a:r>
              <a:rPr lang="en-US" sz="2000" b="0" i="0" dirty="0">
                <a:effectLst/>
                <a:latin typeface="Arial" panose="020B0604020202020204" pitchFamily="34" charset="0"/>
              </a:rPr>
              <a:t>Group by data for aggregation and transformations.</a:t>
            </a:r>
          </a:p>
          <a:p>
            <a:pPr algn="l">
              <a:buFont typeface="Arial" panose="020B0604020202020204" pitchFamily="34" charset="0"/>
              <a:buChar char="•"/>
            </a:pPr>
            <a:r>
              <a:rPr lang="en-US" sz="2000" b="0" i="0" dirty="0">
                <a:effectLst/>
                <a:latin typeface="Arial" panose="020B0604020202020204" pitchFamily="34" charset="0"/>
              </a:rPr>
              <a:t>High performance merging and joining of data.</a:t>
            </a:r>
          </a:p>
          <a:p>
            <a:pPr algn="l">
              <a:buFont typeface="Arial" panose="020B0604020202020204" pitchFamily="34" charset="0"/>
              <a:buChar char="•"/>
            </a:pPr>
            <a:r>
              <a:rPr lang="en-US" sz="2000" b="0" i="0" dirty="0">
                <a:effectLst/>
                <a:latin typeface="Arial" panose="020B0604020202020204" pitchFamily="34" charset="0"/>
              </a:rPr>
              <a:t>Time Series functionality.</a:t>
            </a:r>
          </a:p>
          <a:p>
            <a:r>
              <a:rPr lang="en-IN" sz="1600" b="1" i="0" u="sng" dirty="0">
                <a:solidFill>
                  <a:srgbClr val="000000"/>
                </a:solidFill>
                <a:effectLst/>
                <a:latin typeface="Helvetica Neue"/>
              </a:rPr>
              <a:t>HOW TO IMPORT PANDAS :</a:t>
            </a:r>
          </a:p>
          <a:p>
            <a:pPr marL="0" indent="0">
              <a:buNone/>
            </a:pPr>
            <a:r>
              <a:rPr lang="en-IN" sz="1600" dirty="0"/>
              <a:t>     </a:t>
            </a:r>
            <a:r>
              <a:rPr lang="en-IN" sz="2000" dirty="0"/>
              <a:t>Once pandas is installed, import it in  your applications by adding the import keyword</a:t>
            </a:r>
            <a:r>
              <a:rPr lang="en-IN" sz="1800" dirty="0"/>
              <a:t>:</a:t>
            </a:r>
          </a:p>
          <a:p>
            <a:pPr marL="0" indent="0">
              <a:buNone/>
            </a:pPr>
            <a:r>
              <a:rPr lang="en-IN" sz="1600" i="0" dirty="0">
                <a:solidFill>
                  <a:srgbClr val="000000"/>
                </a:solidFill>
                <a:effectLst/>
                <a:latin typeface="Helvetica Neue"/>
              </a:rPr>
              <a:t>    </a:t>
            </a:r>
            <a:r>
              <a:rPr lang="en-US" sz="1600" b="1" i="0" dirty="0">
                <a:solidFill>
                  <a:srgbClr val="000000"/>
                </a:solidFill>
                <a:effectLst/>
                <a:latin typeface="Helvetica Neue"/>
              </a:rPr>
              <a:t>Import pandas as pd</a:t>
            </a:r>
          </a:p>
          <a:p>
            <a:pPr marL="0" indent="0">
              <a:buNone/>
            </a:pPr>
            <a:r>
              <a:rPr lang="en-IN" sz="2200" dirty="0"/>
              <a:t>     Now , pandas package can be referred to as pd instead of pandas</a:t>
            </a:r>
            <a:endParaRPr lang="en-US" sz="2200" b="1" i="0" dirty="0">
              <a:solidFill>
                <a:srgbClr val="000000"/>
              </a:solidFill>
              <a:effectLst/>
              <a:latin typeface="Helvetica Neue"/>
            </a:endParaRPr>
          </a:p>
        </p:txBody>
      </p:sp>
    </p:spTree>
    <p:extLst>
      <p:ext uri="{BB962C8B-B14F-4D97-AF65-F5344CB8AC3E}">
        <p14:creationId xmlns:p14="http://schemas.microsoft.com/office/powerpoint/2010/main" val="219690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5EAC-D330-4306-B7E9-7AA07E34D9C3}"/>
              </a:ext>
            </a:extLst>
          </p:cNvPr>
          <p:cNvSpPr>
            <a:spLocks noGrp="1"/>
          </p:cNvSpPr>
          <p:nvPr>
            <p:ph type="title"/>
          </p:nvPr>
        </p:nvSpPr>
        <p:spPr>
          <a:xfrm>
            <a:off x="838200" y="569844"/>
            <a:ext cx="10515600" cy="318052"/>
          </a:xfrm>
        </p:spPr>
        <p:txBody>
          <a:bodyPr>
            <a:normAutofit fontScale="90000"/>
          </a:bodyPr>
          <a:lstStyle/>
          <a:p>
            <a:r>
              <a:rPr lang="en-US" sz="2000" b="1" dirty="0"/>
              <a:t>3. </a:t>
            </a:r>
            <a:r>
              <a:rPr lang="en-US" sz="2000" b="1" u="sng" dirty="0"/>
              <a:t>Matplotlib:</a:t>
            </a:r>
            <a:endParaRPr lang="en-IN" sz="2000" b="1" u="sng" dirty="0"/>
          </a:p>
        </p:txBody>
      </p:sp>
      <p:sp>
        <p:nvSpPr>
          <p:cNvPr id="3" name="Content Placeholder 2">
            <a:extLst>
              <a:ext uri="{FF2B5EF4-FFF2-40B4-BE49-F238E27FC236}">
                <a16:creationId xmlns:a16="http://schemas.microsoft.com/office/drawing/2014/main" id="{57BC546F-4353-4C65-BB07-20DD6465AAF3}"/>
              </a:ext>
            </a:extLst>
          </p:cNvPr>
          <p:cNvSpPr>
            <a:spLocks noGrp="1"/>
          </p:cNvSpPr>
          <p:nvPr>
            <p:ph idx="1"/>
          </p:nvPr>
        </p:nvSpPr>
        <p:spPr>
          <a:xfrm>
            <a:off x="838200" y="887896"/>
            <a:ext cx="10515600" cy="5289068"/>
          </a:xfrm>
        </p:spPr>
        <p:txBody>
          <a:bodyPr>
            <a:normAutofit/>
          </a:bodyPr>
          <a:lstStyle/>
          <a:p>
            <a:r>
              <a:rPr lang="en-US" sz="2000" dirty="0"/>
              <a:t>Matplotlib is one of the most popular python packages used for data visualization.</a:t>
            </a:r>
          </a:p>
          <a:p>
            <a:r>
              <a:rPr lang="en-US" sz="2000" dirty="0"/>
              <a:t>It is a cross-platform library for making 2D plots from data in arrays.</a:t>
            </a:r>
          </a:p>
          <a:p>
            <a:r>
              <a:rPr lang="en-US" sz="2000" dirty="0"/>
              <a:t>One of the greatest benefit of visualization is that it allows us visual access to huge amounts of data in easily digestible visuals.</a:t>
            </a:r>
          </a:p>
          <a:p>
            <a:r>
              <a:rPr lang="en-US" sz="2000" dirty="0"/>
              <a:t>Matplotlib consist of several plots like line , bar, scatter, histogram etc.</a:t>
            </a:r>
          </a:p>
          <a:p>
            <a:r>
              <a:rPr lang="en-US" sz="2000" dirty="0"/>
              <a:t>Plots helps to understand trends, patterns and to make correlations.</a:t>
            </a:r>
          </a:p>
          <a:p>
            <a:r>
              <a:rPr lang="en-US" sz="1800" b="1" u="sng" dirty="0"/>
              <a:t>HOW TO IMPORT MATPLOTLIB :</a:t>
            </a:r>
          </a:p>
          <a:p>
            <a:r>
              <a:rPr lang="en-US" sz="2000" dirty="0"/>
              <a:t>Most of the matplotlib utilities lies under the pyplot submodule, and are usually imported under the plt alias:</a:t>
            </a:r>
          </a:p>
          <a:p>
            <a:pPr marL="0" indent="0">
              <a:buNone/>
            </a:pPr>
            <a:r>
              <a:rPr lang="en-IN" sz="1800" b="1" dirty="0"/>
              <a:t>    Import matplotlib . pyplot as  plt</a:t>
            </a:r>
          </a:p>
          <a:p>
            <a:pPr marL="0" indent="0">
              <a:buNone/>
            </a:pPr>
            <a:r>
              <a:rPr lang="en-IN" sz="1800" b="1" dirty="0"/>
              <a:t>    Or</a:t>
            </a:r>
          </a:p>
          <a:p>
            <a:pPr marL="0" indent="0">
              <a:buNone/>
            </a:pPr>
            <a:r>
              <a:rPr lang="en-IN" sz="1800" b="1" dirty="0"/>
              <a:t>    From matplotlib import pyplot as plt</a:t>
            </a:r>
          </a:p>
          <a:p>
            <a:r>
              <a:rPr lang="en-IN" sz="2000" dirty="0"/>
              <a:t>Now the pyplot package can be referred to as plt.</a:t>
            </a:r>
          </a:p>
        </p:txBody>
      </p:sp>
    </p:spTree>
    <p:extLst>
      <p:ext uri="{BB962C8B-B14F-4D97-AF65-F5344CB8AC3E}">
        <p14:creationId xmlns:p14="http://schemas.microsoft.com/office/powerpoint/2010/main" val="372534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DBF3-EDB0-42CC-A180-539536B2DC12}"/>
              </a:ext>
            </a:extLst>
          </p:cNvPr>
          <p:cNvSpPr>
            <a:spLocks noGrp="1"/>
          </p:cNvSpPr>
          <p:nvPr>
            <p:ph type="title"/>
          </p:nvPr>
        </p:nvSpPr>
        <p:spPr>
          <a:xfrm>
            <a:off x="838200" y="0"/>
            <a:ext cx="10515600" cy="1311965"/>
          </a:xfrm>
        </p:spPr>
        <p:txBody>
          <a:bodyPr/>
          <a:lstStyle/>
          <a:p>
            <a:r>
              <a:rPr lang="en-US" sz="2000" b="1" dirty="0"/>
              <a:t>4</a:t>
            </a:r>
            <a:r>
              <a:rPr lang="en-US" dirty="0"/>
              <a:t>.</a:t>
            </a:r>
            <a:r>
              <a:rPr lang="en-US" sz="2000" b="1" u="sng" dirty="0"/>
              <a:t>Seaborn:</a:t>
            </a:r>
            <a:endParaRPr lang="en-IN" sz="2000" b="1" u="sng" dirty="0"/>
          </a:p>
        </p:txBody>
      </p:sp>
      <p:sp>
        <p:nvSpPr>
          <p:cNvPr id="3" name="Content Placeholder 2">
            <a:extLst>
              <a:ext uri="{FF2B5EF4-FFF2-40B4-BE49-F238E27FC236}">
                <a16:creationId xmlns:a16="http://schemas.microsoft.com/office/drawing/2014/main" id="{FCF7F1AF-2C45-4F11-801A-930E4FA83560}"/>
              </a:ext>
            </a:extLst>
          </p:cNvPr>
          <p:cNvSpPr>
            <a:spLocks noGrp="1"/>
          </p:cNvSpPr>
          <p:nvPr>
            <p:ph idx="1"/>
          </p:nvPr>
        </p:nvSpPr>
        <p:spPr>
          <a:xfrm>
            <a:off x="838200" y="874643"/>
            <a:ext cx="10515600" cy="5302320"/>
          </a:xfrm>
        </p:spPr>
        <p:txBody>
          <a:bodyPr>
            <a:normAutofit/>
          </a:bodyPr>
          <a:lstStyle/>
          <a:p>
            <a:r>
              <a:rPr lang="en-US" sz="2000" i="0" dirty="0">
                <a:solidFill>
                  <a:srgbClr val="40424E"/>
                </a:solidFill>
                <a:effectLst/>
                <a:latin typeface="urw-din"/>
              </a:rPr>
              <a:t>Seaborn</a:t>
            </a:r>
            <a:r>
              <a:rPr lang="en-US" sz="2000" b="0" i="0" dirty="0">
                <a:solidFill>
                  <a:srgbClr val="40424E"/>
                </a:solidFill>
                <a:effectLst/>
                <a:latin typeface="urw-din"/>
              </a:rPr>
              <a:t> is a library mostly used for statistical plotting in Python.</a:t>
            </a:r>
          </a:p>
          <a:p>
            <a:r>
              <a:rPr lang="en-US" sz="2000" b="0" i="0" dirty="0">
                <a:solidFill>
                  <a:srgbClr val="40424E"/>
                </a:solidFill>
                <a:effectLst/>
                <a:latin typeface="urw-din"/>
              </a:rPr>
              <a:t>It is built on top of Matplotlib and provides beautiful default styles and color palettes to make statistical plots more attractive.</a:t>
            </a:r>
          </a:p>
          <a:p>
            <a:pPr algn="l">
              <a:buFont typeface="Arial" panose="020B0604020202020204" pitchFamily="34" charset="0"/>
              <a:buChar char="•"/>
            </a:pPr>
            <a:r>
              <a:rPr lang="en-US" sz="1800" b="0" i="0" dirty="0">
                <a:solidFill>
                  <a:srgbClr val="212529"/>
                </a:solidFill>
                <a:effectLst/>
                <a:latin typeface="Open Sans"/>
              </a:rPr>
              <a:t>Lots of themes to work with Matplotlib-style graphics</a:t>
            </a:r>
          </a:p>
          <a:p>
            <a:pPr algn="l">
              <a:buFont typeface="Arial" panose="020B0604020202020204" pitchFamily="34" charset="0"/>
              <a:buChar char="•"/>
            </a:pPr>
            <a:r>
              <a:rPr lang="en-US" sz="1800" b="0" i="0" dirty="0">
                <a:solidFill>
                  <a:srgbClr val="212529"/>
                </a:solidFill>
                <a:effectLst/>
                <a:latin typeface="Open Sans"/>
              </a:rPr>
              <a:t>Ability to visualize both univariate and multivariate data</a:t>
            </a:r>
          </a:p>
          <a:p>
            <a:pPr algn="l">
              <a:buFont typeface="Arial" panose="020B0604020202020204" pitchFamily="34" charset="0"/>
              <a:buChar char="•"/>
            </a:pPr>
            <a:r>
              <a:rPr lang="en-US" sz="1800" b="0" i="0" dirty="0">
                <a:solidFill>
                  <a:srgbClr val="212529"/>
                </a:solidFill>
                <a:effectLst/>
                <a:latin typeface="Open Sans"/>
              </a:rPr>
              <a:t>Support for visualizing varieties of regression model data</a:t>
            </a:r>
          </a:p>
          <a:p>
            <a:pPr algn="l">
              <a:buFont typeface="Arial" panose="020B0604020202020204" pitchFamily="34" charset="0"/>
              <a:buChar char="•"/>
            </a:pPr>
            <a:r>
              <a:rPr lang="en-US" sz="1800" b="0" i="0" dirty="0">
                <a:solidFill>
                  <a:srgbClr val="212529"/>
                </a:solidFill>
                <a:effectLst/>
                <a:latin typeface="Open Sans"/>
              </a:rPr>
              <a:t>Easy plotting of statistical data for time-series analytics</a:t>
            </a:r>
          </a:p>
          <a:p>
            <a:pPr algn="l">
              <a:buFont typeface="Arial" panose="020B0604020202020204" pitchFamily="34" charset="0"/>
              <a:buChar char="•"/>
            </a:pPr>
            <a:r>
              <a:rPr lang="en-US" sz="1800" b="0" i="0" dirty="0">
                <a:solidFill>
                  <a:srgbClr val="212529"/>
                </a:solidFill>
                <a:effectLst/>
                <a:latin typeface="Open Sans"/>
              </a:rPr>
              <a:t>Seamless performance with Pandas, NumPy, and other Python libraries</a:t>
            </a:r>
          </a:p>
          <a:p>
            <a:r>
              <a:rPr lang="en-IN" sz="2000" b="1" u="sng" dirty="0"/>
              <a:t>HOW TO IMPORT SEABORN </a:t>
            </a:r>
            <a:r>
              <a:rPr lang="en-IN" sz="2000" dirty="0"/>
              <a:t>:</a:t>
            </a:r>
          </a:p>
          <a:p>
            <a:r>
              <a:rPr lang="en-US" sz="1800" b="0" i="0" dirty="0">
                <a:solidFill>
                  <a:srgbClr val="000000"/>
                </a:solidFill>
                <a:effectLst/>
                <a:latin typeface="Verdana" panose="020B0604030504040204" pitchFamily="34" charset="0"/>
              </a:rPr>
              <a:t>Import the Seaborn module in your code using the following statement:</a:t>
            </a:r>
            <a:endParaRPr lang="en-IN" sz="1800" b="0" i="0" dirty="0">
              <a:solidFill>
                <a:srgbClr val="000000"/>
              </a:solidFill>
              <a:effectLst/>
              <a:latin typeface="Verdana" panose="020B0604030504040204" pitchFamily="34" charset="0"/>
            </a:endParaRPr>
          </a:p>
          <a:p>
            <a:pPr marL="0" indent="0">
              <a:buNone/>
            </a:pPr>
            <a:r>
              <a:rPr lang="en-IN" sz="1800" b="1" dirty="0">
                <a:solidFill>
                  <a:srgbClr val="000000"/>
                </a:solidFill>
                <a:latin typeface="Verdana" panose="020B0604030504040204" pitchFamily="34" charset="0"/>
              </a:rPr>
              <a:t>   import seaborn as sns</a:t>
            </a:r>
          </a:p>
          <a:p>
            <a:pPr marL="0" indent="0">
              <a:buNone/>
            </a:pPr>
            <a:r>
              <a:rPr lang="en-IN" sz="2000" dirty="0"/>
              <a:t>     Now , seaborn package can be referred to as sns instead of seaborn</a:t>
            </a:r>
            <a:endParaRPr lang="en-IN" sz="2000" b="1" dirty="0"/>
          </a:p>
        </p:txBody>
      </p:sp>
    </p:spTree>
    <p:extLst>
      <p:ext uri="{BB962C8B-B14F-4D97-AF65-F5344CB8AC3E}">
        <p14:creationId xmlns:p14="http://schemas.microsoft.com/office/powerpoint/2010/main" val="3719378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3200</Words>
  <Application>Microsoft Office PowerPoint</Application>
  <PresentationFormat>Widescreen</PresentationFormat>
  <Paragraphs>272</Paragraphs>
  <Slides>36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36</vt:i4>
      </vt:variant>
    </vt:vector>
  </HeadingPairs>
  <TitlesOfParts>
    <vt:vector size="51" baseType="lpstr">
      <vt:lpstr>Arial</vt:lpstr>
      <vt:lpstr>Arial Black</vt:lpstr>
      <vt:lpstr>Calibri</vt:lpstr>
      <vt:lpstr>Calibri Light</vt:lpstr>
      <vt:lpstr>Courier New</vt:lpstr>
      <vt:lpstr>Helvetica Neue</vt:lpstr>
      <vt:lpstr>IBM Plex Mono</vt:lpstr>
      <vt:lpstr>IBM Plex Sans</vt:lpstr>
      <vt:lpstr>inherit</vt:lpstr>
      <vt:lpstr>Open Sans</vt:lpstr>
      <vt:lpstr>Roboto</vt:lpstr>
      <vt:lpstr>Tahoma</vt:lpstr>
      <vt:lpstr>urw-din</vt:lpstr>
      <vt:lpstr>Verdana</vt:lpstr>
      <vt:lpstr>Office Theme</vt:lpstr>
      <vt:lpstr>IBM HR Analytics Employee  Attrition &amp; Performance </vt:lpstr>
      <vt:lpstr>A Machine Learning Approach to IBM Employee Attrition and Performance </vt:lpstr>
      <vt:lpstr>  3rd Type of architecture is the mixed structure, which is the combination of the above 2              types. This is the mostly followed architecture and very common among software giants.   </vt:lpstr>
      <vt:lpstr>The Employee Dataset is made available at Kaggle:  Predict attrition of your valuable employeeswww.kaggle.com</vt:lpstr>
      <vt:lpstr>Job Involvement 1.'Low’ 2.'Medium’ 3.'High’ 4.'Very High' </vt:lpstr>
      <vt:lpstr>Import the python libraries:</vt:lpstr>
      <vt:lpstr>2. Pandas :</vt:lpstr>
      <vt:lpstr>3. Matplotlib:</vt:lpstr>
      <vt:lpstr>4.Seaborn:</vt:lpstr>
      <vt:lpstr> csv file: </vt:lpstr>
      <vt:lpstr>How to get column names in Pandas dataframe</vt:lpstr>
      <vt:lpstr>Check if any Column's has NA or Missing Values</vt:lpstr>
      <vt:lpstr>Shape of dataset </vt:lpstr>
      <vt:lpstr>Check the unique value </vt:lpstr>
      <vt:lpstr>Kurtosis</vt:lpstr>
      <vt:lpstr>Skewness</vt:lpstr>
      <vt:lpstr>find all the categorical columns from the dataset</vt:lpstr>
      <vt:lpstr>find all the numerical columns from the dataset</vt:lpstr>
      <vt:lpstr>Exploratory Data Analysis </vt:lpstr>
      <vt:lpstr>Visualize the number of employee that stayed and left the company by age</vt:lpstr>
      <vt:lpstr>           Visualize the number of employees that stayed and left the company</vt:lpstr>
      <vt:lpstr>Visualize the number of employees that stayed and left the company by monthly income</vt:lpstr>
      <vt:lpstr>Visualize how many employee travel_rarely, frequently travel and not travel from home to company</vt:lpstr>
      <vt:lpstr> Visualize how many employees are work in sales ,research and development and human resource department</vt:lpstr>
      <vt:lpstr>           Visualize the Attrition with jobsatisfaction, marital status, job role, job level</vt:lpstr>
      <vt:lpstr> Visualize the number of employee that stayed and left the company by Education</vt:lpstr>
      <vt:lpstr>Distplot</vt:lpstr>
      <vt:lpstr>Distplot of MonthlyIncome and TotalWorkingYears column</vt:lpstr>
      <vt:lpstr>Replacing Yes with 1 and No with 0 in Attrition Column  hr_data['Attrition']=np.where(hr_data['Attrition']=='No', #condition                  0, #value if condition is true                  1)</vt:lpstr>
      <vt:lpstr>Check the correlation of columns</vt:lpstr>
      <vt:lpstr>Convert the categorical data into the numerical data </vt:lpstr>
      <vt:lpstr>Machine Learning</vt:lpstr>
      <vt:lpstr>Building base model(Predicting that no employee leaves the company)   base=np.zeros(1470)  print(accuracy_score(base,hr_data.Attrition))    Output- .8387755102040816  </vt:lpstr>
      <vt:lpstr>Logistic Regression:  from sklearn.linear_model import LogisticRegression lr=LogisticRegression() model(lr,"Logistic Regression",X_train,y_train,X_test,y_test)</vt:lpstr>
      <vt:lpstr>RandomForestClassifier:  from sklearn.ensemble import RandomForestClassifier rf=RandomForestClassifier(n_estimators=10,max_depth=4) model(rf,"Random Forest",X_train,y_train,X_test,y_test) </vt:lpstr>
      <vt:lpstr>DecisionTreeClassifier:  from sklearn.tree import DecisionTreeClassifier dt=DecisionTreeClassifier(min_samples_leaf=20, max_depth=4) model(dt,"Decision Tree",X_train,y_train,X_test,y_test)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deepika rai</dc:creator>
  <cp:lastModifiedBy>deepika rai</cp:lastModifiedBy>
  <cp:revision>57</cp:revision>
  <dcterms:created xsi:type="dcterms:W3CDTF">2021-02-20T13:43:13Z</dcterms:created>
  <dcterms:modified xsi:type="dcterms:W3CDTF">2021-02-22T09:17:22Z</dcterms:modified>
</cp:coreProperties>
</file>