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dn.analyticsvidhya.com/wp-content/uploads/2020/02/Screenshot-from-2020-02-07-14-30-03.png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4478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Boosting Algorithm(REGRESSION) Assignment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>
                <a:solidFill>
                  <a:srgbClr val="7030A0"/>
                </a:solidFill>
              </a:rPr>
              <a:t>Ada</a:t>
            </a:r>
            <a:r>
              <a:rPr lang="en-US" dirty="0" smtClean="0">
                <a:solidFill>
                  <a:srgbClr val="7030A0"/>
                </a:solidFill>
              </a:rPr>
              <a:t> Boost Algorithm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XG Boosting</a:t>
            </a:r>
          </a:p>
          <a:p>
            <a:pPr>
              <a:buFont typeface="Arial" pitchFamily="34" charset="0"/>
              <a:buChar char="•"/>
            </a:pPr>
            <a:r>
              <a:rPr lang="en-US" smtClean="0">
                <a:solidFill>
                  <a:srgbClr val="00B050"/>
                </a:solidFill>
              </a:rPr>
              <a:t>LG Boosting(Light Boosting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ghtGBM vs XGBoost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5775" y="1376362"/>
            <a:ext cx="563245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04800" y="609600"/>
            <a:ext cx="867526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first tree makes predictions on the data, with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some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errors.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lang="en-US" sz="2800" dirty="0" smtClean="0"/>
              <a:t>The second tree comes in and focuses specifically on the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800" dirty="0" smtClean="0"/>
              <a:t>   places where the first tree went wrong, trying to correct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800" dirty="0" smtClean="0"/>
              <a:t>   those errors.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2800" dirty="0" smtClean="0"/>
              <a:t>The third tree then works on the mistakes that are still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800" dirty="0" smtClean="0"/>
              <a:t>    present, and so on.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2800" dirty="0" smtClean="0"/>
              <a:t>This process continues, with each new tree in the series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800" dirty="0" smtClean="0"/>
              <a:t>  focusing on reducing the errors from the previous trees,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800" dirty="0" smtClean="0"/>
              <a:t>  until we have a collection of trees that, together, make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800" dirty="0" smtClean="0"/>
              <a:t>  very accurate predictions. 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en-US" sz="2800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en-US" sz="2400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228600" y="533400"/>
            <a:ext cx="31965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XGBoost Algorithm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752600"/>
            <a:ext cx="6781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When it comes to a superfast Machine Algorithm  that works on tree-based models and tries to reach the best in class </a:t>
            </a:r>
            <a:r>
              <a:rPr lang="en-US" dirty="0" smtClean="0">
                <a:solidFill>
                  <a:srgbClr val="00B0F0"/>
                </a:solidFill>
              </a:rPr>
              <a:t>accuracy</a:t>
            </a:r>
            <a:r>
              <a:rPr lang="en-US" dirty="0" smtClean="0"/>
              <a:t> by optimally using computational resources, XGBoost or Extreme Gradient Boosting becomes the most natural choice. 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2971800"/>
            <a:ext cx="4953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Example: Think of it like a group of friends helping you decide if a fruit is an apple or an orange based on its colour, size, and shape. Each friend focuses on a specific detail and gives their opinion. XGBoost combines all their opinions to make a super accurate guess. It’s great at many tasks, like guessing movie ratings based on reviews.</a:t>
            </a: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miro.medium.com/v2/resize:fit:700/1*QJZ6W-Pck_W7RlIDwUIN9Q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19200"/>
            <a:ext cx="7543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533400"/>
            <a:ext cx="6904134" cy="9001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19044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Helvetica"/>
                <a:ea typeface="Times New Roman" pitchFamily="18" charset="0"/>
                <a:cs typeface="Arial" pitchFamily="34" charset="0"/>
              </a:rPr>
              <a:t>      Why does XGBoost perform so well?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57200" y="2133600"/>
            <a:ext cx="8597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XGBoost and Gradient Boosting Machines (GBMs) are both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ensemble tree methods that apply the principle of boosting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weak learners using the gradient descent architecture.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However,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XGBoost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 improves upon the base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GBM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 framework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through systems optimization and algorithmic enhancements.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miro.medium.com/v2/resize:fit:700/1*FLshv-wVDfu-i54OqvZdHg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752600"/>
            <a:ext cx="5943600" cy="30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133600" y="6858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 smtClean="0"/>
              <a:t>How XGBoost optimizes standard GBM algorithm</a:t>
            </a:r>
            <a:endParaRPr lang="en-US" sz="2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1400" y="457200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err="1" smtClean="0"/>
              <a:t>LightGBM</a:t>
            </a:r>
            <a:endParaRPr lang="en-US" sz="3200" b="1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81200" y="1524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/>
              <a:t>XGBoost</a:t>
            </a:r>
            <a:r>
              <a:rPr lang="en-US" dirty="0" smtClean="0"/>
              <a:t>, </a:t>
            </a:r>
            <a:r>
              <a:rPr lang="en-US" dirty="0" err="1" smtClean="0"/>
              <a:t>LightGBM</a:t>
            </a:r>
            <a:r>
              <a:rPr lang="en-US" dirty="0" smtClean="0"/>
              <a:t> (by Microsoft) is a distributed high-performance framework that uses decision trees for ranking, classification, and regression tasks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3124200"/>
            <a:ext cx="7239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Advantages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smtClean="0"/>
              <a:t>	</a:t>
            </a:r>
            <a:r>
              <a:rPr lang="en-US" sz="2000" dirty="0" smtClean="0"/>
              <a:t>Faster training speed and accuracy resulting from </a:t>
            </a:r>
            <a:r>
              <a:rPr lang="en-US" sz="2000" dirty="0" err="1" smtClean="0"/>
              <a:t>LightGBM</a:t>
            </a:r>
            <a:r>
              <a:rPr lang="en-US" sz="2000" dirty="0" smtClean="0"/>
              <a:t> being a histogram-based algorithm that performs bucketing of values (also requires lesser memory)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	 Large Amount of Data Easy to Handle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      Poor in Small Dataset (Disadvantage)</a:t>
            </a:r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38100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In contrast to the level-wise (</a:t>
            </a:r>
            <a:r>
              <a:rPr lang="en-US" dirty="0" smtClean="0">
                <a:solidFill>
                  <a:srgbClr val="FF0000"/>
                </a:solidFill>
              </a:rPr>
              <a:t>horizontal</a:t>
            </a:r>
            <a:r>
              <a:rPr lang="en-US" dirty="0" smtClean="0"/>
              <a:t>) growth in </a:t>
            </a:r>
            <a:r>
              <a:rPr lang="en-US" dirty="0" err="1" smtClean="0">
                <a:solidFill>
                  <a:srgbClr val="FF0000"/>
                </a:solidFill>
              </a:rPr>
              <a:t>XGBoost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92D050"/>
                </a:solidFill>
              </a:rPr>
              <a:t>LightGBM</a:t>
            </a:r>
            <a:r>
              <a:rPr lang="en-US" dirty="0" smtClean="0"/>
              <a:t> carries out leaf-wise (</a:t>
            </a:r>
            <a:r>
              <a:rPr lang="en-US" dirty="0" smtClean="0">
                <a:solidFill>
                  <a:srgbClr val="92D050"/>
                </a:solidFill>
              </a:rPr>
              <a:t>vertical</a:t>
            </a:r>
            <a:r>
              <a:rPr lang="en-US" dirty="0" smtClean="0"/>
              <a:t>) growth that results in more loss reduction and in turn higher accuracy while being faster.</a:t>
            </a:r>
            <a:endParaRPr lang="en-US" dirty="0"/>
          </a:p>
        </p:txBody>
      </p:sp>
      <p:pic>
        <p:nvPicPr>
          <p:cNvPr id="1026" name="Picture 2" descr="XGBoost vs LightGBM tree growt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85800"/>
            <a:ext cx="7324725" cy="2543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Ada</a:t>
            </a:r>
            <a:r>
              <a:rPr lang="en-US" dirty="0" smtClean="0"/>
              <a:t> Boost Algorithm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1" y="1905000"/>
            <a:ext cx="6376988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1981200" y="4419600"/>
            <a:ext cx="444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Next How The Algorithm Works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" y="2438400"/>
            <a:ext cx="38100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62000" y="1295400"/>
            <a:ext cx="3543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Step1:  Sample Weight Creation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1295400"/>
            <a:ext cx="238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Step2:  Stump Creation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2209800"/>
            <a:ext cx="21145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2743200"/>
            <a:ext cx="19907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724400" y="4800600"/>
            <a:ext cx="4124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Depth(F1,F2) Two Leaf Node(YES,NO)</a:t>
            </a:r>
          </a:p>
          <a:p>
            <a:r>
              <a:rPr lang="en-US" dirty="0" smtClean="0"/>
              <a:t>                     (STUMPS)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239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Step3: Stump Selection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562600" y="533400"/>
            <a:ext cx="313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Step4: Calculate Total Error(TE)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295400"/>
            <a:ext cx="2362199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1" y="1143000"/>
            <a:ext cx="1828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1" y="2590800"/>
            <a:ext cx="19812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4267200"/>
            <a:ext cx="455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Minimum Value Of </a:t>
            </a:r>
            <a:r>
              <a:rPr lang="en-US" dirty="0" err="1" smtClean="0"/>
              <a:t>Entrophy</a:t>
            </a:r>
            <a:r>
              <a:rPr lang="en-US" dirty="0" smtClean="0"/>
              <a:t> or </a:t>
            </a:r>
            <a:r>
              <a:rPr lang="en-US" dirty="0" err="1" smtClean="0"/>
              <a:t>Gini</a:t>
            </a:r>
            <a:r>
              <a:rPr lang="en-US" dirty="0" smtClean="0"/>
              <a:t> Index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52778" y="1066800"/>
            <a:ext cx="3291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Between 0 and 1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TE=Sum Of Misclassified records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57800" y="2286000"/>
            <a:ext cx="33718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19800" y="4267200"/>
            <a:ext cx="9620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3400"/>
            <a:ext cx="3464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Step5: Calculate Amount Of Say or</a:t>
            </a:r>
          </a:p>
          <a:p>
            <a:r>
              <a:rPr lang="en-US" b="1" dirty="0" smtClean="0"/>
              <a:t>PERFORMANCE SAY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338137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029200" y="609600"/>
            <a:ext cx="232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Step6: Update Weight</a:t>
            </a:r>
            <a:endParaRPr lang="en-US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143000"/>
            <a:ext cx="38100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4038600"/>
            <a:ext cx="39528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953000" y="3124200"/>
            <a:ext cx="324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(This is for Misclassified Column)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5257800"/>
            <a:ext cx="432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(This is for Other than Misclassified Column)</a:t>
            </a:r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33600" y="3810000"/>
            <a:ext cx="16097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Left Arrow 9"/>
          <p:cNvSpPr/>
          <p:nvPr/>
        </p:nvSpPr>
        <p:spPr>
          <a:xfrm>
            <a:off x="3733800" y="4495800"/>
            <a:ext cx="762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838661">
            <a:off x="3996338" y="2828698"/>
            <a:ext cx="411177" cy="1151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3124200"/>
            <a:ext cx="3505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2781300" y="1714500"/>
            <a:ext cx="2514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2978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Step7:  Normalize the Weight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1" y="914400"/>
            <a:ext cx="4343399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648201" y="1371600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Normalised</a:t>
            </a:r>
            <a:r>
              <a:rPr lang="en-US" dirty="0" smtClean="0"/>
              <a:t> Weight=Total Sum of Updated Weight/Total No Of Rows</a:t>
            </a:r>
          </a:p>
          <a:p>
            <a:r>
              <a:rPr lang="en-US" dirty="0" smtClean="0"/>
              <a:t>                          =0.05/0.68=0.07</a:t>
            </a:r>
          </a:p>
          <a:p>
            <a:r>
              <a:rPr lang="en-US" dirty="0" smtClean="0"/>
              <a:t>And  =0.33/0.68=0.49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3505200"/>
            <a:ext cx="3083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Step7: New Sample Formation</a:t>
            </a:r>
            <a:endParaRPr lang="en-US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886200"/>
            <a:ext cx="62865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410200" y="3657600"/>
            <a:ext cx="316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Bucket=Sample weight Intervals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05600" y="4876800"/>
            <a:ext cx="2060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New Data set</a:t>
            </a:r>
          </a:p>
          <a:p>
            <a:r>
              <a:rPr lang="en-US" dirty="0" smtClean="0"/>
              <a:t>Again go to </a:t>
            </a:r>
            <a:r>
              <a:rPr lang="en-US" b="1" dirty="0" smtClean="0"/>
              <a:t>Step2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19201"/>
            <a:ext cx="6043613" cy="348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685800"/>
            <a:ext cx="3248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(Gradient Boosting)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gbm algorithm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981200"/>
            <a:ext cx="6353175" cy="2524126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066800" y="4953000"/>
            <a:ext cx="556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 GBM combines the predictions from multiple decision trees to generate the final predictions.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14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In simpler terms, this algorithm creates a series of decision trees where each tree tries to correct the errors made by the previous ones. Here’s how it works:</a:t>
            </a:r>
            <a:br>
              <a:rPr lang="en-US" sz="3200" dirty="0" smtClean="0"/>
            </a:b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442</Words>
  <Application>Microsoft Office PowerPoint</Application>
  <PresentationFormat>On-screen Show (4:3)</PresentationFormat>
  <Paragraphs>61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Boosting Algorithm(REGRESSION) Assignment</vt:lpstr>
      <vt:lpstr>Ada Boost Algorithm </vt:lpstr>
      <vt:lpstr>Slide 3</vt:lpstr>
      <vt:lpstr>Slide 4</vt:lpstr>
      <vt:lpstr>Slide 5</vt:lpstr>
      <vt:lpstr>Slide 6</vt:lpstr>
      <vt:lpstr>Slide 7</vt:lpstr>
      <vt:lpstr>Slide 8</vt:lpstr>
      <vt:lpstr>In simpler terms, this algorithm creates a series of decision trees where each tree tries to correct the errors made by the previous ones. Here’s how it works: 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Algorithm Assignment</dc:title>
  <dc:creator>Lenovo</dc:creator>
  <cp:lastModifiedBy>Lenovo</cp:lastModifiedBy>
  <cp:revision>31</cp:revision>
  <dcterms:created xsi:type="dcterms:W3CDTF">2006-08-16T00:00:00Z</dcterms:created>
  <dcterms:modified xsi:type="dcterms:W3CDTF">2024-03-20T08:40:30Z</dcterms:modified>
</cp:coreProperties>
</file>