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4" r:id="rId6"/>
    <p:sldId id="265" r:id="rId7"/>
    <p:sldId id="267" r:id="rId8"/>
    <p:sldId id="268" r:id="rId9"/>
    <p:sldId id="266" r:id="rId10"/>
    <p:sldId id="260" r:id="rId11"/>
    <p:sldId id="261" r:id="rId12"/>
    <p:sldId id="262" r:id="rId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255218-2BD7-4E72-BA76-D208F5548ACD}" type="doc">
      <dgm:prSet loTypeId="urn:microsoft.com/office/officeart/2005/8/layout/hProcess9" loCatId="process" qsTypeId="urn:microsoft.com/office/officeart/2005/8/quickstyle/3d7" qsCatId="3D" csTypeId="urn:microsoft.com/office/officeart/2005/8/colors/accent5_3" csCatId="accent5" phldr="1"/>
      <dgm:spPr/>
    </dgm:pt>
    <dgm:pt modelId="{88B0F12F-64E3-468B-AFE0-8E508DFB6D32}">
      <dgm:prSet phldrT="[Text]"/>
      <dgm:spPr/>
      <dgm:t>
        <a:bodyPr/>
        <a:lstStyle/>
        <a:p>
          <a:r>
            <a:rPr lang="en-IN" dirty="0"/>
            <a:t>Transaction data, Customer Demographic, Customer Address</a:t>
          </a:r>
        </a:p>
      </dgm:t>
    </dgm:pt>
    <dgm:pt modelId="{BBE4E36E-5C00-4842-8F04-8681B6DC760F}" type="parTrans" cxnId="{C827E251-23CA-4AED-94EA-D7EE548CC07C}">
      <dgm:prSet/>
      <dgm:spPr/>
      <dgm:t>
        <a:bodyPr/>
        <a:lstStyle/>
        <a:p>
          <a:endParaRPr lang="en-IN"/>
        </a:p>
      </dgm:t>
    </dgm:pt>
    <dgm:pt modelId="{88D51908-640E-468A-AFF8-E9ED3E3D82AC}" type="sibTrans" cxnId="{C827E251-23CA-4AED-94EA-D7EE548CC07C}">
      <dgm:prSet/>
      <dgm:spPr/>
      <dgm:t>
        <a:bodyPr/>
        <a:lstStyle/>
        <a:p>
          <a:endParaRPr lang="en-IN"/>
        </a:p>
      </dgm:t>
    </dgm:pt>
    <dgm:pt modelId="{9F113B61-C226-4A66-A835-31DA7B6F1670}">
      <dgm:prSet phldrT="[Text]"/>
      <dgm:spPr/>
      <dgm:t>
        <a:bodyPr/>
        <a:lstStyle/>
        <a:p>
          <a:r>
            <a:rPr lang="en-IN" dirty="0"/>
            <a:t>Customer</a:t>
          </a:r>
          <a:r>
            <a:rPr lang="en-IN" baseline="0" dirty="0"/>
            <a:t> Segmentation</a:t>
          </a:r>
          <a:endParaRPr lang="en-IN" dirty="0"/>
        </a:p>
      </dgm:t>
    </dgm:pt>
    <dgm:pt modelId="{33ED504C-5454-47A1-BE3E-D6852E36566C}" type="parTrans" cxnId="{8C2D8FCE-A50C-43FA-ABB9-9F60CA1B626D}">
      <dgm:prSet/>
      <dgm:spPr/>
      <dgm:t>
        <a:bodyPr/>
        <a:lstStyle/>
        <a:p>
          <a:endParaRPr lang="en-IN"/>
        </a:p>
      </dgm:t>
    </dgm:pt>
    <dgm:pt modelId="{B7DA8DCE-4184-4C41-B924-82EF187CEF4E}" type="sibTrans" cxnId="{8C2D8FCE-A50C-43FA-ABB9-9F60CA1B626D}">
      <dgm:prSet/>
      <dgm:spPr/>
      <dgm:t>
        <a:bodyPr/>
        <a:lstStyle/>
        <a:p>
          <a:endParaRPr lang="en-IN"/>
        </a:p>
      </dgm:t>
    </dgm:pt>
    <dgm:pt modelId="{65757AF9-4B90-4326-83E3-BD192F4B52CE}">
      <dgm:prSet phldrT="[Text]"/>
      <dgm:spPr/>
      <dgm:t>
        <a:bodyPr/>
        <a:lstStyle/>
        <a:p>
          <a:r>
            <a:rPr lang="en-IN" dirty="0"/>
            <a:t>Select</a:t>
          </a:r>
          <a:r>
            <a:rPr lang="en-IN" baseline="0" dirty="0"/>
            <a:t> high value customers from the given 1000 new customer list</a:t>
          </a:r>
          <a:endParaRPr lang="en-IN" dirty="0"/>
        </a:p>
      </dgm:t>
    </dgm:pt>
    <dgm:pt modelId="{ABCDC8CF-EA90-4CF5-BA08-38D550A03D7B}" type="parTrans" cxnId="{AC0DF0D3-4458-413E-9ADE-BFF3A5D63F4E}">
      <dgm:prSet/>
      <dgm:spPr/>
      <dgm:t>
        <a:bodyPr/>
        <a:lstStyle/>
        <a:p>
          <a:endParaRPr lang="en-IN"/>
        </a:p>
      </dgm:t>
    </dgm:pt>
    <dgm:pt modelId="{F0EEB16C-728A-4EF0-A70A-8210ABFD11A1}" type="sibTrans" cxnId="{AC0DF0D3-4458-413E-9ADE-BFF3A5D63F4E}">
      <dgm:prSet/>
      <dgm:spPr/>
      <dgm:t>
        <a:bodyPr/>
        <a:lstStyle/>
        <a:p>
          <a:endParaRPr lang="en-IN"/>
        </a:p>
      </dgm:t>
    </dgm:pt>
    <dgm:pt modelId="{B5293C35-01AA-4072-B822-E4DF241145A5}" type="pres">
      <dgm:prSet presAssocID="{E5255218-2BD7-4E72-BA76-D208F5548ACD}" presName="CompostProcess" presStyleCnt="0">
        <dgm:presLayoutVars>
          <dgm:dir/>
          <dgm:resizeHandles val="exact"/>
        </dgm:presLayoutVars>
      </dgm:prSet>
      <dgm:spPr/>
    </dgm:pt>
    <dgm:pt modelId="{7561B9D8-BA7D-44E2-9138-4ED2EAC6FFB0}" type="pres">
      <dgm:prSet presAssocID="{E5255218-2BD7-4E72-BA76-D208F5548ACD}" presName="arrow" presStyleLbl="bgShp" presStyleIdx="0" presStyleCnt="1"/>
      <dgm:spPr/>
    </dgm:pt>
    <dgm:pt modelId="{E202A53A-BFF0-403A-A9CD-A54AEDFA5FDF}" type="pres">
      <dgm:prSet presAssocID="{E5255218-2BD7-4E72-BA76-D208F5548ACD}" presName="linearProcess" presStyleCnt="0"/>
      <dgm:spPr/>
    </dgm:pt>
    <dgm:pt modelId="{0928F82B-BEBC-4E93-AD75-2968530E46B1}" type="pres">
      <dgm:prSet presAssocID="{88B0F12F-64E3-468B-AFE0-8E508DFB6D32}" presName="textNode" presStyleLbl="node1" presStyleIdx="0" presStyleCnt="3">
        <dgm:presLayoutVars>
          <dgm:bulletEnabled val="1"/>
        </dgm:presLayoutVars>
      </dgm:prSet>
      <dgm:spPr/>
    </dgm:pt>
    <dgm:pt modelId="{AC612209-D477-4893-8FFC-F90EB282F84A}" type="pres">
      <dgm:prSet presAssocID="{88D51908-640E-468A-AFF8-E9ED3E3D82AC}" presName="sibTrans" presStyleCnt="0"/>
      <dgm:spPr/>
    </dgm:pt>
    <dgm:pt modelId="{E53F5A29-BCFF-463D-958C-37C73BA3B290}" type="pres">
      <dgm:prSet presAssocID="{9F113B61-C226-4A66-A835-31DA7B6F1670}" presName="textNode" presStyleLbl="node1" presStyleIdx="1" presStyleCnt="3">
        <dgm:presLayoutVars>
          <dgm:bulletEnabled val="1"/>
        </dgm:presLayoutVars>
      </dgm:prSet>
      <dgm:spPr/>
    </dgm:pt>
    <dgm:pt modelId="{8DD8D40B-B7BD-4B6D-BA22-1FE9C47DA0A2}" type="pres">
      <dgm:prSet presAssocID="{B7DA8DCE-4184-4C41-B924-82EF187CEF4E}" presName="sibTrans" presStyleCnt="0"/>
      <dgm:spPr/>
    </dgm:pt>
    <dgm:pt modelId="{9D7D65C1-BE8F-4A2A-82F4-886ABAF5DE3C}" type="pres">
      <dgm:prSet presAssocID="{65757AF9-4B90-4326-83E3-BD192F4B52CE}" presName="textNode" presStyleLbl="node1" presStyleIdx="2" presStyleCnt="3">
        <dgm:presLayoutVars>
          <dgm:bulletEnabled val="1"/>
        </dgm:presLayoutVars>
      </dgm:prSet>
      <dgm:spPr/>
    </dgm:pt>
  </dgm:ptLst>
  <dgm:cxnLst>
    <dgm:cxn modelId="{EEB28204-D41F-48B8-9272-F9648A87D739}" type="presOf" srcId="{65757AF9-4B90-4326-83E3-BD192F4B52CE}" destId="{9D7D65C1-BE8F-4A2A-82F4-886ABAF5DE3C}" srcOrd="0" destOrd="0" presId="urn:microsoft.com/office/officeart/2005/8/layout/hProcess9"/>
    <dgm:cxn modelId="{1AA52A25-F8DC-4692-A005-C0A32576BABF}" type="presOf" srcId="{E5255218-2BD7-4E72-BA76-D208F5548ACD}" destId="{B5293C35-01AA-4072-B822-E4DF241145A5}" srcOrd="0" destOrd="0" presId="urn:microsoft.com/office/officeart/2005/8/layout/hProcess9"/>
    <dgm:cxn modelId="{C827E251-23CA-4AED-94EA-D7EE548CC07C}" srcId="{E5255218-2BD7-4E72-BA76-D208F5548ACD}" destId="{88B0F12F-64E3-468B-AFE0-8E508DFB6D32}" srcOrd="0" destOrd="0" parTransId="{BBE4E36E-5C00-4842-8F04-8681B6DC760F}" sibTransId="{88D51908-640E-468A-AFF8-E9ED3E3D82AC}"/>
    <dgm:cxn modelId="{B388B390-BE36-433A-886D-A914138BF416}" type="presOf" srcId="{9F113B61-C226-4A66-A835-31DA7B6F1670}" destId="{E53F5A29-BCFF-463D-958C-37C73BA3B290}" srcOrd="0" destOrd="0" presId="urn:microsoft.com/office/officeart/2005/8/layout/hProcess9"/>
    <dgm:cxn modelId="{85B4D7B1-EB99-4ECB-B78C-7382C98FF290}" type="presOf" srcId="{88B0F12F-64E3-468B-AFE0-8E508DFB6D32}" destId="{0928F82B-BEBC-4E93-AD75-2968530E46B1}" srcOrd="0" destOrd="0" presId="urn:microsoft.com/office/officeart/2005/8/layout/hProcess9"/>
    <dgm:cxn modelId="{8C2D8FCE-A50C-43FA-ABB9-9F60CA1B626D}" srcId="{E5255218-2BD7-4E72-BA76-D208F5548ACD}" destId="{9F113B61-C226-4A66-A835-31DA7B6F1670}" srcOrd="1" destOrd="0" parTransId="{33ED504C-5454-47A1-BE3E-D6852E36566C}" sibTransId="{B7DA8DCE-4184-4C41-B924-82EF187CEF4E}"/>
    <dgm:cxn modelId="{AC0DF0D3-4458-413E-9ADE-BFF3A5D63F4E}" srcId="{E5255218-2BD7-4E72-BA76-D208F5548ACD}" destId="{65757AF9-4B90-4326-83E3-BD192F4B52CE}" srcOrd="2" destOrd="0" parTransId="{ABCDC8CF-EA90-4CF5-BA08-38D550A03D7B}" sibTransId="{F0EEB16C-728A-4EF0-A70A-8210ABFD11A1}"/>
    <dgm:cxn modelId="{0D469B95-9F81-4A70-92E6-595C099F64D5}" type="presParOf" srcId="{B5293C35-01AA-4072-B822-E4DF241145A5}" destId="{7561B9D8-BA7D-44E2-9138-4ED2EAC6FFB0}" srcOrd="0" destOrd="0" presId="urn:microsoft.com/office/officeart/2005/8/layout/hProcess9"/>
    <dgm:cxn modelId="{5B9E6918-1DD5-4FDA-AE30-FF398809A3D3}" type="presParOf" srcId="{B5293C35-01AA-4072-B822-E4DF241145A5}" destId="{E202A53A-BFF0-403A-A9CD-A54AEDFA5FDF}" srcOrd="1" destOrd="0" presId="urn:microsoft.com/office/officeart/2005/8/layout/hProcess9"/>
    <dgm:cxn modelId="{0369B1BE-8CF4-400E-87B4-2C2E78908179}" type="presParOf" srcId="{E202A53A-BFF0-403A-A9CD-A54AEDFA5FDF}" destId="{0928F82B-BEBC-4E93-AD75-2968530E46B1}" srcOrd="0" destOrd="0" presId="urn:microsoft.com/office/officeart/2005/8/layout/hProcess9"/>
    <dgm:cxn modelId="{597560AB-62AD-43CB-B57D-524162583AA3}" type="presParOf" srcId="{E202A53A-BFF0-403A-A9CD-A54AEDFA5FDF}" destId="{AC612209-D477-4893-8FFC-F90EB282F84A}" srcOrd="1" destOrd="0" presId="urn:microsoft.com/office/officeart/2005/8/layout/hProcess9"/>
    <dgm:cxn modelId="{CD59CFC5-E7E0-4756-A33F-D807B6C54813}" type="presParOf" srcId="{E202A53A-BFF0-403A-A9CD-A54AEDFA5FDF}" destId="{E53F5A29-BCFF-463D-958C-37C73BA3B290}" srcOrd="2" destOrd="0" presId="urn:microsoft.com/office/officeart/2005/8/layout/hProcess9"/>
    <dgm:cxn modelId="{635FB937-0EBE-4FC1-A78C-1B5594442D69}" type="presParOf" srcId="{E202A53A-BFF0-403A-A9CD-A54AEDFA5FDF}" destId="{8DD8D40B-B7BD-4B6D-BA22-1FE9C47DA0A2}" srcOrd="3" destOrd="0" presId="urn:microsoft.com/office/officeart/2005/8/layout/hProcess9"/>
    <dgm:cxn modelId="{1FFD8FB4-6C2E-423B-B911-CD79669177C9}" type="presParOf" srcId="{E202A53A-BFF0-403A-A9CD-A54AEDFA5FDF}" destId="{9D7D65C1-BE8F-4A2A-82F4-886ABAF5DE3C}"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CE4B97-CE62-4DF5-B24A-2836E8BBCD6D}" type="doc">
      <dgm:prSet loTypeId="urn:microsoft.com/office/officeart/2005/8/layout/hList1" loCatId="list" qsTypeId="urn:microsoft.com/office/officeart/2005/8/quickstyle/3d3" qsCatId="3D" csTypeId="urn:microsoft.com/office/officeart/2005/8/colors/accent5_3" csCatId="accent5" phldr="1"/>
      <dgm:spPr/>
      <dgm:t>
        <a:bodyPr/>
        <a:lstStyle/>
        <a:p>
          <a:endParaRPr lang="en-IN"/>
        </a:p>
      </dgm:t>
    </dgm:pt>
    <dgm:pt modelId="{C4A5DECA-965E-41C9-A181-9161AA29DE93}">
      <dgm:prSet phldrT="[Text]"/>
      <dgm:spPr/>
      <dgm:t>
        <a:bodyPr/>
        <a:lstStyle/>
        <a:p>
          <a:r>
            <a:rPr lang="en-IN" dirty="0"/>
            <a:t>DATA EXPLORATION</a:t>
          </a:r>
        </a:p>
      </dgm:t>
    </dgm:pt>
    <dgm:pt modelId="{D1AEF7D8-BC83-4502-BD2A-167282BE8581}" type="parTrans" cxnId="{2FEC8458-9FAA-4F47-836B-14A3E55D9BAB}">
      <dgm:prSet/>
      <dgm:spPr/>
      <dgm:t>
        <a:bodyPr/>
        <a:lstStyle/>
        <a:p>
          <a:endParaRPr lang="en-IN"/>
        </a:p>
      </dgm:t>
    </dgm:pt>
    <dgm:pt modelId="{137A7B4D-4A12-4594-B37E-984A1EAF14B4}" type="sibTrans" cxnId="{2FEC8458-9FAA-4F47-836B-14A3E55D9BAB}">
      <dgm:prSet/>
      <dgm:spPr/>
      <dgm:t>
        <a:bodyPr/>
        <a:lstStyle/>
        <a:p>
          <a:endParaRPr lang="en-IN"/>
        </a:p>
      </dgm:t>
    </dgm:pt>
    <dgm:pt modelId="{CD850A28-9483-4BD0-8CD8-87F60E95E9D8}">
      <dgm:prSet phldrT="[Text]"/>
      <dgm:spPr/>
      <dgm:t>
        <a:bodyPr/>
        <a:lstStyle/>
        <a:p>
          <a:r>
            <a:rPr lang="en-IN" dirty="0"/>
            <a:t>Data quality check</a:t>
          </a:r>
        </a:p>
      </dgm:t>
    </dgm:pt>
    <dgm:pt modelId="{B4AEF476-0276-4447-9CF5-E1C670F8E203}" type="parTrans" cxnId="{9EC9C558-6602-4DF8-93E0-007C869D445D}">
      <dgm:prSet/>
      <dgm:spPr/>
      <dgm:t>
        <a:bodyPr/>
        <a:lstStyle/>
        <a:p>
          <a:endParaRPr lang="en-IN"/>
        </a:p>
      </dgm:t>
    </dgm:pt>
    <dgm:pt modelId="{B0BF9203-EF41-4EEE-B1E3-EC46F9273B6E}" type="sibTrans" cxnId="{9EC9C558-6602-4DF8-93E0-007C869D445D}">
      <dgm:prSet/>
      <dgm:spPr/>
      <dgm:t>
        <a:bodyPr/>
        <a:lstStyle/>
        <a:p>
          <a:endParaRPr lang="en-IN"/>
        </a:p>
      </dgm:t>
    </dgm:pt>
    <dgm:pt modelId="{CBCC2476-19EF-4266-BF1D-5E15C040C812}">
      <dgm:prSet phldrT="[Text]"/>
      <dgm:spPr/>
      <dgm:t>
        <a:bodyPr/>
        <a:lstStyle/>
        <a:p>
          <a:r>
            <a:rPr lang="en-IN" dirty="0"/>
            <a:t>Cleaning data</a:t>
          </a:r>
        </a:p>
      </dgm:t>
    </dgm:pt>
    <dgm:pt modelId="{5E5D1BAA-2106-48D4-BCCE-AEAF03F608BB}" type="parTrans" cxnId="{2515EA26-63B2-4DDA-A2E8-EB5825AE98C0}">
      <dgm:prSet/>
      <dgm:spPr/>
      <dgm:t>
        <a:bodyPr/>
        <a:lstStyle/>
        <a:p>
          <a:endParaRPr lang="en-IN"/>
        </a:p>
      </dgm:t>
    </dgm:pt>
    <dgm:pt modelId="{D4C60038-ECB6-47A1-9BBC-268E21929DB8}" type="sibTrans" cxnId="{2515EA26-63B2-4DDA-A2E8-EB5825AE98C0}">
      <dgm:prSet/>
      <dgm:spPr/>
      <dgm:t>
        <a:bodyPr/>
        <a:lstStyle/>
        <a:p>
          <a:endParaRPr lang="en-IN"/>
        </a:p>
      </dgm:t>
    </dgm:pt>
    <dgm:pt modelId="{E6F2879C-E443-4E60-9B53-07BE29BB499B}">
      <dgm:prSet phldrT="[Text]"/>
      <dgm:spPr/>
      <dgm:t>
        <a:bodyPr/>
        <a:lstStyle/>
        <a:p>
          <a:r>
            <a:rPr lang="en-IN" dirty="0"/>
            <a:t>MODEL DEVELOPMENT</a:t>
          </a:r>
        </a:p>
      </dgm:t>
    </dgm:pt>
    <dgm:pt modelId="{33183F3D-6702-4692-961B-97B40C96BAD4}" type="parTrans" cxnId="{07262505-BC7E-409E-AAF8-566E0164A98B}">
      <dgm:prSet/>
      <dgm:spPr/>
      <dgm:t>
        <a:bodyPr/>
        <a:lstStyle/>
        <a:p>
          <a:endParaRPr lang="en-IN"/>
        </a:p>
      </dgm:t>
    </dgm:pt>
    <dgm:pt modelId="{6B2C45BF-BE10-4C26-A0B3-72F8A91C15F1}" type="sibTrans" cxnId="{07262505-BC7E-409E-AAF8-566E0164A98B}">
      <dgm:prSet/>
      <dgm:spPr/>
      <dgm:t>
        <a:bodyPr/>
        <a:lstStyle/>
        <a:p>
          <a:endParaRPr lang="en-IN"/>
        </a:p>
      </dgm:t>
    </dgm:pt>
    <dgm:pt modelId="{8D0E0E23-3286-4ECC-BFE6-FAC0E656E0D3}">
      <dgm:prSet phldrT="[Text]"/>
      <dgm:spPr/>
      <dgm:t>
        <a:bodyPr/>
        <a:lstStyle/>
        <a:p>
          <a:r>
            <a:rPr lang="en-IN" dirty="0"/>
            <a:t>Calculating metrics (RFM)</a:t>
          </a:r>
        </a:p>
      </dgm:t>
    </dgm:pt>
    <dgm:pt modelId="{C63CEDA5-FEAD-455C-97C2-0E3C1195A8C0}" type="parTrans" cxnId="{7820D0D0-0232-4D7F-98B0-739DED73FB27}">
      <dgm:prSet/>
      <dgm:spPr/>
      <dgm:t>
        <a:bodyPr/>
        <a:lstStyle/>
        <a:p>
          <a:endParaRPr lang="en-IN"/>
        </a:p>
      </dgm:t>
    </dgm:pt>
    <dgm:pt modelId="{37E62579-0377-44E9-BC60-29E0A33449A8}" type="sibTrans" cxnId="{7820D0D0-0232-4D7F-98B0-739DED73FB27}">
      <dgm:prSet/>
      <dgm:spPr/>
      <dgm:t>
        <a:bodyPr/>
        <a:lstStyle/>
        <a:p>
          <a:endParaRPr lang="en-IN"/>
        </a:p>
      </dgm:t>
    </dgm:pt>
    <dgm:pt modelId="{20FC49AA-02A6-46F5-BBB5-0CDEEBEA957D}">
      <dgm:prSet phldrT="[Text]"/>
      <dgm:spPr/>
      <dgm:t>
        <a:bodyPr/>
        <a:lstStyle/>
        <a:p>
          <a:r>
            <a:rPr lang="en-IN" dirty="0"/>
            <a:t>Clustering of customers </a:t>
          </a:r>
        </a:p>
      </dgm:t>
    </dgm:pt>
    <dgm:pt modelId="{C3E1BCA8-1743-4BDA-A6A5-17868D1A789D}" type="parTrans" cxnId="{D1628297-598D-475A-B59B-5413FAF9C6B9}">
      <dgm:prSet/>
      <dgm:spPr/>
      <dgm:t>
        <a:bodyPr/>
        <a:lstStyle/>
        <a:p>
          <a:endParaRPr lang="en-IN"/>
        </a:p>
      </dgm:t>
    </dgm:pt>
    <dgm:pt modelId="{DFDBAC03-2437-419C-A25C-33678D553084}" type="sibTrans" cxnId="{D1628297-598D-475A-B59B-5413FAF9C6B9}">
      <dgm:prSet/>
      <dgm:spPr/>
      <dgm:t>
        <a:bodyPr/>
        <a:lstStyle/>
        <a:p>
          <a:endParaRPr lang="en-IN"/>
        </a:p>
      </dgm:t>
    </dgm:pt>
    <dgm:pt modelId="{D2AB1936-725C-42FA-8BD9-803F8396FEDA}">
      <dgm:prSet phldrT="[Text]"/>
      <dgm:spPr/>
      <dgm:t>
        <a:bodyPr/>
        <a:lstStyle/>
        <a:p>
          <a:r>
            <a:rPr lang="en-IN" dirty="0"/>
            <a:t>INTERPRETATION</a:t>
          </a:r>
        </a:p>
      </dgm:t>
    </dgm:pt>
    <dgm:pt modelId="{C0FD79F0-DE70-48C1-B853-B53163CAA755}" type="parTrans" cxnId="{1AC41910-9EDF-48BA-9530-0428AE2DA235}">
      <dgm:prSet/>
      <dgm:spPr/>
      <dgm:t>
        <a:bodyPr/>
        <a:lstStyle/>
        <a:p>
          <a:endParaRPr lang="en-IN"/>
        </a:p>
      </dgm:t>
    </dgm:pt>
    <dgm:pt modelId="{C6B8E866-EB34-430D-B670-3A3EE817149E}" type="sibTrans" cxnId="{1AC41910-9EDF-48BA-9530-0428AE2DA235}">
      <dgm:prSet/>
      <dgm:spPr/>
      <dgm:t>
        <a:bodyPr/>
        <a:lstStyle/>
        <a:p>
          <a:endParaRPr lang="en-IN"/>
        </a:p>
      </dgm:t>
    </dgm:pt>
    <dgm:pt modelId="{E2045F49-FE9A-4742-A9D0-9CD37D5B4EF3}">
      <dgm:prSet phldrT="[Text]"/>
      <dgm:spPr/>
      <dgm:t>
        <a:bodyPr/>
        <a:lstStyle/>
        <a:p>
          <a:r>
            <a:rPr lang="en-IN" dirty="0"/>
            <a:t>Segment customers into Platinum, Gold, Iron &amp; Lead</a:t>
          </a:r>
        </a:p>
      </dgm:t>
    </dgm:pt>
    <dgm:pt modelId="{CB6C23D8-A2EF-4649-96D0-EFA8298BFC6C}" type="parTrans" cxnId="{9374462F-B8B6-458C-BDB4-3EE1C1CF9556}">
      <dgm:prSet/>
      <dgm:spPr/>
      <dgm:t>
        <a:bodyPr/>
        <a:lstStyle/>
        <a:p>
          <a:endParaRPr lang="en-IN"/>
        </a:p>
      </dgm:t>
    </dgm:pt>
    <dgm:pt modelId="{9F3AB8FF-05FF-4065-82C1-090F37D55C8F}" type="sibTrans" cxnId="{9374462F-B8B6-458C-BDB4-3EE1C1CF9556}">
      <dgm:prSet/>
      <dgm:spPr/>
      <dgm:t>
        <a:bodyPr/>
        <a:lstStyle/>
        <a:p>
          <a:endParaRPr lang="en-IN"/>
        </a:p>
      </dgm:t>
    </dgm:pt>
    <dgm:pt modelId="{B6195125-8824-4FBC-B01A-E2979C4D0AD3}">
      <dgm:prSet phldrT="[Text]"/>
      <dgm:spPr/>
      <dgm:t>
        <a:bodyPr/>
        <a:lstStyle/>
        <a:p>
          <a:r>
            <a:rPr lang="en-IN" dirty="0"/>
            <a:t>Use this segmentation to list out high value customers</a:t>
          </a:r>
        </a:p>
      </dgm:t>
    </dgm:pt>
    <dgm:pt modelId="{80452226-031C-4E34-9141-562A42255415}" type="parTrans" cxnId="{083BDEE5-B143-4B3C-9B71-DDF6282977E4}">
      <dgm:prSet/>
      <dgm:spPr/>
      <dgm:t>
        <a:bodyPr/>
        <a:lstStyle/>
        <a:p>
          <a:endParaRPr lang="en-IN"/>
        </a:p>
      </dgm:t>
    </dgm:pt>
    <dgm:pt modelId="{A22C84D2-BAAF-441D-B8EF-B378594B24BD}" type="sibTrans" cxnId="{083BDEE5-B143-4B3C-9B71-DDF6282977E4}">
      <dgm:prSet/>
      <dgm:spPr/>
      <dgm:t>
        <a:bodyPr/>
        <a:lstStyle/>
        <a:p>
          <a:endParaRPr lang="en-IN"/>
        </a:p>
      </dgm:t>
    </dgm:pt>
    <dgm:pt modelId="{B9BE9C0D-5022-4CD2-90FB-1C8C717CA5D8}">
      <dgm:prSet phldrT="[Text]"/>
      <dgm:spPr/>
      <dgm:t>
        <a:bodyPr/>
        <a:lstStyle/>
        <a:p>
          <a:r>
            <a:rPr lang="en-IN" dirty="0"/>
            <a:t>Data wrangling</a:t>
          </a:r>
        </a:p>
      </dgm:t>
    </dgm:pt>
    <dgm:pt modelId="{F727CADB-DB70-4DF6-9A47-35963E7207B7}" type="parTrans" cxnId="{9619FC3B-558C-4574-A228-E0087C6B0CB1}">
      <dgm:prSet/>
      <dgm:spPr/>
      <dgm:t>
        <a:bodyPr/>
        <a:lstStyle/>
        <a:p>
          <a:endParaRPr lang="en-IN"/>
        </a:p>
      </dgm:t>
    </dgm:pt>
    <dgm:pt modelId="{F97246CF-ED38-49BF-8EC8-08D85BFDD44B}" type="sibTrans" cxnId="{9619FC3B-558C-4574-A228-E0087C6B0CB1}">
      <dgm:prSet/>
      <dgm:spPr/>
      <dgm:t>
        <a:bodyPr/>
        <a:lstStyle/>
        <a:p>
          <a:endParaRPr lang="en-IN"/>
        </a:p>
      </dgm:t>
    </dgm:pt>
    <dgm:pt modelId="{835DC0B7-5F76-4039-B2BB-578BCC02080E}">
      <dgm:prSet phldrT="[Text]"/>
      <dgm:spPr/>
      <dgm:t>
        <a:bodyPr/>
        <a:lstStyle/>
        <a:p>
          <a:r>
            <a:rPr lang="en-IN" dirty="0"/>
            <a:t>EDA</a:t>
          </a:r>
        </a:p>
      </dgm:t>
    </dgm:pt>
    <dgm:pt modelId="{7E2BF9D7-6AA0-42A3-B6DA-053DFEC1A5F7}" type="parTrans" cxnId="{0EF09202-C28A-4927-96C2-65B6FCB5171E}">
      <dgm:prSet/>
      <dgm:spPr/>
      <dgm:t>
        <a:bodyPr/>
        <a:lstStyle/>
        <a:p>
          <a:endParaRPr lang="en-IN"/>
        </a:p>
      </dgm:t>
    </dgm:pt>
    <dgm:pt modelId="{71AB3067-F0AA-4C0D-A29F-764008A8B209}" type="sibTrans" cxnId="{0EF09202-C28A-4927-96C2-65B6FCB5171E}">
      <dgm:prSet/>
      <dgm:spPr/>
      <dgm:t>
        <a:bodyPr/>
        <a:lstStyle/>
        <a:p>
          <a:endParaRPr lang="en-IN"/>
        </a:p>
      </dgm:t>
    </dgm:pt>
    <dgm:pt modelId="{698D1E9A-7E42-4674-8922-89A5E2F42C24}" type="pres">
      <dgm:prSet presAssocID="{D6CE4B97-CE62-4DF5-B24A-2836E8BBCD6D}" presName="Name0" presStyleCnt="0">
        <dgm:presLayoutVars>
          <dgm:dir/>
          <dgm:animLvl val="lvl"/>
          <dgm:resizeHandles val="exact"/>
        </dgm:presLayoutVars>
      </dgm:prSet>
      <dgm:spPr/>
    </dgm:pt>
    <dgm:pt modelId="{21F3BA1D-DDDC-4F2F-83FB-64B493D4C9D6}" type="pres">
      <dgm:prSet presAssocID="{C4A5DECA-965E-41C9-A181-9161AA29DE93}" presName="composite" presStyleCnt="0"/>
      <dgm:spPr/>
    </dgm:pt>
    <dgm:pt modelId="{17D193D6-2D95-40C1-BD7C-A948514BB384}" type="pres">
      <dgm:prSet presAssocID="{C4A5DECA-965E-41C9-A181-9161AA29DE93}" presName="parTx" presStyleLbl="alignNode1" presStyleIdx="0" presStyleCnt="3">
        <dgm:presLayoutVars>
          <dgm:chMax val="0"/>
          <dgm:chPref val="0"/>
          <dgm:bulletEnabled val="1"/>
        </dgm:presLayoutVars>
      </dgm:prSet>
      <dgm:spPr/>
    </dgm:pt>
    <dgm:pt modelId="{9313AF31-876A-4C2A-9120-A28F897E3FB4}" type="pres">
      <dgm:prSet presAssocID="{C4A5DECA-965E-41C9-A181-9161AA29DE93}" presName="desTx" presStyleLbl="alignAccFollowNode1" presStyleIdx="0" presStyleCnt="3">
        <dgm:presLayoutVars>
          <dgm:bulletEnabled val="1"/>
        </dgm:presLayoutVars>
      </dgm:prSet>
      <dgm:spPr/>
    </dgm:pt>
    <dgm:pt modelId="{E00D7C02-D182-4BFE-9632-1ECFF5CE5992}" type="pres">
      <dgm:prSet presAssocID="{137A7B4D-4A12-4594-B37E-984A1EAF14B4}" presName="space" presStyleCnt="0"/>
      <dgm:spPr/>
    </dgm:pt>
    <dgm:pt modelId="{C78AAA9F-D050-4422-B987-67A8FC2472AE}" type="pres">
      <dgm:prSet presAssocID="{E6F2879C-E443-4E60-9B53-07BE29BB499B}" presName="composite" presStyleCnt="0"/>
      <dgm:spPr/>
    </dgm:pt>
    <dgm:pt modelId="{BE56F294-D2BD-4F12-BE0F-D1EB66BC05E0}" type="pres">
      <dgm:prSet presAssocID="{E6F2879C-E443-4E60-9B53-07BE29BB499B}" presName="parTx" presStyleLbl="alignNode1" presStyleIdx="1" presStyleCnt="3">
        <dgm:presLayoutVars>
          <dgm:chMax val="0"/>
          <dgm:chPref val="0"/>
          <dgm:bulletEnabled val="1"/>
        </dgm:presLayoutVars>
      </dgm:prSet>
      <dgm:spPr/>
    </dgm:pt>
    <dgm:pt modelId="{490A86B2-1A9D-452C-A738-4189EC31558A}" type="pres">
      <dgm:prSet presAssocID="{E6F2879C-E443-4E60-9B53-07BE29BB499B}" presName="desTx" presStyleLbl="alignAccFollowNode1" presStyleIdx="1" presStyleCnt="3">
        <dgm:presLayoutVars>
          <dgm:bulletEnabled val="1"/>
        </dgm:presLayoutVars>
      </dgm:prSet>
      <dgm:spPr/>
    </dgm:pt>
    <dgm:pt modelId="{F182943C-76E0-4E23-9776-34531ECF4A42}" type="pres">
      <dgm:prSet presAssocID="{6B2C45BF-BE10-4C26-A0B3-72F8A91C15F1}" presName="space" presStyleCnt="0"/>
      <dgm:spPr/>
    </dgm:pt>
    <dgm:pt modelId="{78DDC412-DFC5-4FF1-831E-347EDFD51C12}" type="pres">
      <dgm:prSet presAssocID="{D2AB1936-725C-42FA-8BD9-803F8396FEDA}" presName="composite" presStyleCnt="0"/>
      <dgm:spPr/>
    </dgm:pt>
    <dgm:pt modelId="{BFC95AB5-BD2D-4762-8F9F-50ED6A23CD2B}" type="pres">
      <dgm:prSet presAssocID="{D2AB1936-725C-42FA-8BD9-803F8396FEDA}" presName="parTx" presStyleLbl="alignNode1" presStyleIdx="2" presStyleCnt="3">
        <dgm:presLayoutVars>
          <dgm:chMax val="0"/>
          <dgm:chPref val="0"/>
          <dgm:bulletEnabled val="1"/>
        </dgm:presLayoutVars>
      </dgm:prSet>
      <dgm:spPr/>
    </dgm:pt>
    <dgm:pt modelId="{E883AA0A-D5F6-4FB7-8023-E3DFAFFBF40A}" type="pres">
      <dgm:prSet presAssocID="{D2AB1936-725C-42FA-8BD9-803F8396FEDA}" presName="desTx" presStyleLbl="alignAccFollowNode1" presStyleIdx="2" presStyleCnt="3">
        <dgm:presLayoutVars>
          <dgm:bulletEnabled val="1"/>
        </dgm:presLayoutVars>
      </dgm:prSet>
      <dgm:spPr/>
    </dgm:pt>
  </dgm:ptLst>
  <dgm:cxnLst>
    <dgm:cxn modelId="{0EF09202-C28A-4927-96C2-65B6FCB5171E}" srcId="{C4A5DECA-965E-41C9-A181-9161AA29DE93}" destId="{835DC0B7-5F76-4039-B2BB-578BCC02080E}" srcOrd="3" destOrd="0" parTransId="{7E2BF9D7-6AA0-42A3-B6DA-053DFEC1A5F7}" sibTransId="{71AB3067-F0AA-4C0D-A29F-764008A8B209}"/>
    <dgm:cxn modelId="{07262505-BC7E-409E-AAF8-566E0164A98B}" srcId="{D6CE4B97-CE62-4DF5-B24A-2836E8BBCD6D}" destId="{E6F2879C-E443-4E60-9B53-07BE29BB499B}" srcOrd="1" destOrd="0" parTransId="{33183F3D-6702-4692-961B-97B40C96BAD4}" sibTransId="{6B2C45BF-BE10-4C26-A0B3-72F8A91C15F1}"/>
    <dgm:cxn modelId="{D63B1708-6BDA-4E0E-8E8E-428C265B5829}" type="presOf" srcId="{8D0E0E23-3286-4ECC-BFE6-FAC0E656E0D3}" destId="{490A86B2-1A9D-452C-A738-4189EC31558A}" srcOrd="0" destOrd="0" presId="urn:microsoft.com/office/officeart/2005/8/layout/hList1"/>
    <dgm:cxn modelId="{1AC41910-9EDF-48BA-9530-0428AE2DA235}" srcId="{D6CE4B97-CE62-4DF5-B24A-2836E8BBCD6D}" destId="{D2AB1936-725C-42FA-8BD9-803F8396FEDA}" srcOrd="2" destOrd="0" parTransId="{C0FD79F0-DE70-48C1-B853-B53163CAA755}" sibTransId="{C6B8E866-EB34-430D-B670-3A3EE817149E}"/>
    <dgm:cxn modelId="{E2C3A921-6D8D-4F2F-BCF9-4B5D782A8F94}" type="presOf" srcId="{B6195125-8824-4FBC-B01A-E2979C4D0AD3}" destId="{E883AA0A-D5F6-4FB7-8023-E3DFAFFBF40A}" srcOrd="0" destOrd="1" presId="urn:microsoft.com/office/officeart/2005/8/layout/hList1"/>
    <dgm:cxn modelId="{2515EA26-63B2-4DDA-A2E8-EB5825AE98C0}" srcId="{C4A5DECA-965E-41C9-A181-9161AA29DE93}" destId="{CBCC2476-19EF-4266-BF1D-5E15C040C812}" srcOrd="1" destOrd="0" parTransId="{5E5D1BAA-2106-48D4-BCCE-AEAF03F608BB}" sibTransId="{D4C60038-ECB6-47A1-9BBC-268E21929DB8}"/>
    <dgm:cxn modelId="{9374462F-B8B6-458C-BDB4-3EE1C1CF9556}" srcId="{D2AB1936-725C-42FA-8BD9-803F8396FEDA}" destId="{E2045F49-FE9A-4742-A9D0-9CD37D5B4EF3}" srcOrd="0" destOrd="0" parTransId="{CB6C23D8-A2EF-4649-96D0-EFA8298BFC6C}" sibTransId="{9F3AB8FF-05FF-4065-82C1-090F37D55C8F}"/>
    <dgm:cxn modelId="{D02D0D36-4E66-44AC-8961-16BE6C70E3F6}" type="presOf" srcId="{B9BE9C0D-5022-4CD2-90FB-1C8C717CA5D8}" destId="{9313AF31-876A-4C2A-9120-A28F897E3FB4}" srcOrd="0" destOrd="2" presId="urn:microsoft.com/office/officeart/2005/8/layout/hList1"/>
    <dgm:cxn modelId="{9619FC3B-558C-4574-A228-E0087C6B0CB1}" srcId="{C4A5DECA-965E-41C9-A181-9161AA29DE93}" destId="{B9BE9C0D-5022-4CD2-90FB-1C8C717CA5D8}" srcOrd="2" destOrd="0" parTransId="{F727CADB-DB70-4DF6-9A47-35963E7207B7}" sibTransId="{F97246CF-ED38-49BF-8EC8-08D85BFDD44B}"/>
    <dgm:cxn modelId="{82003273-4F59-4F54-8C17-4A76E320DE4D}" type="presOf" srcId="{CBCC2476-19EF-4266-BF1D-5E15C040C812}" destId="{9313AF31-876A-4C2A-9120-A28F897E3FB4}" srcOrd="0" destOrd="1" presId="urn:microsoft.com/office/officeart/2005/8/layout/hList1"/>
    <dgm:cxn modelId="{2FEC8458-9FAA-4F47-836B-14A3E55D9BAB}" srcId="{D6CE4B97-CE62-4DF5-B24A-2836E8BBCD6D}" destId="{C4A5DECA-965E-41C9-A181-9161AA29DE93}" srcOrd="0" destOrd="0" parTransId="{D1AEF7D8-BC83-4502-BD2A-167282BE8581}" sibTransId="{137A7B4D-4A12-4594-B37E-984A1EAF14B4}"/>
    <dgm:cxn modelId="{9EC9C558-6602-4DF8-93E0-007C869D445D}" srcId="{C4A5DECA-965E-41C9-A181-9161AA29DE93}" destId="{CD850A28-9483-4BD0-8CD8-87F60E95E9D8}" srcOrd="0" destOrd="0" parTransId="{B4AEF476-0276-4447-9CF5-E1C670F8E203}" sibTransId="{B0BF9203-EF41-4EEE-B1E3-EC46F9273B6E}"/>
    <dgm:cxn modelId="{D1628297-598D-475A-B59B-5413FAF9C6B9}" srcId="{E6F2879C-E443-4E60-9B53-07BE29BB499B}" destId="{20FC49AA-02A6-46F5-BBB5-0CDEEBEA957D}" srcOrd="1" destOrd="0" parTransId="{C3E1BCA8-1743-4BDA-A6A5-17868D1A789D}" sibTransId="{DFDBAC03-2437-419C-A25C-33678D553084}"/>
    <dgm:cxn modelId="{CD2B01BD-094A-4166-BDBE-267F378CE3AC}" type="presOf" srcId="{CD850A28-9483-4BD0-8CD8-87F60E95E9D8}" destId="{9313AF31-876A-4C2A-9120-A28F897E3FB4}" srcOrd="0" destOrd="0" presId="urn:microsoft.com/office/officeart/2005/8/layout/hList1"/>
    <dgm:cxn modelId="{7820D0D0-0232-4D7F-98B0-739DED73FB27}" srcId="{E6F2879C-E443-4E60-9B53-07BE29BB499B}" destId="{8D0E0E23-3286-4ECC-BFE6-FAC0E656E0D3}" srcOrd="0" destOrd="0" parTransId="{C63CEDA5-FEAD-455C-97C2-0E3C1195A8C0}" sibTransId="{37E62579-0377-44E9-BC60-29E0A33449A8}"/>
    <dgm:cxn modelId="{07BE27D6-DD9D-4A85-8FD3-4DB89B0E4F54}" type="presOf" srcId="{20FC49AA-02A6-46F5-BBB5-0CDEEBEA957D}" destId="{490A86B2-1A9D-452C-A738-4189EC31558A}" srcOrd="0" destOrd="1" presId="urn:microsoft.com/office/officeart/2005/8/layout/hList1"/>
    <dgm:cxn modelId="{7DC3BFE0-3813-484C-92EB-AF1BEF8A469C}" type="presOf" srcId="{C4A5DECA-965E-41C9-A181-9161AA29DE93}" destId="{17D193D6-2D95-40C1-BD7C-A948514BB384}" srcOrd="0" destOrd="0" presId="urn:microsoft.com/office/officeart/2005/8/layout/hList1"/>
    <dgm:cxn modelId="{083BDEE5-B143-4B3C-9B71-DDF6282977E4}" srcId="{D2AB1936-725C-42FA-8BD9-803F8396FEDA}" destId="{B6195125-8824-4FBC-B01A-E2979C4D0AD3}" srcOrd="1" destOrd="0" parTransId="{80452226-031C-4E34-9141-562A42255415}" sibTransId="{A22C84D2-BAAF-441D-B8EF-B378594B24BD}"/>
    <dgm:cxn modelId="{5AA876EC-EF43-4D44-952E-D5CC70FBB42F}" type="presOf" srcId="{835DC0B7-5F76-4039-B2BB-578BCC02080E}" destId="{9313AF31-876A-4C2A-9120-A28F897E3FB4}" srcOrd="0" destOrd="3" presId="urn:microsoft.com/office/officeart/2005/8/layout/hList1"/>
    <dgm:cxn modelId="{0F1812ED-7417-41A4-AC63-638D00674E36}" type="presOf" srcId="{E2045F49-FE9A-4742-A9D0-9CD37D5B4EF3}" destId="{E883AA0A-D5F6-4FB7-8023-E3DFAFFBF40A}" srcOrd="0" destOrd="0" presId="urn:microsoft.com/office/officeart/2005/8/layout/hList1"/>
    <dgm:cxn modelId="{6DB43BEF-E01D-49B1-A347-D75916E9159A}" type="presOf" srcId="{D2AB1936-725C-42FA-8BD9-803F8396FEDA}" destId="{BFC95AB5-BD2D-4762-8F9F-50ED6A23CD2B}" srcOrd="0" destOrd="0" presId="urn:microsoft.com/office/officeart/2005/8/layout/hList1"/>
    <dgm:cxn modelId="{D2A250F2-89D1-49AC-86DB-494BC651F231}" type="presOf" srcId="{D6CE4B97-CE62-4DF5-B24A-2836E8BBCD6D}" destId="{698D1E9A-7E42-4674-8922-89A5E2F42C24}" srcOrd="0" destOrd="0" presId="urn:microsoft.com/office/officeart/2005/8/layout/hList1"/>
    <dgm:cxn modelId="{D6A4F2FD-B591-4426-AB5D-2E132EC3D146}" type="presOf" srcId="{E6F2879C-E443-4E60-9B53-07BE29BB499B}" destId="{BE56F294-D2BD-4F12-BE0F-D1EB66BC05E0}" srcOrd="0" destOrd="0" presId="urn:microsoft.com/office/officeart/2005/8/layout/hList1"/>
    <dgm:cxn modelId="{F4EAB1DF-8A0D-4794-A1E8-5687214C625C}" type="presParOf" srcId="{698D1E9A-7E42-4674-8922-89A5E2F42C24}" destId="{21F3BA1D-DDDC-4F2F-83FB-64B493D4C9D6}" srcOrd="0" destOrd="0" presId="urn:microsoft.com/office/officeart/2005/8/layout/hList1"/>
    <dgm:cxn modelId="{8E2979F1-29EA-49A5-B8C7-2CD756B028A7}" type="presParOf" srcId="{21F3BA1D-DDDC-4F2F-83FB-64B493D4C9D6}" destId="{17D193D6-2D95-40C1-BD7C-A948514BB384}" srcOrd="0" destOrd="0" presId="urn:microsoft.com/office/officeart/2005/8/layout/hList1"/>
    <dgm:cxn modelId="{D9177DA6-9FF2-4DF8-A9A7-62918E7D6E50}" type="presParOf" srcId="{21F3BA1D-DDDC-4F2F-83FB-64B493D4C9D6}" destId="{9313AF31-876A-4C2A-9120-A28F897E3FB4}" srcOrd="1" destOrd="0" presId="urn:microsoft.com/office/officeart/2005/8/layout/hList1"/>
    <dgm:cxn modelId="{92CBFEA1-1864-4256-8474-4D41BF6CC061}" type="presParOf" srcId="{698D1E9A-7E42-4674-8922-89A5E2F42C24}" destId="{E00D7C02-D182-4BFE-9632-1ECFF5CE5992}" srcOrd="1" destOrd="0" presId="urn:microsoft.com/office/officeart/2005/8/layout/hList1"/>
    <dgm:cxn modelId="{D1287BA6-52C1-4179-80AB-47CFF135B3C4}" type="presParOf" srcId="{698D1E9A-7E42-4674-8922-89A5E2F42C24}" destId="{C78AAA9F-D050-4422-B987-67A8FC2472AE}" srcOrd="2" destOrd="0" presId="urn:microsoft.com/office/officeart/2005/8/layout/hList1"/>
    <dgm:cxn modelId="{89BB12EC-46A7-467F-98C9-82A452CE353E}" type="presParOf" srcId="{C78AAA9F-D050-4422-B987-67A8FC2472AE}" destId="{BE56F294-D2BD-4F12-BE0F-D1EB66BC05E0}" srcOrd="0" destOrd="0" presId="urn:microsoft.com/office/officeart/2005/8/layout/hList1"/>
    <dgm:cxn modelId="{E54AFFB9-880E-4A27-9ECA-01E22A860892}" type="presParOf" srcId="{C78AAA9F-D050-4422-B987-67A8FC2472AE}" destId="{490A86B2-1A9D-452C-A738-4189EC31558A}" srcOrd="1" destOrd="0" presId="urn:microsoft.com/office/officeart/2005/8/layout/hList1"/>
    <dgm:cxn modelId="{0EE82BF3-7075-4CAA-85BF-E9810739C9E5}" type="presParOf" srcId="{698D1E9A-7E42-4674-8922-89A5E2F42C24}" destId="{F182943C-76E0-4E23-9776-34531ECF4A42}" srcOrd="3" destOrd="0" presId="urn:microsoft.com/office/officeart/2005/8/layout/hList1"/>
    <dgm:cxn modelId="{B85C17DC-BEBC-4C9C-9C3B-EE105836B0DA}" type="presParOf" srcId="{698D1E9A-7E42-4674-8922-89A5E2F42C24}" destId="{78DDC412-DFC5-4FF1-831E-347EDFD51C12}" srcOrd="4" destOrd="0" presId="urn:microsoft.com/office/officeart/2005/8/layout/hList1"/>
    <dgm:cxn modelId="{D436A9E1-30EA-4B2D-BDA0-67824FAA7F0E}" type="presParOf" srcId="{78DDC412-DFC5-4FF1-831E-347EDFD51C12}" destId="{BFC95AB5-BD2D-4762-8F9F-50ED6A23CD2B}" srcOrd="0" destOrd="0" presId="urn:microsoft.com/office/officeart/2005/8/layout/hList1"/>
    <dgm:cxn modelId="{52F8EB3C-0222-45E1-9A21-08133E37C0C8}" type="presParOf" srcId="{78DDC412-DFC5-4FF1-831E-347EDFD51C12}" destId="{E883AA0A-D5F6-4FB7-8023-E3DFAFFBF40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1B9D8-BA7D-44E2-9138-4ED2EAC6FFB0}">
      <dsp:nvSpPr>
        <dsp:cNvPr id="0" name=""/>
        <dsp:cNvSpPr/>
      </dsp:nvSpPr>
      <dsp:spPr>
        <a:xfrm>
          <a:off x="528705" y="0"/>
          <a:ext cx="5991999" cy="3950804"/>
        </a:xfrm>
        <a:prstGeom prst="rightArrow">
          <a:avLst/>
        </a:prstGeom>
        <a:solidFill>
          <a:schemeClr val="accent5">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0928F82B-BEBC-4E93-AD75-2968530E46B1}">
      <dsp:nvSpPr>
        <dsp:cNvPr id="0" name=""/>
        <dsp:cNvSpPr/>
      </dsp:nvSpPr>
      <dsp:spPr>
        <a:xfrm>
          <a:off x="238881" y="1185241"/>
          <a:ext cx="2114823" cy="1580321"/>
        </a:xfrm>
        <a:prstGeom prst="roundRect">
          <a:avLst/>
        </a:prstGeom>
        <a:solidFill>
          <a:schemeClr val="accent5">
            <a:shade val="80000"/>
            <a:hueOff val="0"/>
            <a:satOff val="0"/>
            <a:lumOff val="0"/>
            <a:alphaOff val="0"/>
          </a:schemeClr>
        </a:solidFill>
        <a:ln>
          <a:noFill/>
        </a:ln>
        <a:effectLst>
          <a:outerShdw blurRad="38100" dist="23000" dir="5400000" rotWithShape="0">
            <a:srgbClr val="000000">
              <a:alpha val="35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Transaction data, Customer Demographic, Customer Address</a:t>
          </a:r>
        </a:p>
      </dsp:txBody>
      <dsp:txXfrm>
        <a:off x="316026" y="1262386"/>
        <a:ext cx="1960533" cy="1426031"/>
      </dsp:txXfrm>
    </dsp:sp>
    <dsp:sp modelId="{E53F5A29-BCFF-463D-958C-37C73BA3B290}">
      <dsp:nvSpPr>
        <dsp:cNvPr id="0" name=""/>
        <dsp:cNvSpPr/>
      </dsp:nvSpPr>
      <dsp:spPr>
        <a:xfrm>
          <a:off x="2467293" y="1185241"/>
          <a:ext cx="2114823" cy="1580321"/>
        </a:xfrm>
        <a:prstGeom prst="roundRect">
          <a:avLst/>
        </a:prstGeom>
        <a:solidFill>
          <a:schemeClr val="accent5">
            <a:shade val="80000"/>
            <a:hueOff val="136321"/>
            <a:satOff val="-34581"/>
            <a:lumOff val="19299"/>
            <a:alphaOff val="0"/>
          </a:schemeClr>
        </a:solidFill>
        <a:ln>
          <a:noFill/>
        </a:ln>
        <a:effectLst>
          <a:outerShdw blurRad="38100" dist="23000" dir="5400000" rotWithShape="0">
            <a:srgbClr val="000000">
              <a:alpha val="35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Customer</a:t>
          </a:r>
          <a:r>
            <a:rPr lang="en-IN" sz="1900" kern="1200" baseline="0" dirty="0"/>
            <a:t> Segmentation</a:t>
          </a:r>
          <a:endParaRPr lang="en-IN" sz="1900" kern="1200" dirty="0"/>
        </a:p>
      </dsp:txBody>
      <dsp:txXfrm>
        <a:off x="2544438" y="1262386"/>
        <a:ext cx="1960533" cy="1426031"/>
      </dsp:txXfrm>
    </dsp:sp>
    <dsp:sp modelId="{9D7D65C1-BE8F-4A2A-82F4-886ABAF5DE3C}">
      <dsp:nvSpPr>
        <dsp:cNvPr id="0" name=""/>
        <dsp:cNvSpPr/>
      </dsp:nvSpPr>
      <dsp:spPr>
        <a:xfrm>
          <a:off x="4695706" y="1185241"/>
          <a:ext cx="2114823" cy="1580321"/>
        </a:xfrm>
        <a:prstGeom prst="roundRect">
          <a:avLst/>
        </a:prstGeom>
        <a:solidFill>
          <a:schemeClr val="accent5">
            <a:shade val="80000"/>
            <a:hueOff val="272641"/>
            <a:satOff val="-69162"/>
            <a:lumOff val="38598"/>
            <a:alphaOff val="0"/>
          </a:schemeClr>
        </a:solidFill>
        <a:ln>
          <a:noFill/>
        </a:ln>
        <a:effectLst>
          <a:outerShdw blurRad="38100" dist="23000" dir="5400000" rotWithShape="0">
            <a:srgbClr val="000000">
              <a:alpha val="35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Select</a:t>
          </a:r>
          <a:r>
            <a:rPr lang="en-IN" sz="1900" kern="1200" baseline="0" dirty="0"/>
            <a:t> high value customers from the given 1000 new customer list</a:t>
          </a:r>
          <a:endParaRPr lang="en-IN" sz="1900" kern="1200" dirty="0"/>
        </a:p>
      </dsp:txBody>
      <dsp:txXfrm>
        <a:off x="4772851" y="1262386"/>
        <a:ext cx="1960533" cy="1426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D193D6-2D95-40C1-BD7C-A948514BB384}">
      <dsp:nvSpPr>
        <dsp:cNvPr id="0" name=""/>
        <dsp:cNvSpPr/>
      </dsp:nvSpPr>
      <dsp:spPr>
        <a:xfrm>
          <a:off x="1905" y="851625"/>
          <a:ext cx="1857374" cy="519454"/>
        </a:xfrm>
        <a:prstGeom prst="rect">
          <a:avLst/>
        </a:prstGeom>
        <a:solidFill>
          <a:schemeClr val="accent5">
            <a:shade val="80000"/>
            <a:hueOff val="0"/>
            <a:satOff val="0"/>
            <a:lumOff val="0"/>
            <a:alphaOff val="0"/>
          </a:schemeClr>
        </a:solidFill>
        <a:ln>
          <a:noFill/>
        </a:ln>
        <a:effectLst>
          <a:outerShdw blurRad="381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kern="1200" dirty="0"/>
            <a:t>DATA EXPLORATION</a:t>
          </a:r>
        </a:p>
      </dsp:txBody>
      <dsp:txXfrm>
        <a:off x="1905" y="851625"/>
        <a:ext cx="1857374" cy="519454"/>
      </dsp:txXfrm>
    </dsp:sp>
    <dsp:sp modelId="{9313AF31-876A-4C2A-9120-A28F897E3FB4}">
      <dsp:nvSpPr>
        <dsp:cNvPr id="0" name=""/>
        <dsp:cNvSpPr/>
      </dsp:nvSpPr>
      <dsp:spPr>
        <a:xfrm>
          <a:off x="1905" y="1371080"/>
          <a:ext cx="1857374" cy="1841294"/>
        </a:xfrm>
        <a:prstGeom prst="rect">
          <a:avLst/>
        </a:prstGeom>
        <a:solidFill>
          <a:schemeClr val="accent5">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IN" sz="1500" kern="1200" dirty="0"/>
            <a:t>Data quality check</a:t>
          </a:r>
        </a:p>
        <a:p>
          <a:pPr marL="114300" lvl="1" indent="-114300" algn="l" defTabSz="666750">
            <a:lnSpc>
              <a:spcPct val="90000"/>
            </a:lnSpc>
            <a:spcBef>
              <a:spcPct val="0"/>
            </a:spcBef>
            <a:spcAft>
              <a:spcPct val="15000"/>
            </a:spcAft>
            <a:buChar char="•"/>
          </a:pPr>
          <a:r>
            <a:rPr lang="en-IN" sz="1500" kern="1200" dirty="0"/>
            <a:t>Cleaning data</a:t>
          </a:r>
        </a:p>
        <a:p>
          <a:pPr marL="114300" lvl="1" indent="-114300" algn="l" defTabSz="666750">
            <a:lnSpc>
              <a:spcPct val="90000"/>
            </a:lnSpc>
            <a:spcBef>
              <a:spcPct val="0"/>
            </a:spcBef>
            <a:spcAft>
              <a:spcPct val="15000"/>
            </a:spcAft>
            <a:buChar char="•"/>
          </a:pPr>
          <a:r>
            <a:rPr lang="en-IN" sz="1500" kern="1200" dirty="0"/>
            <a:t>Data wrangling</a:t>
          </a:r>
        </a:p>
        <a:p>
          <a:pPr marL="114300" lvl="1" indent="-114300" algn="l" defTabSz="666750">
            <a:lnSpc>
              <a:spcPct val="90000"/>
            </a:lnSpc>
            <a:spcBef>
              <a:spcPct val="0"/>
            </a:spcBef>
            <a:spcAft>
              <a:spcPct val="15000"/>
            </a:spcAft>
            <a:buChar char="•"/>
          </a:pPr>
          <a:r>
            <a:rPr lang="en-IN" sz="1500" kern="1200" dirty="0"/>
            <a:t>EDA</a:t>
          </a:r>
        </a:p>
      </dsp:txBody>
      <dsp:txXfrm>
        <a:off x="1905" y="1371080"/>
        <a:ext cx="1857374" cy="1841294"/>
      </dsp:txXfrm>
    </dsp:sp>
    <dsp:sp modelId="{BE56F294-D2BD-4F12-BE0F-D1EB66BC05E0}">
      <dsp:nvSpPr>
        <dsp:cNvPr id="0" name=""/>
        <dsp:cNvSpPr/>
      </dsp:nvSpPr>
      <dsp:spPr>
        <a:xfrm>
          <a:off x="2119312" y="851625"/>
          <a:ext cx="1857374" cy="519454"/>
        </a:xfrm>
        <a:prstGeom prst="rect">
          <a:avLst/>
        </a:prstGeom>
        <a:solidFill>
          <a:schemeClr val="accent5">
            <a:shade val="80000"/>
            <a:hueOff val="136321"/>
            <a:satOff val="-34581"/>
            <a:lumOff val="19299"/>
            <a:alphaOff val="0"/>
          </a:schemeClr>
        </a:solidFill>
        <a:ln>
          <a:noFill/>
        </a:ln>
        <a:effectLst>
          <a:outerShdw blurRad="381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kern="1200" dirty="0"/>
            <a:t>MODEL DEVELOPMENT</a:t>
          </a:r>
        </a:p>
      </dsp:txBody>
      <dsp:txXfrm>
        <a:off x="2119312" y="851625"/>
        <a:ext cx="1857374" cy="519454"/>
      </dsp:txXfrm>
    </dsp:sp>
    <dsp:sp modelId="{490A86B2-1A9D-452C-A738-4189EC31558A}">
      <dsp:nvSpPr>
        <dsp:cNvPr id="0" name=""/>
        <dsp:cNvSpPr/>
      </dsp:nvSpPr>
      <dsp:spPr>
        <a:xfrm>
          <a:off x="2119312" y="1371080"/>
          <a:ext cx="1857374" cy="1841294"/>
        </a:xfrm>
        <a:prstGeom prst="rect">
          <a:avLst/>
        </a:prstGeom>
        <a:solidFill>
          <a:schemeClr val="accent5">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IN" sz="1500" kern="1200" dirty="0"/>
            <a:t>Calculating metrics (RFM)</a:t>
          </a:r>
        </a:p>
        <a:p>
          <a:pPr marL="114300" lvl="1" indent="-114300" algn="l" defTabSz="666750">
            <a:lnSpc>
              <a:spcPct val="90000"/>
            </a:lnSpc>
            <a:spcBef>
              <a:spcPct val="0"/>
            </a:spcBef>
            <a:spcAft>
              <a:spcPct val="15000"/>
            </a:spcAft>
            <a:buChar char="•"/>
          </a:pPr>
          <a:r>
            <a:rPr lang="en-IN" sz="1500" kern="1200" dirty="0"/>
            <a:t>Clustering of customers </a:t>
          </a:r>
        </a:p>
      </dsp:txBody>
      <dsp:txXfrm>
        <a:off x="2119312" y="1371080"/>
        <a:ext cx="1857374" cy="1841294"/>
      </dsp:txXfrm>
    </dsp:sp>
    <dsp:sp modelId="{BFC95AB5-BD2D-4762-8F9F-50ED6A23CD2B}">
      <dsp:nvSpPr>
        <dsp:cNvPr id="0" name=""/>
        <dsp:cNvSpPr/>
      </dsp:nvSpPr>
      <dsp:spPr>
        <a:xfrm>
          <a:off x="4236719" y="851625"/>
          <a:ext cx="1857374" cy="519454"/>
        </a:xfrm>
        <a:prstGeom prst="rect">
          <a:avLst/>
        </a:prstGeom>
        <a:solidFill>
          <a:schemeClr val="accent5">
            <a:shade val="80000"/>
            <a:hueOff val="272641"/>
            <a:satOff val="-69162"/>
            <a:lumOff val="38598"/>
            <a:alphaOff val="0"/>
          </a:schemeClr>
        </a:solidFill>
        <a:ln>
          <a:noFill/>
        </a:ln>
        <a:effectLst>
          <a:outerShdw blurRad="381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kern="1200" dirty="0"/>
            <a:t>INTERPRETATION</a:t>
          </a:r>
        </a:p>
      </dsp:txBody>
      <dsp:txXfrm>
        <a:off x="4236719" y="851625"/>
        <a:ext cx="1857374" cy="519454"/>
      </dsp:txXfrm>
    </dsp:sp>
    <dsp:sp modelId="{E883AA0A-D5F6-4FB7-8023-E3DFAFFBF40A}">
      <dsp:nvSpPr>
        <dsp:cNvPr id="0" name=""/>
        <dsp:cNvSpPr/>
      </dsp:nvSpPr>
      <dsp:spPr>
        <a:xfrm>
          <a:off x="4236719" y="1371080"/>
          <a:ext cx="1857374" cy="1841294"/>
        </a:xfrm>
        <a:prstGeom prst="rect">
          <a:avLst/>
        </a:prstGeom>
        <a:solidFill>
          <a:schemeClr val="accent5">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IN" sz="1500" kern="1200" dirty="0"/>
            <a:t>Segment customers into Platinum, Gold, Iron &amp; Lead</a:t>
          </a:r>
        </a:p>
        <a:p>
          <a:pPr marL="114300" lvl="1" indent="-114300" algn="l" defTabSz="666750">
            <a:lnSpc>
              <a:spcPct val="90000"/>
            </a:lnSpc>
            <a:spcBef>
              <a:spcPct val="0"/>
            </a:spcBef>
            <a:spcAft>
              <a:spcPct val="15000"/>
            </a:spcAft>
            <a:buChar char="•"/>
          </a:pPr>
          <a:r>
            <a:rPr lang="en-IN" sz="1500" kern="1200" dirty="0"/>
            <a:t>Use this segmentation to list out high value customers</a:t>
          </a:r>
        </a:p>
      </dsp:txBody>
      <dsp:txXfrm>
        <a:off x="4236719" y="1371080"/>
        <a:ext cx="1857374" cy="184129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90600" y="-635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73863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dirty="0"/>
              <a:t>KPMG Virtual Internship, Deepika Bhatt, Intern</a:t>
            </a:r>
          </a:p>
          <a:p>
            <a:endParaRPr lang="en-IN" dirty="0"/>
          </a:p>
          <a:p>
            <a:r>
              <a:rPr lang="en-IN" dirty="0"/>
              <a:t> </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Clustering Customer on the basis of RFM</a:t>
            </a:r>
            <a:endParaRPr dirty="0"/>
          </a:p>
        </p:txBody>
      </p:sp>
      <p:sp>
        <p:nvSpPr>
          <p:cNvPr id="142" name="Shape 91"/>
          <p:cNvSpPr/>
          <p:nvPr/>
        </p:nvSpPr>
        <p:spPr>
          <a:xfrm>
            <a:off x="205025" y="2164724"/>
            <a:ext cx="2402805" cy="42726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endParaRPr lang="en-IN"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3618CDFB-878D-4926-8120-A5AA605A1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3708" y="3309539"/>
            <a:ext cx="2532463" cy="1716375"/>
          </a:xfrm>
          <a:prstGeom prst="rect">
            <a:avLst/>
          </a:prstGeom>
        </p:spPr>
      </p:pic>
      <p:pic>
        <p:nvPicPr>
          <p:cNvPr id="5" name="Picture 4">
            <a:extLst>
              <a:ext uri="{FF2B5EF4-FFF2-40B4-BE49-F238E27FC236}">
                <a16:creationId xmlns:a16="http://schemas.microsoft.com/office/drawing/2014/main" id="{EDC2FF37-4951-4614-AD08-B366C6244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3708" y="1587002"/>
            <a:ext cx="2532463" cy="1690403"/>
          </a:xfrm>
          <a:prstGeom prst="rect">
            <a:avLst/>
          </a:prstGeom>
        </p:spPr>
      </p:pic>
      <p:pic>
        <p:nvPicPr>
          <p:cNvPr id="7" name="Picture 6">
            <a:extLst>
              <a:ext uri="{FF2B5EF4-FFF2-40B4-BE49-F238E27FC236}">
                <a16:creationId xmlns:a16="http://schemas.microsoft.com/office/drawing/2014/main" id="{44855152-3FC5-4B0F-8BBD-0740A16140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6171" y="1587002"/>
            <a:ext cx="2532463" cy="1747664"/>
          </a:xfrm>
          <a:prstGeom prst="rect">
            <a:avLst/>
          </a:prstGeom>
        </p:spPr>
      </p:pic>
      <p:sp>
        <p:nvSpPr>
          <p:cNvPr id="4" name="TextBox 3">
            <a:extLst>
              <a:ext uri="{FF2B5EF4-FFF2-40B4-BE49-F238E27FC236}">
                <a16:creationId xmlns:a16="http://schemas.microsoft.com/office/drawing/2014/main" id="{458A7D55-283B-4DC6-AE02-62F4AE7A3A66}"/>
              </a:ext>
            </a:extLst>
          </p:cNvPr>
          <p:cNvSpPr txBox="1"/>
          <p:nvPr/>
        </p:nvSpPr>
        <p:spPr>
          <a:xfrm>
            <a:off x="331053" y="1641185"/>
            <a:ext cx="3732011"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tabLst/>
            </a:pPr>
            <a:r>
              <a:rPr kumimoji="0" lang="en-IN" sz="1200" b="0" i="0" u="none" strike="noStrike" cap="none" spc="0" normalizeH="0" baseline="0" dirty="0" err="1">
                <a:ln>
                  <a:noFill/>
                </a:ln>
                <a:solidFill>
                  <a:srgbClr val="000000"/>
                </a:solidFill>
                <a:effectLst/>
                <a:uFillTx/>
                <a:latin typeface="+mn-lt"/>
                <a:ea typeface="+mn-ea"/>
                <a:cs typeface="+mn-cs"/>
                <a:sym typeface="Arial"/>
              </a:rPr>
              <a:t>Culster</a:t>
            </a:r>
            <a:r>
              <a:rPr lang="en-IN" sz="1200" dirty="0" err="1"/>
              <a:t>_id</a:t>
            </a:r>
            <a:r>
              <a:rPr lang="en-IN" sz="1200" dirty="0"/>
              <a:t> 0 have customers with high monetary value, high frequency and low recency.</a:t>
            </a:r>
          </a:p>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tabLst/>
            </a:pPr>
            <a:r>
              <a:rPr lang="en-IN" sz="1200" dirty="0" err="1"/>
              <a:t>Cluster_id</a:t>
            </a:r>
            <a:r>
              <a:rPr lang="en-IN" sz="1200" dirty="0"/>
              <a:t> 1 have customers with low monetary value, low frequency and low recency.</a:t>
            </a:r>
          </a:p>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tabLst/>
            </a:pPr>
            <a:r>
              <a:rPr lang="en-IN" sz="1200" dirty="0" err="1"/>
              <a:t>Customer_id</a:t>
            </a:r>
            <a:r>
              <a:rPr lang="en-IN" sz="1200" dirty="0"/>
              <a:t> 2 have customers  with high monetary value and high frequency in comparison to </a:t>
            </a:r>
            <a:r>
              <a:rPr lang="en-IN" sz="1200" dirty="0" err="1"/>
              <a:t>cluster_id</a:t>
            </a:r>
            <a:r>
              <a:rPr lang="en-IN" sz="1200" dirty="0"/>
              <a:t> 1 and recency high among all the clusters.</a:t>
            </a:r>
          </a:p>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tabLst/>
            </a:pPr>
            <a:r>
              <a:rPr kumimoji="0" lang="en-IN" sz="1200" b="0" i="0" u="none" strike="noStrike" cap="none" spc="0" normalizeH="0" baseline="0" dirty="0" err="1">
                <a:ln>
                  <a:noFill/>
                </a:ln>
                <a:solidFill>
                  <a:srgbClr val="000000"/>
                </a:solidFill>
                <a:effectLst/>
                <a:uFillTx/>
                <a:latin typeface="+mn-lt"/>
                <a:ea typeface="+mn-ea"/>
                <a:cs typeface="+mn-cs"/>
                <a:sym typeface="Arial"/>
              </a:rPr>
              <a:t>C</a:t>
            </a:r>
            <a:r>
              <a:rPr lang="en-IN" sz="1200" dirty="0" err="1"/>
              <a:t>luster_id</a:t>
            </a:r>
            <a:r>
              <a:rPr lang="en-IN" sz="1200" dirty="0"/>
              <a:t> 3 have customers with medium monetary value, medium frequency and medium recency. </a:t>
            </a:r>
            <a:endParaRPr kumimoji="0" lang="en-IN" sz="12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Customer Segmentation</a:t>
            </a:r>
            <a:endParaRPr dirty="0"/>
          </a:p>
        </p:txBody>
      </p:sp>
      <p:sp>
        <p:nvSpPr>
          <p:cNvPr id="151" name="Shape 100"/>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 name="Picture 9">
            <a:extLst>
              <a:ext uri="{FF2B5EF4-FFF2-40B4-BE49-F238E27FC236}">
                <a16:creationId xmlns:a16="http://schemas.microsoft.com/office/drawing/2014/main" id="{469D44C0-64E1-4CA5-9C39-C97CF1E18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3169" y="1591483"/>
            <a:ext cx="4075806" cy="2820075"/>
          </a:xfrm>
          <a:prstGeom prst="rect">
            <a:avLst/>
          </a:prstGeom>
        </p:spPr>
      </p:pic>
      <p:graphicFrame>
        <p:nvGraphicFramePr>
          <p:cNvPr id="11" name="Table 3">
            <a:extLst>
              <a:ext uri="{FF2B5EF4-FFF2-40B4-BE49-F238E27FC236}">
                <a16:creationId xmlns:a16="http://schemas.microsoft.com/office/drawing/2014/main" id="{E5DFF3C5-B322-4C55-9569-3E6402C286C3}"/>
              </a:ext>
            </a:extLst>
          </p:cNvPr>
          <p:cNvGraphicFramePr>
            <a:graphicFrameLocks noGrp="1"/>
          </p:cNvGraphicFramePr>
          <p:nvPr>
            <p:extLst>
              <p:ext uri="{D42A27DB-BD31-4B8C-83A1-F6EECF244321}">
                <p14:modId xmlns:p14="http://schemas.microsoft.com/office/powerpoint/2010/main" val="1363885520"/>
              </p:ext>
            </p:extLst>
          </p:nvPr>
        </p:nvGraphicFramePr>
        <p:xfrm>
          <a:off x="908345" y="3431636"/>
          <a:ext cx="2532462" cy="1497115"/>
        </p:xfrm>
        <a:graphic>
          <a:graphicData uri="http://schemas.openxmlformats.org/drawingml/2006/table">
            <a:tbl>
              <a:tblPr firstRow="1" bandRow="1">
                <a:tableStyleId>{5940675A-B579-460E-94D1-54222C63F5DA}</a:tableStyleId>
              </a:tblPr>
              <a:tblGrid>
                <a:gridCol w="1266231">
                  <a:extLst>
                    <a:ext uri="{9D8B030D-6E8A-4147-A177-3AD203B41FA5}">
                      <a16:colId xmlns:a16="http://schemas.microsoft.com/office/drawing/2014/main" val="3334233537"/>
                    </a:ext>
                  </a:extLst>
                </a:gridCol>
                <a:gridCol w="1266231">
                  <a:extLst>
                    <a:ext uri="{9D8B030D-6E8A-4147-A177-3AD203B41FA5}">
                      <a16:colId xmlns:a16="http://schemas.microsoft.com/office/drawing/2014/main" val="3101898925"/>
                    </a:ext>
                  </a:extLst>
                </a:gridCol>
              </a:tblGrid>
              <a:tr h="299423">
                <a:tc>
                  <a:txBody>
                    <a:bodyPr/>
                    <a:lstStyle/>
                    <a:p>
                      <a:pPr algn="ctr"/>
                      <a:r>
                        <a:rPr lang="en-IN" sz="1200" dirty="0"/>
                        <a:t> </a:t>
                      </a:r>
                      <a:r>
                        <a:rPr lang="en-IN" sz="1200" dirty="0" err="1"/>
                        <a:t>Cluster_id</a:t>
                      </a:r>
                      <a:endParaRPr lang="en-IN" sz="1200" dirty="0"/>
                    </a:p>
                  </a:txBody>
                  <a:tcPr/>
                </a:tc>
                <a:tc>
                  <a:txBody>
                    <a:bodyPr/>
                    <a:lstStyle/>
                    <a:p>
                      <a:pPr algn="ctr"/>
                      <a:r>
                        <a:rPr lang="en-IN" sz="1200" dirty="0"/>
                        <a:t>Segment</a:t>
                      </a:r>
                    </a:p>
                  </a:txBody>
                  <a:tcPr/>
                </a:tc>
                <a:extLst>
                  <a:ext uri="{0D108BD9-81ED-4DB2-BD59-A6C34878D82A}">
                    <a16:rowId xmlns:a16="http://schemas.microsoft.com/office/drawing/2014/main" val="2074211779"/>
                  </a:ext>
                </a:extLst>
              </a:tr>
              <a:tr h="299423">
                <a:tc>
                  <a:txBody>
                    <a:bodyPr/>
                    <a:lstStyle/>
                    <a:p>
                      <a:pPr algn="ctr"/>
                      <a:r>
                        <a:rPr lang="en-IN" sz="1200" dirty="0"/>
                        <a:t>0</a:t>
                      </a:r>
                    </a:p>
                  </a:txBody>
                  <a:tcPr/>
                </a:tc>
                <a:tc>
                  <a:txBody>
                    <a:bodyPr/>
                    <a:lstStyle/>
                    <a:p>
                      <a:pPr algn="ctr"/>
                      <a:r>
                        <a:rPr lang="en-IN" sz="1200" dirty="0"/>
                        <a:t>Platinum</a:t>
                      </a:r>
                    </a:p>
                  </a:txBody>
                  <a:tcPr/>
                </a:tc>
                <a:extLst>
                  <a:ext uri="{0D108BD9-81ED-4DB2-BD59-A6C34878D82A}">
                    <a16:rowId xmlns:a16="http://schemas.microsoft.com/office/drawing/2014/main" val="3896933121"/>
                  </a:ext>
                </a:extLst>
              </a:tr>
              <a:tr h="299423">
                <a:tc>
                  <a:txBody>
                    <a:bodyPr/>
                    <a:lstStyle/>
                    <a:p>
                      <a:pPr algn="ctr"/>
                      <a:r>
                        <a:rPr lang="en-IN" sz="1200" dirty="0"/>
                        <a:t>1</a:t>
                      </a:r>
                    </a:p>
                  </a:txBody>
                  <a:tcPr/>
                </a:tc>
                <a:tc>
                  <a:txBody>
                    <a:bodyPr/>
                    <a:lstStyle/>
                    <a:p>
                      <a:pPr algn="ctr"/>
                      <a:r>
                        <a:rPr lang="en-IN" sz="1200" dirty="0"/>
                        <a:t>Lead</a:t>
                      </a:r>
                    </a:p>
                  </a:txBody>
                  <a:tcPr/>
                </a:tc>
                <a:extLst>
                  <a:ext uri="{0D108BD9-81ED-4DB2-BD59-A6C34878D82A}">
                    <a16:rowId xmlns:a16="http://schemas.microsoft.com/office/drawing/2014/main" val="2595265754"/>
                  </a:ext>
                </a:extLst>
              </a:tr>
              <a:tr h="299423">
                <a:tc>
                  <a:txBody>
                    <a:bodyPr/>
                    <a:lstStyle/>
                    <a:p>
                      <a:pPr algn="ctr"/>
                      <a:r>
                        <a:rPr lang="en-IN" sz="1200" dirty="0"/>
                        <a:t>2</a:t>
                      </a:r>
                    </a:p>
                  </a:txBody>
                  <a:tcPr/>
                </a:tc>
                <a:tc>
                  <a:txBody>
                    <a:bodyPr/>
                    <a:lstStyle/>
                    <a:p>
                      <a:pPr algn="ctr"/>
                      <a:r>
                        <a:rPr lang="en-IN" sz="1200" dirty="0"/>
                        <a:t>Iron</a:t>
                      </a:r>
                    </a:p>
                  </a:txBody>
                  <a:tcPr/>
                </a:tc>
                <a:extLst>
                  <a:ext uri="{0D108BD9-81ED-4DB2-BD59-A6C34878D82A}">
                    <a16:rowId xmlns:a16="http://schemas.microsoft.com/office/drawing/2014/main" val="2063759914"/>
                  </a:ext>
                </a:extLst>
              </a:tr>
              <a:tr h="299423">
                <a:tc>
                  <a:txBody>
                    <a:bodyPr/>
                    <a:lstStyle/>
                    <a:p>
                      <a:pPr algn="ctr"/>
                      <a:r>
                        <a:rPr lang="en-IN" sz="1200" dirty="0"/>
                        <a:t>3</a:t>
                      </a:r>
                    </a:p>
                  </a:txBody>
                  <a:tcPr/>
                </a:tc>
                <a:tc>
                  <a:txBody>
                    <a:bodyPr/>
                    <a:lstStyle/>
                    <a:p>
                      <a:pPr algn="ctr"/>
                      <a:r>
                        <a:rPr lang="en-IN" sz="1200" dirty="0"/>
                        <a:t>Gold</a:t>
                      </a:r>
                    </a:p>
                  </a:txBody>
                  <a:tcPr/>
                </a:tc>
                <a:extLst>
                  <a:ext uri="{0D108BD9-81ED-4DB2-BD59-A6C34878D82A}">
                    <a16:rowId xmlns:a16="http://schemas.microsoft.com/office/drawing/2014/main" val="1708375919"/>
                  </a:ext>
                </a:extLst>
              </a:tr>
            </a:tbl>
          </a:graphicData>
        </a:graphic>
      </p:graphicFrame>
      <p:sp>
        <p:nvSpPr>
          <p:cNvPr id="2" name="TextBox 1">
            <a:extLst>
              <a:ext uri="{FF2B5EF4-FFF2-40B4-BE49-F238E27FC236}">
                <a16:creationId xmlns:a16="http://schemas.microsoft.com/office/drawing/2014/main" id="{D9CC9901-1F31-42CE-97CE-554484707286}"/>
              </a:ext>
            </a:extLst>
          </p:cNvPr>
          <p:cNvSpPr txBox="1"/>
          <p:nvPr/>
        </p:nvSpPr>
        <p:spPr>
          <a:xfrm>
            <a:off x="293817" y="1486341"/>
            <a:ext cx="4480560" cy="18928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tabLst/>
            </a:pPr>
            <a:r>
              <a:rPr kumimoji="0" lang="en-IN" sz="1300" b="0" i="0" u="none" strike="noStrike" cap="none" spc="0" normalizeH="0" baseline="0" dirty="0">
                <a:ln>
                  <a:noFill/>
                </a:ln>
                <a:solidFill>
                  <a:srgbClr val="000000"/>
                </a:solidFill>
                <a:effectLst/>
                <a:uFillTx/>
                <a:latin typeface="+mn-lt"/>
                <a:ea typeface="+mn-ea"/>
                <a:cs typeface="+mn-cs"/>
                <a:sym typeface="Arial"/>
              </a:rPr>
              <a:t>Maximum number of customers are under the Gold segment followed by </a:t>
            </a:r>
            <a:r>
              <a:rPr lang="en-IN" sz="1300" dirty="0"/>
              <a:t>the P</a:t>
            </a:r>
            <a:r>
              <a:rPr kumimoji="0" lang="en-IN" sz="1300" b="0" i="0" u="none" strike="noStrike" cap="none" spc="0" normalizeH="0" baseline="0" dirty="0">
                <a:ln>
                  <a:noFill/>
                </a:ln>
                <a:solidFill>
                  <a:srgbClr val="000000"/>
                </a:solidFill>
                <a:effectLst/>
                <a:uFillTx/>
                <a:latin typeface="+mn-lt"/>
                <a:ea typeface="+mn-ea"/>
                <a:cs typeface="+mn-cs"/>
                <a:sym typeface="Arial"/>
              </a:rPr>
              <a:t>latinum.</a:t>
            </a:r>
          </a:p>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tabLst/>
            </a:pPr>
            <a:r>
              <a:rPr lang="en-IN" sz="1300" dirty="0"/>
              <a:t>Platinum segment customers have high monetary value, high frequency and low recency, therefore, the company should target the customers under platinum segment.</a:t>
            </a:r>
            <a:endParaRPr kumimoji="0" lang="en-IN" sz="13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PROBLEM STATEMENT</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11" name="Diagram 10">
            <a:extLst>
              <a:ext uri="{FF2B5EF4-FFF2-40B4-BE49-F238E27FC236}">
                <a16:creationId xmlns:a16="http://schemas.microsoft.com/office/drawing/2014/main" id="{4141D868-E053-4760-831C-6839D00F4FAE}"/>
              </a:ext>
            </a:extLst>
          </p:cNvPr>
          <p:cNvGraphicFramePr/>
          <p:nvPr>
            <p:extLst>
              <p:ext uri="{D42A27DB-BD31-4B8C-83A1-F6EECF244321}">
                <p14:modId xmlns:p14="http://schemas.microsoft.com/office/powerpoint/2010/main" val="3711842888"/>
              </p:ext>
            </p:extLst>
          </p:nvPr>
        </p:nvGraphicFramePr>
        <p:xfrm>
          <a:off x="1097280" y="1192696"/>
          <a:ext cx="7049411" cy="3950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Introduction contd..</a:t>
            </a:r>
            <a:endParaRPr dirty="0"/>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APPROACH &amp; METHODOLOGY</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Diagram 1">
            <a:extLst>
              <a:ext uri="{FF2B5EF4-FFF2-40B4-BE49-F238E27FC236}">
                <a16:creationId xmlns:a16="http://schemas.microsoft.com/office/drawing/2014/main" id="{1BAF59A0-E3A3-42EC-96E7-1EDA9FD4F0E9}"/>
              </a:ext>
            </a:extLst>
          </p:cNvPr>
          <p:cNvGraphicFramePr/>
          <p:nvPr>
            <p:extLst>
              <p:ext uri="{D42A27DB-BD31-4B8C-83A1-F6EECF244321}">
                <p14:modId xmlns:p14="http://schemas.microsoft.com/office/powerpoint/2010/main" val="1508088742"/>
              </p:ext>
            </p:extLst>
          </p:nvPr>
        </p:nvGraphicFramePr>
        <p:xfrm>
          <a:off x="1524000" y="10795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endParaRPr dirty="0"/>
          </a:p>
        </p:txBody>
      </p:sp>
      <p:sp>
        <p:nvSpPr>
          <p:cNvPr id="132" name="Shape 81"/>
          <p:cNvSpPr/>
          <p:nvPr/>
        </p:nvSpPr>
        <p:spPr>
          <a:xfrm>
            <a:off x="205025" y="984922"/>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Quality Check</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4" name="Table 4">
            <a:extLst>
              <a:ext uri="{FF2B5EF4-FFF2-40B4-BE49-F238E27FC236}">
                <a16:creationId xmlns:a16="http://schemas.microsoft.com/office/drawing/2014/main" id="{BBECE53B-E7CC-453A-AEB1-CD2FFE6520C4}"/>
              </a:ext>
            </a:extLst>
          </p:cNvPr>
          <p:cNvGraphicFramePr>
            <a:graphicFrameLocks noGrp="1"/>
          </p:cNvGraphicFramePr>
          <p:nvPr>
            <p:extLst>
              <p:ext uri="{D42A27DB-BD31-4B8C-83A1-F6EECF244321}">
                <p14:modId xmlns:p14="http://schemas.microsoft.com/office/powerpoint/2010/main" val="2247095587"/>
              </p:ext>
            </p:extLst>
          </p:nvPr>
        </p:nvGraphicFramePr>
        <p:xfrm>
          <a:off x="268941" y="1493106"/>
          <a:ext cx="8670033" cy="2998060"/>
        </p:xfrm>
        <a:graphic>
          <a:graphicData uri="http://schemas.openxmlformats.org/drawingml/2006/table">
            <a:tbl>
              <a:tblPr firstRow="1" bandRow="1">
                <a:tableStyleId>{5940675A-B579-460E-94D1-54222C63F5DA}</a:tableStyleId>
              </a:tblPr>
              <a:tblGrid>
                <a:gridCol w="1244814">
                  <a:extLst>
                    <a:ext uri="{9D8B030D-6E8A-4147-A177-3AD203B41FA5}">
                      <a16:colId xmlns:a16="http://schemas.microsoft.com/office/drawing/2014/main" val="1425698970"/>
                    </a:ext>
                  </a:extLst>
                </a:gridCol>
                <a:gridCol w="4080221">
                  <a:extLst>
                    <a:ext uri="{9D8B030D-6E8A-4147-A177-3AD203B41FA5}">
                      <a16:colId xmlns:a16="http://schemas.microsoft.com/office/drawing/2014/main" val="3615877763"/>
                    </a:ext>
                  </a:extLst>
                </a:gridCol>
                <a:gridCol w="3344998">
                  <a:extLst>
                    <a:ext uri="{9D8B030D-6E8A-4147-A177-3AD203B41FA5}">
                      <a16:colId xmlns:a16="http://schemas.microsoft.com/office/drawing/2014/main" val="405112022"/>
                    </a:ext>
                  </a:extLst>
                </a:gridCol>
              </a:tblGrid>
              <a:tr h="351062">
                <a:tc>
                  <a:txBody>
                    <a:bodyPr/>
                    <a:lstStyle/>
                    <a:p>
                      <a:pPr algn="l"/>
                      <a:r>
                        <a:rPr lang="en-IN" sz="1200" b="1" i="0" dirty="0"/>
                        <a:t>Quality Check</a:t>
                      </a:r>
                    </a:p>
                  </a:txBody>
                  <a:tcPr/>
                </a:tc>
                <a:tc>
                  <a:txBody>
                    <a:bodyPr/>
                    <a:lstStyle/>
                    <a:p>
                      <a:pPr algn="l"/>
                      <a:r>
                        <a:rPr lang="en-IN" sz="1200" b="1" i="0" dirty="0"/>
                        <a:t>Problem</a:t>
                      </a:r>
                    </a:p>
                  </a:txBody>
                  <a:tcPr/>
                </a:tc>
                <a:tc>
                  <a:txBody>
                    <a:bodyPr/>
                    <a:lstStyle/>
                    <a:p>
                      <a:pPr algn="l"/>
                      <a:r>
                        <a:rPr lang="en-IN" sz="1200" b="1" i="0" dirty="0"/>
                        <a:t>Solution and Recommendation</a:t>
                      </a:r>
                    </a:p>
                  </a:txBody>
                  <a:tcPr/>
                </a:tc>
                <a:extLst>
                  <a:ext uri="{0D108BD9-81ED-4DB2-BD59-A6C34878D82A}">
                    <a16:rowId xmlns:a16="http://schemas.microsoft.com/office/drawing/2014/main" val="489926447"/>
                  </a:ext>
                </a:extLst>
              </a:tr>
              <a:tr h="378871">
                <a:tc>
                  <a:txBody>
                    <a:bodyPr/>
                    <a:lstStyle/>
                    <a:p>
                      <a:pPr algn="l"/>
                      <a:r>
                        <a:rPr lang="en-US" dirty="0"/>
                        <a:t>Accuracy</a:t>
                      </a:r>
                      <a:endParaRPr lang="en-IN" dirty="0"/>
                    </a:p>
                  </a:txBody>
                  <a:tcPr/>
                </a:tc>
                <a:tc>
                  <a:txBody>
                    <a:bodyPr/>
                    <a:lstStyle/>
                    <a:p>
                      <a:pPr algn="l"/>
                      <a:r>
                        <a:rPr lang="en-US" dirty="0"/>
                        <a:t>Valid ‘DOB’ should be given</a:t>
                      </a:r>
                      <a:endParaRPr lang="en-IN" dirty="0"/>
                    </a:p>
                  </a:txBody>
                  <a:tcPr/>
                </a:tc>
                <a:tc>
                  <a:txBody>
                    <a:bodyPr/>
                    <a:lstStyle/>
                    <a:p>
                      <a:pPr algn="l"/>
                      <a:r>
                        <a:rPr lang="en-US" dirty="0"/>
                        <a:t>For now, I have removed the data point with invalid DOB</a:t>
                      </a:r>
                      <a:endParaRPr lang="en-IN" dirty="0"/>
                    </a:p>
                  </a:txBody>
                  <a:tcPr/>
                </a:tc>
                <a:extLst>
                  <a:ext uri="{0D108BD9-81ED-4DB2-BD59-A6C34878D82A}">
                    <a16:rowId xmlns:a16="http://schemas.microsoft.com/office/drawing/2014/main" val="3817926497"/>
                  </a:ext>
                </a:extLst>
              </a:tr>
              <a:tr h="1262287">
                <a:tc>
                  <a:txBody>
                    <a:bodyPr/>
                    <a:lstStyle/>
                    <a:p>
                      <a:pPr algn="l"/>
                      <a:r>
                        <a:rPr lang="en-IN" dirty="0"/>
                        <a:t>Completeness</a:t>
                      </a:r>
                    </a:p>
                  </a:txBody>
                  <a:tcPr/>
                </a:tc>
                <a:tc>
                  <a:txBody>
                    <a:bodyPr/>
                    <a:lstStyle/>
                    <a:p>
                      <a:pPr marL="171450" indent="-171450" algn="l">
                        <a:buFont typeface="Arial" panose="020B0604020202020204" pitchFamily="34" charset="0"/>
                        <a:buChar char="•"/>
                      </a:pPr>
                      <a:r>
                        <a:rPr lang="en-US" dirty="0"/>
                        <a:t>‘last name’ was missing in almost 3.125% of data.</a:t>
                      </a:r>
                    </a:p>
                    <a:p>
                      <a:pPr marL="171450" indent="-171450" algn="l">
                        <a:buFont typeface="Arial" panose="020B0604020202020204" pitchFamily="34" charset="0"/>
                        <a:buChar char="•"/>
                      </a:pPr>
                      <a:r>
                        <a:rPr lang="en-US" dirty="0"/>
                        <a:t>Variable ‘DOB’ in the Customer Demographic table is also missing in around 2.175% of data.</a:t>
                      </a:r>
                    </a:p>
                    <a:p>
                      <a:pPr marL="171450" indent="-171450" algn="l">
                        <a:buFont typeface="Arial" panose="020B0604020202020204" pitchFamily="34" charset="0"/>
                        <a:buChar char="•"/>
                      </a:pPr>
                      <a:r>
                        <a:rPr lang="en-US" dirty="0"/>
                        <a:t>Columns "</a:t>
                      </a:r>
                      <a:r>
                        <a:rPr lang="en-US" dirty="0" err="1"/>
                        <a:t>job_title</a:t>
                      </a:r>
                      <a:r>
                        <a:rPr lang="en-US" dirty="0"/>
                        <a:t>" and "</a:t>
                      </a:r>
                      <a:r>
                        <a:rPr lang="en-US" dirty="0" err="1"/>
                        <a:t>job_industry_category</a:t>
                      </a:r>
                      <a:r>
                        <a:rPr lang="en-US" dirty="0"/>
                        <a:t>" have sizeable numbers of null values (12.65% &amp; 16.5% respectively).</a:t>
                      </a:r>
                    </a:p>
                    <a:p>
                      <a:pPr marL="171450" indent="-171450" algn="l">
                        <a:buFont typeface="Arial" panose="020B0604020202020204" pitchFamily="34" charset="0"/>
                        <a:buChar char="•"/>
                      </a:pPr>
                      <a:r>
                        <a:rPr lang="en-US" dirty="0"/>
                        <a:t>Almost 2.175% data is missing in the column ‘Tenure’ in the Customer Demographics Table.</a:t>
                      </a:r>
                    </a:p>
                  </a:txBody>
                  <a:tcPr/>
                </a:tc>
                <a:tc>
                  <a:txBody>
                    <a:bodyPr/>
                    <a:lstStyle/>
                    <a:p>
                      <a:pPr marL="171450" indent="-171450" algn="l">
                        <a:buFont typeface="Arial" panose="020B0604020202020204" pitchFamily="34" charset="0"/>
                        <a:buChar char="•"/>
                      </a:pPr>
                      <a:r>
                        <a:rPr lang="en-US" dirty="0"/>
                        <a:t>Since ‘DOB’ is an important variable, therefore, it would be better if you could provide all the missing DOB. If not, then for the analysis purpose, we will drop the data point with the missing DOB.</a:t>
                      </a:r>
                    </a:p>
                    <a:p>
                      <a:pPr marL="171450" indent="-171450" algn="l">
                        <a:buFont typeface="Arial" panose="020B0604020202020204" pitchFamily="34" charset="0"/>
                        <a:buChar char="•"/>
                      </a:pPr>
                      <a:r>
                        <a:rPr lang="en-US" dirty="0"/>
                        <a:t>Since these are categorical columns, therefore our approach will be to define another category to replace these.</a:t>
                      </a:r>
                    </a:p>
                  </a:txBody>
                  <a:tcPr/>
                </a:tc>
                <a:extLst>
                  <a:ext uri="{0D108BD9-81ED-4DB2-BD59-A6C34878D82A}">
                    <a16:rowId xmlns:a16="http://schemas.microsoft.com/office/drawing/2014/main" val="2233131890"/>
                  </a:ext>
                </a:extLst>
              </a:tr>
              <a:tr h="548494">
                <a:tc>
                  <a:txBody>
                    <a:bodyPr/>
                    <a:lstStyle/>
                    <a:p>
                      <a:pPr algn="l"/>
                      <a:r>
                        <a:rPr lang="en-IN" dirty="0"/>
                        <a:t>Consistency</a:t>
                      </a:r>
                    </a:p>
                  </a:txBody>
                  <a:tcPr/>
                </a:tc>
                <a:tc>
                  <a:txBody>
                    <a:bodyPr/>
                    <a:lstStyle/>
                    <a:p>
                      <a:pPr marL="171450" indent="-171450" algn="l">
                        <a:buFont typeface="Arial" panose="020B0604020202020204" pitchFamily="34" charset="0"/>
                        <a:buChar char="•"/>
                      </a:pPr>
                      <a:r>
                        <a:rPr lang="en-US" dirty="0"/>
                        <a:t>Column ‘gender’ in the Customer Demographics table has been defined in different ways.</a:t>
                      </a:r>
                    </a:p>
                    <a:p>
                      <a:pPr marL="171450" indent="-171450" algn="l">
                        <a:buFont typeface="Arial" panose="020B0604020202020204" pitchFamily="34" charset="0"/>
                        <a:buChar char="•"/>
                      </a:pPr>
                      <a:r>
                        <a:rPr lang="en-US" dirty="0"/>
                        <a:t>All the variables should have consistency in terms of type of data.</a:t>
                      </a:r>
                      <a:endParaRPr lang="en-IN" dirty="0"/>
                    </a:p>
                  </a:txBody>
                  <a:tcPr/>
                </a:tc>
                <a:tc>
                  <a:txBody>
                    <a:bodyPr/>
                    <a:lstStyle/>
                    <a:p>
                      <a:pPr marL="171450" indent="-171450" algn="l">
                        <a:buFont typeface="Arial" panose="020B0604020202020204" pitchFamily="34" charset="0"/>
                        <a:buChar char="•"/>
                      </a:pPr>
                      <a:r>
                        <a:rPr lang="en-US" dirty="0"/>
                        <a:t>I have defined the gender as Female and Male. In future please create a drop-down list for such variable to avoid inconsistency.</a:t>
                      </a:r>
                    </a:p>
                    <a:p>
                      <a:pPr marL="171450" indent="-171450" algn="l">
                        <a:buFont typeface="Arial" panose="020B0604020202020204" pitchFamily="34" charset="0"/>
                        <a:buChar char="•"/>
                      </a:pPr>
                      <a:r>
                        <a:rPr lang="en-US" dirty="0"/>
                        <a:t>I have also modified the data type of the variables as required. In future, take the input in the required data type.</a:t>
                      </a:r>
                      <a:endParaRPr lang="en-IN" dirty="0"/>
                    </a:p>
                  </a:txBody>
                  <a:tcPr/>
                </a:tc>
                <a:extLst>
                  <a:ext uri="{0D108BD9-81ED-4DB2-BD59-A6C34878D82A}">
                    <a16:rowId xmlns:a16="http://schemas.microsoft.com/office/drawing/2014/main" val="1023711582"/>
                  </a:ext>
                </a:extLst>
              </a:tr>
            </a:tbl>
          </a:graphicData>
        </a:graphic>
      </p:graphicFrame>
    </p:spTree>
    <p:extLst>
      <p:ext uri="{BB962C8B-B14F-4D97-AF65-F5344CB8AC3E}">
        <p14:creationId xmlns:p14="http://schemas.microsoft.com/office/powerpoint/2010/main" val="257831829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 Contd..</a:t>
            </a:r>
            <a:endParaRPr dirty="0"/>
          </a:p>
        </p:txBody>
      </p:sp>
      <p:sp>
        <p:nvSpPr>
          <p:cNvPr id="132" name="Shape 81"/>
          <p:cNvSpPr/>
          <p:nvPr/>
        </p:nvSpPr>
        <p:spPr>
          <a:xfrm>
            <a:off x="205025" y="820525"/>
            <a:ext cx="2926795"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dirty="0"/>
              <a:t>EDA (Profit Analysis)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 name="Picture 9">
            <a:extLst>
              <a:ext uri="{FF2B5EF4-FFF2-40B4-BE49-F238E27FC236}">
                <a16:creationId xmlns:a16="http://schemas.microsoft.com/office/drawing/2014/main" id="{8C1B5730-682F-438F-AF0D-119830169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115" y="1293438"/>
            <a:ext cx="3383285" cy="2834896"/>
          </a:xfrm>
          <a:prstGeom prst="rect">
            <a:avLst/>
          </a:prstGeom>
        </p:spPr>
      </p:pic>
      <p:pic>
        <p:nvPicPr>
          <p:cNvPr id="14" name="Picture 13">
            <a:extLst>
              <a:ext uri="{FF2B5EF4-FFF2-40B4-BE49-F238E27FC236}">
                <a16:creationId xmlns:a16="http://schemas.microsoft.com/office/drawing/2014/main" id="{0D907F75-BCE0-485E-99CA-ADE35B9F7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400" y="1287977"/>
            <a:ext cx="3446887" cy="2666803"/>
          </a:xfrm>
          <a:prstGeom prst="rect">
            <a:avLst/>
          </a:prstGeom>
        </p:spPr>
      </p:pic>
      <p:sp>
        <p:nvSpPr>
          <p:cNvPr id="2" name="TextBox 1">
            <a:extLst>
              <a:ext uri="{FF2B5EF4-FFF2-40B4-BE49-F238E27FC236}">
                <a16:creationId xmlns:a16="http://schemas.microsoft.com/office/drawing/2014/main" id="{75D4BC31-E76F-4C53-8642-7554F732F0B9}"/>
              </a:ext>
            </a:extLst>
          </p:cNvPr>
          <p:cNvSpPr txBox="1"/>
          <p:nvPr/>
        </p:nvSpPr>
        <p:spPr>
          <a:xfrm>
            <a:off x="177169" y="1264920"/>
            <a:ext cx="2183375" cy="30008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defTabSz="914400" rtl="0" fontAlgn="auto" latinLnBrk="0" hangingPunct="0">
              <a:lnSpc>
                <a:spcPct val="150000"/>
              </a:lnSpc>
              <a:spcBef>
                <a:spcPts val="0"/>
              </a:spcBef>
              <a:spcAft>
                <a:spcPts val="0"/>
              </a:spcAft>
              <a:buClrTx/>
              <a:buSzTx/>
              <a:buFont typeface="Arial" panose="020B0604020202020204" pitchFamily="34" charset="0"/>
              <a:buChar char="•"/>
              <a:tabLst/>
            </a:pPr>
            <a:r>
              <a:rPr lang="en-IN" dirty="0"/>
              <a:t>A</a:t>
            </a:r>
            <a:r>
              <a:rPr kumimoji="0" lang="en-IN" sz="1400" b="0" i="0" u="none" strike="noStrike" cap="none" spc="0" normalizeH="0" baseline="0" dirty="0">
                <a:ln>
                  <a:noFill/>
                </a:ln>
                <a:solidFill>
                  <a:srgbClr val="000000"/>
                </a:solidFill>
                <a:effectLst/>
                <a:uFillTx/>
                <a:latin typeface="+mn-lt"/>
                <a:ea typeface="+mn-ea"/>
                <a:cs typeface="+mn-cs"/>
                <a:sym typeface="Arial"/>
              </a:rPr>
              <a:t>ge group 40-50 is generating maximum profit irrespective of the gender.</a:t>
            </a:r>
          </a:p>
          <a:p>
            <a:pPr marL="285750" marR="0" indent="-285750" defTabSz="914400" rtl="0" fontAlgn="auto" latinLnBrk="0" hangingPunct="0">
              <a:lnSpc>
                <a:spcPct val="150000"/>
              </a:lnSpc>
              <a:spcBef>
                <a:spcPts val="0"/>
              </a:spcBef>
              <a:spcAft>
                <a:spcPts val="0"/>
              </a:spcAft>
              <a:buClrTx/>
              <a:buSzTx/>
              <a:buFont typeface="Arial" panose="020B0604020202020204" pitchFamily="34" charset="0"/>
              <a:buChar char="•"/>
              <a:tabLst/>
            </a:pPr>
            <a:r>
              <a:rPr lang="en-IN" dirty="0"/>
              <a:t>Data shows that medium product class with medium product size gives maximum profit.</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58240861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 Contd..</a:t>
            </a:r>
            <a:endParaRPr dirty="0"/>
          </a:p>
        </p:txBody>
      </p:sp>
      <p:sp>
        <p:nvSpPr>
          <p:cNvPr id="132" name="Shape 81"/>
          <p:cNvSpPr/>
          <p:nvPr/>
        </p:nvSpPr>
        <p:spPr>
          <a:xfrm>
            <a:off x="205025" y="787036"/>
            <a:ext cx="3345895" cy="5081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dirty="0"/>
              <a:t>EDA (Profit Analysis)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8" name="Picture 7">
            <a:extLst>
              <a:ext uri="{FF2B5EF4-FFF2-40B4-BE49-F238E27FC236}">
                <a16:creationId xmlns:a16="http://schemas.microsoft.com/office/drawing/2014/main" id="{8BBAE77E-4C3A-4E50-B071-6B6B9F62E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263" y="1211752"/>
            <a:ext cx="3576155" cy="3012004"/>
          </a:xfrm>
          <a:prstGeom prst="rect">
            <a:avLst/>
          </a:prstGeom>
        </p:spPr>
      </p:pic>
      <p:pic>
        <p:nvPicPr>
          <p:cNvPr id="12" name="Picture 11">
            <a:extLst>
              <a:ext uri="{FF2B5EF4-FFF2-40B4-BE49-F238E27FC236}">
                <a16:creationId xmlns:a16="http://schemas.microsoft.com/office/drawing/2014/main" id="{AD16276C-97E4-4F36-B411-27B6EE9357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400" y="1211752"/>
            <a:ext cx="3238501" cy="3065319"/>
          </a:xfrm>
          <a:prstGeom prst="rect">
            <a:avLst/>
          </a:prstGeom>
        </p:spPr>
      </p:pic>
      <p:sp>
        <p:nvSpPr>
          <p:cNvPr id="2" name="TextBox 1">
            <a:extLst>
              <a:ext uri="{FF2B5EF4-FFF2-40B4-BE49-F238E27FC236}">
                <a16:creationId xmlns:a16="http://schemas.microsoft.com/office/drawing/2014/main" id="{FDCF475A-97CE-4041-A49A-7CE3AE38BE66}"/>
              </a:ext>
            </a:extLst>
          </p:cNvPr>
          <p:cNvSpPr txBox="1"/>
          <p:nvPr/>
        </p:nvSpPr>
        <p:spPr>
          <a:xfrm flipH="1">
            <a:off x="113704" y="1211752"/>
            <a:ext cx="2468880" cy="33932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tabLst/>
            </a:pPr>
            <a:r>
              <a:rPr kumimoji="0" lang="en-IN" sz="1300" b="0" i="0" u="none" strike="noStrike" cap="none" spc="0" normalizeH="0" baseline="0" dirty="0">
                <a:ln>
                  <a:noFill/>
                </a:ln>
                <a:solidFill>
                  <a:srgbClr val="000000"/>
                </a:solidFill>
                <a:effectLst/>
                <a:uFillTx/>
                <a:latin typeface="+mn-lt"/>
                <a:ea typeface="+mn-ea"/>
                <a:cs typeface="+mn-cs"/>
                <a:sym typeface="Arial"/>
              </a:rPr>
              <a:t>The order status for almost all the transactions is in the approved category.</a:t>
            </a:r>
          </a:p>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tabLst/>
            </a:pPr>
            <a:r>
              <a:rPr lang="en-IN" sz="1300" dirty="0"/>
              <a:t>Data shows that maximum profit is coming from brand “weareA2B”.</a:t>
            </a:r>
          </a:p>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tabLst/>
            </a:pPr>
            <a:r>
              <a:rPr kumimoji="0" lang="en-IN" sz="1300" b="0" i="0" u="none" strike="noStrike" cap="none" spc="0" normalizeH="0" baseline="0" dirty="0">
                <a:ln>
                  <a:noFill/>
                </a:ln>
                <a:solidFill>
                  <a:srgbClr val="000000"/>
                </a:solidFill>
                <a:effectLst/>
                <a:uFillTx/>
                <a:latin typeface="+mn-lt"/>
                <a:ea typeface="+mn-ea"/>
                <a:cs typeface="+mn-cs"/>
                <a:sym typeface="Arial"/>
              </a:rPr>
              <a:t>In the  </a:t>
            </a:r>
            <a:r>
              <a:rPr kumimoji="0" lang="en-IN" sz="1300" b="0" i="0" u="none" strike="noStrike" cap="none" spc="0" normalizeH="0" baseline="0" dirty="0" err="1">
                <a:ln>
                  <a:noFill/>
                </a:ln>
                <a:solidFill>
                  <a:srgbClr val="000000"/>
                </a:solidFill>
                <a:effectLst/>
                <a:uFillTx/>
                <a:latin typeface="+mn-lt"/>
                <a:ea typeface="+mn-ea"/>
                <a:cs typeface="+mn-cs"/>
                <a:sym typeface="Arial"/>
              </a:rPr>
              <a:t>wealth_segment</a:t>
            </a:r>
            <a:r>
              <a:rPr kumimoji="0" lang="en-IN" sz="1300" b="0" i="0" u="none" strike="noStrike" cap="none" spc="0" normalizeH="0" baseline="0" dirty="0">
                <a:ln>
                  <a:noFill/>
                </a:ln>
                <a:solidFill>
                  <a:srgbClr val="000000"/>
                </a:solidFill>
                <a:effectLst/>
                <a:uFillTx/>
                <a:latin typeface="+mn-lt"/>
                <a:ea typeface="+mn-ea"/>
                <a:cs typeface="+mn-cs"/>
                <a:sym typeface="Arial"/>
              </a:rPr>
              <a:t> we can observe that the </a:t>
            </a:r>
            <a:r>
              <a:rPr lang="en-IN" sz="1300" dirty="0"/>
              <a:t>mass customer category is giving the maximum profit irrespective of the gender.</a:t>
            </a:r>
            <a:endParaRPr kumimoji="0" lang="en-IN" sz="13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126644758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 Contd..</a:t>
            </a:r>
            <a:endParaRPr dirty="0"/>
          </a:p>
        </p:txBody>
      </p:sp>
      <p:sp>
        <p:nvSpPr>
          <p:cNvPr id="132" name="Shape 81"/>
          <p:cNvSpPr/>
          <p:nvPr/>
        </p:nvSpPr>
        <p:spPr>
          <a:xfrm>
            <a:off x="205025" y="820525"/>
            <a:ext cx="3185875"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dirty="0"/>
              <a:t>EDA (Profit Analysis)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BFCE186E-DA59-4158-86BF-E3A389ECA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878" y="1149329"/>
            <a:ext cx="3376012" cy="3186451"/>
          </a:xfrm>
          <a:prstGeom prst="rect">
            <a:avLst/>
          </a:prstGeom>
        </p:spPr>
      </p:pic>
      <p:pic>
        <p:nvPicPr>
          <p:cNvPr id="6" name="Picture 5">
            <a:extLst>
              <a:ext uri="{FF2B5EF4-FFF2-40B4-BE49-F238E27FC236}">
                <a16:creationId xmlns:a16="http://schemas.microsoft.com/office/drawing/2014/main" id="{81BAB643-9AB9-478D-84CA-9AC32EE29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0890" y="1149329"/>
            <a:ext cx="3003110" cy="3252030"/>
          </a:xfrm>
          <a:prstGeom prst="rect">
            <a:avLst/>
          </a:prstGeom>
        </p:spPr>
      </p:pic>
      <p:sp>
        <p:nvSpPr>
          <p:cNvPr id="4" name="TextBox 3">
            <a:extLst>
              <a:ext uri="{FF2B5EF4-FFF2-40B4-BE49-F238E27FC236}">
                <a16:creationId xmlns:a16="http://schemas.microsoft.com/office/drawing/2014/main" id="{1240613D-4281-4E8B-829E-ADAE624F5789}"/>
              </a:ext>
            </a:extLst>
          </p:cNvPr>
          <p:cNvSpPr txBox="1"/>
          <p:nvPr/>
        </p:nvSpPr>
        <p:spPr>
          <a:xfrm>
            <a:off x="205025" y="1328709"/>
            <a:ext cx="2559853" cy="36086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tabLst/>
            </a:pPr>
            <a:r>
              <a:rPr lang="en-IN" sz="1300" dirty="0"/>
              <a:t>Maximum profit is generating from the state NSW.</a:t>
            </a:r>
          </a:p>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tabLst/>
            </a:pPr>
            <a:r>
              <a:rPr lang="en-IN" sz="1300" dirty="0"/>
              <a:t>Within the NSW state, the “Mass customer” category is generating the maximum profit.</a:t>
            </a:r>
          </a:p>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tabLst/>
            </a:pPr>
            <a:r>
              <a:rPr lang="en-IN" sz="1300" dirty="0"/>
              <a:t>Customers working in the financial service job industry category are generating maximum profit followed by the manufacturing category.</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269086844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 Contd..</a:t>
            </a:r>
            <a:endParaRPr dirty="0"/>
          </a:p>
        </p:txBody>
      </p:sp>
      <p:sp>
        <p:nvSpPr>
          <p:cNvPr id="132" name="Shape 81"/>
          <p:cNvSpPr/>
          <p:nvPr/>
        </p:nvSpPr>
        <p:spPr>
          <a:xfrm>
            <a:off x="205025" y="820525"/>
            <a:ext cx="6157675" cy="5081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dirty="0"/>
              <a:t>EDA (Past 3 years bike related purchased analysis)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41C9B898-D2B9-49B1-9411-87D9976F4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5662" y="1296402"/>
            <a:ext cx="3098098" cy="2384359"/>
          </a:xfrm>
          <a:prstGeom prst="rect">
            <a:avLst/>
          </a:prstGeom>
        </p:spPr>
      </p:pic>
      <p:pic>
        <p:nvPicPr>
          <p:cNvPr id="7" name="Picture 6">
            <a:extLst>
              <a:ext uri="{FF2B5EF4-FFF2-40B4-BE49-F238E27FC236}">
                <a16:creationId xmlns:a16="http://schemas.microsoft.com/office/drawing/2014/main" id="{39FCE6F6-9962-4096-9879-2E51257408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840" y="1252640"/>
            <a:ext cx="2751007" cy="2395814"/>
          </a:xfrm>
          <a:prstGeom prst="rect">
            <a:avLst/>
          </a:prstGeom>
        </p:spPr>
      </p:pic>
      <p:pic>
        <p:nvPicPr>
          <p:cNvPr id="11" name="Picture 10">
            <a:extLst>
              <a:ext uri="{FF2B5EF4-FFF2-40B4-BE49-F238E27FC236}">
                <a16:creationId xmlns:a16="http://schemas.microsoft.com/office/drawing/2014/main" id="{A9DCB997-4A62-4780-B949-1FEFC4ABE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9455" y="1328709"/>
            <a:ext cx="2390412" cy="2384360"/>
          </a:xfrm>
          <a:prstGeom prst="rect">
            <a:avLst/>
          </a:prstGeom>
        </p:spPr>
      </p:pic>
      <p:sp>
        <p:nvSpPr>
          <p:cNvPr id="2" name="TextBox 1">
            <a:extLst>
              <a:ext uri="{FF2B5EF4-FFF2-40B4-BE49-F238E27FC236}">
                <a16:creationId xmlns:a16="http://schemas.microsoft.com/office/drawing/2014/main" id="{7B90A4AD-8B23-44DD-A5E3-B032FA56B96D}"/>
              </a:ext>
            </a:extLst>
          </p:cNvPr>
          <p:cNvSpPr txBox="1"/>
          <p:nvPr/>
        </p:nvSpPr>
        <p:spPr>
          <a:xfrm>
            <a:off x="6502" y="3589321"/>
            <a:ext cx="9169399" cy="16158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tabLst/>
            </a:pPr>
            <a:r>
              <a:rPr lang="en-IN" sz="1100" dirty="0"/>
              <a:t>Customers from state NSW in the category of Mass Customer wealth segment have done maximum number of transactions for the bike related purchase. </a:t>
            </a:r>
          </a:p>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tabLst/>
            </a:pPr>
            <a:r>
              <a:rPr kumimoji="0" lang="en-IN" sz="1100" b="0" i="0" u="none" strike="noStrike" cap="none" spc="0" normalizeH="0" baseline="0" dirty="0">
                <a:ln>
                  <a:noFill/>
                </a:ln>
                <a:solidFill>
                  <a:srgbClr val="000000"/>
                </a:solidFill>
                <a:effectLst/>
                <a:uFillTx/>
                <a:latin typeface="+mn-lt"/>
                <a:ea typeface="+mn-ea"/>
                <a:cs typeface="+mn-cs"/>
                <a:sym typeface="Arial"/>
              </a:rPr>
              <a:t>In the </a:t>
            </a:r>
            <a:r>
              <a:rPr lang="en-IN" sz="1100" dirty="0"/>
              <a:t>past 3 years, the maximum number of brand item sold are from the </a:t>
            </a:r>
            <a:r>
              <a:rPr lang="en-IN" sz="1100" dirty="0" err="1"/>
              <a:t>Solex</a:t>
            </a:r>
            <a:r>
              <a:rPr lang="en-IN" sz="1100" dirty="0"/>
              <a:t> category.</a:t>
            </a:r>
          </a:p>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tabLst/>
            </a:pPr>
            <a:r>
              <a:rPr kumimoji="0" lang="en-IN" sz="1100" b="0" i="0" u="none" strike="noStrike" cap="none" spc="0" normalizeH="0" baseline="0" dirty="0">
                <a:ln>
                  <a:noFill/>
                </a:ln>
                <a:solidFill>
                  <a:srgbClr val="000000"/>
                </a:solidFill>
                <a:effectLst/>
                <a:uFillTx/>
                <a:latin typeface="+mn-lt"/>
                <a:ea typeface="+mn-ea"/>
                <a:cs typeface="+mn-cs"/>
                <a:sym typeface="Arial"/>
              </a:rPr>
              <a:t>Customer who own a car and work in the financial services have done maximum number of bike related purchase in the past 3 years. However, customers working in the manufacturing job have also done substantial number of purchases irrespective of whether they own car or not.</a:t>
            </a:r>
          </a:p>
        </p:txBody>
      </p:sp>
    </p:spTree>
    <p:extLst>
      <p:ext uri="{BB962C8B-B14F-4D97-AF65-F5344CB8AC3E}">
        <p14:creationId xmlns:p14="http://schemas.microsoft.com/office/powerpoint/2010/main" val="440433533"/>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1511</TotalTime>
  <Words>1127</Words>
  <Application>Microsoft Office PowerPoint</Application>
  <PresentationFormat>On-screen Show (16:9)</PresentationFormat>
  <Paragraphs>100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Deepika Bhatt</dc:creator>
  <cp:lastModifiedBy>Deepika Bhatt</cp:lastModifiedBy>
  <cp:revision>26</cp:revision>
  <dcterms:modified xsi:type="dcterms:W3CDTF">2021-03-14T06:02:32Z</dcterms:modified>
</cp:coreProperties>
</file>