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sldIdLst>
    <p:sldId id="277" r:id="rId4"/>
    <p:sldId id="265" r:id="rId5"/>
    <p:sldId id="276" r:id="rId6"/>
    <p:sldId id="266" r:id="rId7"/>
    <p:sldId id="267" r:id="rId8"/>
    <p:sldId id="268" r:id="rId9"/>
    <p:sldId id="279" r:id="rId10"/>
    <p:sldId id="280" r:id="rId11"/>
    <p:sldId id="288" r:id="rId12"/>
    <p:sldId id="289" r:id="rId13"/>
    <p:sldId id="290" r:id="rId14"/>
    <p:sldId id="291" r:id="rId15"/>
    <p:sldId id="292" r:id="rId16"/>
    <p:sldId id="271" r:id="rId17"/>
    <p:sldId id="272" r:id="rId18"/>
    <p:sldId id="293" r:id="rId19"/>
    <p:sldId id="273" r:id="rId20"/>
    <p:sldId id="274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D776C-4897-C14A-A2CD-7018FF26CE3D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67724-1995-8441-AF53-8B039341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1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8A96-757C-45BA-8466-3E81A5DE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FFC2-39D8-4B3A-83DC-7743C0097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A1C6-D69A-4F94-BEF6-A92CFD4E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1CE9-1BC3-7F4D-B37B-DD41DAEB5582}" type="datetime1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73A5A-084D-47AD-990E-256D10C1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7E3C-6F83-4698-B7F8-0B6B78C5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8B9A-40AD-4A1D-834D-08E377B1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B0910-7A06-4EF8-8B64-5411B65CA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E158B-18E8-47AF-9A10-05666775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833-B146-AD4A-BA67-584B4ACE6E29}" type="datetime1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40CAF-513F-4B71-8A02-1B3694F3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9A611-CE30-4CF1-B5EB-432507D2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7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69948-CDC9-4568-B643-9E1C6A145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50025"/>
            <a:ext cx="2628900" cy="5226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1607B-545E-4754-B966-17A3C21D5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50025"/>
            <a:ext cx="7734300" cy="5226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26C61-B667-4727-BFD9-214DECF7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9BDE-A875-3F4B-B19D-56B7371A0C8A}" type="datetime1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C6D73-6CBE-41C5-81AC-A8F887CC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13863-77A0-4A2C-B08E-0748E698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33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rojecti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403744-4138-4379-923C-15CBE3F8CA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2195512"/>
            <a:ext cx="74390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7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over-Title with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158FA55D-D9DC-48FB-82F3-1C17E255BA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484905"/>
            <a:ext cx="9144000" cy="10750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219AF-AFB4-474E-8683-80F64125AB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918" y="1201978"/>
            <a:ext cx="5629275" cy="186681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3003C-3CCA-415B-A25C-9315061267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3132668"/>
            <a:ext cx="9143999" cy="1267168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43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4345B-51E1-48BA-8DD3-D289779D938B}"/>
              </a:ext>
            </a:extLst>
          </p:cNvPr>
          <p:cNvSpPr/>
          <p:nvPr userDrawn="1"/>
        </p:nvSpPr>
        <p:spPr>
          <a:xfrm>
            <a:off x="0" y="0"/>
            <a:ext cx="12192000" cy="24909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A6C8-B938-45F5-94CD-87F8021DA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75" y="603023"/>
            <a:ext cx="2448239" cy="145523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3BF6A-C2E4-463C-A194-E346F85286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3007" y="3710344"/>
            <a:ext cx="6985986" cy="15445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7870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0EB05-49DD-4458-B219-ACECC7B7A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0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E9DB-D92D-4BBA-9A65-F47D644A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B184-4E86-475C-9FE7-8779B1F6E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D736-89CD-4100-BE55-21BCE5B6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811-3722-9B42-AFF8-D362A937CFAB}" type="datetime1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4B9FD-88D7-4A35-9303-88A01F3F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EC32-E2E6-4010-AF65-1A7F60B4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2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F52D-D6A3-430A-A8E7-78BCE30A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3C336-FE29-480A-81CC-2E511CF9A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50B-5D00-4862-B9AF-1F515094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DC26-A4CF-6F4D-86E6-BC08F1278429}" type="datetime1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1E8F-0856-4040-86F9-441408E9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FD6B0-19E2-42A0-86E4-C91FC27B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2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E74A-56DE-4345-9836-6DB47EB4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278"/>
            <a:ext cx="10515600" cy="1091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4C1C-D40A-49B6-AD2A-112E3B6FB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1937"/>
            <a:ext cx="5181600" cy="388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040D8-3CE0-4109-89B0-3BB652629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91937"/>
            <a:ext cx="5181600" cy="388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B411D-36EC-4CA0-8B18-553B719D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7C56-2D77-E344-9019-8F1101A71CC9}" type="datetime1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7B8ED-0FC4-4AEF-8333-971DC9EF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9E1F3-1028-4028-BDCD-40FC797F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3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E6A2-F3AF-4052-A850-885143CC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1268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4BD7D-122A-4698-8CFD-251982179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1828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E6E36-AE51-474E-8BA5-588E7303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06725"/>
            <a:ext cx="515778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EC133-3590-46AF-8D45-0C0F7DC2A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1828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C0DA1-8312-42C8-8091-3D4AD381C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9ADEF-6B53-442E-B063-5DD1A31F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78DE-0F4C-0245-A55D-3B7FE5DD243B}" type="datetime1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F1418-AC14-4023-B180-AB34303F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D1617-D0DA-4A33-9214-8CA1C16F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8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0FCA-EC7E-44FE-9C27-32F226F4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1A376-C50F-4EE8-BB9C-AB20C992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8B38-961D-5F46-A359-31C874CF9626}" type="datetime1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B8F1F-2523-4C0B-8AD4-C6FFA8B1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3F433-2AEF-43FC-94F3-47ED94C4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5F49D-7676-4CBD-815D-FA837B34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BC45-CF93-3446-9315-D9747322CC01}" type="datetime1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081DD-D1D3-4D4C-A90F-32D62FCC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82DF5-3530-4EEE-A958-B37EC690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0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040F-9853-49DB-BC66-27F89D54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2524"/>
            <a:ext cx="3932237" cy="13211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93A0-3A4C-49AC-B1CB-89E2C31F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249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45F42-C5DC-467B-BB21-051ADE95F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9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E1B68-7F95-4769-A317-88296D9C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AA51-2175-F549-B9CD-4145325450F1}" type="datetime1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01590-E5B8-49D0-8588-95F107B9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1E478-00AB-43BE-B0B3-D95C8842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4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31EB-D447-45B4-8E72-F11FC85C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26274"/>
            <a:ext cx="3932237" cy="12973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CE25A-2D46-4E23-A01B-61381115D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72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6948-FA21-4DED-92E3-DFC2FF32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42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499C9-8C44-4541-A980-05E43D38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D21E-27D4-7549-8A9A-D006A2482A83}" type="datetime1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360DD-80FC-4E05-9978-EFCD084E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D7A19-F05E-4EAD-A149-D6237A67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4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6F123-6133-49AB-8FBD-F2A8902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3777"/>
            <a:ext cx="10515600" cy="1174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8B69B-5F3D-4AB6-9FF3-D0BBBE476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27563"/>
            <a:ext cx="10515600" cy="384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C981C-CEE5-4EAE-B425-5FF98C390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D3D00-DB81-794B-B67B-E696EC261B18}" type="datetime1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5F58-A7EE-4995-B5DC-0C5093D60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6DA6-E997-4BA2-8007-7493EF5EF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30943-6243-4373-A8D1-08DAD5A6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C2028-601E-425F-BC7A-DFD4EC3D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A79FA-2222-4999-833E-0BBE2104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496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C2028-601E-425F-BC7A-DFD4EC3D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A79FA-2222-4999-833E-0BBE2104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879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7/06/transfer-learning-the-art-of-fine-tuning-a-pre-trained-model/" TargetMode="External"/><Relationship Id="rId3" Type="http://schemas.openxmlformats.org/officeDocument/2006/relationships/hyperlink" Target="https://www.who.int/news-room/fact-sheets/detail/road-traffic-injuries" TargetMode="External"/><Relationship Id="rId7" Type="http://schemas.openxmlformats.org/officeDocument/2006/relationships/hyperlink" Target="https://machinelearningmastery.com/convolutional-layers-for-deep-learning-neural-networks/" TargetMode="External"/><Relationship Id="rId2" Type="http://schemas.openxmlformats.org/officeDocument/2006/relationships/hyperlink" Target="https://www.kaggle.com/c/state-farm-distracted-driver-detec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q.opengenus.org/vgg16/" TargetMode="External"/><Relationship Id="rId5" Type="http://schemas.openxmlformats.org/officeDocument/2006/relationships/hyperlink" Target="https://www.hindawi.com/journals/jat/2019/4125865/" TargetMode="External"/><Relationship Id="rId4" Type="http://schemas.openxmlformats.org/officeDocument/2006/relationships/hyperlink" Target="https://www.thedailystar.net/backpage/road-accident-in-bangladeh-21-died-every-day-1852867" TargetMode="External"/><Relationship Id="rId9" Type="http://schemas.openxmlformats.org/officeDocument/2006/relationships/hyperlink" Target="https://towardsdatascience.com/review-resnet-winner-of-ilsvrc-2015-image-classification-localization-detection-e39402bfa5d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8/12/facts-of-self-driving-cars-you-want-to-know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A9AD8-CB01-FB2B-38DF-49E8984E7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6000" dirty="0"/>
              <a:t>Distracted Driver Detection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B7FD77-E393-0B21-8413-9351C2B6F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6026" y="4598274"/>
            <a:ext cx="5023946" cy="22597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Deepika Dasaroju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</a:rPr>
              <a:t>Student Id : 888078129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167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C8B5CD-6A11-01CF-5C7E-D8F93667B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7588" y="801255"/>
            <a:ext cx="3233382" cy="29466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AE775-BC52-4ADE-3C1F-94FB5976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FD6E1-C03E-E5A0-B5DA-52FC5E1C2F94}"/>
              </a:ext>
            </a:extLst>
          </p:cNvPr>
          <p:cNvSpPr txBox="1"/>
          <p:nvPr/>
        </p:nvSpPr>
        <p:spPr>
          <a:xfrm>
            <a:off x="4531057" y="136478"/>
            <a:ext cx="432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Base Model RGB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55251-9FFB-2CC1-1EF0-147FCC6B9426}"/>
              </a:ext>
            </a:extLst>
          </p:cNvPr>
          <p:cNvSpPr txBox="1"/>
          <p:nvPr/>
        </p:nvSpPr>
        <p:spPr>
          <a:xfrm>
            <a:off x="395786" y="1078173"/>
            <a:ext cx="7246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Overview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Convolutional Neural Network (CNN) optimized for processing RGB images.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Designed to utilize full-color spectrum information for detecting and classifying distracted driver behaviors.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Input shape: (120, 160, 3)</a:t>
            </a: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Convolutional layers followed by max pooling for feature extraction.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Flattening layer to prepare data for dense layers.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Dense layers for classification.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Total trainable parameters: 3,935,338.</a:t>
            </a: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Optimizer: Adam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Loss Function: Sparse categorical cross-entropy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Metric: Accuracy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Image data normalized to [0, 1]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completed over 30 epochs with a batch size of 100.</a:t>
            </a:r>
          </a:p>
          <a:p>
            <a:pPr algn="just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9AB0E1-B555-501D-AE5C-CAB0C9B51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061" y="3747863"/>
            <a:ext cx="3577427" cy="312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F8EA5-BF55-D95C-2C87-58AC5790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CEBCB-88B1-068C-87AF-A71E79831FDE}"/>
              </a:ext>
            </a:extLst>
          </p:cNvPr>
          <p:cNvSpPr txBox="1"/>
          <p:nvPr/>
        </p:nvSpPr>
        <p:spPr>
          <a:xfrm>
            <a:off x="4176215" y="150125"/>
            <a:ext cx="428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RGB Model With Batch Normalization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8C3BA-6608-7C77-FEA3-392206D60C93}"/>
              </a:ext>
            </a:extLst>
          </p:cNvPr>
          <p:cNvSpPr txBox="1"/>
          <p:nvPr/>
        </p:nvSpPr>
        <p:spPr>
          <a:xfrm>
            <a:off x="204717" y="1037230"/>
            <a:ext cx="71241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Overview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Convolutional Neural Network (CNN) enhanced with batch normalization for processing RGB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Designed to improve training efficiency and model generalization.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Input shape: (120, 160, 3)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Convolutional layers followed by batch normalization and max pooling.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Flattening layer to prepare data for dense layers.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Dense layers for classification.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Total trainable parameters: 747,698.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Batch Normalization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Applied after each convolutional layer to standardize activations, improving training stability and convergence.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raining Procedure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Optimizer: Adam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Loss Function: Sparse categorical cross-entropy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Metric: Accuracy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Image data normalized to [0, 1]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completed over 30 epochs with a batch size of 100.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5577F-5DE7-D549-97C5-5E01FA8A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886" y="926716"/>
            <a:ext cx="3049789" cy="2754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93EACD-DEB7-8AC9-E3DA-519940835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759" y="3769433"/>
            <a:ext cx="3298041" cy="295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15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7D396-F245-8080-57A3-99E25B39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0F01E-49B0-6DA2-28D6-96A07CA0B20D}"/>
              </a:ext>
            </a:extLst>
          </p:cNvPr>
          <p:cNvSpPr txBox="1"/>
          <p:nvPr/>
        </p:nvSpPr>
        <p:spPr>
          <a:xfrm>
            <a:off x="5618480" y="1828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ResNet</a:t>
            </a:r>
            <a:r>
              <a:rPr lang="en-US" sz="1800" b="1" dirty="0"/>
              <a:t> 152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88BA9-DA4A-79BD-BE53-7340C1AEB7C5}"/>
              </a:ext>
            </a:extLst>
          </p:cNvPr>
          <p:cNvSpPr txBox="1"/>
          <p:nvPr/>
        </p:nvSpPr>
        <p:spPr>
          <a:xfrm>
            <a:off x="122830" y="1064526"/>
            <a:ext cx="71241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Overview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Utilizes pre-trained ResNet152 architecture for transfer learning in distracted driver detection.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Pre-trained base loaded with ImageNet weights.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Customized Top layers for specific classification tasks.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Input shape: (120, 160, 3)</a:t>
            </a: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Pre-Trained Base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ResNet152 base configured with top layers excluded and input shape set for RGB images.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All pre-trained base layers are frozen to preserve learned features.</a:t>
            </a: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 Top Layers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Flattening layer to convert 2D feature maps into a single vector.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Dense layers for feature interpretation and classification.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Total trainable parameters in custom layers: 40,971,010.</a:t>
            </a: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Optimizer: Adam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Loss Function: Sparse categorical cross-entropy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Metric: Accuracy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over 30 epochs with a batch size of 100.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325AEB-AB7D-94F4-5F7A-643A3698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403" y="816816"/>
            <a:ext cx="3459533" cy="3126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CE87B4-F8C6-D1E1-24E0-A60909DB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913" y="3943265"/>
            <a:ext cx="3244153" cy="29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7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6A45E-28BD-904D-6989-1C41604F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6272F-EEE5-701C-EF14-A27E2F816B5A}"/>
              </a:ext>
            </a:extLst>
          </p:cNvPr>
          <p:cNvSpPr txBox="1"/>
          <p:nvPr/>
        </p:nvSpPr>
        <p:spPr>
          <a:xfrm>
            <a:off x="5771638" y="137084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VGG 16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7CF84-91DE-2CE6-F0D7-11E3ABC0E172}"/>
              </a:ext>
            </a:extLst>
          </p:cNvPr>
          <p:cNvSpPr txBox="1"/>
          <p:nvPr/>
        </p:nvSpPr>
        <p:spPr>
          <a:xfrm>
            <a:off x="193040" y="1009935"/>
            <a:ext cx="73405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Overview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Utilizes pre-trained VGG16 architecture for transfer learning in distracted driver behavior classification.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VGG16 base initialized with ImageNet weights and top classification layers excluded.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Input shape: (120, 160, 3)</a:t>
            </a: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Pre-Trained Base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VGG16 base is configured to retain pre-trained feature representations.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All base layers are frozen to prevent changes during training.</a:t>
            </a: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 Top Layers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Flatten layer converts the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output of the Pre-trained base into 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1D tensor.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Dense layers for feature interpretation and classification.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Total trainable parameters in custom layers: 7,691,010.</a:t>
            </a: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Optimizer: Adam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Loss Function: Sparse categorical cross-entropy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Metric: Accuracy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over 30 epochs with a batch size of 100.</a:t>
            </a:r>
          </a:p>
          <a:p>
            <a:pPr algn="just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ED089-4C56-6CB4-2583-A081A863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150" y="864695"/>
            <a:ext cx="3314378" cy="3070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02A9C2-011A-D6EC-B7A7-A6C3C20D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336" y="3876253"/>
            <a:ext cx="3200005" cy="28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0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A7EDA-501E-2E09-A7AF-9552092E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2EA1B0-7094-68D4-8738-623C6BC1B26C}"/>
              </a:ext>
            </a:extLst>
          </p:cNvPr>
          <p:cNvSpPr txBox="1">
            <a:spLocks/>
          </p:cNvSpPr>
          <p:nvPr/>
        </p:nvSpPr>
        <p:spPr>
          <a:xfrm>
            <a:off x="3859322" y="-44068"/>
            <a:ext cx="4473355" cy="5885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2935D-2630-B8C4-6FFC-B16D69AE117A}"/>
              </a:ext>
            </a:extLst>
          </p:cNvPr>
          <p:cNvSpPr txBox="1"/>
          <p:nvPr/>
        </p:nvSpPr>
        <p:spPr>
          <a:xfrm>
            <a:off x="4851235" y="175178"/>
            <a:ext cx="124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6C50E-9AD2-3C93-CDB7-B8C8E1CD623F}"/>
              </a:ext>
            </a:extLst>
          </p:cNvPr>
          <p:cNvSpPr txBox="1"/>
          <p:nvPr/>
        </p:nvSpPr>
        <p:spPr>
          <a:xfrm>
            <a:off x="395785" y="1077291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Accuracy, precision, recall, and F1-score were evaluated on the test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Provides insights into correct predictions, false positives, and false negatives.</a:t>
            </a:r>
          </a:p>
          <a:p>
            <a:pPr algn="just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just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AA428-2AF9-0CD4-F789-EB989A07D76F}"/>
              </a:ext>
            </a:extLst>
          </p:cNvPr>
          <p:cNvSpPr txBox="1"/>
          <p:nvPr/>
        </p:nvSpPr>
        <p:spPr>
          <a:xfrm>
            <a:off x="4967785" y="941696"/>
            <a:ext cx="11180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Accuracy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VGG16 and RGB Batch Normalization models achieved high </a:t>
            </a:r>
          </a:p>
          <a:p>
            <a:pPr lvl="1" algn="just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test accuracies.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ResNet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model showed a notable difference between training </a:t>
            </a:r>
          </a:p>
          <a:p>
            <a:pPr lvl="1" algn="just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and validation accuracies.</a:t>
            </a:r>
          </a:p>
          <a:p>
            <a:pPr algn="just"/>
            <a:br>
              <a:rPr lang="en-US" dirty="0"/>
            </a:br>
            <a:endParaRPr lang="en-US" dirty="0"/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87BD152-7AB2-D996-5FF6-C193BB37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20" y="2785110"/>
            <a:ext cx="4095115" cy="35712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58B52A-8903-0112-F1DB-0F2A510521D9}"/>
              </a:ext>
            </a:extLst>
          </p:cNvPr>
          <p:cNvSpPr txBox="1"/>
          <p:nvPr/>
        </p:nvSpPr>
        <p:spPr>
          <a:xfrm>
            <a:off x="5087006" y="3108616"/>
            <a:ext cx="3565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Model Wise Accuracies: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8E965-99D8-30FA-DC45-82E13F72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005" y="3738830"/>
            <a:ext cx="6383237" cy="19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7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35F895-325A-C9FB-4C04-2D3A83FBC23E}"/>
              </a:ext>
            </a:extLst>
          </p:cNvPr>
          <p:cNvSpPr txBox="1"/>
          <p:nvPr/>
        </p:nvSpPr>
        <p:spPr>
          <a:xfrm>
            <a:off x="714703" y="1187669"/>
            <a:ext cx="5305097" cy="498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Loss</a:t>
            </a: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: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VGG16 exhibited the lowest test loss, indicating efficient classification.</a:t>
            </a:r>
          </a:p>
          <a:p>
            <a:pPr lvl="1" indent="-4572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RGB Batch Normalization also showed low test loss.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000" b="1" dirty="0"/>
              <a:t>Model Wise Losses: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C14BB-1686-CF63-17BF-980E967B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430943-6243-4373-A8D1-08DAD5A6FCF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FE5B1-FA2B-7074-9090-0D0AC6131C86}"/>
              </a:ext>
            </a:extLst>
          </p:cNvPr>
          <p:cNvSpPr txBox="1"/>
          <p:nvPr/>
        </p:nvSpPr>
        <p:spPr>
          <a:xfrm>
            <a:off x="5403377" y="214053"/>
            <a:ext cx="320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 </a:t>
            </a:r>
          </a:p>
        </p:txBody>
      </p:sp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EE7356F7-4740-A134-DF7F-5B2B156B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162" y="1419373"/>
            <a:ext cx="4128135" cy="3324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C0CF6E-87B9-9E60-7F51-956934170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" y="3948859"/>
            <a:ext cx="6470343" cy="15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3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1BC78-D75A-2E5E-B232-6AB22A19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3A7F9-1FCB-E79F-791B-BD2CEF7D098E}"/>
              </a:ext>
            </a:extLst>
          </p:cNvPr>
          <p:cNvSpPr txBox="1"/>
          <p:nvPr/>
        </p:nvSpPr>
        <p:spPr>
          <a:xfrm>
            <a:off x="5104263" y="136478"/>
            <a:ext cx="147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15565-E2C9-4EFC-0BDA-267CA2A9E378}"/>
              </a:ext>
            </a:extLst>
          </p:cNvPr>
          <p:cNvSpPr txBox="1"/>
          <p:nvPr/>
        </p:nvSpPr>
        <p:spPr>
          <a:xfrm>
            <a:off x="245661" y="1091822"/>
            <a:ext cx="46675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Class-Specific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VGG16 excelled across multiple classes, demonstrating high accuracy, specificity, and F1 scores.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Notable performance in detecting various distracted driving behaviors.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Average F1 Score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VGG16 achieved the highest average F1 score, indicating overall strong performance across all classes.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RGB Batch Normalization followed closely in performance.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False Safe Driving Prediction Rate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VGG16 exhibited the lowest false safe driving prediction rate, indicating fewer false predictions of safe driving when drivers are distracted.</a:t>
            </a:r>
          </a:p>
          <a:p>
            <a:endParaRPr lang="en-US" dirty="0"/>
          </a:p>
        </p:txBody>
      </p:sp>
      <p:pic>
        <p:nvPicPr>
          <p:cNvPr id="9" name="Picture 8" descr="A graph with blue and white stripes&#10;&#10;Description automatically generated">
            <a:extLst>
              <a:ext uri="{FF2B5EF4-FFF2-40B4-BE49-F238E27FC236}">
                <a16:creationId xmlns:a16="http://schemas.microsoft.com/office/drawing/2014/main" id="{46D890C1-A28F-4A60-DF75-EA359B1A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5" y="1091822"/>
            <a:ext cx="3293745" cy="3830320"/>
          </a:xfrm>
          <a:prstGeom prst="rect">
            <a:avLst/>
          </a:prstGeom>
        </p:spPr>
      </p:pic>
      <p:pic>
        <p:nvPicPr>
          <p:cNvPr id="10" name="Picture 9" descr="A graph with blue bars and white text&#10;&#10;Description automatically generated">
            <a:extLst>
              <a:ext uri="{FF2B5EF4-FFF2-40B4-BE49-F238E27FC236}">
                <a16:creationId xmlns:a16="http://schemas.microsoft.com/office/drawing/2014/main" id="{06C9D3B2-FB8D-2170-8E8F-188241329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921" y="1298048"/>
            <a:ext cx="3847322" cy="28866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48BC07-3764-4563-8994-4DB2A814F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297" y="4922142"/>
            <a:ext cx="2625943" cy="1446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6B6E81-FA0C-C81B-E3E3-7D62B462B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5157" y="4922141"/>
            <a:ext cx="3855086" cy="13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5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F156EF-81C2-8368-9371-8F6F7280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278"/>
            <a:ext cx="10515600" cy="10912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Summary &amp; Insights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049A0E42-8CA7-2A0A-9138-0D4765E1F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75" b="2"/>
          <a:stretch/>
        </p:blipFill>
        <p:spPr>
          <a:xfrm>
            <a:off x="838200" y="2291937"/>
            <a:ext cx="5181600" cy="388502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377C14-FDDA-7908-537D-6AD1414248FB}"/>
              </a:ext>
            </a:extLst>
          </p:cNvPr>
          <p:cNvSpPr txBox="1"/>
          <p:nvPr/>
        </p:nvSpPr>
        <p:spPr>
          <a:xfrm>
            <a:off x="6172200" y="2291937"/>
            <a:ext cx="5181600" cy="388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Leveraging pre-trained networks, particularly VGG16, resulted in the highest overall test accuracy and lowest test loss.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RGB Batch Normalization model also showed superior performance.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Base Model Greyscale with Early Stopping demonstrated faster training but lower accuracy than other models.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Adjustments in model architecture and utilization of pre-trained models were crucial.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Accurately detecting distracted driving behaviors can lead to proactive interventions and accident prevention.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Further fine-tuning of top layers or exploration of different architectures could enhance accuracy.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4B05E5-0E9D-C105-654E-0611DE86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430943-6243-4373-A8D1-08DAD5A6FCF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5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D8EDEA-D376-18ED-C2A1-81D56294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1379A2-D0A2-D525-AA22-7F883704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8079" y="-44068"/>
            <a:ext cx="1955841" cy="588578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A043A-CB21-4A01-7E37-01D77AF9FAC1}"/>
              </a:ext>
            </a:extLst>
          </p:cNvPr>
          <p:cNvSpPr txBox="1"/>
          <p:nvPr/>
        </p:nvSpPr>
        <p:spPr>
          <a:xfrm>
            <a:off x="567559" y="1061547"/>
            <a:ext cx="10972801" cy="5412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Kaggle State Farm distracted driver detection.</a:t>
            </a:r>
            <a:endParaRPr lang="en-US" sz="1800" u="sng" kern="100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World Health Organization (2020). Road traffic injuries.</a:t>
            </a:r>
            <a:endParaRPr lang="en-US" sz="1800" u="sng" kern="100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The Daily Star. (2020). 21 died on roads every day.</a:t>
            </a:r>
            <a:endParaRPr lang="en-US" sz="1800" u="sng" kern="100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Hesham M. Eraqi, Yehya Abouelnaga, Mohamed H. Saad, Mohamed N. Moustafa, "Driver Distraction Identification with an Ensemble of Convolutional Neural Networks”</a:t>
            </a:r>
            <a:endParaRPr lang="en-US" sz="1800" u="sng" kern="100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Dash, A.K. (.2019). Vgg16 architecture.</a:t>
            </a:r>
            <a:endParaRPr lang="en-US" sz="1800" u="sng" kern="100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Machine Learning Mastery - CNN</a:t>
            </a:r>
            <a:endParaRPr lang="en-US" sz="1800" u="sng" kern="100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hlinkClick r:id="rId8"/>
              </a:rPr>
              <a:t>Transfer Learning Art of fine tuning a pretrained model</a:t>
            </a:r>
            <a:r>
              <a:rPr lang="en-US" sz="1600" dirty="0">
                <a:effectLst/>
              </a:rPr>
              <a:t>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RestNet Architecture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4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A9E077-60C1-671D-299A-12FF83D780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6055" y="3429001"/>
            <a:ext cx="6992938" cy="182587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9361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93703-4C47-85BE-3D4B-CA51CB16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7960" y="-44068"/>
            <a:ext cx="1436079" cy="588578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CE149-DCE0-8A26-F186-C628FC6309C5}"/>
              </a:ext>
            </a:extLst>
          </p:cNvPr>
          <p:cNvSpPr txBox="1"/>
          <p:nvPr/>
        </p:nvSpPr>
        <p:spPr>
          <a:xfrm>
            <a:off x="826511" y="1209834"/>
            <a:ext cx="2178802" cy="4438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Exploration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sz="1800" dirty="0">
                <a:solidFill>
                  <a:schemeClr val="tx2"/>
                </a:solidFill>
              </a:rPr>
              <a:t>Partitioning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2A7C99-8CA4-8178-9FFB-E1C8090B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119E549-E7E9-964A-D938-BD183459F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3" r="20980" b="-1"/>
          <a:stretch/>
        </p:blipFill>
        <p:spPr>
          <a:xfrm>
            <a:off x="5719368" y="832512"/>
            <a:ext cx="6472632" cy="60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93703-4C47-85BE-3D4B-CA51CB16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9643" y="-55085"/>
            <a:ext cx="1692714" cy="588578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3E7F57-F3A6-C60E-CB21-CEA73415920F}"/>
              </a:ext>
            </a:extLst>
          </p:cNvPr>
          <p:cNvSpPr txBox="1"/>
          <p:nvPr/>
        </p:nvSpPr>
        <p:spPr>
          <a:xfrm>
            <a:off x="409433" y="1160061"/>
            <a:ext cx="10782035" cy="512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Develop deep learning models to accurately identify various forms of distracted driving, including texting, eating, talking on the phone, and other activities.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Dataset Description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Utilize a comprehensive dataset provided by State Farm, consisting of 22,424 images categorized into 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ten classes representing different driver behaviors.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Models used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Base Model Greyscale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Base  Model Greyscale with Early stopping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 Model RGB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RGB Model with Batch Normalization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 152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VGG 16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Performance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E7DF5-D9ED-E785-43B0-F26247F0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25EDD30-A879-A971-A09C-DA77CC3E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278"/>
            <a:ext cx="10515600" cy="10912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32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Overview of the dataset provided by  State Farm:</a:t>
            </a:r>
            <a:endParaRPr lang="en-US" sz="32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828FF-161F-83DB-8AAE-2EA146BC9FF1}"/>
              </a:ext>
            </a:extLst>
          </p:cNvPr>
          <p:cNvSpPr txBox="1"/>
          <p:nvPr/>
        </p:nvSpPr>
        <p:spPr>
          <a:xfrm>
            <a:off x="838200" y="2291937"/>
            <a:ext cx="5181600" cy="38850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The dataset provided by State Farm comprises 22,424 images capturing drivers in various states of attention and distraction.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2"/>
              </a:solidFill>
              <a:effectLst/>
              <a:highlight>
                <a:srgbClr val="FFFFFF"/>
              </a:highlight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Images are initially in RGB format with a resolution of 480x640 pixels.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highlight>
                <a:srgbClr val="FFFFFF"/>
              </a:highlight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They are resized to 120x160 pixels for standardization and computational efficiency.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highlight>
                <a:srgbClr val="FFFFFF"/>
              </a:highlight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Images are categorized into ten classes, representing different driver behaviors and facilitating classification tasks</a:t>
            </a:r>
            <a:r>
              <a:rPr lang="en-US" sz="15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chemeClr val="tx2"/>
              </a:solidFill>
              <a:effectLst/>
              <a:highlight>
                <a:srgbClr val="FFFFFF"/>
              </a:highlight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</p:txBody>
      </p:sp>
      <p:pic>
        <p:nvPicPr>
          <p:cNvPr id="8" name="Picture 7" descr="A person reading a book in a car&#10;&#10;Description automatically generated">
            <a:extLst>
              <a:ext uri="{FF2B5EF4-FFF2-40B4-BE49-F238E27FC236}">
                <a16:creationId xmlns:a16="http://schemas.microsoft.com/office/drawing/2014/main" id="{288E08D0-5907-EF44-07B1-686EC48FC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351" r="6624" b="2"/>
          <a:stretch/>
        </p:blipFill>
        <p:spPr>
          <a:xfrm>
            <a:off x="6172200" y="2291937"/>
            <a:ext cx="5181600" cy="3885025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ED894-F38D-D016-662D-044F412C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430943-6243-4373-A8D1-08DAD5A6FCF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5E15B-AFB8-357E-303E-30AEE4D34E11}"/>
              </a:ext>
            </a:extLst>
          </p:cNvPr>
          <p:cNvSpPr txBox="1"/>
          <p:nvPr/>
        </p:nvSpPr>
        <p:spPr>
          <a:xfrm>
            <a:off x="8629977" y="5976907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technofaq.org/posts/2018/12/facts-of-self-driving-cars-you-want-to-kno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DCBB0-0FE7-D062-65C3-B73F84C0E710}"/>
              </a:ext>
            </a:extLst>
          </p:cNvPr>
          <p:cNvSpPr txBox="1"/>
          <p:nvPr/>
        </p:nvSpPr>
        <p:spPr>
          <a:xfrm>
            <a:off x="4285398" y="0"/>
            <a:ext cx="3550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1200" dirty="0">
                <a:latin typeface="+mj-lt"/>
                <a:ea typeface="+mj-ea"/>
                <a:cs typeface="+mj-cs"/>
              </a:rPr>
              <a:t>Data Exploration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914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3D29F-7F71-0B6E-CF40-006960B2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BE8298-B13A-D97D-BDED-0BD91ACB2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329" y="-55085"/>
            <a:ext cx="2887341" cy="588578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8FFFC-82AD-C477-D32C-4912B9461B35}"/>
              </a:ext>
            </a:extLst>
          </p:cNvPr>
          <p:cNvSpPr txBox="1"/>
          <p:nvPr/>
        </p:nvSpPr>
        <p:spPr>
          <a:xfrm>
            <a:off x="472966" y="1166648"/>
            <a:ext cx="9271535" cy="549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Distribution of images across the ten classes of driver behaviors:</a:t>
            </a:r>
          </a:p>
          <a:p>
            <a:endParaRPr lang="en-US" sz="2000" b="1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c0 (safe driving): 2,489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c1 (texting - right): 2,267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c2 (talking on the phone - right): 2,317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c3 (texting - left): 2,346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c4 (talking on the phone - left): 2,326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c5 (operating the radio): 2,312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c6 (drinking): 2,325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c7 (reaching behind): 2,002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c8 (hair and makeup): 1,911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c9 (talking to passenger): 2,129 images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190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5E6ED4-FD53-9824-67CB-60AA6D27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C9E971-5076-6254-C3BA-FCE7644E5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07" y="-55085"/>
            <a:ext cx="3604986" cy="588578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Data Exploration </a:t>
            </a:r>
            <a:r>
              <a:rPr lang="en-US" sz="1200" b="1" dirty="0"/>
              <a:t>(Cont’d)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C84F6-D777-C5A2-FA17-F754561232CC}"/>
              </a:ext>
            </a:extLst>
          </p:cNvPr>
          <p:cNvSpPr txBox="1"/>
          <p:nvPr/>
        </p:nvSpPr>
        <p:spPr>
          <a:xfrm>
            <a:off x="818866" y="996287"/>
            <a:ext cx="101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Display of sample images representing each class for visual understanding</a:t>
            </a:r>
            <a:endParaRPr lang="en-US" dirty="0"/>
          </a:p>
        </p:txBody>
      </p:sp>
      <p:pic>
        <p:nvPicPr>
          <p:cNvPr id="14" name="Picture 13" descr="A collage of people driving&#10;&#10;Description automatically generated">
            <a:extLst>
              <a:ext uri="{FF2B5EF4-FFF2-40B4-BE49-F238E27FC236}">
                <a16:creationId xmlns:a16="http://schemas.microsoft.com/office/drawing/2014/main" id="{AD805351-069D-5F55-A9BC-F02B3E29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5" y="1528549"/>
            <a:ext cx="10705265" cy="43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4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5E6ED4-FD53-9824-67CB-60AA6D27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C9E971-5076-6254-C3BA-FCE7644E5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07" y="-55085"/>
            <a:ext cx="3604986" cy="588578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Dataset Partitioning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686CE-E4DD-FC4D-DDF2-7EE95979C84D}"/>
              </a:ext>
            </a:extLst>
          </p:cNvPr>
          <p:cNvSpPr txBox="1"/>
          <p:nvPr/>
        </p:nvSpPr>
        <p:spPr>
          <a:xfrm>
            <a:off x="423082" y="1228299"/>
            <a:ext cx="1128669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Splitting the data:</a:t>
            </a:r>
          </a:p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Training Set (60%):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This set consists of 13,454 samples utilized to train machine learning models. This larger portion ensures that models have sufficient data to learn patterns and relationships within the dataset effectively.</a:t>
            </a:r>
          </a:p>
          <a:p>
            <a:pPr algn="just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Validation Set (20%):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This set contains 4,485 samples and serves as a validation resource for tuning hyperparameters and monitoring model performance. By providing a separate dataset for model evaluation during training, the validation set helps prevent overfitting.</a:t>
            </a:r>
          </a:p>
          <a:p>
            <a:pPr algn="just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Test Set (20%):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This independent dataset comprises 4,485 samples reserved for final model evaluation. It assesses the model's generalization performance on unseen data, ensuring its effectiveness in real-world applications.</a:t>
            </a:r>
          </a:p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b="1" dirty="0"/>
          </a:p>
          <a:p>
            <a:pPr algn="just"/>
            <a:endParaRPr lang="en-US" sz="1200" b="1" dirty="0"/>
          </a:p>
          <a:p>
            <a:pPr algn="just"/>
            <a:endParaRPr lang="en-US" sz="1200" b="1" dirty="0"/>
          </a:p>
          <a:p>
            <a:pPr algn="just"/>
            <a:endParaRPr lang="en-US" sz="1200" b="1" dirty="0"/>
          </a:p>
          <a:p>
            <a:pPr algn="just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243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5E6ED4-FD53-9824-67CB-60AA6D27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C9E971-5076-6254-C3BA-FCE7644E5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7944" y="-66102"/>
            <a:ext cx="5686161" cy="588578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Base Model Grey 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8FF6D-75BD-D52E-8A7A-F862644865D6}"/>
              </a:ext>
            </a:extLst>
          </p:cNvPr>
          <p:cNvSpPr txBox="1"/>
          <p:nvPr/>
        </p:nvSpPr>
        <p:spPr>
          <a:xfrm>
            <a:off x="109182" y="1064525"/>
            <a:ext cx="6878473" cy="5409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Model Overview: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Convolutional Neural Network (CNN) for identifying distracted driver behaviors from greyscale images.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Input shape: (120, 160, 1)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Architecture: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Three convolutional layers with max pooling.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 flattened layer is followed by two dense layers and an output layer.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Total trainable parameters: 3,933,034.</a:t>
            </a:r>
          </a:p>
          <a:p>
            <a:pPr algn="just"/>
            <a:endParaRPr lang="en-US" dirty="0"/>
          </a:p>
          <a:p>
            <a:pPr algn="just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Optimizer: Adam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Loss Function: Sparse categorical cross-entropy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Metric: Accuracy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Image data normalized to [0, 1].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274A4-0DFC-B8A2-60E2-C527F404D526}"/>
              </a:ext>
            </a:extLst>
          </p:cNvPr>
          <p:cNvSpPr txBox="1"/>
          <p:nvPr/>
        </p:nvSpPr>
        <p:spPr>
          <a:xfrm>
            <a:off x="9007522" y="1624084"/>
            <a:ext cx="258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175957-C9FB-D35D-EE4E-D4FC396F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911" y="916485"/>
            <a:ext cx="4353636" cy="28529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D477FB-0F32-B732-70B6-858F5FA132EA}"/>
              </a:ext>
            </a:extLst>
          </p:cNvPr>
          <p:cNvSpPr txBox="1"/>
          <p:nvPr/>
        </p:nvSpPr>
        <p:spPr>
          <a:xfrm>
            <a:off x="8352430" y="4230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B151A-A475-916D-8E7E-407A6908C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960" y="3696301"/>
            <a:ext cx="4489539" cy="26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1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16E0F6-E13C-FC78-8892-9DE16AA91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5576" y="815788"/>
            <a:ext cx="3316406" cy="29782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A147D-479B-B868-E49B-EB272F7F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0943-6243-4373-A8D1-08DAD5A6FCF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25E9A-337B-BB40-EDC6-DFF956CE3D5C}"/>
              </a:ext>
            </a:extLst>
          </p:cNvPr>
          <p:cNvSpPr txBox="1"/>
          <p:nvPr/>
        </p:nvSpPr>
        <p:spPr>
          <a:xfrm>
            <a:off x="3698543" y="136525"/>
            <a:ext cx="61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Model Grey Scale With Early Stopping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F94DD-3BAB-2DE5-471E-260409EE687F}"/>
              </a:ext>
            </a:extLst>
          </p:cNvPr>
          <p:cNvSpPr txBox="1"/>
          <p:nvPr/>
        </p:nvSpPr>
        <p:spPr>
          <a:xfrm>
            <a:off x="272955" y="1064524"/>
            <a:ext cx="72879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Overview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convolutional Neural Network (CNN) is designed to detect distracted driver behavior from greyscale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ncorporates an early stopping mechanism to prevent overfitting and enhance generalization.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input architecture and trainable parameters are the same as the base models.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Early Stopping Mechanism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Monitors validation loss, halting training if there is no improvement in validation loss for a specified number of epochs.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Patience is set to 3 epochs; 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restore_best_weights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option is enabled.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raining Procedure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Optimizer: Adam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Loss Function: Sparse categorical cross-entropy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Metric: Accuracy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Input images normalized to [0, 1].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halted at the 6th epoch due to a lack of improvement in validation loss.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BDF28C-4634-FE48-ED10-2FD05E4F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040" y="3794078"/>
            <a:ext cx="3561419" cy="292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17889"/>
      </p:ext>
    </p:extLst>
  </p:cSld>
  <p:clrMapOvr>
    <a:masterClrMapping/>
  </p:clrMapOvr>
</p:sld>
</file>

<file path=ppt/theme/theme1.xml><?xml version="1.0" encoding="utf-8"?>
<a:theme xmlns:a="http://schemas.openxmlformats.org/drawingml/2006/main" name="UNCG-White-TopNavyBar">
  <a:themeElements>
    <a:clrScheme name="uncg-brand-2018_v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92D1B3"/>
      </a:accent2>
      <a:accent3>
        <a:srgbClr val="00698C"/>
      </a:accent3>
      <a:accent4>
        <a:srgbClr val="A00C30"/>
      </a:accent4>
      <a:accent5>
        <a:srgbClr val="A59C87"/>
      </a:accent5>
      <a:accent6>
        <a:srgbClr val="4FC2BF"/>
      </a:accent6>
      <a:hlink>
        <a:srgbClr val="00698C"/>
      </a:hlink>
      <a:folHlink>
        <a:srgbClr val="A6B0B7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7FA0B92A-3BFA-4DF7-A8BB-8167C934927F}" vid="{F4432C4E-E316-4309-BF62-06306CF9A81C}"/>
    </a:ext>
  </a:extLst>
</a:theme>
</file>

<file path=ppt/theme/theme2.xml><?xml version="1.0" encoding="utf-8"?>
<a:theme xmlns:a="http://schemas.openxmlformats.org/drawingml/2006/main" name="UNCG Cover Slides">
  <a:themeElements>
    <a:clrScheme name="uncg-brand-2018_v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92D1B3"/>
      </a:accent2>
      <a:accent3>
        <a:srgbClr val="00698C"/>
      </a:accent3>
      <a:accent4>
        <a:srgbClr val="A00C30"/>
      </a:accent4>
      <a:accent5>
        <a:srgbClr val="A59C87"/>
      </a:accent5>
      <a:accent6>
        <a:srgbClr val="4FC2BF"/>
      </a:accent6>
      <a:hlink>
        <a:srgbClr val="00698C"/>
      </a:hlink>
      <a:folHlink>
        <a:srgbClr val="A6B0B7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7FA0B92A-3BFA-4DF7-A8BB-8167C934927F}" vid="{EA866993-DE0D-4537-9964-7E7585B855EE}"/>
    </a:ext>
  </a:extLst>
</a:theme>
</file>

<file path=ppt/theme/theme3.xml><?xml version="1.0" encoding="utf-8"?>
<a:theme xmlns:a="http://schemas.openxmlformats.org/drawingml/2006/main" name="UNCG_End_ThankYou-Slides">
  <a:themeElements>
    <a:clrScheme name="uncg-brand-2018_v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92D1B3"/>
      </a:accent2>
      <a:accent3>
        <a:srgbClr val="00698C"/>
      </a:accent3>
      <a:accent4>
        <a:srgbClr val="A00C30"/>
      </a:accent4>
      <a:accent5>
        <a:srgbClr val="A59C87"/>
      </a:accent5>
      <a:accent6>
        <a:srgbClr val="4FC2BF"/>
      </a:accent6>
      <a:hlink>
        <a:srgbClr val="00698C"/>
      </a:hlink>
      <a:folHlink>
        <a:srgbClr val="A6B0B7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7FA0B92A-3BFA-4DF7-A8BB-8167C934927F}" vid="{DFB506E1-AEAB-448F-A9F6-416D3D3EC10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UNCG-White-TopNavyBar</Template>
  <TotalTime>4596</TotalTime>
  <Words>1501</Words>
  <Application>Microsoft Macintosh PowerPoint</Application>
  <PresentationFormat>Widescreen</PresentationFormat>
  <Paragraphs>242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Aptos</vt:lpstr>
      <vt:lpstr>Arial</vt:lpstr>
      <vt:lpstr>Calibri</vt:lpstr>
      <vt:lpstr>Georgia</vt:lpstr>
      <vt:lpstr>Söhne</vt:lpstr>
      <vt:lpstr>Times New Roman</vt:lpstr>
      <vt:lpstr>UNCG-White-TopNavyBar</vt:lpstr>
      <vt:lpstr>UNCG Cover Slides</vt:lpstr>
      <vt:lpstr>UNCG_End_ThankYou-Slides</vt:lpstr>
      <vt:lpstr>PowerPoint Presentation</vt:lpstr>
      <vt:lpstr>Agenda</vt:lpstr>
      <vt:lpstr>Objective</vt:lpstr>
      <vt:lpstr>Overview of the dataset provided by  State Farm:</vt:lpstr>
      <vt:lpstr>Data Exploration</vt:lpstr>
      <vt:lpstr>Data Exploration (Cont’d)</vt:lpstr>
      <vt:lpstr>Dataset Partitioning</vt:lpstr>
      <vt:lpstr>Base Model Grey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&amp; Insights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Dasaroju</dc:creator>
  <cp:lastModifiedBy>Deepika Dasaroju</cp:lastModifiedBy>
  <cp:revision>17</cp:revision>
  <dcterms:created xsi:type="dcterms:W3CDTF">2023-04-22T00:40:44Z</dcterms:created>
  <dcterms:modified xsi:type="dcterms:W3CDTF">2024-03-28T20:21:44Z</dcterms:modified>
</cp:coreProperties>
</file>