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E2A5-C6F7-4910-8999-506C5BF6EAD8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19DE2-D174-45FB-B44A-A92F5BF1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9DE2-D174-45FB-B44A-A92F5BF133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9492F3-641B-4937-B1DF-321DE25B71C5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AD5-C988-41AD-A1BA-801FD70F9AD9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AED8-79AC-4BAD-828F-E047A71E2002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5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7CB6-7CEA-427A-93D8-F0E98B1CEB9D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B258-B9A0-4539-A615-ACB70E1BA3B6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9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2B6-F828-43A5-A81A-E2EBAE04B93A}" type="datetime1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2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4F5-3136-417D-A03A-69D07D23A394}" type="datetime1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E2DA-A287-4B0A-993F-D4285BC225DC}" type="datetime1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3F9B-1FDC-41F0-970D-8E1DCB6AD378}" type="datetime1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FADE-4FCE-40B4-9995-2CEF77EE4118}" type="datetime1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2759-F4A0-4573-85F2-95597A1DF168}" type="datetime1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054DA9-4C87-4584-BF2F-25100E7C8159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FUZZY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Deepika</a:t>
            </a:r>
            <a:r>
              <a:rPr lang="en-US" dirty="0" smtClean="0"/>
              <a:t> Dash</a:t>
            </a:r>
          </a:p>
          <a:p>
            <a:r>
              <a:rPr lang="en-US" dirty="0" smtClean="0"/>
              <a:t>10 March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2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97864"/>
          </a:xfrm>
        </p:spPr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8810"/>
            <a:ext cx="9720073" cy="4400550"/>
          </a:xfrm>
        </p:spPr>
        <p:txBody>
          <a:bodyPr>
            <a:normAutofit/>
          </a:bodyPr>
          <a:lstStyle/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Usage</a:t>
            </a:r>
          </a:p>
          <a:p>
            <a:pPr marL="914400" lvl="1" indent="-457200">
              <a:buClrTx/>
            </a:pPr>
            <a:r>
              <a:rPr lang="en-US" sz="2000" dirty="0">
                <a:latin typeface="+mj-lt"/>
              </a:rPr>
              <a:t>Define the control objectives and criteria</a:t>
            </a:r>
          </a:p>
          <a:p>
            <a:pPr marL="1295400" lvl="2" indent="-381000">
              <a:buClrTx/>
              <a:buSzPct val="70000"/>
              <a:buFont typeface="Wingdings" pitchFamily="2" charset="2"/>
              <a:buChar char="§"/>
            </a:pPr>
            <a:r>
              <a:rPr lang="en-US" sz="1600" dirty="0">
                <a:latin typeface="+mj-lt"/>
              </a:rPr>
              <a:t>What am I trying to control? </a:t>
            </a:r>
          </a:p>
          <a:p>
            <a:pPr marL="1295400" lvl="2" indent="-381000">
              <a:buClrTx/>
              <a:buSzPct val="70000"/>
              <a:buFont typeface="Wingdings" pitchFamily="2" charset="2"/>
              <a:buChar char="§"/>
            </a:pPr>
            <a:r>
              <a:rPr lang="en-US" sz="1600" dirty="0">
                <a:latin typeface="+mj-lt"/>
              </a:rPr>
              <a:t>What do I have to do to control the system?</a:t>
            </a:r>
          </a:p>
          <a:p>
            <a:pPr marL="1295400" lvl="2" indent="-381000">
              <a:buClrTx/>
              <a:buSzPct val="70000"/>
              <a:buFont typeface="Wingdings" pitchFamily="2" charset="2"/>
              <a:buChar char="§"/>
            </a:pPr>
            <a:r>
              <a:rPr lang="en-US" sz="1600" dirty="0">
                <a:latin typeface="+mj-lt"/>
              </a:rPr>
              <a:t>What kind of response do I need?</a:t>
            </a:r>
          </a:p>
          <a:p>
            <a:pPr marL="1295400" lvl="2" indent="-381000">
              <a:buClrTx/>
              <a:buSzPct val="70000"/>
              <a:buFont typeface="Wingdings" pitchFamily="2" charset="2"/>
              <a:buChar char="§"/>
            </a:pPr>
            <a:r>
              <a:rPr lang="en-US" sz="1600" dirty="0">
                <a:latin typeface="+mj-lt"/>
              </a:rPr>
              <a:t>What are the possible (probable) system failure modes?</a:t>
            </a:r>
          </a:p>
          <a:p>
            <a:pPr marL="914400" lvl="1" indent="-457200">
              <a:buClrTx/>
            </a:pPr>
            <a:r>
              <a:rPr lang="en-US" sz="2000" dirty="0">
                <a:latin typeface="+mj-lt"/>
              </a:rPr>
              <a:t>Determine the input and output relationships </a:t>
            </a:r>
          </a:p>
          <a:p>
            <a:pPr marL="1295400" lvl="2" indent="-381000">
              <a:buClrTx/>
              <a:buSzPct val="70000"/>
              <a:buFont typeface="Wingdings" pitchFamily="2" charset="2"/>
              <a:buChar char="§"/>
            </a:pPr>
            <a:r>
              <a:rPr lang="en-US" sz="1600" dirty="0">
                <a:latin typeface="+mj-lt"/>
              </a:rPr>
              <a:t>Choose a minimum number of variables for input to the FL engine</a:t>
            </a:r>
          </a:p>
          <a:p>
            <a:pPr marL="914400" lvl="1" indent="-457200">
              <a:buClrTx/>
            </a:pPr>
            <a:r>
              <a:rPr lang="en-US" sz="2000" dirty="0">
                <a:latin typeface="+mj-lt"/>
              </a:rPr>
              <a:t>Use the rule-based structure of FL</a:t>
            </a:r>
          </a:p>
          <a:p>
            <a:pPr marL="1295400" lvl="2" indent="-381000">
              <a:buClrTx/>
              <a:buSzPct val="70000"/>
              <a:buFont typeface="Wingdings" pitchFamily="2" charset="2"/>
              <a:buChar char="§"/>
            </a:pPr>
            <a:r>
              <a:rPr lang="en-US" sz="1600" dirty="0">
                <a:latin typeface="+mj-lt"/>
              </a:rPr>
              <a:t>Break the control problem down into a series of rules</a:t>
            </a:r>
          </a:p>
          <a:p>
            <a:pPr marL="914400" lvl="1" indent="-457200">
              <a:buClrTx/>
            </a:pPr>
            <a:r>
              <a:rPr lang="en-US" sz="2000" dirty="0">
                <a:latin typeface="+mj-lt"/>
              </a:rPr>
              <a:t>Create FL membership functions </a:t>
            </a:r>
          </a:p>
          <a:p>
            <a:pPr marL="1295400" lvl="2" indent="-381000">
              <a:buClrTx/>
              <a:buSzPct val="70000"/>
              <a:buFont typeface="Wingdings" pitchFamily="2" charset="2"/>
              <a:buChar char="§"/>
            </a:pPr>
            <a:r>
              <a:rPr lang="en-US" sz="1600" dirty="0">
                <a:latin typeface="+mj-lt"/>
              </a:rPr>
              <a:t>Define the meaning (values) of </a:t>
            </a:r>
            <a:r>
              <a:rPr lang="en-US" sz="1600" dirty="0" err="1">
                <a:latin typeface="+mj-lt"/>
              </a:rPr>
              <a:t>Input/Output</a:t>
            </a:r>
            <a:r>
              <a:rPr lang="en-US" sz="1600" dirty="0">
                <a:latin typeface="+mj-lt"/>
              </a:rPr>
              <a:t> terms used in the rules</a:t>
            </a:r>
          </a:p>
          <a:p>
            <a:pPr marL="914400" lvl="1" indent="-457200">
              <a:buClrTx/>
            </a:pPr>
            <a:r>
              <a:rPr lang="en-US" sz="2000" dirty="0">
                <a:latin typeface="+mj-lt"/>
              </a:rPr>
              <a:t>Test, evaluate, tune and retest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APPLICATION</a:t>
            </a:r>
            <a:r>
              <a:rPr lang="en-US" sz="1800" dirty="0"/>
              <a:t>(cond.)</a:t>
            </a:r>
            <a:r>
              <a:rPr lang="en-US" dirty="0" smtClean="0"/>
              <a:t> </a:t>
            </a:r>
            <a:r>
              <a:rPr lang="en-US" sz="2000" dirty="0">
                <a:solidFill>
                  <a:srgbClr val="FFFFFF"/>
                </a:solidFill>
              </a:rPr>
              <a:t>(Cont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lvl="1" indent="-271463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Define the control objectives and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criteria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1371600" lvl="2" indent="-457200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What am I trying to control?</a:t>
            </a:r>
          </a:p>
          <a:p>
            <a:pPr marL="1371600" lvl="2" indent="-457200">
              <a:lnSpc>
                <a:spcPct val="80000"/>
              </a:lnSpc>
              <a:buClrTx/>
              <a:buSzPct val="70000"/>
              <a:buNone/>
            </a:pPr>
            <a:r>
              <a:rPr lang="en-US" sz="2000" dirty="0" smtClean="0">
                <a:latin typeface="+mj-lt"/>
              </a:rPr>
              <a:t>	System temperature </a:t>
            </a:r>
          </a:p>
          <a:p>
            <a:pPr marL="1371600" lvl="2" indent="-457200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endParaRPr lang="en-US" sz="2000" dirty="0" smtClean="0">
              <a:latin typeface="+mj-lt"/>
            </a:endParaRPr>
          </a:p>
          <a:p>
            <a:pPr marL="1371600" lvl="2" indent="-457200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What do I have to do to control the system?</a:t>
            </a:r>
          </a:p>
          <a:p>
            <a:pPr marL="1371600" lvl="2" indent="-457200">
              <a:lnSpc>
                <a:spcPct val="80000"/>
              </a:lnSpc>
              <a:buClrTx/>
              <a:buSzPct val="70000"/>
              <a:buNone/>
            </a:pPr>
            <a:r>
              <a:rPr lang="en-US" sz="2000" dirty="0" smtClean="0">
                <a:latin typeface="+mj-lt"/>
              </a:rPr>
              <a:t>	Proper balance and control of the functional devices</a:t>
            </a:r>
          </a:p>
          <a:p>
            <a:pPr marL="1371600" lvl="2" indent="-457200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endParaRPr lang="en-US" sz="2000" dirty="0" smtClean="0">
              <a:latin typeface="+mj-lt"/>
            </a:endParaRPr>
          </a:p>
          <a:p>
            <a:pPr marL="1371600" lvl="2" indent="-457200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What kind of response do I need?</a:t>
            </a:r>
          </a:p>
          <a:p>
            <a:pPr marL="1371600" lvl="2" indent="-457200">
              <a:lnSpc>
                <a:spcPct val="80000"/>
              </a:lnSpc>
              <a:buClrTx/>
              <a:buSzPct val="70000"/>
              <a:buNone/>
            </a:pPr>
            <a:r>
              <a:rPr lang="en-US" sz="2000" dirty="0" smtClean="0">
                <a:latin typeface="+mj-lt"/>
              </a:rPr>
              <a:t>	Stable Environment temperature</a:t>
            </a:r>
          </a:p>
          <a:p>
            <a:pPr marL="1371600" lvl="2" indent="-457200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endParaRPr lang="en-US" sz="2000" dirty="0" smtClean="0">
              <a:latin typeface="+mj-lt"/>
            </a:endParaRPr>
          </a:p>
          <a:p>
            <a:pPr marL="1371600" lvl="2" indent="-457200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What are the possible (probable) system failure modes?</a:t>
            </a:r>
          </a:p>
          <a:p>
            <a:pPr marL="1371600" lvl="2" indent="-457200">
              <a:lnSpc>
                <a:spcPct val="80000"/>
              </a:lnSpc>
              <a:buClrTx/>
              <a:buNone/>
            </a:pPr>
            <a:r>
              <a:rPr lang="en-US" sz="2000" dirty="0" smtClean="0">
                <a:latin typeface="+mj-lt"/>
              </a:rPr>
              <a:t>	The lack of the “No change” region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8855"/>
            <a:ext cx="9720072" cy="1395984"/>
          </a:xfrm>
        </p:spPr>
        <p:txBody>
          <a:bodyPr/>
          <a:lstStyle/>
          <a:p>
            <a:r>
              <a:rPr lang="en-US" dirty="0"/>
              <a:t>APPLICATION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sz="1800" dirty="0"/>
              <a:t>(Contd.)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1200"/>
            <a:ext cx="9720073" cy="4328160"/>
          </a:xfrm>
        </p:spPr>
        <p:txBody>
          <a:bodyPr/>
          <a:lstStyle/>
          <a:p>
            <a:r>
              <a:rPr lang="en-US" sz="2400" dirty="0" smtClean="0">
                <a:latin typeface="Tw Cen MT Condensed" panose="020B0606020104020203" pitchFamily="34" charset="0"/>
              </a:rPr>
              <a:t>What is being controlled </a:t>
            </a:r>
            <a:r>
              <a:rPr lang="en-US" sz="24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and how? </a:t>
            </a:r>
          </a:p>
          <a:p>
            <a:endParaRPr lang="en-IN" dirty="0"/>
          </a:p>
        </p:txBody>
      </p:sp>
      <p:pic>
        <p:nvPicPr>
          <p:cNvPr id="5" name="Picture 12" descr="fi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864" y="2415396"/>
            <a:ext cx="6324600" cy="389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FUZZY LOGIC IN CONTROL SYSTEMS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+mj-lt"/>
              </a:rPr>
              <a:t>Fuzzy Logic provides a more efficient and resourceful way to solve Control Systems.</a:t>
            </a:r>
          </a:p>
          <a:p>
            <a:pPr marL="271463" indent="-271463">
              <a:lnSpc>
                <a:spcPct val="15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</a:rPr>
              <a:t>Some Examples</a:t>
            </a:r>
          </a:p>
          <a:p>
            <a:pPr marL="638175" lvl="1" indent="-273050">
              <a:lnSpc>
                <a:spcPct val="15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>
                <a:solidFill>
                  <a:srgbClr val="000000"/>
                </a:solidFill>
                <a:latin typeface="+mj-lt"/>
              </a:rPr>
              <a:t>Temperature Controller</a:t>
            </a:r>
          </a:p>
          <a:p>
            <a:pPr marL="638175" lvl="1" indent="-273050">
              <a:lnSpc>
                <a:spcPct val="15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>
                <a:solidFill>
                  <a:srgbClr val="000000"/>
                </a:solidFill>
                <a:latin typeface="+mj-lt"/>
              </a:rPr>
              <a:t>Anti – Lock Break System ( ABS )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2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193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TEMPERATURE</a:t>
            </a:r>
            <a:r>
              <a:rPr lang="en-GB" dirty="0" smtClean="0">
                <a:solidFill>
                  <a:srgbClr val="575F6D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7155"/>
            <a:ext cx="9720073" cy="4542205"/>
          </a:xfrm>
        </p:spPr>
        <p:txBody>
          <a:bodyPr/>
          <a:lstStyle/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latin typeface="+mj-lt"/>
              </a:rPr>
              <a:t>The problem</a:t>
            </a:r>
          </a:p>
          <a:p>
            <a:pPr marL="638175" lvl="1" indent="-273050">
              <a:lnSpc>
                <a:spcPct val="10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Change the speed of a heater fan, based off the room temperature and humidity.</a:t>
            </a:r>
          </a:p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  A temperature control system has four settings</a:t>
            </a:r>
          </a:p>
          <a:p>
            <a:pPr marL="638175" lvl="1" indent="-273050">
              <a:lnSpc>
                <a:spcPct val="10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Cold, Cool, Warm, and Hot</a:t>
            </a:r>
          </a:p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  Humidity can be defined by:</a:t>
            </a:r>
          </a:p>
          <a:p>
            <a:pPr marL="638175" lvl="1" indent="-273050">
              <a:lnSpc>
                <a:spcPct val="10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Low, Medium, and High</a:t>
            </a:r>
          </a:p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  Using this we can define </a:t>
            </a:r>
            <a:r>
              <a:rPr lang="en-GB" sz="2400" dirty="0" smtClean="0">
                <a:latin typeface="+mj-lt"/>
              </a:rPr>
              <a:t>the </a:t>
            </a:r>
            <a:r>
              <a:rPr lang="en-GB" sz="2400" dirty="0">
                <a:latin typeface="+mj-lt"/>
              </a:rPr>
              <a:t>fuzzy set.</a:t>
            </a:r>
            <a:endParaRPr lang="en-IN" dirty="0">
              <a:latin typeface="+mj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136" y="3083961"/>
            <a:ext cx="3476625" cy="287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7714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ANTI LOCK BREAK SYSTEM ( ABS 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62364"/>
            <a:ext cx="9720073" cy="4346996"/>
          </a:xfrm>
        </p:spPr>
        <p:txBody>
          <a:bodyPr>
            <a:noAutofit/>
          </a:bodyPr>
          <a:lstStyle/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</a:rPr>
              <a:t>Nonlinear and dynamic in nature</a:t>
            </a:r>
          </a:p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</a:rPr>
              <a:t>Inputs for Intel Fuzzy ABS are derived from</a:t>
            </a:r>
          </a:p>
          <a:p>
            <a:pPr marL="638175" lvl="1" indent="-273050">
              <a:lnSpc>
                <a:spcPct val="10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Brake</a:t>
            </a:r>
          </a:p>
          <a:p>
            <a:pPr marL="638175" lvl="1" indent="-273050">
              <a:lnSpc>
                <a:spcPct val="10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4 WD</a:t>
            </a:r>
          </a:p>
          <a:p>
            <a:pPr marL="638175" lvl="1" indent="-273050">
              <a:lnSpc>
                <a:spcPct val="10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solidFill>
                  <a:srgbClr val="000000"/>
                </a:solidFill>
                <a:latin typeface="+mj-lt"/>
              </a:rPr>
              <a:t>Feedback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638175" lvl="1" indent="-273050">
              <a:lnSpc>
                <a:spcPct val="10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Wheel</a:t>
            </a:r>
          </a:p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+mj-lt"/>
              </a:rPr>
              <a:t>Outputs </a:t>
            </a:r>
          </a:p>
          <a:p>
            <a:pPr marL="638175" lvl="1" indent="-273050">
              <a:lnSpc>
                <a:spcPct val="10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speed</a:t>
            </a:r>
          </a:p>
          <a:p>
            <a:pPr marL="638175" lvl="1" indent="-273050">
              <a:lnSpc>
                <a:spcPct val="10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+mj-lt"/>
              </a:rPr>
              <a:t>IgnitionPulsewidth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638175" lvl="1" indent="-273050">
              <a:lnSpc>
                <a:spcPct val="10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Error lamp</a:t>
            </a:r>
          </a:p>
          <a:p>
            <a:pPr>
              <a:buClrTx/>
            </a:pPr>
            <a:endParaRPr lang="en-IN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958" y="2991494"/>
            <a:ext cx="4953000" cy="312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2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-271463">
              <a:lnSpc>
                <a:spcPct val="15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+mj-lt"/>
              </a:rPr>
              <a:t>Fuzzy logic provides an alternative way to represent linguistic and subjective attributes of the real world in </a:t>
            </a:r>
            <a:r>
              <a:rPr lang="en-GB" sz="2400" dirty="0" err="1">
                <a:solidFill>
                  <a:srgbClr val="000000"/>
                </a:solidFill>
                <a:latin typeface="+mj-lt"/>
              </a:rPr>
              <a:t>comptinug</a:t>
            </a:r>
            <a:endParaRPr lang="en-GB" sz="2400" dirty="0" smtClean="0">
              <a:solidFill>
                <a:srgbClr val="000000"/>
              </a:solidFill>
              <a:latin typeface="+mj-lt"/>
            </a:endParaRPr>
          </a:p>
          <a:p>
            <a:pPr marL="271463" indent="-271463">
              <a:lnSpc>
                <a:spcPct val="15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+mj-lt"/>
              </a:rPr>
              <a:t>It is able to be applied to control systems and other applications in order to improve the efficiency and simplicity of the design </a:t>
            </a:r>
            <a:r>
              <a:rPr lang="en-GB" sz="2400" dirty="0" smtClean="0">
                <a:solidFill>
                  <a:srgbClr val="000000"/>
                </a:solidFill>
              </a:rPr>
              <a:t>process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35024"/>
          </a:xfrm>
        </p:spPr>
        <p:txBody>
          <a:bodyPr/>
          <a:lstStyle/>
          <a:p>
            <a:r>
              <a:rPr lang="en-IN" dirty="0"/>
              <a:t>What does fuzzy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91690"/>
            <a:ext cx="9720073" cy="4217670"/>
          </a:xfrm>
        </p:spPr>
        <p:txBody>
          <a:bodyPr/>
          <a:lstStyle/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 Fuzzy logic means its a logic which isn’t very precise</a:t>
            </a:r>
          </a:p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 Fuzzy logic can be defined as a superset of conventional (Boolean) logic that has been extended to handle the concept of partial truth - truth values between “completely true” and “completely false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”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6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69314"/>
          </a:xfrm>
        </p:spPr>
        <p:txBody>
          <a:bodyPr>
            <a:normAutofit/>
          </a:bodyPr>
          <a:lstStyle/>
          <a:p>
            <a:r>
              <a:rPr lang="en-US" dirty="0"/>
              <a:t>Types of Uncertainty and the Modeling of Uncertainty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54530"/>
            <a:ext cx="9720073" cy="4423410"/>
          </a:xfrm>
        </p:spPr>
        <p:txBody>
          <a:bodyPr>
            <a:normAutofit/>
          </a:bodyPr>
          <a:lstStyle/>
          <a:p>
            <a:pPr marL="288925" indent="-288925" defTabSz="762000">
              <a:spcBef>
                <a:spcPct val="50000"/>
              </a:spcBef>
            </a:pPr>
            <a:r>
              <a:rPr lang="en-US" sz="4400" cap="all" spc="100" dirty="0">
                <a:latin typeface="+mj-lt"/>
                <a:ea typeface="+mj-ea"/>
                <a:cs typeface="+mj-cs"/>
              </a:rPr>
              <a:t>St</a:t>
            </a:r>
            <a:r>
              <a:rPr lang="en-US" sz="4400" cap="all" spc="100" dirty="0" smtClean="0">
                <a:latin typeface="+mj-lt"/>
                <a:ea typeface="+mj-ea"/>
                <a:cs typeface="+mj-cs"/>
              </a:rPr>
              <a:t>ochastic Uncertainty</a:t>
            </a:r>
          </a:p>
          <a:p>
            <a:pPr marL="600647" lvl="4" indent="-271463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Here the probability of hitting the target is 0.8</a:t>
            </a:r>
          </a:p>
          <a:p>
            <a:pPr marL="288925" indent="-288925" defTabSz="762000">
              <a:spcBef>
                <a:spcPct val="50000"/>
              </a:spcBef>
            </a:pPr>
            <a:r>
              <a:rPr lang="en-US" sz="4400" cap="all" spc="100" dirty="0" smtClean="0">
                <a:latin typeface="+mj-lt"/>
                <a:ea typeface="+mj-ea"/>
                <a:cs typeface="+mj-cs"/>
              </a:rPr>
              <a:t>Lexical </a:t>
            </a:r>
            <a:r>
              <a:rPr lang="en-US" sz="4400" cap="all" spc="100" dirty="0">
                <a:latin typeface="+mj-lt"/>
                <a:ea typeface="+mj-ea"/>
                <a:cs typeface="+mj-cs"/>
              </a:rPr>
              <a:t>Uncertainty</a:t>
            </a:r>
          </a:p>
          <a:p>
            <a:pPr marL="600647" lvl="4" indent="-271463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"Tall Men", "Hot Days",  or "Stable Currencies"</a:t>
            </a:r>
          </a:p>
          <a:p>
            <a:pPr marL="600647" lvl="4" indent="-271463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We Will Probably Have a Successful Business Year</a:t>
            </a:r>
          </a:p>
          <a:p>
            <a:pPr marL="0" indent="0" defTabSz="762000">
              <a:spcBef>
                <a:spcPct val="50000"/>
              </a:spcBef>
              <a:buClrTx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Not </a:t>
            </a:r>
            <a:r>
              <a:rPr lang="en-US" sz="2400" b="1" dirty="0">
                <a:solidFill>
                  <a:schemeClr val="bg1"/>
                </a:solidFill>
              </a:rPr>
              <a:t>True.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9440" y="567005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  <a:buClr>
                <a:srgbClr val="FFFF00"/>
              </a:buClr>
            </a:pPr>
            <a:r>
              <a:rPr lang="en-US" sz="2000" cap="all" spc="1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The Experience of Expert A Shows That B Is Likely to Occur. However, Expert C Is Convinced This Is Not True.</a:t>
            </a:r>
          </a:p>
        </p:txBody>
      </p:sp>
      <p:graphicFrame>
        <p:nvGraphicFramePr>
          <p:cNvPr id="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846662"/>
              </p:ext>
            </p:extLst>
          </p:nvPr>
        </p:nvGraphicFramePr>
        <p:xfrm>
          <a:off x="7446328" y="1591723"/>
          <a:ext cx="2468562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Microsoft Drawing" r:id="rId3" imgW="2468520" imgH="3166920" progId="">
                  <p:embed/>
                </p:oleObj>
              </mc:Choice>
              <mc:Fallback>
                <p:oleObj name="Microsoft Drawing" r:id="rId3" imgW="2468520" imgH="316692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328" y="1591723"/>
                        <a:ext cx="2468562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dirty="0"/>
              <a:t>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“... a person suffering from hepatitis shows in 60% of all cases a strong fever, in 45% of all cases yellowish colored skin, and in 30% of all cases suffers from nausea ...”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94660" y="4128082"/>
            <a:ext cx="668528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STOCHASTICS AND FUZZY LOGIC COMPLEMENT EACH OTHER !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Fuzzy Set </a:t>
            </a:r>
            <a:r>
              <a:rPr lang="en-US" dirty="0" smtClean="0">
                <a:solidFill>
                  <a:schemeClr val="tx1"/>
                </a:solidFill>
              </a:rPr>
              <a:t>Theory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What is Fuzzy set .</a:t>
            </a:r>
          </a:p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How it is different from conventional set theory</a:t>
            </a:r>
          </a:p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Concept of Fuzzy no</a:t>
            </a:r>
          </a:p>
          <a:p>
            <a:pPr marL="638175" lvl="1" indent="-273050">
              <a:lnSpc>
                <a:spcPct val="15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100" dirty="0">
                <a:solidFill>
                  <a:srgbClr val="000000"/>
                </a:solidFill>
                <a:latin typeface="+mj-lt"/>
              </a:rPr>
              <a:t>Zero</a:t>
            </a:r>
          </a:p>
          <a:p>
            <a:pPr marL="638175" lvl="1" indent="-273050">
              <a:lnSpc>
                <a:spcPct val="15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100" dirty="0">
                <a:solidFill>
                  <a:srgbClr val="000000"/>
                </a:solidFill>
                <a:latin typeface="+mj-lt"/>
              </a:rPr>
              <a:t>Almost Zero</a:t>
            </a:r>
          </a:p>
          <a:p>
            <a:pPr marL="638175" lvl="1" indent="-273050">
              <a:lnSpc>
                <a:spcPct val="150000"/>
              </a:lnSpc>
              <a:spcBef>
                <a:spcPts val="525"/>
              </a:spcBef>
              <a:buClrTx/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100" dirty="0">
                <a:solidFill>
                  <a:srgbClr val="000000"/>
                </a:solidFill>
                <a:latin typeface="+mj-lt"/>
              </a:rPr>
              <a:t>Near Zero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6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latin typeface="+mj-lt"/>
              </a:rPr>
              <a:t>What is Fuzzy Logic?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marL="1023938" lvl="1" indent="-282575">
              <a:buClrTx/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 smtClean="0">
                <a:latin typeface="+mj-lt"/>
              </a:rPr>
              <a:t>Problem-solving control system methodology</a:t>
            </a:r>
          </a:p>
          <a:p>
            <a:pPr marL="1023938" lvl="1" indent="-282575">
              <a:buClrTx/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 smtClean="0">
                <a:latin typeface="+mj-lt"/>
              </a:rPr>
              <a:t>Linguistic </a:t>
            </a:r>
            <a:r>
              <a:rPr lang="en-US" sz="2400" dirty="0">
                <a:latin typeface="+mj-lt"/>
              </a:rPr>
              <a:t>or "fuzzy" variables</a:t>
            </a:r>
          </a:p>
          <a:p>
            <a:pPr marL="1023938" lvl="1" indent="-282575">
              <a:buClrTx/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>
                <a:latin typeface="+mj-lt"/>
              </a:rPr>
              <a:t>Example:</a:t>
            </a:r>
          </a:p>
          <a:p>
            <a:pPr marL="1267143" lvl="2" indent="-342900">
              <a:buClrTx/>
              <a:buSzPct val="70000"/>
              <a:tabLst>
                <a:tab pos="287338" algn="l"/>
              </a:tabLst>
            </a:pPr>
            <a:r>
              <a:rPr lang="en-US" sz="2000" dirty="0" smtClean="0">
                <a:latin typeface="+mj-lt"/>
              </a:rPr>
              <a:t>IF </a:t>
            </a:r>
            <a:r>
              <a:rPr lang="en-US" sz="2000" dirty="0">
                <a:latin typeface="+mj-lt"/>
              </a:rPr>
              <a:t>(process is too hot) </a:t>
            </a:r>
          </a:p>
          <a:p>
            <a:pPr marL="1267143" lvl="2" indent="-342900">
              <a:buClrTx/>
              <a:buSzPct val="70000"/>
              <a:tabLst>
                <a:tab pos="287338" algn="l"/>
              </a:tabLst>
            </a:pPr>
            <a:r>
              <a:rPr lang="en-US" sz="2000" dirty="0" smtClean="0">
                <a:latin typeface="+mj-lt"/>
              </a:rPr>
              <a:t>AND </a:t>
            </a:r>
            <a:r>
              <a:rPr lang="en-US" sz="2000" dirty="0">
                <a:latin typeface="+mj-lt"/>
              </a:rPr>
              <a:t>(process is heating rapidly) </a:t>
            </a:r>
          </a:p>
          <a:p>
            <a:pPr marL="1267143" lvl="2" indent="-342900">
              <a:buClrTx/>
              <a:buSzPct val="70000"/>
              <a:tabLst>
                <a:tab pos="287338" algn="l"/>
              </a:tabLst>
            </a:pPr>
            <a:r>
              <a:rPr lang="en-US" sz="2000" dirty="0" smtClean="0">
                <a:latin typeface="+mj-lt"/>
              </a:rPr>
              <a:t>THEN </a:t>
            </a:r>
            <a:r>
              <a:rPr lang="en-US" sz="2000" dirty="0">
                <a:latin typeface="+mj-lt"/>
              </a:rPr>
              <a:t>(cool the process quickly)</a:t>
            </a:r>
          </a:p>
          <a:p>
            <a:pPr marL="395288" indent="-395288">
              <a:buSzPct val="70000"/>
              <a:buNone/>
              <a:tabLst>
                <a:tab pos="287338" algn="l"/>
              </a:tabLst>
            </a:pPr>
            <a:endParaRPr lang="en-US" sz="2400" dirty="0">
              <a:latin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7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&amp;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271463" indent="-271463">
              <a:lnSpc>
                <a:spcPct val="12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2800" dirty="0" smtClean="0">
                <a:latin typeface="+mj-lt"/>
              </a:rPr>
              <a:t>ADVANTAGES</a:t>
            </a:r>
          </a:p>
          <a:p>
            <a:pPr marL="1023938" lvl="1" indent="-282575">
              <a:buClrTx/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8000" dirty="0" err="1" smtClean="0">
                <a:latin typeface="+mj-lt"/>
              </a:rPr>
              <a:t>Mimicks</a:t>
            </a:r>
            <a:r>
              <a:rPr lang="en-US" sz="8000" dirty="0" smtClean="0">
                <a:latin typeface="+mj-lt"/>
              </a:rPr>
              <a:t> </a:t>
            </a:r>
            <a:r>
              <a:rPr lang="en-US" sz="8000" dirty="0">
                <a:latin typeface="+mj-lt"/>
              </a:rPr>
              <a:t>human control logic </a:t>
            </a:r>
          </a:p>
          <a:p>
            <a:pPr marL="1023938" lvl="1" indent="-282575">
              <a:buClrTx/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8000" dirty="0">
                <a:latin typeface="+mj-lt"/>
              </a:rPr>
              <a:t>Uses imprecise language </a:t>
            </a:r>
          </a:p>
          <a:p>
            <a:pPr marL="1023938" lvl="1" indent="-282575">
              <a:buClrTx/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8000" dirty="0">
                <a:latin typeface="+mj-lt"/>
              </a:rPr>
              <a:t>Inherently robust</a:t>
            </a:r>
          </a:p>
          <a:p>
            <a:pPr marL="1023938" lvl="1" indent="-282575">
              <a:buClrTx/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8000" dirty="0" smtClean="0">
                <a:latin typeface="+mj-lt"/>
              </a:rPr>
              <a:t>Fails safely </a:t>
            </a:r>
          </a:p>
          <a:p>
            <a:pPr marL="741363" lvl="1" indent="0">
              <a:buSzPct val="70000"/>
              <a:buNone/>
              <a:tabLst>
                <a:tab pos="287338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</a:rPr>
              <a:t>Uses imprecise language </a:t>
            </a:r>
          </a:p>
          <a:p>
            <a:pPr marL="271463" indent="-271463">
              <a:lnSpc>
                <a:spcPct val="12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2800" dirty="0">
                <a:latin typeface="+mj-lt"/>
              </a:rPr>
              <a:t>Disadvantages</a:t>
            </a:r>
          </a:p>
          <a:p>
            <a:pPr marL="1023938" lvl="1" indent="-282575">
              <a:buClrTx/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8000" dirty="0">
                <a:latin typeface="+mj-lt"/>
              </a:rPr>
              <a:t>Operator's experience required</a:t>
            </a:r>
          </a:p>
          <a:p>
            <a:pPr marL="1023938" lvl="1" indent="-282575">
              <a:buClrTx/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8000" dirty="0">
                <a:latin typeface="+mj-lt"/>
              </a:rPr>
              <a:t>System complexity</a:t>
            </a:r>
          </a:p>
          <a:p>
            <a:pPr marL="1023938" lvl="1" indent="-282575"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Inherently robust</a:t>
            </a:r>
          </a:p>
          <a:p>
            <a:pPr marL="1023938" lvl="1" indent="-282575"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Fails safely </a:t>
            </a:r>
          </a:p>
          <a:p>
            <a:pPr marL="1023938" lvl="1" indent="-282575"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Modified and tweaked easily</a:t>
            </a:r>
          </a:p>
          <a:p>
            <a:pPr marL="395288" indent="-395288"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Advantages</a:t>
            </a:r>
          </a:p>
          <a:p>
            <a:pPr marL="1023938" lvl="1" indent="-282575"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Mimic human control logic </a:t>
            </a:r>
          </a:p>
          <a:p>
            <a:pPr marL="1023938" lvl="1" indent="-282575"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Uses imprecise language </a:t>
            </a:r>
          </a:p>
          <a:p>
            <a:pPr marL="1023938" lvl="1" indent="-282575"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Inherently robust</a:t>
            </a:r>
          </a:p>
          <a:p>
            <a:pPr marL="1023938" lvl="1" indent="-282575"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Fails safely </a:t>
            </a:r>
          </a:p>
          <a:p>
            <a:pPr marL="1023938" lvl="1" indent="-282575">
              <a:buSzPct val="70000"/>
              <a:buFont typeface="Wingdings" pitchFamily="2" charset="2"/>
              <a:buChar char="§"/>
              <a:tabLst>
                <a:tab pos="287338" algn="l"/>
              </a:tabLst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Modified and tweaked easily</a:t>
            </a:r>
          </a:p>
          <a:p>
            <a:pPr marL="395288" indent="-395288">
              <a:tabLst>
                <a:tab pos="287338" algn="l"/>
              </a:tabLst>
            </a:pPr>
            <a:endParaRPr lang="en-US" sz="2400" dirty="0">
              <a:solidFill>
                <a:srgbClr val="FFFFFF"/>
              </a:solidFill>
              <a:latin typeface="Times New Roman" pitchFamily="18" charset="0"/>
            </a:endParaRPr>
          </a:p>
          <a:p>
            <a:pPr marL="395288" indent="-395288">
              <a:tabLst>
                <a:tab pos="287338" algn="l"/>
              </a:tabLst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pPr marL="271463" indent="-271463">
              <a:lnSpc>
                <a:spcPct val="10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Simple Proportional Temperature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Controller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lvl="1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Components</a:t>
            </a:r>
            <a:endParaRPr lang="en-US" dirty="0">
              <a:latin typeface="+mj-lt"/>
            </a:endParaRPr>
          </a:p>
          <a:p>
            <a:pPr lvl="2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An electric heating element</a:t>
            </a:r>
          </a:p>
          <a:p>
            <a:pPr lvl="2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Variable-speed </a:t>
            </a:r>
            <a:r>
              <a:rPr lang="en-US" sz="2000" dirty="0">
                <a:latin typeface="+mj-lt"/>
              </a:rPr>
              <a:t>cooling </a:t>
            </a:r>
            <a:r>
              <a:rPr lang="en-US" sz="2000" dirty="0" smtClean="0">
                <a:latin typeface="+mj-lt"/>
              </a:rPr>
              <a:t>fan</a:t>
            </a:r>
          </a:p>
          <a:p>
            <a:pPr lvl="1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Functionality</a:t>
            </a:r>
          </a:p>
          <a:p>
            <a:pPr lvl="2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Positive signal output: 0-100% heat </a:t>
            </a:r>
          </a:p>
          <a:p>
            <a:pPr lvl="2">
              <a:lnSpc>
                <a:spcPct val="80000"/>
              </a:lnSpc>
              <a:buClrTx/>
              <a:buSzPct val="70000"/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Negative signal output: 0-100% cooling</a:t>
            </a:r>
          </a:p>
          <a:p>
            <a:pPr marL="240030" indent="-13716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Pct val="70000"/>
              <a:buFont typeface="Wingdings" pitchFamily="2" charset="2"/>
              <a:buChar char="§"/>
            </a:pPr>
            <a:endParaRPr lang="en-IN" sz="18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CONTROL SYSTEM</a:t>
            </a:r>
            <a:endParaRPr lang="en-IN" dirty="0"/>
          </a:p>
        </p:txBody>
      </p:sp>
      <p:pic>
        <p:nvPicPr>
          <p:cNvPr id="4" name="Picture 9" descr="fig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1" y="2358231"/>
            <a:ext cx="5028207" cy="373506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7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</TotalTime>
  <Words>650</Words>
  <Application>Microsoft Office PowerPoint</Application>
  <PresentationFormat>Widescreen</PresentationFormat>
  <Paragraphs>132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Times New Roman</vt:lpstr>
      <vt:lpstr>Tw Cen MT</vt:lpstr>
      <vt:lpstr>Tw Cen MT Condensed</vt:lpstr>
      <vt:lpstr>Wingdings</vt:lpstr>
      <vt:lpstr>Wingdings 2</vt:lpstr>
      <vt:lpstr>Wingdings 3</vt:lpstr>
      <vt:lpstr>Integral</vt:lpstr>
      <vt:lpstr>Microsoft Drawing</vt:lpstr>
      <vt:lpstr>FUZZY LOGIC</vt:lpstr>
      <vt:lpstr>What does fuzzy means</vt:lpstr>
      <vt:lpstr>Types of Uncertainty and the Modeling of Uncertainty </vt:lpstr>
      <vt:lpstr>Probability and Uncertainty</vt:lpstr>
      <vt:lpstr>Fuzzy Set Theory</vt:lpstr>
      <vt:lpstr>INTRODUCTION</vt:lpstr>
      <vt:lpstr>Advantages &amp; Disadvantages</vt:lpstr>
      <vt:lpstr>APPLICATION</vt:lpstr>
      <vt:lpstr>SIMPLE CONTROL SYSTEM</vt:lpstr>
      <vt:lpstr>APPROACH</vt:lpstr>
      <vt:lpstr> APPLICATION(cond.) (Cont</vt:lpstr>
      <vt:lpstr>APPLICATION (Contd.)</vt:lpstr>
      <vt:lpstr>FUZZY LOGIC IN CONTROL SYSTEMS</vt:lpstr>
      <vt:lpstr>TEMPERATURE CONTROLLER</vt:lpstr>
      <vt:lpstr>ANTI LOCK BREAK SYSTEM ( ABS )</vt:lpstr>
      <vt:lpstr>CONCLUSION</vt:lpstr>
    </vt:vector>
  </TitlesOfParts>
  <Company>Student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</dc:title>
  <dc:creator>Deepika Dash</dc:creator>
  <cp:lastModifiedBy>Srikant Panda</cp:lastModifiedBy>
  <cp:revision>11</cp:revision>
  <dcterms:created xsi:type="dcterms:W3CDTF">2016-03-09T18:01:26Z</dcterms:created>
  <dcterms:modified xsi:type="dcterms:W3CDTF">2016-03-10T12:58:10Z</dcterms:modified>
</cp:coreProperties>
</file>